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638" r:id="rId3"/>
    <p:sldId id="639" r:id="rId4"/>
    <p:sldId id="640" r:id="rId5"/>
    <p:sldId id="641" r:id="rId6"/>
    <p:sldId id="649" r:id="rId7"/>
    <p:sldId id="650" r:id="rId8"/>
    <p:sldId id="648" r:id="rId9"/>
    <p:sldId id="645" r:id="rId10"/>
    <p:sldId id="646" r:id="rId11"/>
    <p:sldId id="647" r:id="rId12"/>
    <p:sldId id="643" r:id="rId13"/>
    <p:sldId id="657" r:id="rId14"/>
    <p:sldId id="652" r:id="rId15"/>
    <p:sldId id="653" r:id="rId16"/>
    <p:sldId id="654" r:id="rId17"/>
    <p:sldId id="651" r:id="rId18"/>
    <p:sldId id="656" r:id="rId19"/>
    <p:sldId id="655" r:id="rId20"/>
  </p:sldIdLst>
  <p:sldSz cx="9144000" cy="6858000" type="screen4x3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2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6600"/>
    <a:srgbClr val="FF3300"/>
    <a:srgbClr val="FF0066"/>
    <a:srgbClr val="FF9900"/>
    <a:srgbClr val="00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9094" autoAdjust="0"/>
  </p:normalViewPr>
  <p:slideViewPr>
    <p:cSldViewPr>
      <p:cViewPr>
        <p:scale>
          <a:sx n="100" d="100"/>
          <a:sy n="100" d="100"/>
        </p:scale>
        <p:origin x="-690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142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8" tIns="46539" rIns="93078" bIns="46539" numCol="1" anchor="t" anchorCtr="0" compatLnSpc="1">
            <a:prstTxWarp prst="textNoShape">
              <a:avLst/>
            </a:prstTxWarp>
          </a:bodyPr>
          <a:lstStyle>
            <a:lvl1pPr defTabSz="93148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8" tIns="46539" rIns="93078" bIns="46539" numCol="1" anchor="t" anchorCtr="0" compatLnSpc="1">
            <a:prstTxWarp prst="textNoShape">
              <a:avLst/>
            </a:prstTxWarp>
          </a:bodyPr>
          <a:lstStyle>
            <a:lvl1pPr algn="r" defTabSz="93148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8" tIns="46539" rIns="93078" bIns="46539" numCol="1" anchor="b" anchorCtr="0" compatLnSpc="1">
            <a:prstTxWarp prst="textNoShape">
              <a:avLst/>
            </a:prstTxWarp>
          </a:bodyPr>
          <a:lstStyle>
            <a:lvl1pPr defTabSz="93148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795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8" tIns="46539" rIns="93078" bIns="4653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C97C30-4ABA-4305-A818-46F4D360C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140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0" tIns="46521" rIns="93040" bIns="46521" numCol="1" anchor="t" anchorCtr="0" compatLnSpc="1">
            <a:prstTxWarp prst="textNoShape">
              <a:avLst/>
            </a:prstTxWarp>
          </a:bodyPr>
          <a:lstStyle>
            <a:lvl1pPr defTabSz="93148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0" tIns="46521" rIns="93040" bIns="46521" numCol="1" anchor="t" anchorCtr="0" compatLnSpc="1">
            <a:prstTxWarp prst="textNoShape">
              <a:avLst/>
            </a:prstTxWarp>
          </a:bodyPr>
          <a:lstStyle>
            <a:lvl1pPr algn="r" defTabSz="93148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27388"/>
            <a:ext cx="7937500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0" tIns="46521" rIns="93040" bIns="46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0" tIns="46521" rIns="93040" bIns="46521" numCol="1" anchor="b" anchorCtr="0" compatLnSpc="1">
            <a:prstTxWarp prst="textNoShape">
              <a:avLst/>
            </a:prstTxWarp>
          </a:bodyPr>
          <a:lstStyle>
            <a:lvl1pPr defTabSz="93148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0" tIns="46521" rIns="93040" bIns="46521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E8C992-A7FF-45EC-9B50-840F5DC90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7275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0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0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0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0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36BFA2B-0E4C-458E-80FC-66C3388B157A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F9A32-AE03-4C92-A297-450D299550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7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16148-1363-420E-9BBE-2F4D0F8F2A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3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C2AC1C-F15F-4F43-9F1F-41B74BC62A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anose="05000000000000000000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TW" altLang="en-US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平行運算最佳化</a:t>
            </a:r>
            <a:r>
              <a:rPr lang="zh-TW" altLang="en-US" sz="2800" b="1" u="sng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技</a:t>
            </a:r>
            <a:r>
              <a:rPr lang="zh-TW" altLang="en-US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術 </a:t>
            </a:r>
            <a: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endParaRPr lang="en-US" altLang="zh-TW" sz="3600" b="1" kern="0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zh-TW" altLang="en-US" sz="3600" b="1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期末報</a:t>
            </a:r>
            <a:r>
              <a:rPr lang="zh-TW" altLang="en-US" sz="36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告：</a:t>
            </a:r>
            <a:endParaRPr lang="en-US" altLang="zh-TW" sz="3600" b="1" kern="0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zh-TW" altLang="en-US" sz="36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以基因演算法解 </a:t>
            </a:r>
            <a:r>
              <a:rPr lang="en-US" altLang="zh-TW" sz="36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UAFLP</a:t>
            </a:r>
            <a:r>
              <a:rPr lang="zh-TW" altLang="en-US" sz="36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問題</a:t>
            </a:r>
            <a:endParaRPr lang="en-US" altLang="zh-TW" sz="3600" b="1" kern="0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altLang="zh-TW" sz="32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TW" altLang="en-US" sz="32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使用 </a:t>
            </a:r>
            <a:r>
              <a:rPr lang="en-US" altLang="zh-TW" sz="32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Island Model)</a:t>
            </a:r>
          </a:p>
        </p:txBody>
      </p:sp>
      <p:sp>
        <p:nvSpPr>
          <p:cNvPr id="5" name="標題 3"/>
          <p:cNvSpPr txBox="1">
            <a:spLocks/>
          </p:cNvSpPr>
          <p:nvPr/>
        </p:nvSpPr>
        <p:spPr bwMode="auto">
          <a:xfrm>
            <a:off x="1799531" y="4077370"/>
            <a:ext cx="5184576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指導教授：伍朝欽　教授</a:t>
            </a:r>
            <a:endParaRPr lang="en-US" altLang="zh-TW" sz="2400" kern="0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專題組員：資管四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S0261001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周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  <a:cs typeface="+mj-cs"/>
              </a:rPr>
              <a:t>　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平</a:t>
            </a:r>
            <a:endParaRPr lang="en-US" altLang="zh-TW" sz="2400" kern="0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  <a:cs typeface="+mj-cs"/>
              </a:rPr>
              <a:t>　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　　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  <a:cs typeface="+mj-cs"/>
              </a:rPr>
              <a:t>　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　資工三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S0354033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孫子朋</a:t>
            </a:r>
            <a:endParaRPr lang="zh-TW" altLang="en-US" sz="2400" kern="0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10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2565056"/>
          </a:xfrm>
        </p:spPr>
        <p:txBody>
          <a:bodyPr/>
          <a:lstStyle/>
          <a:p>
            <a:r>
              <a:rPr lang="zh-TW" altLang="en-US" dirty="0"/>
              <a:t>交</a:t>
            </a:r>
            <a:r>
              <a:rPr lang="zh-TW" altLang="en-US" dirty="0" smtClean="0"/>
              <a:t>配</a:t>
            </a:r>
            <a:r>
              <a:rPr lang="en-US" altLang="zh-TW" dirty="0" smtClean="0"/>
              <a:t>(Cross Over)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給定機率 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R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決定染色體是否進行交配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選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定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兩個染色體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的 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N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個位置進行交換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交換後的基因可能會和其他位置衝突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將衝突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的基因置換為該染色體缺少的基因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2" y="4071129"/>
            <a:ext cx="6779076" cy="22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11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213300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突變</a:t>
            </a:r>
            <a:r>
              <a:rPr lang="en-US" altLang="zh-TW" dirty="0" smtClean="0">
                <a:latin typeface="微軟正黑體" panose="020B0604030504040204" pitchFamily="34" charset="-120"/>
              </a:rPr>
              <a:t>(Mutation)</a:t>
            </a:r>
            <a:r>
              <a:rPr lang="zh-TW" altLang="en-US" dirty="0" smtClean="0">
                <a:latin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</a:rPr>
              <a:t>給定機率 </a:t>
            </a:r>
            <a:r>
              <a:rPr lang="en-US" altLang="zh-TW" dirty="0" smtClean="0">
                <a:latin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</a:rPr>
              <a:t> 決定單一染色體是否進行突變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</a:rPr>
              <a:t>選</a:t>
            </a:r>
            <a:r>
              <a:rPr lang="zh-TW" altLang="en-US" dirty="0" smtClean="0">
                <a:latin typeface="微軟正黑體" panose="020B0604030504040204" pitchFamily="34" charset="-120"/>
              </a:rPr>
              <a:t>定數個位置的基因進行位置的交換</a:t>
            </a:r>
            <a:endParaRPr lang="en-US" altLang="zh-TW" dirty="0" smtClean="0">
              <a:latin typeface="微軟正黑體" panose="020B0604030504040204" pitchFamily="34" charset="-120"/>
            </a:endParaRPr>
          </a:p>
        </p:txBody>
      </p:sp>
      <p:pic>
        <p:nvPicPr>
          <p:cNvPr id="6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39" y="2875197"/>
            <a:ext cx="5947505" cy="911412"/>
          </a:xfrm>
          <a:prstGeom prst="rect">
            <a:avLst/>
          </a:prstGeom>
        </p:spPr>
      </p:pic>
      <p:pic>
        <p:nvPicPr>
          <p:cNvPr id="8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39" y="3858874"/>
            <a:ext cx="5947505" cy="911412"/>
          </a:xfrm>
          <a:prstGeom prst="rect">
            <a:avLst/>
          </a:prstGeom>
        </p:spPr>
      </p:pic>
      <p:sp>
        <p:nvSpPr>
          <p:cNvPr id="9" name="矩形: 圓角 14"/>
          <p:cNvSpPr/>
          <p:nvPr/>
        </p:nvSpPr>
        <p:spPr>
          <a:xfrm>
            <a:off x="2535333" y="3165602"/>
            <a:ext cx="740523" cy="407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" name="矩形: 圓角 15"/>
          <p:cNvSpPr/>
          <p:nvPr/>
        </p:nvSpPr>
        <p:spPr>
          <a:xfrm>
            <a:off x="2535333" y="4149080"/>
            <a:ext cx="740523" cy="407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1" name="矩形: 圓角 16"/>
          <p:cNvSpPr/>
          <p:nvPr/>
        </p:nvSpPr>
        <p:spPr>
          <a:xfrm>
            <a:off x="4932040" y="3164456"/>
            <a:ext cx="740523" cy="407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2" name="矩形: 圓角 17"/>
          <p:cNvSpPr/>
          <p:nvPr/>
        </p:nvSpPr>
        <p:spPr>
          <a:xfrm>
            <a:off x="4927436" y="4110873"/>
            <a:ext cx="740523" cy="407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43648" y="4797152"/>
            <a:ext cx="82800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zh-TW" altLang="en-US" kern="0" dirty="0" smtClean="0">
                <a:latin typeface="微軟正黑體" panose="020B0604030504040204" pitchFamily="34" charset="-120"/>
              </a:rPr>
              <a:t>簡化方法：</a:t>
            </a:r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kern="0" dirty="0" smtClean="0">
                <a:latin typeface="微軟正黑體" panose="020B0604030504040204" pitchFamily="34" charset="-120"/>
              </a:rPr>
              <a:t>直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接</a:t>
            </a:r>
            <a:r>
              <a:rPr lang="zh-TW" altLang="en-US" kern="0" dirty="0">
                <a:latin typeface="微軟正黑體" panose="020B0604030504040204" pitchFamily="34" charset="-120"/>
              </a:rPr>
              <a:t>選擇相鄰的基因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做交換動作</a:t>
            </a:r>
            <a:r>
              <a:rPr lang="en-US" altLang="zh-TW" kern="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減少挑選次數和判斷重複</a:t>
            </a:r>
            <a:r>
              <a:rPr lang="en-US" altLang="zh-TW" kern="0" dirty="0" smtClean="0">
                <a:latin typeface="微軟正黑體" panose="020B0604030504040204" pitchFamily="34" charset="-120"/>
              </a:rPr>
              <a:t>)</a:t>
            </a:r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kern="0" dirty="0" smtClean="0">
                <a:latin typeface="微軟正黑體" panose="020B0604030504040204" pitchFamily="34" charset="-120"/>
              </a:rPr>
              <a:t>不須判斷重複問題、沒有 </a:t>
            </a:r>
            <a:r>
              <a:rPr lang="en-US" altLang="zh-TW" kern="0" dirty="0" smtClean="0">
                <a:latin typeface="微軟正黑體" panose="020B0604030504040204" pitchFamily="34" charset="-120"/>
              </a:rPr>
              <a:t>Branch Divergence</a:t>
            </a:r>
          </a:p>
        </p:txBody>
      </p:sp>
    </p:spTree>
    <p:extLst>
      <p:ext uri="{BB962C8B-B14F-4D97-AF65-F5344CB8AC3E}">
        <p14:creationId xmlns:p14="http://schemas.microsoft.com/office/powerpoint/2010/main" val="31228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12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438944" y="1484784"/>
            <a:ext cx="8280400" cy="149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>
                <a:solidFill>
                  <a:schemeClr val="tx1"/>
                </a:solidFill>
              </a:rPr>
              <a:t>島嶼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遷使用環狀拓樸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(Ring Topology)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：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 smtClean="0">
                <a:solidFill>
                  <a:schemeClr val="tx1"/>
                </a:solidFill>
              </a:rPr>
              <a:t>當遺傳進行到第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N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世代時，島嶼要進行遷移</a:t>
            </a:r>
            <a:endParaRPr lang="en-US" altLang="zh-TW" sz="2400" b="0" kern="0" dirty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 smtClean="0">
                <a:solidFill>
                  <a:schemeClr val="tx1"/>
                </a:solidFill>
              </a:rPr>
              <a:t>隨機挑選島嶼上的染色體到下一個相鄰島嶼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</a:rPr>
              <a:t>避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免經過多個世代之後，會陷入局部最佳解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42" y="3017780"/>
            <a:ext cx="3346132" cy="206740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432108" y="5085184"/>
            <a:ext cx="8280400" cy="127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 smtClean="0">
                <a:solidFill>
                  <a:schemeClr val="tx1"/>
                </a:solidFill>
              </a:rPr>
              <a:t>簡化方法：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 smtClean="0">
                <a:solidFill>
                  <a:schemeClr val="tx1"/>
                </a:solidFill>
              </a:rPr>
              <a:t>利用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Double Memory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去除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Data </a:t>
            </a:r>
            <a:r>
              <a:rPr lang="en-US" altLang="zh-TW" sz="2400" b="0" kern="0" dirty="0" err="1" smtClean="0">
                <a:solidFill>
                  <a:schemeClr val="tx1"/>
                </a:solidFill>
              </a:rPr>
              <a:t>Depandancy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</a:rPr>
              <a:t>同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步進行島嶼遷移，沒有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Branch Divergence</a:t>
            </a:r>
          </a:p>
        </p:txBody>
      </p:sp>
    </p:spTree>
    <p:extLst>
      <p:ext uri="{BB962C8B-B14F-4D97-AF65-F5344CB8AC3E}">
        <p14:creationId xmlns:p14="http://schemas.microsoft.com/office/powerpoint/2010/main" val="18829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計算結果驗證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48832"/>
          </a:xfrm>
        </p:spPr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窮舉找尋最佳解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16148-1363-420E-9BBE-2F4D0F8F2A60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07463"/>
            <a:ext cx="6125666" cy="9388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3739" y="3168200"/>
            <a:ext cx="8280000" cy="5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zh-TW" altLang="en-US" kern="0" dirty="0" smtClean="0"/>
              <a:t>使用 </a:t>
            </a:r>
            <a:r>
              <a:rPr lang="en-US" altLang="zh-TW" kern="0" dirty="0" smtClean="0"/>
              <a:t>GPU</a:t>
            </a:r>
            <a:r>
              <a:rPr lang="zh-TW" altLang="en-US" kern="0" dirty="0" smtClean="0"/>
              <a:t> 平行基因演算法找尋近似最佳解</a:t>
            </a:r>
            <a:endParaRPr lang="zh-TW" alt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04434"/>
            <a:ext cx="6125666" cy="77649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3739" y="5229200"/>
            <a:ext cx="8280000" cy="5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zh-TW" altLang="en-US" kern="0" dirty="0"/>
              <a:t>此一案</a:t>
            </a:r>
            <a:r>
              <a:rPr lang="zh-TW" altLang="en-US" kern="0" dirty="0" smtClean="0"/>
              <a:t>例誤差值為 </a:t>
            </a:r>
            <a:r>
              <a:rPr lang="en-US" altLang="zh-TW" b="1" kern="0" dirty="0" smtClean="0">
                <a:solidFill>
                  <a:srgbClr val="FF0000"/>
                </a:solidFill>
              </a:rPr>
              <a:t>0</a:t>
            </a:r>
            <a:r>
              <a:rPr lang="zh-TW" altLang="en-US" b="1" kern="0" dirty="0" smtClean="0">
                <a:solidFill>
                  <a:srgbClr val="0000CC"/>
                </a:solidFill>
              </a:rPr>
              <a:t> </a:t>
            </a:r>
            <a:r>
              <a:rPr lang="en-US" altLang="zh-TW" b="1" kern="0" dirty="0" smtClean="0"/>
              <a:t>(</a:t>
            </a:r>
            <a:r>
              <a:rPr lang="zh-TW" altLang="en-US" b="1" kern="0" dirty="0" smtClean="0"/>
              <a:t>近似最佳解和最佳解相同</a:t>
            </a:r>
            <a:r>
              <a:rPr lang="en-US" altLang="zh-TW" b="1" kern="0" dirty="0" smtClean="0"/>
              <a:t>)</a:t>
            </a:r>
            <a:endParaRPr lang="zh-TW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213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各個階段名稱說明：</a:t>
            </a:r>
            <a:endParaRPr lang="en-US" altLang="zh-TW" dirty="0" smtClean="0"/>
          </a:p>
          <a:p>
            <a:pPr lvl="1"/>
            <a:r>
              <a:rPr lang="en-US" altLang="zh-TW" sz="2000" dirty="0" err="1" smtClean="0"/>
              <a:t>gidx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產生亂數索引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產生設施組合使用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err="1" smtClean="0"/>
              <a:t>dini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Device </a:t>
            </a:r>
            <a:r>
              <a:rPr lang="zh-TW" altLang="en-US" sz="2000" dirty="0" smtClean="0"/>
              <a:t>的初始化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genF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隨機產生設施組合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genB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產生 </a:t>
            </a:r>
            <a:r>
              <a:rPr lang="en-US" altLang="zh-TW" sz="2000" dirty="0" smtClean="0"/>
              <a:t>Flexible Bay</a:t>
            </a:r>
            <a:r>
              <a:rPr lang="zh-TW" altLang="en-US" sz="2000" dirty="0" smtClean="0"/>
              <a:t> 結構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fitn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計算適合度涵數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pick: </a:t>
            </a:r>
            <a:r>
              <a:rPr lang="zh-TW" altLang="en-US" sz="2000" dirty="0" smtClean="0"/>
              <a:t>輪盤挑選法</a:t>
            </a:r>
            <a:endParaRPr lang="en-US" altLang="zh-TW" sz="2000" dirty="0" smtClean="0"/>
          </a:p>
          <a:p>
            <a:pPr lvl="1"/>
            <a:r>
              <a:rPr lang="en-US" altLang="zh-TW" sz="2000" dirty="0" err="1"/>
              <a:t>c</a:t>
            </a:r>
            <a:r>
              <a:rPr lang="en-US" altLang="zh-TW" sz="2000" dirty="0" err="1" smtClean="0"/>
              <a:t>ros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染色體</a:t>
            </a:r>
            <a:r>
              <a:rPr lang="zh-TW" altLang="en-US" sz="2000" dirty="0"/>
              <a:t>交配</a:t>
            </a:r>
            <a:endParaRPr lang="en-US" altLang="zh-TW" sz="2000" dirty="0" smtClean="0"/>
          </a:p>
          <a:p>
            <a:pPr lvl="1"/>
            <a:r>
              <a:rPr lang="en-US" altLang="zh-TW" sz="2000" dirty="0" err="1"/>
              <a:t>m</a:t>
            </a:r>
            <a:r>
              <a:rPr lang="en-US" altLang="zh-TW" sz="2000" dirty="0" err="1" smtClean="0"/>
              <a:t>uta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染色體突變</a:t>
            </a:r>
            <a:endParaRPr lang="en-US" altLang="zh-TW" sz="2000" dirty="0" smtClean="0"/>
          </a:p>
          <a:p>
            <a:pPr lvl="1"/>
            <a:r>
              <a:rPr lang="en-US" altLang="zh-TW" sz="2000" dirty="0" err="1"/>
              <a:t>r</a:t>
            </a:r>
            <a:r>
              <a:rPr lang="en-US" altLang="zh-TW" sz="2000" dirty="0" err="1" smtClean="0"/>
              <a:t>evo</a:t>
            </a:r>
            <a:r>
              <a:rPr lang="en-US" altLang="zh-TW" sz="2000" dirty="0" smtClean="0"/>
              <a:t>: </a:t>
            </a:r>
            <a:r>
              <a:rPr lang="zh-TW" altLang="en-US" sz="2000" dirty="0"/>
              <a:t>世</a:t>
            </a:r>
            <a:r>
              <a:rPr lang="zh-TW" altLang="en-US" sz="2000" dirty="0" smtClean="0"/>
              <a:t>代更新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Migr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染色體遷移</a:t>
            </a:r>
            <a:endParaRPr lang="zh-TW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16148-1363-420E-9BBE-2F4D0F8F2A60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3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4664" y="2780928"/>
            <a:ext cx="7550656" cy="298052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優化數據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980880"/>
          </a:xfrm>
        </p:spPr>
        <p:txBody>
          <a:bodyPr/>
          <a:lstStyle/>
          <a:p>
            <a:r>
              <a:rPr lang="zh-TW" altLang="en-US" dirty="0" smtClean="0"/>
              <a:t>由於後期才開始計算各階段執行時間，因此初期的優化數據沒有追蹤到，以下為已紀錄的數據：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16148-1363-420E-9BBE-2F4D0F8F2A60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5"/>
            <a:ext cx="1578787" cy="2152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0" y="3284984"/>
            <a:ext cx="1591442" cy="2163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/>
          <a:stretch/>
        </p:blipFill>
        <p:spPr>
          <a:xfrm>
            <a:off x="4716016" y="3292270"/>
            <a:ext cx="1512198" cy="21973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339721" y="4509120"/>
            <a:ext cx="440673" cy="1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5945" y="4503164"/>
            <a:ext cx="440673" cy="1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71600" y="4365104"/>
            <a:ext cx="1162978" cy="18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6176" y="4489816"/>
            <a:ext cx="440673" cy="1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319704"/>
            <a:ext cx="1526804" cy="211817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27812" y="4365104"/>
            <a:ext cx="1162978" cy="18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Rectangle 35"/>
          <p:cNvSpPr/>
          <p:nvPr/>
        </p:nvSpPr>
        <p:spPr>
          <a:xfrm>
            <a:off x="3021170" y="4902994"/>
            <a:ext cx="1162978" cy="18219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Rectangle 36"/>
          <p:cNvSpPr/>
          <p:nvPr/>
        </p:nvSpPr>
        <p:spPr>
          <a:xfrm>
            <a:off x="4860032" y="4869160"/>
            <a:ext cx="1162978" cy="18219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4860032" y="3993698"/>
            <a:ext cx="1162978" cy="182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Rectangle 38"/>
          <p:cNvSpPr/>
          <p:nvPr/>
        </p:nvSpPr>
        <p:spPr>
          <a:xfrm>
            <a:off x="6770137" y="3993698"/>
            <a:ext cx="1162978" cy="182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各階段平行度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以下平行度以 </a:t>
            </a:r>
            <a:r>
              <a:rPr lang="en-US" altLang="zh-TW" dirty="0" smtClean="0"/>
              <a:t>15</a:t>
            </a:r>
            <a:r>
              <a:rPr lang="zh-TW" altLang="en-US" dirty="0" smtClean="0"/>
              <a:t> 個島嶼、每個島嶼包含 </a:t>
            </a:r>
            <a:r>
              <a:rPr lang="en-US" altLang="zh-TW" dirty="0" smtClean="0"/>
              <a:t>500</a:t>
            </a:r>
            <a:r>
              <a:rPr lang="zh-TW" altLang="en-US" dirty="0" smtClean="0"/>
              <a:t> 個染色體，同時每個染色體包含長度為 </a:t>
            </a:r>
            <a:r>
              <a:rPr lang="en-US" altLang="zh-TW" dirty="0" smtClean="0"/>
              <a:t>20</a:t>
            </a:r>
            <a:r>
              <a:rPr lang="zh-TW" altLang="en-US" dirty="0" smtClean="0"/>
              <a:t> 的基因的測資為例：</a:t>
            </a:r>
            <a:endParaRPr lang="en-US" altLang="zh-TW" dirty="0" smtClean="0"/>
          </a:p>
          <a:p>
            <a:pPr lvl="1"/>
            <a:r>
              <a:rPr lang="en-US" altLang="zh-TW" sz="1800" dirty="0" err="1" smtClean="0"/>
              <a:t>gidx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島嶼數量 * 染色體數量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15 * 500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dini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 err="1"/>
              <a:t>genF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 err="1"/>
              <a:t>genB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 err="1"/>
              <a:t>fitn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/>
              <a:t>pick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 err="1"/>
              <a:t>cros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</a:t>
            </a:r>
            <a:r>
              <a:rPr lang="zh-TW" altLang="en-US" sz="1800" dirty="0" smtClean="0"/>
              <a:t>量 </a:t>
            </a:r>
            <a:r>
              <a:rPr lang="en-US" altLang="zh-TW" sz="1800" dirty="0" smtClean="0"/>
              <a:t>/ 2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</a:t>
            </a:r>
            <a:r>
              <a:rPr lang="en-US" altLang="zh-TW" sz="1800" dirty="0" smtClean="0"/>
              <a:t>250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muta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 err="1"/>
              <a:t>revo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* 染色體數量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15 * 500</a:t>
            </a:r>
          </a:p>
          <a:p>
            <a:pPr lvl="1"/>
            <a:r>
              <a:rPr lang="en-US" altLang="zh-TW" sz="1800" dirty="0" err="1"/>
              <a:t>Migr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島</a:t>
            </a:r>
            <a:r>
              <a:rPr lang="zh-TW" altLang="en-US" sz="1800" dirty="0"/>
              <a:t>嶼數量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15</a:t>
            </a:r>
            <a:endParaRPr lang="zh-TW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16148-1363-420E-9BBE-2F4D0F8F2A6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運算結果比較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17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438944" y="1484784"/>
            <a:ext cx="82804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TW" sz="2400" b="0" kern="0" dirty="0" smtClean="0">
                <a:solidFill>
                  <a:schemeClr val="tx1"/>
                </a:solidFill>
              </a:rPr>
              <a:t>CPU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(Sequential)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：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432108" y="3366150"/>
            <a:ext cx="8280400" cy="63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TW" sz="2400" b="0" kern="0" dirty="0" smtClean="0">
                <a:solidFill>
                  <a:schemeClr val="tx1"/>
                </a:solidFill>
              </a:rPr>
              <a:t>GPU (Parallel)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：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432108" y="5301208"/>
            <a:ext cx="8280400" cy="63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TW" sz="2400" b="0" kern="0" dirty="0" smtClean="0">
                <a:solidFill>
                  <a:schemeClr val="tx1"/>
                </a:solidFill>
              </a:rPr>
              <a:t>Speed Up: 21 / 0.392 = </a:t>
            </a:r>
            <a:r>
              <a:rPr lang="en-US" altLang="zh-TW" sz="2400" kern="0" dirty="0" smtClean="0"/>
              <a:t>53.5714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 (At Least)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8" y="2131902"/>
            <a:ext cx="7736110" cy="1128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8" y="4221088"/>
            <a:ext cx="7729275" cy="7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未來改進方向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目標函數計</a:t>
            </a:r>
            <a:r>
              <a:rPr lang="zh-TW" altLang="en-US" dirty="0" smtClean="0"/>
              <a:t>算</a:t>
            </a:r>
            <a:r>
              <a:rPr lang="en-US" altLang="zh-TW" dirty="0" smtClean="0"/>
              <a:t>(fitness)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可以利用 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 的對稱性，以降低計算量</a:t>
            </a:r>
            <a:endParaRPr lang="en-US" altLang="zh-TW" dirty="0"/>
          </a:p>
          <a:p>
            <a:pPr lvl="1"/>
            <a:r>
              <a:rPr lang="zh-TW" altLang="en-US" dirty="0" smtClean="0"/>
              <a:t>使用記憶體特性改善存取資料所耗費的成本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交配</a:t>
            </a:r>
            <a:r>
              <a:rPr lang="en-US" altLang="zh-TW" dirty="0" smtClean="0"/>
              <a:t>(cross over)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prefix sum</a:t>
            </a:r>
            <a:r>
              <a:rPr lang="zh-TW" altLang="en-US" dirty="0" smtClean="0"/>
              <a:t> 的技巧讓 </a:t>
            </a:r>
            <a:r>
              <a:rPr lang="en-US" altLang="zh-TW" dirty="0" smtClean="0"/>
              <a:t>warp</a:t>
            </a:r>
            <a:r>
              <a:rPr lang="zh-TW" altLang="en-US" dirty="0" smtClean="0"/>
              <a:t> 同步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突變</a:t>
            </a:r>
            <a:r>
              <a:rPr lang="en-US" altLang="zh-TW" dirty="0" smtClean="0"/>
              <a:t>(mutation)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prefix sum</a:t>
            </a:r>
            <a:r>
              <a:rPr lang="zh-TW" altLang="en-US" dirty="0"/>
              <a:t> 的技巧讓 </a:t>
            </a:r>
            <a:r>
              <a:rPr lang="en-US" altLang="zh-TW" dirty="0"/>
              <a:t>warp</a:t>
            </a:r>
            <a:r>
              <a:rPr lang="zh-TW" altLang="en-US" dirty="0"/>
              <a:t> 同</a:t>
            </a:r>
            <a:r>
              <a:rPr lang="zh-TW" altLang="en-US" dirty="0" smtClean="0"/>
              <a:t>步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16148-1363-420E-9BBE-2F4D0F8F2A60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9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68000"/>
            <a:ext cx="5796184" cy="62084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00CC"/>
                </a:solidFill>
              </a:rPr>
              <a:t>感謝</a:t>
            </a:r>
            <a:r>
              <a:rPr lang="zh-TW" altLang="en-US" b="1" dirty="0">
                <a:solidFill>
                  <a:srgbClr val="0000CC"/>
                </a:solidFill>
              </a:rPr>
              <a:t>教授的指</a:t>
            </a:r>
            <a:r>
              <a:rPr lang="zh-TW" altLang="en-US" b="1" dirty="0" smtClean="0">
                <a:solidFill>
                  <a:srgbClr val="0000CC"/>
                </a:solidFill>
              </a:rPr>
              <a:t>導，以及同學們的聆聽。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16148-1363-420E-9BBE-2F4D0F8F2A60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07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UAFLP</a:t>
            </a:r>
            <a:r>
              <a:rPr lang="zh-TW" altLang="en-US" dirty="0"/>
              <a:t> </a:t>
            </a:r>
            <a:r>
              <a:rPr lang="en-US" altLang="zh-TW" dirty="0" smtClean="0"/>
              <a:t>(1/3)</a:t>
            </a:r>
            <a:endParaRPr lang="zh-TW" altLang="en-US" dirty="0" smtClean="0"/>
          </a:p>
        </p:txBody>
      </p:sp>
      <p:sp>
        <p:nvSpPr>
          <p:cNvPr id="71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lnSpc>
                <a:spcPct val="120000"/>
              </a:lnSpc>
              <a:spcBef>
                <a:spcPts val="6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A0061A3-7616-4718-B3F3-7EFE9D4657E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66388" y="1196752"/>
            <a:ext cx="82804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TW" sz="2400" b="0" kern="0" dirty="0" smtClean="0">
                <a:solidFill>
                  <a:schemeClr val="tx1"/>
                </a:solidFill>
              </a:rPr>
              <a:t>Unequal Area Facility Layout Problem</a:t>
            </a:r>
          </a:p>
          <a:p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求</a:t>
            </a: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</a:rPr>
              <a:t>解有限二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維空間設施擺放的最佳化問題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</a:rPr>
              <a:t>設定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空間的長和寬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給定設施間的成本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</a:rPr>
              <a:t>利用演算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法求得設施間的距離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</a:rPr>
              <a:t>找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尋</a:t>
            </a: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</a:rPr>
              <a:t>距離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成本最小的設施組合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lvl="1">
              <a:buClr>
                <a:srgbClr val="FF6600"/>
              </a:buClr>
            </a:pPr>
            <a:endParaRPr lang="en-US" altLang="zh-TW" sz="2400" b="0" kern="0" dirty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514350" indent="-51435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二維空間中之設施所占用面積的分配種類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zh-TW" altLang="en-US" sz="2400" b="0" kern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給定或計算每</a:t>
            </a: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個設施的長、寬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依據 </a:t>
            </a:r>
            <a:r>
              <a:rPr lang="en-US" altLang="zh-TW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Bay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, Column</a:t>
            </a: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的分配切割</a:t>
            </a:r>
            <a:endParaRPr lang="en-US" altLang="zh-TW" sz="2400" b="0" kern="0" dirty="0" smtClean="0">
              <a:solidFill>
                <a:schemeClr val="tx1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zh-TW" altLang="en-US" sz="2400" b="0" kern="0" dirty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其他方</a:t>
            </a:r>
            <a:r>
              <a:rPr lang="zh-TW" altLang="en-US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式 </a:t>
            </a:r>
            <a:r>
              <a:rPr lang="en-US" altLang="zh-TW" sz="2400" b="0" kern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 marL="971550" lvl="1" indent="-514350">
              <a:buClr>
                <a:srgbClr val="FF6600"/>
              </a:buClr>
              <a:buFont typeface="Arial" panose="020B0604020202020204" pitchFamily="34" charset="0"/>
              <a:buChar char="•"/>
            </a:pPr>
            <a:endParaRPr lang="en-US" altLang="zh-TW" sz="2800" b="0" kern="0" dirty="0" smtClean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UAFLP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(2/3)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lnSpc>
                <a:spcPct val="120000"/>
              </a:lnSpc>
              <a:spcBef>
                <a:spcPts val="6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4B28CED-5105-4158-8B42-6F7C05CE8FA9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38944" y="1340768"/>
            <a:ext cx="82804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 smtClean="0">
                <a:solidFill>
                  <a:schemeClr val="tx1"/>
                </a:solidFill>
              </a:rPr>
              <a:t>分配不等長的邊長和寬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38944" y="4005064"/>
            <a:ext cx="82804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>
                <a:solidFill>
                  <a:schemeClr val="tx1"/>
                </a:solidFill>
              </a:rPr>
              <a:t>切割等寬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的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Bay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和不等高的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Column</a:t>
            </a:r>
            <a:endParaRPr lang="en-US" altLang="zh-TW" sz="2400" b="0" kern="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18541"/>
            <a:ext cx="4608512" cy="1770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29" r="4367" b="5563"/>
          <a:stretch/>
        </p:blipFill>
        <p:spPr>
          <a:xfrm>
            <a:off x="867594" y="4653136"/>
            <a:ext cx="3272358" cy="176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UAFLP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(3/3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2CA23F3-8ADF-49EA-A5CB-9A45401B1B0C}" type="slidenum">
              <a:rPr kumimoji="0" lang="en-US" altLang="zh-TW" smtClean="0">
                <a:latin typeface="Arial" panose="020B0604020202020204" pitchFamily="34" charset="0"/>
              </a:rPr>
              <a:pPr/>
              <a:t>4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438944" y="1340768"/>
            <a:ext cx="82804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+mn-lt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457200" indent="-45720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b="0" kern="0" dirty="0">
                <a:solidFill>
                  <a:schemeClr val="tx1"/>
                </a:solidFill>
              </a:rPr>
              <a:t>平均切割等寬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的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Bay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和等高的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Column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 smtClean="0">
                <a:solidFill>
                  <a:schemeClr val="tx1"/>
                </a:solidFill>
              </a:rPr>
              <a:t>此為本專題所使用的寬和高的分配方法</a:t>
            </a:r>
            <a:endParaRPr lang="en-US" altLang="zh-TW" sz="2400" b="0" kern="0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</a:rPr>
              <a:t>範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例：若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Bay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中包含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2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個設施，則高度為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H / 2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0" kern="0" dirty="0">
                <a:solidFill>
                  <a:schemeClr val="tx1"/>
                </a:solidFill>
              </a:rPr>
              <a:t>範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例：若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Bay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 中只含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1 </a:t>
            </a:r>
            <a:r>
              <a:rPr lang="zh-TW" altLang="en-US" sz="2400" b="0" kern="0" dirty="0" smtClean="0">
                <a:solidFill>
                  <a:schemeClr val="tx1"/>
                </a:solidFill>
              </a:rPr>
              <a:t>個設施，則獨占高 </a:t>
            </a:r>
            <a:r>
              <a:rPr lang="en-US" altLang="zh-TW" sz="2400" b="0" kern="0" dirty="0" smtClean="0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23" y="3140968"/>
            <a:ext cx="3419953" cy="255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5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pic>
        <p:nvPicPr>
          <p:cNvPr id="9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7" t="21888" r="12674" b="29785"/>
          <a:stretch/>
        </p:blipFill>
        <p:spPr>
          <a:xfrm>
            <a:off x="4355976" y="5445224"/>
            <a:ext cx="4248472" cy="936104"/>
          </a:xfrm>
        </p:spPr>
      </p:pic>
      <p:pic>
        <p:nvPicPr>
          <p:cNvPr id="10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9" t="8113" r="18505" b="23003"/>
          <a:stretch/>
        </p:blipFill>
        <p:spPr>
          <a:xfrm>
            <a:off x="5940152" y="3799383"/>
            <a:ext cx="2605442" cy="1429817"/>
          </a:xfrm>
          <a:prstGeom prst="rect">
            <a:avLst/>
          </a:prstGeom>
        </p:spPr>
      </p:pic>
      <p:sp>
        <p:nvSpPr>
          <p:cNvPr id="11" name="文字方塊 7"/>
          <p:cNvSpPr txBox="1"/>
          <p:nvPr/>
        </p:nvSpPr>
        <p:spPr>
          <a:xfrm>
            <a:off x="395536" y="1484784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料結構說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施水平擺放的單位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陣列值為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表示非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中最後一個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陣列值為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最後一個值一定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15" name="文字方塊 7"/>
          <p:cNvSpPr txBox="1"/>
          <p:nvPr/>
        </p:nvSpPr>
        <p:spPr>
          <a:xfrm>
            <a:off x="395536" y="3812847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Facility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料結構說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英文字母代表不同設施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由左至右代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表擺放順序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6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1" name="文字方塊 7"/>
          <p:cNvSpPr txBox="1"/>
          <p:nvPr/>
        </p:nvSpPr>
        <p:spPr>
          <a:xfrm>
            <a:off x="395536" y="1484784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初始階段：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亂數機率產生設施和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的組合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有機率產生出現相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的排列組合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7"/>
          <p:cNvSpPr txBox="1"/>
          <p:nvPr/>
        </p:nvSpPr>
        <p:spPr>
          <a:xfrm>
            <a:off x="395536" y="3568948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產生設施排列方法：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宣告長度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的陣列，值依序為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 … N]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輪從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… N -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中挑選一值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將挑選到的值和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[N –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中的值交換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Divergence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Clr>
                <a:srgbClr val="FF6600"/>
              </a:buClr>
              <a:buFont typeface="Wingdings" panose="05000000000000000000" pitchFamily="2" charset="2"/>
              <a:buChar char="n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6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7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2" name="文字方塊 7"/>
          <p:cNvSpPr txBox="1"/>
          <p:nvPr/>
        </p:nvSpPr>
        <p:spPr>
          <a:xfrm>
            <a:off x="395536" y="1480716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排列方法：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一長度為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的亂數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每輪跟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後再將亂數右移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輪可將亂數轉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進位的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排列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Divergence</a:t>
            </a:r>
          </a:p>
        </p:txBody>
      </p:sp>
    </p:spTree>
    <p:extLst>
      <p:ext uri="{BB962C8B-B14F-4D97-AF65-F5344CB8AC3E}">
        <p14:creationId xmlns:p14="http://schemas.microsoft.com/office/powerpoint/2010/main" val="41628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8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計算適合度參數：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>
                <a:latin typeface="微軟正黑體" panose="020B0604030504040204" pitchFamily="34" charset="-120"/>
              </a:rPr>
              <a:t>n = </a:t>
            </a:r>
            <a:r>
              <a:rPr lang="zh-TW" altLang="en-US" sz="1600" dirty="0">
                <a:latin typeface="微軟正黑體" panose="020B0604030504040204" pitchFamily="34" charset="-120"/>
              </a:rPr>
              <a:t>設施的數量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 err="1">
                <a:latin typeface="微軟正黑體" panose="020B0604030504040204" pitchFamily="34" charset="-120"/>
              </a:rPr>
              <a:t>fij</a:t>
            </a:r>
            <a:r>
              <a:rPr lang="en-US" altLang="zh-TW" sz="1600" dirty="0">
                <a:latin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微軟正黑體" panose="020B0604030504040204" pitchFamily="34" charset="-120"/>
              </a:rPr>
              <a:t>i</a:t>
            </a:r>
            <a:r>
              <a:rPr lang="zh-TW" altLang="en-US" sz="1600" dirty="0">
                <a:latin typeface="微軟正黑體" panose="020B0604030504040204" pitchFamily="34" charset="-120"/>
              </a:rPr>
              <a:t>到</a:t>
            </a:r>
            <a:r>
              <a:rPr lang="en-US" altLang="zh-TW" sz="1600" dirty="0">
                <a:latin typeface="微軟正黑體" panose="020B0604030504040204" pitchFamily="34" charset="-120"/>
              </a:rPr>
              <a:t>j</a:t>
            </a:r>
            <a:r>
              <a:rPr lang="zh-TW" altLang="en-US" sz="1600" dirty="0">
                <a:latin typeface="微軟正黑體" panose="020B0604030504040204" pitchFamily="34" charset="-120"/>
              </a:rPr>
              <a:t>的距離所需的單位花費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 err="1">
                <a:latin typeface="微軟正黑體" panose="020B0604030504040204" pitchFamily="34" charset="-120"/>
              </a:rPr>
              <a:t>dij</a:t>
            </a:r>
            <a:r>
              <a:rPr lang="en-US" altLang="zh-TW" sz="1600" dirty="0">
                <a:latin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微軟正黑體" panose="020B0604030504040204" pitchFamily="34" charset="-120"/>
              </a:rPr>
              <a:t>i</a:t>
            </a:r>
            <a:r>
              <a:rPr lang="zh-TW" altLang="en-US" sz="1600" dirty="0">
                <a:latin typeface="微軟正黑體" panose="020B0604030504040204" pitchFamily="34" charset="-120"/>
              </a:rPr>
              <a:t>到</a:t>
            </a:r>
            <a:r>
              <a:rPr lang="en-US" altLang="zh-TW" sz="1600" dirty="0">
                <a:latin typeface="微軟正黑體" panose="020B0604030504040204" pitchFamily="34" charset="-120"/>
              </a:rPr>
              <a:t>j</a:t>
            </a:r>
            <a:r>
              <a:rPr lang="zh-TW" altLang="en-US" sz="1600" dirty="0">
                <a:latin typeface="微軟正黑體" panose="020B0604030504040204" pitchFamily="34" charset="-120"/>
              </a:rPr>
              <a:t>的距離，每個設施位在自己區域的中心點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 err="1">
                <a:latin typeface="微軟正黑體" panose="020B0604030504040204" pitchFamily="34" charset="-120"/>
              </a:rPr>
              <a:t>Dinf</a:t>
            </a:r>
            <a:r>
              <a:rPr lang="en-US" altLang="zh-TW" sz="1600" dirty="0">
                <a:latin typeface="微軟正黑體" panose="020B0604030504040204" pitchFamily="34" charset="-120"/>
              </a:rPr>
              <a:t> =</a:t>
            </a:r>
            <a:r>
              <a:rPr lang="zh-TW" altLang="en-US" sz="1600" dirty="0">
                <a:latin typeface="微軟正黑體" panose="020B0604030504040204" pitchFamily="34" charset="-120"/>
              </a:rPr>
              <a:t>不可行的部分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 err="1">
                <a:latin typeface="微軟正黑體" panose="020B0604030504040204" pitchFamily="34" charset="-120"/>
              </a:rPr>
              <a:t>Vfeas</a:t>
            </a:r>
            <a:r>
              <a:rPr lang="en-US" altLang="zh-TW" sz="1600" dirty="0">
                <a:latin typeface="微軟正黑體" panose="020B0604030504040204" pitchFamily="34" charset="-120"/>
              </a:rPr>
              <a:t> =</a:t>
            </a:r>
            <a:r>
              <a:rPr lang="zh-TW" altLang="en-US" sz="1600" dirty="0">
                <a:latin typeface="微軟正黑體" panose="020B0604030504040204" pitchFamily="34" charset="-120"/>
              </a:rPr>
              <a:t>目前最佳解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 err="1">
                <a:latin typeface="微軟正黑體" panose="020B0604030504040204" pitchFamily="34" charset="-120"/>
              </a:rPr>
              <a:t>Vall</a:t>
            </a:r>
            <a:r>
              <a:rPr lang="en-US" altLang="zh-TW" sz="1600" dirty="0">
                <a:latin typeface="微軟正黑體" panose="020B0604030504040204" pitchFamily="34" charset="-120"/>
              </a:rPr>
              <a:t> =</a:t>
            </a:r>
            <a:r>
              <a:rPr lang="zh-TW" altLang="en-US" sz="1600" dirty="0">
                <a:latin typeface="微軟正黑體" panose="020B0604030504040204" pitchFamily="34" charset="-120"/>
              </a:rPr>
              <a:t>全部的最佳解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685800" lvl="1"/>
            <a:r>
              <a:rPr lang="en-US" altLang="zh-TW" sz="1600" dirty="0">
                <a:latin typeface="微軟正黑體" panose="020B0604030504040204" pitchFamily="34" charset="-120"/>
              </a:rPr>
              <a:t>k =</a:t>
            </a:r>
            <a:r>
              <a:rPr lang="zh-TW" altLang="en-US" sz="1600" dirty="0">
                <a:latin typeface="微軟正黑體" panose="020B0604030504040204" pitchFamily="34" charset="-120"/>
              </a:rPr>
              <a:t> 懲罰函數的參數為</a:t>
            </a:r>
            <a:r>
              <a:rPr lang="en-US" altLang="zh-TW" sz="1600" dirty="0" smtClean="0">
                <a:latin typeface="微軟正黑體" panose="020B0604030504040204" pitchFamily="34" charset="-120"/>
              </a:rPr>
              <a:t>3</a:t>
            </a:r>
          </a:p>
          <a:p>
            <a:pPr marL="685800" lvl="1"/>
            <a:endParaRPr lang="en-US" altLang="zh-TW" dirty="0" smtClean="0"/>
          </a:p>
          <a:p>
            <a:r>
              <a:rPr lang="zh-TW" altLang="en-US" dirty="0" smtClean="0"/>
              <a:t>簡</a:t>
            </a:r>
            <a:r>
              <a:rPr lang="zh-TW" altLang="en-US" dirty="0"/>
              <a:t>化方法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直接以常數值取代 </a:t>
            </a:r>
            <a:r>
              <a:rPr lang="en-US" altLang="zh-TW" sz="1800" dirty="0" err="1" smtClean="0">
                <a:latin typeface="微軟正黑體" panose="020B0604030504040204" pitchFamily="34" charset="-120"/>
              </a:rPr>
              <a:t>Vfeas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 – </a:t>
            </a:r>
            <a:r>
              <a:rPr lang="en-US" altLang="zh-TW" sz="1800" dirty="0" err="1" smtClean="0">
                <a:latin typeface="微軟正黑體" panose="020B0604030504040204" pitchFamily="34" charset="-120"/>
              </a:rPr>
              <a:t>Vall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</a:rPr>
              <a:t>去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除 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data </a:t>
            </a:r>
            <a:r>
              <a:rPr lang="en-US" altLang="zh-TW" sz="1800" dirty="0" err="1" smtClean="0">
                <a:latin typeface="微軟正黑體" panose="020B0604030504040204" pitchFamily="34" charset="-120"/>
              </a:rPr>
              <a:t>dependancy</a:t>
            </a:r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沒有 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Branch Divergence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 問題</a:t>
            </a:r>
            <a:endParaRPr lang="zh-TW" altLang="en-US" sz="18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3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(Genetic Algorithm)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(1/5)</a:t>
            </a:r>
            <a:endParaRPr lang="zh-TW" altLang="en-US" dirty="0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F0BB05-3E11-45B8-80D8-ECC9D266526D}" type="slidenum">
              <a:rPr kumimoji="0" lang="en-US" altLang="zh-TW" smtClean="0">
                <a:latin typeface="Arial" panose="020B0604020202020204" pitchFamily="34" charset="0"/>
              </a:rPr>
              <a:pPr/>
              <a:t>9</a:t>
            </a:fld>
            <a:endParaRPr kumimoji="0" lang="en-US" altLang="zh-TW" smtClean="0"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62084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計算適合度公式：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685800" lvl="1"/>
            <a:endParaRPr lang="en-US" altLang="zh-TW" dirty="0" smtClean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3" y="2132856"/>
            <a:ext cx="7570029" cy="140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36691" y="3861048"/>
            <a:ext cx="8280000" cy="62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Arial" panose="020B0604020202020204" pitchFamily="34" charset="0"/>
              <a:buChar char="−"/>
              <a:defRPr kumimoji="1" sz="200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zh-TW" altLang="en-US" kern="0" dirty="0" smtClean="0">
                <a:latin typeface="微軟正黑體" panose="020B0604030504040204" pitchFamily="34" charset="-120"/>
              </a:rPr>
              <a:t>限制門檻</a:t>
            </a:r>
            <a:r>
              <a:rPr lang="en-US" altLang="zh-TW" kern="0" dirty="0" smtClean="0">
                <a:latin typeface="微軟正黑體" panose="020B0604030504040204" pitchFamily="34" charset="-120"/>
              </a:rPr>
              <a:t>(Criterion)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：</a:t>
            </a:r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kern="0" dirty="0">
                <a:latin typeface="微軟正黑體" panose="020B0604030504040204" pitchFamily="34" charset="-120"/>
              </a:rPr>
              <a:t>排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除不合適的設施排列組合</a:t>
            </a:r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kern="0" dirty="0">
                <a:latin typeface="微軟正黑體" panose="020B0604030504040204" pitchFamily="34" charset="-120"/>
              </a:rPr>
              <a:t>例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如：直線排列、一維排列</a:t>
            </a:r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kern="0" dirty="0" smtClean="0">
                <a:latin typeface="微軟正黑體" panose="020B0604030504040204" pitchFamily="34" charset="-120"/>
              </a:rPr>
              <a:t>公</a:t>
            </a:r>
            <a:r>
              <a:rPr lang="zh-TW" altLang="en-US" kern="0" dirty="0">
                <a:latin typeface="微軟正黑體" panose="020B0604030504040204" pitchFamily="34" charset="-120"/>
              </a:rPr>
              <a:t>式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：原本成本再加上不</a:t>
            </a:r>
            <a:r>
              <a:rPr lang="zh-TW" altLang="en-US" kern="0" dirty="0">
                <a:latin typeface="微軟正黑體" panose="020B0604030504040204" pitchFamily="34" charset="-120"/>
              </a:rPr>
              <a:t>可行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的</a:t>
            </a:r>
            <a:r>
              <a:rPr lang="zh-TW" altLang="en-US" kern="0" dirty="0">
                <a:latin typeface="微軟正黑體" panose="020B0604030504040204" pitchFamily="34" charset="-120"/>
              </a:rPr>
              <a:t>設施數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量之三</a:t>
            </a:r>
            <a:r>
              <a:rPr lang="zh-TW" altLang="en-US" kern="0" dirty="0">
                <a:latin typeface="微軟正黑體" panose="020B0604030504040204" pitchFamily="34" charset="-120"/>
              </a:rPr>
              <a:t>次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方乘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以</a:t>
            </a:r>
            <a:r>
              <a:rPr lang="en-US" altLang="zh-TW" kern="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kern="0" dirty="0">
                <a:latin typeface="微軟正黑體" panose="020B0604030504040204" pitchFamily="34" charset="-120"/>
              </a:rPr>
              <a:t>目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前島嶼內的最佳解 </a:t>
            </a:r>
            <a:r>
              <a:rPr lang="en-US" altLang="zh-TW" kern="0" dirty="0" smtClean="0">
                <a:latin typeface="微軟正黑體" panose="020B0604030504040204" pitchFamily="34" charset="-120"/>
              </a:rPr>
              <a:t>-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全域</a:t>
            </a:r>
            <a:r>
              <a:rPr lang="zh-TW" altLang="en-US" kern="0" dirty="0" smtClean="0">
                <a:latin typeface="微軟正黑體" panose="020B0604030504040204" pitchFamily="34" charset="-120"/>
              </a:rPr>
              <a:t>的</a:t>
            </a:r>
            <a:r>
              <a:rPr lang="zh-TW" altLang="en-US" kern="0" dirty="0">
                <a:latin typeface="微軟正黑體" panose="020B0604030504040204" pitchFamily="34" charset="-120"/>
              </a:rPr>
              <a:t>最佳解</a:t>
            </a:r>
            <a:r>
              <a:rPr lang="en-US" altLang="zh-TW" kern="0" dirty="0">
                <a:latin typeface="微軟正黑體" panose="020B0604030504040204" pitchFamily="34" charset="-120"/>
              </a:rPr>
              <a:t>)</a:t>
            </a:r>
          </a:p>
          <a:p>
            <a:pPr lvl="1"/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kern="0" dirty="0" smtClean="0">
              <a:latin typeface="微軟正黑體" panose="020B0604030504040204" pitchFamily="34" charset="-120"/>
            </a:endParaRPr>
          </a:p>
          <a:p>
            <a:pPr marL="685800" lvl="1"/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512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verilog_01</Template>
  <TotalTime>28759</TotalTime>
  <Words>1592</Words>
  <Application>Microsoft Office PowerPoint</Application>
  <PresentationFormat>On-screen Show (4:3)</PresentationFormat>
  <Paragraphs>160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2_rdchen_template</vt:lpstr>
      <vt:lpstr>PowerPoint Presentation</vt:lpstr>
      <vt:lpstr>UAFLP (1/3)</vt:lpstr>
      <vt:lpstr>UAFLP (2/3)</vt:lpstr>
      <vt:lpstr>UAFLP (3/3)</vt:lpstr>
      <vt:lpstr>基因演算法(Genetic Algorithm) (1/5)</vt:lpstr>
      <vt:lpstr>基因演算法(Genetic Algorithm) (1/5)</vt:lpstr>
      <vt:lpstr>基因演算法(Genetic Algorithm) (1/5)</vt:lpstr>
      <vt:lpstr>基因演算法(Genetic Algorithm) (1/5)</vt:lpstr>
      <vt:lpstr>基因演算法(Genetic Algorithm) (1/5)</vt:lpstr>
      <vt:lpstr>基因演算法(Genetic Algorithm) (1/5)</vt:lpstr>
      <vt:lpstr>基因演算法(Genetic Algorithm) (1/5)</vt:lpstr>
      <vt:lpstr>基因演算法(Genetic Algorithm) (1/5)</vt:lpstr>
      <vt:lpstr>計算結果驗證</vt:lpstr>
      <vt:lpstr>整體優化結果</vt:lpstr>
      <vt:lpstr>優化數據</vt:lpstr>
      <vt:lpstr>各階段平行度</vt:lpstr>
      <vt:lpstr>運算結果比較</vt:lpstr>
      <vt:lpstr>未來改進方向</vt:lpstr>
      <vt:lpstr>THE END</vt:lpstr>
    </vt:vector>
  </TitlesOfParts>
  <Company>p203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p230</dc:creator>
  <cp:lastModifiedBy>Jimmy Chou</cp:lastModifiedBy>
  <cp:revision>3887</cp:revision>
  <dcterms:created xsi:type="dcterms:W3CDTF">2003-02-18T03:13:54Z</dcterms:created>
  <dcterms:modified xsi:type="dcterms:W3CDTF">2017-06-17T13:40:32Z</dcterms:modified>
</cp:coreProperties>
</file>