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2" r:id="rId4"/>
    <p:sldId id="314" r:id="rId5"/>
    <p:sldId id="319" r:id="rId6"/>
    <p:sldId id="302" r:id="rId7"/>
    <p:sldId id="315" r:id="rId8"/>
    <p:sldId id="317" r:id="rId9"/>
    <p:sldId id="320" r:id="rId10"/>
    <p:sldId id="318" r:id="rId11"/>
    <p:sldId id="321" r:id="rId12"/>
    <p:sldId id="304" r:id="rId13"/>
    <p:sldId id="316" r:id="rId14"/>
    <p:sldId id="322" r:id="rId15"/>
    <p:sldId id="323" r:id="rId16"/>
    <p:sldId id="324" r:id="rId17"/>
    <p:sldId id="325" r:id="rId18"/>
    <p:sldId id="326" r:id="rId19"/>
    <p:sldId id="299" r:id="rId20"/>
  </p:sldIdLst>
  <p:sldSz cx="9144000" cy="5143500" type="screen16x9"/>
  <p:notesSz cx="6858000" cy="9144000"/>
  <p:embeddedFontLst>
    <p:embeddedFont>
      <p:font typeface="Arial Unicode MS" panose="02010600030101010101" charset="-122"/>
      <p:regular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3834" autoAdjust="0"/>
  </p:normalViewPr>
  <p:slideViewPr>
    <p:cSldViewPr>
      <p:cViewPr varScale="1">
        <p:scale>
          <a:sx n="81" d="100"/>
          <a:sy n="81" d="100"/>
        </p:scale>
        <p:origin x="72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1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7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0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3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8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0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2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8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4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5218" y="2202560"/>
            <a:ext cx="5528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个性化学生反馈系统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E3F2BF-0AD6-41FD-BCE0-04DBFD13A4F9}"/>
              </a:ext>
            </a:extLst>
          </p:cNvPr>
          <p:cNvSpPr/>
          <p:nvPr/>
        </p:nvSpPr>
        <p:spPr>
          <a:xfrm>
            <a:off x="2356168" y="2935017"/>
            <a:ext cx="5108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Individualized Student Feedback System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3" fill="hold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4" decel="50000" autoRev="1" fill="hold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827" y="540629"/>
            <a:ext cx="946533" cy="411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后端</a:t>
            </a: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3572657-FD74-41CD-9D65-9D3A17D856FD}"/>
              </a:ext>
            </a:extLst>
          </p:cNvPr>
          <p:cNvSpPr txBox="1">
            <a:spLocks/>
          </p:cNvSpPr>
          <p:nvPr/>
        </p:nvSpPr>
        <p:spPr>
          <a:xfrm>
            <a:off x="1503479" y="1447025"/>
            <a:ext cx="5589920" cy="2372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目标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建立学生信息数据库</a:t>
            </a:r>
            <a:r>
              <a:rPr lang="en-US" altLang="zh-CN" sz="2000" dirty="0"/>
              <a:t>,</a:t>
            </a:r>
            <a:r>
              <a:rPr lang="zh-CN" altLang="en-US" sz="2000" dirty="0"/>
              <a:t>并支持课程创建和管理、学生管理、完成进度查询、成绩管理、教学质量监控等功能。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95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827" y="540629"/>
            <a:ext cx="946533" cy="411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后端</a:t>
            </a: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3572657-FD74-41CD-9D65-9D3A17D856FD}"/>
              </a:ext>
            </a:extLst>
          </p:cNvPr>
          <p:cNvSpPr txBox="1">
            <a:spLocks/>
          </p:cNvSpPr>
          <p:nvPr/>
        </p:nvSpPr>
        <p:spPr>
          <a:xfrm>
            <a:off x="1503479" y="1447025"/>
            <a:ext cx="5589920" cy="2372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实现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通过关系型数据库管理系统软件</a:t>
            </a:r>
            <a:r>
              <a:rPr lang="en-US" altLang="zh-CN" sz="2000" dirty="0"/>
              <a:t>MySQL</a:t>
            </a:r>
            <a:r>
              <a:rPr lang="zh-CN" altLang="en-US" sz="2000" dirty="0"/>
              <a:t>进行数据库的搭建和使用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76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828" y="540628"/>
            <a:ext cx="756376" cy="44805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AI</a:t>
            </a:r>
            <a:endParaRPr lang="zh-CN" altLang="en-US" sz="2400" dirty="0"/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3572657-FD74-41CD-9D65-9D3A17D856FD}"/>
              </a:ext>
            </a:extLst>
          </p:cNvPr>
          <p:cNvSpPr txBox="1">
            <a:spLocks/>
          </p:cNvSpPr>
          <p:nvPr/>
        </p:nvSpPr>
        <p:spPr>
          <a:xfrm>
            <a:off x="1503517" y="1377204"/>
            <a:ext cx="5589920" cy="2372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目标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自动分析评论区的内容是正面评价、负面吐槽还是内容提问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如果出现了与某未解决问题类似的新提问，则将新提问推荐给该未解决提问的发布者</a:t>
            </a:r>
          </a:p>
        </p:txBody>
      </p:sp>
    </p:spTree>
    <p:extLst>
      <p:ext uri="{BB962C8B-B14F-4D97-AF65-F5344CB8AC3E}">
        <p14:creationId xmlns:p14="http://schemas.microsoft.com/office/powerpoint/2010/main" val="2331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828" y="540628"/>
            <a:ext cx="756376" cy="44805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AI</a:t>
            </a:r>
            <a:endParaRPr lang="zh-CN" altLang="en-US" sz="2400" dirty="0"/>
          </a:p>
        </p:txBody>
      </p:sp>
      <p:sp>
        <p:nvSpPr>
          <p:cNvPr id="74" name="内容占位符 2">
            <a:extLst>
              <a:ext uri="{FF2B5EF4-FFF2-40B4-BE49-F238E27FC236}">
                <a16:creationId xmlns:a16="http://schemas.microsoft.com/office/drawing/2014/main" id="{F4F3EE00-8B38-46D1-BB1D-577ADCB4CD2F}"/>
              </a:ext>
            </a:extLst>
          </p:cNvPr>
          <p:cNvSpPr txBox="1">
            <a:spLocks/>
          </p:cNvSpPr>
          <p:nvPr/>
        </p:nvSpPr>
        <p:spPr>
          <a:xfrm>
            <a:off x="1386986" y="1271477"/>
            <a:ext cx="5751915" cy="30935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自然语言处理 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数据：从其他类似网站上爬取</a:t>
            </a:r>
            <a:endParaRPr lang="en-US" altLang="zh-CN" sz="2000" dirty="0"/>
          </a:p>
          <a:p>
            <a:pPr lvl="2"/>
            <a:r>
              <a:rPr lang="zh-CN" altLang="en-US" sz="1800" dirty="0"/>
              <a:t>提问数据：</a:t>
            </a:r>
            <a:r>
              <a:rPr lang="en-US" altLang="zh-CN" sz="1800" dirty="0" err="1"/>
              <a:t>oo</a:t>
            </a:r>
            <a:r>
              <a:rPr lang="zh-CN" altLang="en-US" sz="1800" dirty="0"/>
              <a:t>课程网站，百度知道，作业帮，猿题库等</a:t>
            </a:r>
            <a:endParaRPr lang="en-US" altLang="zh-CN" sz="1800" dirty="0"/>
          </a:p>
          <a:p>
            <a:pPr lvl="2"/>
            <a:r>
              <a:rPr lang="zh-CN" altLang="en-US" sz="1800" dirty="0"/>
              <a:t>评价数据：知乎等</a:t>
            </a:r>
            <a:endParaRPr lang="en-US" altLang="zh-CN" sz="1800" dirty="0"/>
          </a:p>
          <a:p>
            <a:pPr lvl="1"/>
            <a:r>
              <a:rPr lang="zh-CN" altLang="en-US" sz="2000" dirty="0"/>
              <a:t>算法：</a:t>
            </a:r>
            <a:endParaRPr lang="en-US" altLang="zh-CN" sz="2000" dirty="0"/>
          </a:p>
          <a:p>
            <a:pPr lvl="2"/>
            <a:r>
              <a:rPr lang="zh-CN" altLang="en-US" sz="1800" dirty="0"/>
              <a:t>分类</a:t>
            </a:r>
            <a:r>
              <a:rPr lang="en-US" altLang="zh-CN" sz="1800" dirty="0"/>
              <a:t>(</a:t>
            </a:r>
            <a:r>
              <a:rPr lang="zh-CN" altLang="en-US" sz="1800" dirty="0"/>
              <a:t>是否为提问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对非提问内容：情感分析</a:t>
            </a:r>
            <a:endParaRPr lang="en-US" altLang="zh-CN" sz="1800" dirty="0"/>
          </a:p>
          <a:p>
            <a:pPr lvl="2"/>
            <a:r>
              <a:rPr lang="zh-CN" altLang="en-US" sz="1800" dirty="0"/>
              <a:t>对提问内容：文本关键词提取，计算相似度（</a:t>
            </a:r>
            <a:r>
              <a:rPr lang="en-US" altLang="zh-CN" sz="1800" dirty="0"/>
              <a:t>TF-IDF</a:t>
            </a:r>
            <a:r>
              <a:rPr lang="zh-CN" altLang="en-US" sz="1800" dirty="0"/>
              <a:t>，</a:t>
            </a:r>
            <a:r>
              <a:rPr lang="en-US" altLang="zh-CN" sz="1800" dirty="0"/>
              <a:t>LDA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35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8B392C-41E8-4EFE-BB45-3FF575C7257D}"/>
              </a:ext>
            </a:extLst>
          </p:cNvPr>
          <p:cNvCxnSpPr/>
          <p:nvPr/>
        </p:nvCxnSpPr>
        <p:spPr>
          <a:xfrm>
            <a:off x="972067" y="490361"/>
            <a:ext cx="0" cy="440950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633EA3D-29DC-4E10-82CB-0945D46CB050}"/>
              </a:ext>
            </a:extLst>
          </p:cNvPr>
          <p:cNvSpPr/>
          <p:nvPr/>
        </p:nvSpPr>
        <p:spPr>
          <a:xfrm>
            <a:off x="930166" y="764628"/>
            <a:ext cx="74784" cy="74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7E318-CF8E-47B6-9793-AD3B10D7A932}"/>
              </a:ext>
            </a:extLst>
          </p:cNvPr>
          <p:cNvSpPr txBox="1"/>
          <p:nvPr/>
        </p:nvSpPr>
        <p:spPr>
          <a:xfrm>
            <a:off x="1164694" y="617401"/>
            <a:ext cx="7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3.24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EA8E-460D-499E-A7AD-40A365DD0076}"/>
              </a:ext>
            </a:extLst>
          </p:cNvPr>
          <p:cNvSpPr txBox="1"/>
          <p:nvPr/>
        </p:nvSpPr>
        <p:spPr>
          <a:xfrm>
            <a:off x="2555775" y="1533148"/>
            <a:ext cx="4662106" cy="211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前端：掌握前端所需知识，构造初始界面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后端：建表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：爬取数据以及数据预处理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标题 1">
            <a:extLst>
              <a:ext uri="{FF2B5EF4-FFF2-40B4-BE49-F238E27FC236}">
                <a16:creationId xmlns:a16="http://schemas.microsoft.com/office/drawing/2014/main" id="{38D1A496-4F55-4880-9C1B-2090F1681F03}"/>
              </a:ext>
            </a:extLst>
          </p:cNvPr>
          <p:cNvSpPr txBox="1">
            <a:spLocks/>
          </p:cNvSpPr>
          <p:nvPr/>
        </p:nvSpPr>
        <p:spPr>
          <a:xfrm>
            <a:off x="57397" y="327650"/>
            <a:ext cx="576065" cy="1298270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时间线</a:t>
            </a:r>
          </a:p>
        </p:txBody>
      </p:sp>
    </p:spTree>
    <p:extLst>
      <p:ext uri="{BB962C8B-B14F-4D97-AF65-F5344CB8AC3E}">
        <p14:creationId xmlns:p14="http://schemas.microsoft.com/office/powerpoint/2010/main" val="12751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8B392C-41E8-4EFE-BB45-3FF575C7257D}"/>
              </a:ext>
            </a:extLst>
          </p:cNvPr>
          <p:cNvCxnSpPr/>
          <p:nvPr/>
        </p:nvCxnSpPr>
        <p:spPr>
          <a:xfrm>
            <a:off x="972067" y="490361"/>
            <a:ext cx="0" cy="440950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633EA3D-29DC-4E10-82CB-0945D46CB050}"/>
              </a:ext>
            </a:extLst>
          </p:cNvPr>
          <p:cNvSpPr/>
          <p:nvPr/>
        </p:nvSpPr>
        <p:spPr>
          <a:xfrm>
            <a:off x="930166" y="1488760"/>
            <a:ext cx="74784" cy="74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7E318-CF8E-47B6-9793-AD3B10D7A932}"/>
              </a:ext>
            </a:extLst>
          </p:cNvPr>
          <p:cNvSpPr txBox="1"/>
          <p:nvPr/>
        </p:nvSpPr>
        <p:spPr>
          <a:xfrm>
            <a:off x="1164694" y="1338322"/>
            <a:ext cx="7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3.31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EA8E-460D-499E-A7AD-40A365DD0076}"/>
              </a:ext>
            </a:extLst>
          </p:cNvPr>
          <p:cNvSpPr txBox="1"/>
          <p:nvPr/>
        </p:nvSpPr>
        <p:spPr>
          <a:xfrm>
            <a:off x="2555775" y="1500049"/>
            <a:ext cx="4312807" cy="128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前端：创建老师功能界面并预留端口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后端：对接老师部分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4B8A8C01-995B-48D7-AE97-3A34EB49D59B}"/>
              </a:ext>
            </a:extLst>
          </p:cNvPr>
          <p:cNvSpPr txBox="1">
            <a:spLocks/>
          </p:cNvSpPr>
          <p:nvPr/>
        </p:nvSpPr>
        <p:spPr>
          <a:xfrm>
            <a:off x="57397" y="327650"/>
            <a:ext cx="576065" cy="1298270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时间线</a:t>
            </a:r>
          </a:p>
        </p:txBody>
      </p:sp>
    </p:spTree>
    <p:extLst>
      <p:ext uri="{BB962C8B-B14F-4D97-AF65-F5344CB8AC3E}">
        <p14:creationId xmlns:p14="http://schemas.microsoft.com/office/powerpoint/2010/main" val="16452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8B392C-41E8-4EFE-BB45-3FF575C7257D}"/>
              </a:ext>
            </a:extLst>
          </p:cNvPr>
          <p:cNvCxnSpPr/>
          <p:nvPr/>
        </p:nvCxnSpPr>
        <p:spPr>
          <a:xfrm>
            <a:off x="972067" y="490361"/>
            <a:ext cx="0" cy="440950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633EA3D-29DC-4E10-82CB-0945D46CB050}"/>
              </a:ext>
            </a:extLst>
          </p:cNvPr>
          <p:cNvSpPr/>
          <p:nvPr/>
        </p:nvSpPr>
        <p:spPr>
          <a:xfrm>
            <a:off x="930166" y="2208840"/>
            <a:ext cx="74784" cy="74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7E318-CF8E-47B6-9793-AD3B10D7A932}"/>
              </a:ext>
            </a:extLst>
          </p:cNvPr>
          <p:cNvSpPr txBox="1"/>
          <p:nvPr/>
        </p:nvSpPr>
        <p:spPr>
          <a:xfrm>
            <a:off x="1164694" y="2058402"/>
            <a:ext cx="7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4.7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EA8E-460D-499E-A7AD-40A365DD0076}"/>
              </a:ext>
            </a:extLst>
          </p:cNvPr>
          <p:cNvSpPr txBox="1"/>
          <p:nvPr/>
        </p:nvSpPr>
        <p:spPr>
          <a:xfrm>
            <a:off x="2555776" y="1533148"/>
            <a:ext cx="4170518" cy="211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前端：创建学生功能界面并预留端口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后端：对接学生部分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：代码完成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B674ED75-D449-4FEC-8422-5F3A98551569}"/>
              </a:ext>
            </a:extLst>
          </p:cNvPr>
          <p:cNvSpPr txBox="1">
            <a:spLocks/>
          </p:cNvSpPr>
          <p:nvPr/>
        </p:nvSpPr>
        <p:spPr>
          <a:xfrm>
            <a:off x="57397" y="327650"/>
            <a:ext cx="576065" cy="1298270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时间线</a:t>
            </a:r>
          </a:p>
        </p:txBody>
      </p:sp>
    </p:spTree>
    <p:extLst>
      <p:ext uri="{BB962C8B-B14F-4D97-AF65-F5344CB8AC3E}">
        <p14:creationId xmlns:p14="http://schemas.microsoft.com/office/powerpoint/2010/main" val="20418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8B392C-41E8-4EFE-BB45-3FF575C7257D}"/>
              </a:ext>
            </a:extLst>
          </p:cNvPr>
          <p:cNvCxnSpPr/>
          <p:nvPr/>
        </p:nvCxnSpPr>
        <p:spPr>
          <a:xfrm>
            <a:off x="972067" y="490361"/>
            <a:ext cx="0" cy="440950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633EA3D-29DC-4E10-82CB-0945D46CB050}"/>
              </a:ext>
            </a:extLst>
          </p:cNvPr>
          <p:cNvSpPr/>
          <p:nvPr/>
        </p:nvSpPr>
        <p:spPr>
          <a:xfrm>
            <a:off x="930166" y="2928920"/>
            <a:ext cx="74784" cy="74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7E318-CF8E-47B6-9793-AD3B10D7A932}"/>
              </a:ext>
            </a:extLst>
          </p:cNvPr>
          <p:cNvSpPr txBox="1"/>
          <p:nvPr/>
        </p:nvSpPr>
        <p:spPr>
          <a:xfrm>
            <a:off x="1164694" y="2778482"/>
            <a:ext cx="7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4.14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EA8E-460D-499E-A7AD-40A365DD0076}"/>
              </a:ext>
            </a:extLst>
          </p:cNvPr>
          <p:cNvSpPr txBox="1"/>
          <p:nvPr/>
        </p:nvSpPr>
        <p:spPr>
          <a:xfrm>
            <a:off x="2555776" y="1513329"/>
            <a:ext cx="4269828" cy="253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前端：创建助教功能界面并预留端口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后端：对接助教部分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：测试和调参优化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11D0E752-5D1B-4088-91A1-9502EEA6EBA0}"/>
              </a:ext>
            </a:extLst>
          </p:cNvPr>
          <p:cNvSpPr txBox="1">
            <a:spLocks/>
          </p:cNvSpPr>
          <p:nvPr/>
        </p:nvSpPr>
        <p:spPr>
          <a:xfrm>
            <a:off x="57397" y="327650"/>
            <a:ext cx="576065" cy="1298270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时间线</a:t>
            </a:r>
          </a:p>
        </p:txBody>
      </p:sp>
    </p:spTree>
    <p:extLst>
      <p:ext uri="{BB962C8B-B14F-4D97-AF65-F5344CB8AC3E}">
        <p14:creationId xmlns:p14="http://schemas.microsoft.com/office/powerpoint/2010/main" val="5258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8B392C-41E8-4EFE-BB45-3FF575C7257D}"/>
              </a:ext>
            </a:extLst>
          </p:cNvPr>
          <p:cNvCxnSpPr/>
          <p:nvPr/>
        </p:nvCxnSpPr>
        <p:spPr>
          <a:xfrm>
            <a:off x="972067" y="490361"/>
            <a:ext cx="0" cy="440950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633EA3D-29DC-4E10-82CB-0945D46CB050}"/>
              </a:ext>
            </a:extLst>
          </p:cNvPr>
          <p:cNvSpPr/>
          <p:nvPr/>
        </p:nvSpPr>
        <p:spPr>
          <a:xfrm>
            <a:off x="930166" y="3649000"/>
            <a:ext cx="74784" cy="74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7E318-CF8E-47B6-9793-AD3B10D7A932}"/>
              </a:ext>
            </a:extLst>
          </p:cNvPr>
          <p:cNvSpPr txBox="1"/>
          <p:nvPr/>
        </p:nvSpPr>
        <p:spPr>
          <a:xfrm>
            <a:off x="1164694" y="3498562"/>
            <a:ext cx="7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4.21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EA8E-460D-499E-A7AD-40A365DD0076}"/>
              </a:ext>
            </a:extLst>
          </p:cNvPr>
          <p:cNvSpPr txBox="1"/>
          <p:nvPr/>
        </p:nvSpPr>
        <p:spPr>
          <a:xfrm>
            <a:off x="2581594" y="1771532"/>
            <a:ext cx="3286550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和其他同学对接和联合测试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AD517661-538B-4CEB-ADEC-131508AD8AAB}"/>
              </a:ext>
            </a:extLst>
          </p:cNvPr>
          <p:cNvSpPr txBox="1">
            <a:spLocks/>
          </p:cNvSpPr>
          <p:nvPr/>
        </p:nvSpPr>
        <p:spPr>
          <a:xfrm>
            <a:off x="57397" y="327650"/>
            <a:ext cx="576065" cy="1298270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时间线</a:t>
            </a:r>
          </a:p>
        </p:txBody>
      </p:sp>
    </p:spTree>
    <p:extLst>
      <p:ext uri="{BB962C8B-B14F-4D97-AF65-F5344CB8AC3E}">
        <p14:creationId xmlns:p14="http://schemas.microsoft.com/office/powerpoint/2010/main" val="12345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3520496" y="2549305"/>
            <a:ext cx="37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38093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929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58842" y="1709136"/>
            <a:ext cx="4464496" cy="2457899"/>
            <a:chOff x="611560" y="2555277"/>
            <a:chExt cx="5256584" cy="245789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94126B-27DC-495C-BBD5-DF8127D0683C}"/>
              </a:ext>
            </a:extLst>
          </p:cNvPr>
          <p:cNvGrpSpPr/>
          <p:nvPr/>
        </p:nvGrpSpPr>
        <p:grpSpPr>
          <a:xfrm>
            <a:off x="3586834" y="909893"/>
            <a:ext cx="3228470" cy="773822"/>
            <a:chOff x="3586834" y="909893"/>
            <a:chExt cx="3228470" cy="773822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4392208" y="1132219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目标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586834" y="909893"/>
              <a:ext cx="710599" cy="773822"/>
              <a:chOff x="550069" y="1100038"/>
              <a:chExt cx="710599" cy="773822"/>
            </a:xfrm>
          </p:grpSpPr>
          <p:sp>
            <p:nvSpPr>
              <p:cNvPr id="94" name="矩形 2"/>
              <p:cNvSpPr/>
              <p:nvPr/>
            </p:nvSpPr>
            <p:spPr>
              <a:xfrm rot="5400000">
                <a:off x="554462" y="1167653"/>
                <a:ext cx="773822" cy="638591"/>
              </a:xfrm>
              <a:custGeom>
                <a:avLst/>
                <a:gdLst/>
                <a:ahLst/>
                <a:cxnLst/>
                <a:rect l="l" t="t" r="r" b="b"/>
                <a:pathLst>
                  <a:path w="811496" h="669681">
                    <a:moveTo>
                      <a:pt x="1" y="405747"/>
                    </a:moveTo>
                    <a:lnTo>
                      <a:pt x="405749" y="0"/>
                    </a:lnTo>
                    <a:lnTo>
                      <a:pt x="811495" y="405747"/>
                    </a:lnTo>
                    <a:close/>
                    <a:moveTo>
                      <a:pt x="0" y="669681"/>
                    </a:moveTo>
                    <a:lnTo>
                      <a:pt x="0" y="405748"/>
                    </a:lnTo>
                    <a:lnTo>
                      <a:pt x="811496" y="405748"/>
                    </a:lnTo>
                    <a:lnTo>
                      <a:pt x="811496" y="6696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069" y="1175365"/>
                <a:ext cx="486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Swiss911 XCm BT" pitchFamily="34" charset="0"/>
                  </a:rPr>
                  <a:t> 1</a:t>
                </a:r>
                <a:endParaRPr lang="zh-CN" altLang="en-US" sz="3200" dirty="0">
                  <a:solidFill>
                    <a:schemeClr val="bg1"/>
                  </a:solidFill>
                  <a:latin typeface="Swiss911 XCm BT" pitchFamily="34" charset="0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D8AFEB7-0910-4526-9AAB-BE3729BE875F}"/>
              </a:ext>
            </a:extLst>
          </p:cNvPr>
          <p:cNvSpPr txBox="1"/>
          <p:nvPr/>
        </p:nvSpPr>
        <p:spPr>
          <a:xfrm>
            <a:off x="1400737" y="2218295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DD21E8-2811-435E-BFC9-55E01E759423}"/>
              </a:ext>
            </a:extLst>
          </p:cNvPr>
          <p:cNvGrpSpPr/>
          <p:nvPr/>
        </p:nvGrpSpPr>
        <p:grpSpPr>
          <a:xfrm>
            <a:off x="3586834" y="1729193"/>
            <a:ext cx="3234815" cy="773822"/>
            <a:chOff x="3586834" y="1729193"/>
            <a:chExt cx="3234815" cy="773822"/>
          </a:xfrm>
        </p:grpSpPr>
        <p:grpSp>
          <p:nvGrpSpPr>
            <p:cNvPr id="97" name="组合 96"/>
            <p:cNvGrpSpPr/>
            <p:nvPr/>
          </p:nvGrpSpPr>
          <p:grpSpPr>
            <a:xfrm>
              <a:off x="3586834" y="1729193"/>
              <a:ext cx="710599" cy="773822"/>
              <a:chOff x="550069" y="1100038"/>
              <a:chExt cx="710599" cy="773822"/>
            </a:xfrm>
          </p:grpSpPr>
          <p:sp>
            <p:nvSpPr>
              <p:cNvPr id="98" name="矩形 2"/>
              <p:cNvSpPr/>
              <p:nvPr/>
            </p:nvSpPr>
            <p:spPr>
              <a:xfrm rot="5400000">
                <a:off x="554462" y="1167653"/>
                <a:ext cx="773822" cy="638591"/>
              </a:xfrm>
              <a:custGeom>
                <a:avLst/>
                <a:gdLst/>
                <a:ahLst/>
                <a:cxnLst/>
                <a:rect l="l" t="t" r="r" b="b"/>
                <a:pathLst>
                  <a:path w="811496" h="669681">
                    <a:moveTo>
                      <a:pt x="1" y="405747"/>
                    </a:moveTo>
                    <a:lnTo>
                      <a:pt x="405749" y="0"/>
                    </a:lnTo>
                    <a:lnTo>
                      <a:pt x="811495" y="405747"/>
                    </a:lnTo>
                    <a:close/>
                    <a:moveTo>
                      <a:pt x="0" y="669681"/>
                    </a:moveTo>
                    <a:lnTo>
                      <a:pt x="0" y="405748"/>
                    </a:lnTo>
                    <a:lnTo>
                      <a:pt x="811496" y="405748"/>
                    </a:lnTo>
                    <a:lnTo>
                      <a:pt x="811496" y="6696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0069" y="1182919"/>
                <a:ext cx="486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Swiss911 XCm BT" pitchFamily="34" charset="0"/>
                  </a:rPr>
                  <a:t> 2</a:t>
                </a:r>
                <a:endParaRPr lang="zh-CN" altLang="en-US" sz="3200" dirty="0">
                  <a:solidFill>
                    <a:schemeClr val="bg1"/>
                  </a:solidFill>
                  <a:latin typeface="Swiss911 XCm BT" pitchFamily="34" charset="0"/>
                </a:endParaRPr>
              </a:p>
            </p:txBody>
          </p:sp>
        </p:grp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FA6FAE10-F083-4004-82F6-10E2EAF9BD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98553" y="1891592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系统预期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34D0DD-0A0B-46F8-888D-4E57C7264E0B}"/>
              </a:ext>
            </a:extLst>
          </p:cNvPr>
          <p:cNvGrpSpPr/>
          <p:nvPr/>
        </p:nvGrpSpPr>
        <p:grpSpPr>
          <a:xfrm>
            <a:off x="3583874" y="2554791"/>
            <a:ext cx="3228470" cy="773822"/>
            <a:chOff x="3583874" y="2554791"/>
            <a:chExt cx="3228470" cy="773822"/>
          </a:xfrm>
        </p:grpSpPr>
        <p:sp>
          <p:nvSpPr>
            <p:cNvPr id="110" name="Rectangle 11">
              <a:extLst>
                <a:ext uri="{FF2B5EF4-FFF2-40B4-BE49-F238E27FC236}">
                  <a16:creationId xmlns:a16="http://schemas.microsoft.com/office/drawing/2014/main" id="{7FA134AA-EA88-4E16-A648-C702AA9D3C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89248" y="2777117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用户及其需求</a:t>
              </a:r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DAD2105-F77C-4896-9982-B35B08029889}"/>
                </a:ext>
              </a:extLst>
            </p:cNvPr>
            <p:cNvGrpSpPr/>
            <p:nvPr/>
          </p:nvGrpSpPr>
          <p:grpSpPr>
            <a:xfrm>
              <a:off x="3583874" y="2554791"/>
              <a:ext cx="710599" cy="773822"/>
              <a:chOff x="550069" y="1100038"/>
              <a:chExt cx="710599" cy="773822"/>
            </a:xfrm>
          </p:grpSpPr>
          <p:sp>
            <p:nvSpPr>
              <p:cNvPr id="112" name="矩形 2">
                <a:extLst>
                  <a:ext uri="{FF2B5EF4-FFF2-40B4-BE49-F238E27FC236}">
                    <a16:creationId xmlns:a16="http://schemas.microsoft.com/office/drawing/2014/main" id="{72D94DCB-2355-4CEA-8498-C9A5977319AD}"/>
                  </a:ext>
                </a:extLst>
              </p:cNvPr>
              <p:cNvSpPr/>
              <p:nvPr/>
            </p:nvSpPr>
            <p:spPr>
              <a:xfrm rot="5400000">
                <a:off x="554462" y="1167653"/>
                <a:ext cx="773822" cy="638591"/>
              </a:xfrm>
              <a:custGeom>
                <a:avLst/>
                <a:gdLst/>
                <a:ahLst/>
                <a:cxnLst/>
                <a:rect l="l" t="t" r="r" b="b"/>
                <a:pathLst>
                  <a:path w="811496" h="669681">
                    <a:moveTo>
                      <a:pt x="1" y="405747"/>
                    </a:moveTo>
                    <a:lnTo>
                      <a:pt x="405749" y="0"/>
                    </a:lnTo>
                    <a:lnTo>
                      <a:pt x="811495" y="405747"/>
                    </a:lnTo>
                    <a:close/>
                    <a:moveTo>
                      <a:pt x="0" y="669681"/>
                    </a:moveTo>
                    <a:lnTo>
                      <a:pt x="0" y="405748"/>
                    </a:lnTo>
                    <a:lnTo>
                      <a:pt x="811496" y="405748"/>
                    </a:lnTo>
                    <a:lnTo>
                      <a:pt x="811496" y="6696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13">
                <a:extLst>
                  <a:ext uri="{FF2B5EF4-FFF2-40B4-BE49-F238E27FC236}">
                    <a16:creationId xmlns:a16="http://schemas.microsoft.com/office/drawing/2014/main" id="{79C9F80B-B34E-460E-B28C-A3291C2CE298}"/>
                  </a:ext>
                </a:extLst>
              </p:cNvPr>
              <p:cNvSpPr txBox="1"/>
              <p:nvPr/>
            </p:nvSpPr>
            <p:spPr>
              <a:xfrm>
                <a:off x="550069" y="1175365"/>
                <a:ext cx="486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Swiss911 XCm BT" pitchFamily="34" charset="0"/>
                  </a:rPr>
                  <a:t> 3</a:t>
                </a:r>
                <a:endParaRPr lang="zh-CN" altLang="en-US" sz="3200" dirty="0">
                  <a:solidFill>
                    <a:schemeClr val="bg1"/>
                  </a:solidFill>
                  <a:latin typeface="Swiss911 XCm BT" pitchFamily="34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4141B3-F014-4402-A5B9-52E13D32A219}"/>
              </a:ext>
            </a:extLst>
          </p:cNvPr>
          <p:cNvGrpSpPr/>
          <p:nvPr/>
        </p:nvGrpSpPr>
        <p:grpSpPr>
          <a:xfrm>
            <a:off x="3583875" y="3374811"/>
            <a:ext cx="3234815" cy="773822"/>
            <a:chOff x="3583875" y="3374811"/>
            <a:chExt cx="3234815" cy="773822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3EDD2B8E-4D95-4051-9C54-A3A2A7C88A3E}"/>
                </a:ext>
              </a:extLst>
            </p:cNvPr>
            <p:cNvGrpSpPr/>
            <p:nvPr/>
          </p:nvGrpSpPr>
          <p:grpSpPr>
            <a:xfrm>
              <a:off x="3583875" y="3374811"/>
              <a:ext cx="710599" cy="773822"/>
              <a:chOff x="550069" y="1100038"/>
              <a:chExt cx="710599" cy="773822"/>
            </a:xfrm>
          </p:grpSpPr>
          <p:sp>
            <p:nvSpPr>
              <p:cNvPr id="115" name="矩形 2">
                <a:extLst>
                  <a:ext uri="{FF2B5EF4-FFF2-40B4-BE49-F238E27FC236}">
                    <a16:creationId xmlns:a16="http://schemas.microsoft.com/office/drawing/2014/main" id="{E2E60A2B-7712-4477-AE48-C4B0B3CD49BB}"/>
                  </a:ext>
                </a:extLst>
              </p:cNvPr>
              <p:cNvSpPr/>
              <p:nvPr/>
            </p:nvSpPr>
            <p:spPr>
              <a:xfrm rot="5400000">
                <a:off x="554462" y="1167653"/>
                <a:ext cx="773822" cy="638591"/>
              </a:xfrm>
              <a:custGeom>
                <a:avLst/>
                <a:gdLst/>
                <a:ahLst/>
                <a:cxnLst/>
                <a:rect l="l" t="t" r="r" b="b"/>
                <a:pathLst>
                  <a:path w="811496" h="669681">
                    <a:moveTo>
                      <a:pt x="1" y="405747"/>
                    </a:moveTo>
                    <a:lnTo>
                      <a:pt x="405749" y="0"/>
                    </a:lnTo>
                    <a:lnTo>
                      <a:pt x="811495" y="405747"/>
                    </a:lnTo>
                    <a:close/>
                    <a:moveTo>
                      <a:pt x="0" y="669681"/>
                    </a:moveTo>
                    <a:lnTo>
                      <a:pt x="0" y="405748"/>
                    </a:lnTo>
                    <a:lnTo>
                      <a:pt x="811496" y="405748"/>
                    </a:lnTo>
                    <a:lnTo>
                      <a:pt x="811496" y="6696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98">
                <a:extLst>
                  <a:ext uri="{FF2B5EF4-FFF2-40B4-BE49-F238E27FC236}">
                    <a16:creationId xmlns:a16="http://schemas.microsoft.com/office/drawing/2014/main" id="{F372FC82-8AA1-492A-BA42-580E627057B2}"/>
                  </a:ext>
                </a:extLst>
              </p:cNvPr>
              <p:cNvSpPr txBox="1"/>
              <p:nvPr/>
            </p:nvSpPr>
            <p:spPr>
              <a:xfrm>
                <a:off x="550069" y="1182919"/>
                <a:ext cx="486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Swiss911 XCm BT" pitchFamily="34" charset="0"/>
                  </a:rPr>
                  <a:t> 4</a:t>
                </a:r>
                <a:endParaRPr lang="zh-CN" altLang="en-US" sz="3200" dirty="0">
                  <a:solidFill>
                    <a:schemeClr val="bg1"/>
                  </a:solidFill>
                  <a:latin typeface="Swiss911 XCm BT" pitchFamily="34" charset="0"/>
                </a:endParaRPr>
              </a:p>
            </p:txBody>
          </p:sp>
        </p:grpSp>
        <p:sp>
          <p:nvSpPr>
            <p:cNvPr id="117" name="Rectangle 11">
              <a:extLst>
                <a:ext uri="{FF2B5EF4-FFF2-40B4-BE49-F238E27FC236}">
                  <a16:creationId xmlns:a16="http://schemas.microsoft.com/office/drawing/2014/main" id="{8CEF1AE3-4509-4E35-91B2-2069C616FF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95594" y="3537210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具体实现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Picture_1"/>
          <p:cNvSpPr/>
          <p:nvPr>
            <p:custDataLst>
              <p:tags r:id="rId2"/>
            </p:custDataLst>
          </p:nvPr>
        </p:nvSpPr>
        <p:spPr>
          <a:xfrm>
            <a:off x="4047154" y="550878"/>
            <a:ext cx="5096845" cy="2092880"/>
          </a:xfrm>
          <a:prstGeom prst="rect">
            <a:avLst/>
          </a:prstGeom>
          <a:blipFill>
            <a:blip r:embed="rId12"/>
            <a:srcRect/>
            <a:stretch>
              <a:fillRect t="-65781" b="-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5ED32F-6732-4F25-8E25-C99413A16592}"/>
              </a:ext>
            </a:extLst>
          </p:cNvPr>
          <p:cNvGrpSpPr/>
          <p:nvPr/>
        </p:nvGrpSpPr>
        <p:grpSpPr>
          <a:xfrm>
            <a:off x="2797933" y="483518"/>
            <a:ext cx="2312905" cy="2770953"/>
            <a:chOff x="129955" y="483518"/>
            <a:chExt cx="4566914" cy="2770953"/>
          </a:xfrm>
        </p:grpSpPr>
        <p:sp>
          <p:nvSpPr>
            <p:cNvPr id="10" name="MH_Other_1"/>
            <p:cNvSpPr/>
            <p:nvPr>
              <p:custDataLst>
                <p:tags r:id="rId8"/>
              </p:custDataLst>
            </p:nvPr>
          </p:nvSpPr>
          <p:spPr>
            <a:xfrm>
              <a:off x="129955" y="483518"/>
              <a:ext cx="4566914" cy="2770953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 useBgFill="1">
          <p:nvSpPr>
            <p:cNvPr id="11" name="MH_Other_2"/>
            <p:cNvSpPr/>
            <p:nvPr>
              <p:custDataLst>
                <p:tags r:id="rId9"/>
              </p:custDataLst>
            </p:nvPr>
          </p:nvSpPr>
          <p:spPr>
            <a:xfrm>
              <a:off x="405004" y="513582"/>
              <a:ext cx="3512275" cy="2740889"/>
            </a:xfrm>
            <a:prstGeom prst="parallelogram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18" name="MH_Picture_2"/>
          <p:cNvSpPr/>
          <p:nvPr>
            <p:custDataLst>
              <p:tags r:id="rId3"/>
            </p:custDataLst>
          </p:nvPr>
        </p:nvSpPr>
        <p:spPr>
          <a:xfrm>
            <a:off x="1" y="3399675"/>
            <a:ext cx="3851920" cy="1776481"/>
          </a:xfrm>
          <a:prstGeom prst="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572D8A-0E08-446F-9023-009E490B442B}"/>
              </a:ext>
            </a:extLst>
          </p:cNvPr>
          <p:cNvGrpSpPr/>
          <p:nvPr/>
        </p:nvGrpSpPr>
        <p:grpSpPr>
          <a:xfrm>
            <a:off x="2935863" y="2825983"/>
            <a:ext cx="2785229" cy="2626087"/>
            <a:chOff x="4403809" y="2915587"/>
            <a:chExt cx="2785229" cy="2626087"/>
          </a:xfrm>
        </p:grpSpPr>
        <p:sp>
          <p:nvSpPr>
            <p:cNvPr id="15" name="MH_Other_3"/>
            <p:cNvSpPr/>
            <p:nvPr>
              <p:custDataLst>
                <p:tags r:id="rId6"/>
              </p:custDataLst>
            </p:nvPr>
          </p:nvSpPr>
          <p:spPr>
            <a:xfrm>
              <a:off x="4403809" y="3015707"/>
              <a:ext cx="2619050" cy="2477300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 useBgFill="1">
          <p:nvSpPr>
            <p:cNvPr id="16" name="MH_Other_4"/>
            <p:cNvSpPr/>
            <p:nvPr>
              <p:custDataLst>
                <p:tags r:id="rId7"/>
              </p:custDataLst>
            </p:nvPr>
          </p:nvSpPr>
          <p:spPr>
            <a:xfrm>
              <a:off x="4863049" y="2915587"/>
              <a:ext cx="2325989" cy="2626087"/>
            </a:xfrm>
            <a:prstGeom prst="parallelogram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3F7B27E-DCFC-47A4-A751-0A5FC8E3BFB4}"/>
              </a:ext>
            </a:extLst>
          </p:cNvPr>
          <p:cNvGrpSpPr/>
          <p:nvPr/>
        </p:nvGrpSpPr>
        <p:grpSpPr>
          <a:xfrm>
            <a:off x="201565" y="1196341"/>
            <a:ext cx="2912701" cy="1345305"/>
            <a:chOff x="4969857" y="982596"/>
            <a:chExt cx="2912701" cy="134530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AB561BA-AF2D-4CD5-A151-03F9C7EDF829}"/>
                </a:ext>
              </a:extLst>
            </p:cNvPr>
            <p:cNvSpPr txBox="1"/>
            <p:nvPr/>
          </p:nvSpPr>
          <p:spPr>
            <a:xfrm>
              <a:off x="4969857" y="982596"/>
              <a:ext cx="2912701" cy="134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开发该系统旨在提升教学机构对学生的管理水平和效率，使得老师能高效的建立学生数据库，对学生进行高效、准确的评估与反馈。</a:t>
              </a:r>
            </a:p>
          </p:txBody>
        </p:sp>
        <p:cxnSp>
          <p:nvCxnSpPr>
            <p:cNvPr id="33" name="PA_直接连接符 30">
              <a:extLst>
                <a:ext uri="{FF2B5EF4-FFF2-40B4-BE49-F238E27FC236}">
                  <a16:creationId xmlns:a16="http://schemas.microsoft.com/office/drawing/2014/main" id="{46ACD0B7-3EA8-4B7F-9E45-E97B5402F41F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5066621" y="1056800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CE878D2-3D0D-4677-A810-B0469C41A29F}"/>
              </a:ext>
            </a:extLst>
          </p:cNvPr>
          <p:cNvGrpSpPr/>
          <p:nvPr/>
        </p:nvGrpSpPr>
        <p:grpSpPr>
          <a:xfrm>
            <a:off x="5528017" y="3539155"/>
            <a:ext cx="3332499" cy="1022139"/>
            <a:chOff x="4940569" y="1056800"/>
            <a:chExt cx="4518699" cy="102213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FEB773E-2DA4-4D3B-8337-C39A66946010}"/>
                </a:ext>
              </a:extLst>
            </p:cNvPr>
            <p:cNvSpPr txBox="1"/>
            <p:nvPr/>
          </p:nvSpPr>
          <p:spPr>
            <a:xfrm>
              <a:off x="4940569" y="1056800"/>
              <a:ext cx="4518699" cy="102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本面向课程的个性化学生反馈系统是一款基于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端的个性化学生反馈系统，面向学校的所有老师和所有学生开放。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PA_直接连接符 30">
              <a:extLst>
                <a:ext uri="{FF2B5EF4-FFF2-40B4-BE49-F238E27FC236}">
                  <a16:creationId xmlns:a16="http://schemas.microsoft.com/office/drawing/2014/main" id="{DC5C4172-8900-40EB-A09E-4E95AC55D222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5066621" y="1056800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60041F9-B3B0-442D-8A0D-B363151ACAA2}"/>
              </a:ext>
            </a:extLst>
          </p:cNvPr>
          <p:cNvGrpSpPr/>
          <p:nvPr/>
        </p:nvGrpSpPr>
        <p:grpSpPr>
          <a:xfrm>
            <a:off x="467543" y="-20538"/>
            <a:ext cx="3507693" cy="568009"/>
            <a:chOff x="472837" y="-18110"/>
            <a:chExt cx="3507693" cy="56800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C4938C-11D1-477D-8281-9335144C3A18}"/>
                </a:ext>
              </a:extLst>
            </p:cNvPr>
            <p:cNvSpPr txBox="1"/>
            <p:nvPr/>
          </p:nvSpPr>
          <p:spPr>
            <a:xfrm>
              <a:off x="472837" y="-18110"/>
              <a:ext cx="226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个性化学生反馈系统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9F15D6F-F290-46FD-B980-24839DA4DE5D}"/>
                </a:ext>
              </a:extLst>
            </p:cNvPr>
            <p:cNvSpPr/>
            <p:nvPr/>
          </p:nvSpPr>
          <p:spPr>
            <a:xfrm>
              <a:off x="472838" y="242122"/>
              <a:ext cx="35076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Individualized Student Feedback System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46BD553-40A0-4768-BA90-DC83C6B7F975}"/>
              </a:ext>
            </a:extLst>
          </p:cNvPr>
          <p:cNvSpPr txBox="1"/>
          <p:nvPr/>
        </p:nvSpPr>
        <p:spPr>
          <a:xfrm>
            <a:off x="3283051" y="2215716"/>
            <a:ext cx="213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目   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7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标题 1">
            <a:extLst>
              <a:ext uri="{FF2B5EF4-FFF2-40B4-BE49-F238E27FC236}">
                <a16:creationId xmlns:a16="http://schemas.microsoft.com/office/drawing/2014/main" id="{C1708F93-DADF-4356-9BA5-BEC6E062235B}"/>
              </a:ext>
            </a:extLst>
          </p:cNvPr>
          <p:cNvSpPr txBox="1">
            <a:spLocks/>
          </p:cNvSpPr>
          <p:nvPr/>
        </p:nvSpPr>
        <p:spPr>
          <a:xfrm>
            <a:off x="1319837" y="529298"/>
            <a:ext cx="1473814" cy="6352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系统预期</a:t>
            </a:r>
          </a:p>
        </p:txBody>
      </p:sp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D5EEC4FE-B562-42F9-B613-1026CB694646}"/>
              </a:ext>
            </a:extLst>
          </p:cNvPr>
          <p:cNvSpPr txBox="1">
            <a:spLocks/>
          </p:cNvSpPr>
          <p:nvPr/>
        </p:nvSpPr>
        <p:spPr>
          <a:xfrm>
            <a:off x="1482008" y="1527581"/>
            <a:ext cx="543436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本系统面向学校所有老师和学生开放，老师可以创建课程，管理所有的选课学生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每个课程会陆续布置作业，每个作业有相应的时间节点，快到时间的时候如果还未提交作业，系统会发送邮件通知学生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标题 1">
            <a:extLst>
              <a:ext uri="{FF2B5EF4-FFF2-40B4-BE49-F238E27FC236}">
                <a16:creationId xmlns:a16="http://schemas.microsoft.com/office/drawing/2014/main" id="{C1708F93-DADF-4356-9BA5-BEC6E062235B}"/>
              </a:ext>
            </a:extLst>
          </p:cNvPr>
          <p:cNvSpPr txBox="1">
            <a:spLocks/>
          </p:cNvSpPr>
          <p:nvPr/>
        </p:nvSpPr>
        <p:spPr>
          <a:xfrm>
            <a:off x="1319837" y="529298"/>
            <a:ext cx="1473814" cy="6352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系统预期</a:t>
            </a:r>
          </a:p>
        </p:txBody>
      </p:sp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D5EEC4FE-B562-42F9-B613-1026CB694646}"/>
              </a:ext>
            </a:extLst>
          </p:cNvPr>
          <p:cNvSpPr txBox="1">
            <a:spLocks/>
          </p:cNvSpPr>
          <p:nvPr/>
        </p:nvSpPr>
        <p:spPr>
          <a:xfrm>
            <a:off x="1491127" y="1525891"/>
            <a:ext cx="5434367" cy="23328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每个课程有学生反馈专用口，之后称为讨论区，学生可以随便发言，系统会判断是正面评价、负面吐槽、内容提问，每种发言会以不同的通知发送给助教和教师，教师或助教回复后，系统自动通知发言学生</a:t>
            </a:r>
          </a:p>
        </p:txBody>
      </p:sp>
    </p:spTree>
    <p:extLst>
      <p:ext uri="{BB962C8B-B14F-4D97-AF65-F5344CB8AC3E}">
        <p14:creationId xmlns:p14="http://schemas.microsoft.com/office/powerpoint/2010/main" val="9982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1283637" y="598983"/>
            <a:ext cx="2423096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系统面向用户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0C160B-EC17-4762-B369-B0CD6997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55101"/>
              </p:ext>
            </p:extLst>
          </p:nvPr>
        </p:nvGraphicFramePr>
        <p:xfrm>
          <a:off x="1398609" y="1584327"/>
          <a:ext cx="6330431" cy="2274429"/>
        </p:xfrm>
        <a:graphic>
          <a:graphicData uri="http://schemas.openxmlformats.org/drawingml/2006/table">
            <a:tbl>
              <a:tblPr firstRow="1" firstCol="1" lastRow="1" bandRow="1">
                <a:tableStyleId>{21E4AEA4-8DFA-4A89-87EB-49C32662AFE0}</a:tableStyleId>
              </a:tblPr>
              <a:tblGrid>
                <a:gridCol w="1170913">
                  <a:extLst>
                    <a:ext uri="{9D8B030D-6E8A-4147-A177-3AD203B41FA5}">
                      <a16:colId xmlns:a16="http://schemas.microsoft.com/office/drawing/2014/main" val="4199416241"/>
                    </a:ext>
                  </a:extLst>
                </a:gridCol>
                <a:gridCol w="1940050">
                  <a:extLst>
                    <a:ext uri="{9D8B030D-6E8A-4147-A177-3AD203B41FA5}">
                      <a16:colId xmlns:a16="http://schemas.microsoft.com/office/drawing/2014/main" val="615504213"/>
                    </a:ext>
                  </a:extLst>
                </a:gridCol>
                <a:gridCol w="3219468">
                  <a:extLst>
                    <a:ext uri="{9D8B030D-6E8A-4147-A177-3AD203B41FA5}">
                      <a16:colId xmlns:a16="http://schemas.microsoft.com/office/drawing/2014/main" val="1199099771"/>
                    </a:ext>
                  </a:extLst>
                </a:gridCol>
              </a:tblGrid>
              <a:tr h="48199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角色名称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所属单位</a:t>
                      </a:r>
                      <a:r>
                        <a:rPr lang="en-US" sz="2000" b="0" kern="100" dirty="0">
                          <a:effectLst/>
                        </a:rPr>
                        <a:t>/</a:t>
                      </a:r>
                      <a:r>
                        <a:rPr lang="zh-CN" sz="2000" b="0" kern="100" dirty="0">
                          <a:effectLst/>
                        </a:rPr>
                        <a:t>组织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职责描述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550668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老师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学校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创建课程并管理课程和学生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883918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学生</a:t>
                      </a:r>
                      <a:endParaRPr lang="zh-CN" sz="20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学校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按时完成学习任务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53591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助教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学校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辅助老师完成教学工作</a:t>
                      </a:r>
                      <a:endParaRPr 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993892"/>
                  </a:ext>
                </a:extLst>
              </a:tr>
              <a:tr h="346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18964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9B20BEF-43AE-4315-BB1A-5B39FB88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34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标题 1">
            <a:extLst>
              <a:ext uri="{FF2B5EF4-FFF2-40B4-BE49-F238E27FC236}">
                <a16:creationId xmlns:a16="http://schemas.microsoft.com/office/drawing/2014/main" id="{3EEC64C6-5513-438F-A6F8-D67E51D6A526}"/>
              </a:ext>
            </a:extLst>
          </p:cNvPr>
          <p:cNvSpPr txBox="1">
            <a:spLocks/>
          </p:cNvSpPr>
          <p:nvPr/>
        </p:nvSpPr>
        <p:spPr>
          <a:xfrm>
            <a:off x="1299288" y="366231"/>
            <a:ext cx="1473814" cy="719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用户需求</a:t>
            </a: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099C261A-41DA-4586-BD2C-F1795041FFBF}"/>
              </a:ext>
            </a:extLst>
          </p:cNvPr>
          <p:cNvGrpSpPr/>
          <p:nvPr/>
        </p:nvGrpSpPr>
        <p:grpSpPr>
          <a:xfrm>
            <a:off x="1225380" y="1097509"/>
            <a:ext cx="6771504" cy="3870800"/>
            <a:chOff x="654907" y="419703"/>
            <a:chExt cx="11235113" cy="6271699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8A5315A-9E84-4517-9BAA-D76B62A76A18}"/>
                </a:ext>
              </a:extLst>
            </p:cNvPr>
            <p:cNvSpPr/>
            <p:nvPr/>
          </p:nvSpPr>
          <p:spPr>
            <a:xfrm>
              <a:off x="3465129" y="419703"/>
              <a:ext cx="2350089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创建课程</a:t>
              </a: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2793BD87-E3D2-43DB-854F-0C41F1987D23}"/>
                </a:ext>
              </a:extLst>
            </p:cNvPr>
            <p:cNvSpPr/>
            <p:nvPr/>
          </p:nvSpPr>
          <p:spPr>
            <a:xfrm>
              <a:off x="3348407" y="1601300"/>
              <a:ext cx="2423526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管理学生和助教</a:t>
              </a: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F7B4A836-CA80-465F-B8B2-11A94CD8471A}"/>
                </a:ext>
              </a:extLst>
            </p:cNvPr>
            <p:cNvSpPr/>
            <p:nvPr/>
          </p:nvSpPr>
          <p:spPr>
            <a:xfrm>
              <a:off x="3348407" y="2911637"/>
              <a:ext cx="2447262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发布资源和作业</a:t>
              </a: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6EC171AB-E8E9-4538-85DD-6E4B81DAC14A}"/>
                </a:ext>
              </a:extLst>
            </p:cNvPr>
            <p:cNvSpPr/>
            <p:nvPr/>
          </p:nvSpPr>
          <p:spPr>
            <a:xfrm>
              <a:off x="3348407" y="4468428"/>
              <a:ext cx="2466811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回复评论或提问</a:t>
              </a: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D44A0AA-FC4D-44BB-821F-1FA0E01E7FFE}"/>
                </a:ext>
              </a:extLst>
            </p:cNvPr>
            <p:cNvSpPr/>
            <p:nvPr/>
          </p:nvSpPr>
          <p:spPr>
            <a:xfrm>
              <a:off x="3348409" y="5689377"/>
              <a:ext cx="2423524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批改作业</a:t>
              </a: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077E1407-8580-4BB9-9A6C-32C763A2EE2E}"/>
                </a:ext>
              </a:extLst>
            </p:cNvPr>
            <p:cNvSpPr/>
            <p:nvPr/>
          </p:nvSpPr>
          <p:spPr>
            <a:xfrm>
              <a:off x="7194076" y="5034570"/>
              <a:ext cx="2373799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发布评论和提问</a:t>
              </a: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88584A0E-3F6B-4018-AF5A-4E7438E4A6D3}"/>
                </a:ext>
              </a:extLst>
            </p:cNvPr>
            <p:cNvSpPr/>
            <p:nvPr/>
          </p:nvSpPr>
          <p:spPr>
            <a:xfrm>
              <a:off x="7194076" y="3167502"/>
              <a:ext cx="2373799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提交作业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6B650093-AC31-48EA-82F4-29B8C43E6399}"/>
                </a:ext>
              </a:extLst>
            </p:cNvPr>
            <p:cNvSpPr/>
            <p:nvPr/>
          </p:nvSpPr>
          <p:spPr>
            <a:xfrm>
              <a:off x="7144349" y="1471765"/>
              <a:ext cx="2423526" cy="1002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下载资源或作业</a:t>
              </a: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A88890E2-FF05-4549-914E-3C851859B36D}"/>
                </a:ext>
              </a:extLst>
            </p:cNvPr>
            <p:cNvSpPr/>
            <p:nvPr/>
          </p:nvSpPr>
          <p:spPr>
            <a:xfrm>
              <a:off x="654908" y="1690688"/>
              <a:ext cx="1346887" cy="823246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教师</a:t>
              </a: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D5F1FC9E-E602-4730-95F1-9ACEF1E50577}"/>
                </a:ext>
              </a:extLst>
            </p:cNvPr>
            <p:cNvSpPr/>
            <p:nvPr/>
          </p:nvSpPr>
          <p:spPr>
            <a:xfrm>
              <a:off x="654907" y="5104343"/>
              <a:ext cx="1346887" cy="823246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助教</a:t>
              </a: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9FEF6B12-5494-4350-AE3D-387B95EC1348}"/>
                </a:ext>
              </a:extLst>
            </p:cNvPr>
            <p:cNvSpPr/>
            <p:nvPr/>
          </p:nvSpPr>
          <p:spPr>
            <a:xfrm>
              <a:off x="10543133" y="3256892"/>
              <a:ext cx="1346887" cy="823246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学生</a:t>
              </a:r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844EF29E-19C4-4B92-BBED-E71215C2F462}"/>
                </a:ext>
              </a:extLst>
            </p:cNvPr>
            <p:cNvCxnSpPr>
              <a:cxnSpLocks/>
              <a:stCxn id="210" idx="3"/>
              <a:endCxn id="202" idx="2"/>
            </p:cNvCxnSpPr>
            <p:nvPr/>
          </p:nvCxnSpPr>
          <p:spPr>
            <a:xfrm flipV="1">
              <a:off x="2001796" y="920716"/>
              <a:ext cx="1463333" cy="11815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7D30886C-1445-437D-8686-506DEB13BAB7}"/>
                </a:ext>
              </a:extLst>
            </p:cNvPr>
            <p:cNvCxnSpPr>
              <a:cxnSpLocks/>
              <a:stCxn id="210" idx="3"/>
              <a:endCxn id="204" idx="2"/>
            </p:cNvCxnSpPr>
            <p:nvPr/>
          </p:nvCxnSpPr>
          <p:spPr>
            <a:xfrm>
              <a:off x="2001796" y="2102311"/>
              <a:ext cx="1346612" cy="131033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47224860-8003-46D6-B98F-F9D189182879}"/>
                </a:ext>
              </a:extLst>
            </p:cNvPr>
            <p:cNvCxnSpPr>
              <a:cxnSpLocks/>
              <a:stCxn id="210" idx="3"/>
              <a:endCxn id="203" idx="2"/>
            </p:cNvCxnSpPr>
            <p:nvPr/>
          </p:nvCxnSpPr>
          <p:spPr>
            <a:xfrm>
              <a:off x="2001796" y="2102311"/>
              <a:ext cx="1346612" cy="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CDDCC4BE-99D2-4545-B402-DFF05DF905D2}"/>
                </a:ext>
              </a:extLst>
            </p:cNvPr>
            <p:cNvCxnSpPr>
              <a:cxnSpLocks/>
              <a:stCxn id="211" idx="3"/>
              <a:endCxn id="205" idx="2"/>
            </p:cNvCxnSpPr>
            <p:nvPr/>
          </p:nvCxnSpPr>
          <p:spPr>
            <a:xfrm flipV="1">
              <a:off x="2001794" y="4969441"/>
              <a:ext cx="1346613" cy="5465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25F85B5F-8F9C-4721-A72E-60C48A3E4630}"/>
                </a:ext>
              </a:extLst>
            </p:cNvPr>
            <p:cNvCxnSpPr>
              <a:cxnSpLocks/>
              <a:stCxn id="211" idx="3"/>
              <a:endCxn id="206" idx="2"/>
            </p:cNvCxnSpPr>
            <p:nvPr/>
          </p:nvCxnSpPr>
          <p:spPr>
            <a:xfrm>
              <a:off x="2001794" y="5515967"/>
              <a:ext cx="1346615" cy="6744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80E2E4A7-5298-40E6-A065-12861426D865}"/>
                </a:ext>
              </a:extLst>
            </p:cNvPr>
            <p:cNvCxnSpPr>
              <a:cxnSpLocks/>
              <a:stCxn id="212" idx="1"/>
              <a:endCxn id="209" idx="6"/>
            </p:cNvCxnSpPr>
            <p:nvPr/>
          </p:nvCxnSpPr>
          <p:spPr>
            <a:xfrm flipH="1" flipV="1">
              <a:off x="9567875" y="1972778"/>
              <a:ext cx="975258" cy="169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992AB741-B00A-455B-B5ED-C2DDA0CFE37F}"/>
                </a:ext>
              </a:extLst>
            </p:cNvPr>
            <p:cNvCxnSpPr>
              <a:cxnSpLocks/>
              <a:stCxn id="212" idx="1"/>
              <a:endCxn id="208" idx="6"/>
            </p:cNvCxnSpPr>
            <p:nvPr/>
          </p:nvCxnSpPr>
          <p:spPr>
            <a:xfrm flipH="1">
              <a:off x="9567875" y="3668515"/>
              <a:ext cx="97525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97C79331-EA1E-4A6A-BD60-10E56E83D7D7}"/>
                </a:ext>
              </a:extLst>
            </p:cNvPr>
            <p:cNvCxnSpPr>
              <a:cxnSpLocks/>
              <a:stCxn id="212" idx="1"/>
              <a:endCxn id="207" idx="6"/>
            </p:cNvCxnSpPr>
            <p:nvPr/>
          </p:nvCxnSpPr>
          <p:spPr>
            <a:xfrm flipH="1">
              <a:off x="9567875" y="3668515"/>
              <a:ext cx="975258" cy="186706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92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580" y="534750"/>
            <a:ext cx="946533" cy="411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前端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3906B3-AE0B-41D5-A341-9E53FC54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56994"/>
              </p:ext>
            </p:extLst>
          </p:nvPr>
        </p:nvGraphicFramePr>
        <p:xfrm>
          <a:off x="1171750" y="1266471"/>
          <a:ext cx="6627895" cy="3459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369">
                  <a:extLst>
                    <a:ext uri="{9D8B030D-6E8A-4147-A177-3AD203B41FA5}">
                      <a16:colId xmlns:a16="http://schemas.microsoft.com/office/drawing/2014/main" val="2819905285"/>
                    </a:ext>
                  </a:extLst>
                </a:gridCol>
                <a:gridCol w="5529526">
                  <a:extLst>
                    <a:ext uri="{9D8B030D-6E8A-4147-A177-3AD203B41FA5}">
                      <a16:colId xmlns:a16="http://schemas.microsoft.com/office/drawing/2014/main" val="3161928329"/>
                    </a:ext>
                  </a:extLst>
                </a:gridCol>
              </a:tblGrid>
              <a:tr h="30769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需求名称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详细要求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555449"/>
                  </a:ext>
                </a:extLst>
              </a:tr>
              <a:tr h="30769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风格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设计风格专业大气，整齐美观，页面上没有冗余内容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008249"/>
                  </a:ext>
                </a:extLst>
              </a:tr>
              <a:tr h="30769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登录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登录界面不同系统之间可以兼用，体现一致性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415642"/>
                  </a:ext>
                </a:extLst>
              </a:tr>
              <a:tr h="65501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色彩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页面设计用色应当美观舒适，不宜使用过分鲜艳的颜色或过分繁杂的色彩搭配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592028"/>
                  </a:ext>
                </a:extLst>
              </a:tr>
              <a:tr h="65501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大小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普通网站宽为</a:t>
                      </a:r>
                      <a:r>
                        <a:rPr lang="en-US" sz="1400" b="0" kern="100" dirty="0">
                          <a:effectLst/>
                        </a:rPr>
                        <a:t>996px</a:t>
                      </a:r>
                      <a:r>
                        <a:rPr lang="zh-CN" sz="1400" b="0" kern="100" dirty="0">
                          <a:effectLst/>
                        </a:rPr>
                        <a:t>，网页设置只要符合常规标准即可，保证大部分用户舒适地浏览网页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603967"/>
                  </a:ext>
                </a:extLst>
              </a:tr>
              <a:tr h="91905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浏览器兼容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对于不同的常用浏览器例如</a:t>
                      </a:r>
                      <a:r>
                        <a:rPr lang="en-US" sz="1400" b="0" kern="100" dirty="0">
                          <a:effectLst/>
                        </a:rPr>
                        <a:t>chrome,IE,firefox,360,opera</a:t>
                      </a:r>
                      <a:r>
                        <a:rPr lang="zh-CN" sz="1400" b="0" kern="100" dirty="0">
                          <a:effectLst/>
                        </a:rPr>
                        <a:t>根据统一其界面设计特点设计网页，使网页在每个浏览器上的展示都较为合适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920613"/>
                  </a:ext>
                </a:extLst>
              </a:tr>
              <a:tr h="30769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规范</a:t>
                      </a:r>
                      <a:endParaRPr lang="zh-CN" sz="18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网页设计中的字体规范、用色规范、布局规范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8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27A65EF-9DAF-4171-8E29-D9A686856B24}"/>
              </a:ext>
            </a:extLst>
          </p:cNvPr>
          <p:cNvSpPr txBox="1">
            <a:spLocks/>
          </p:cNvSpPr>
          <p:nvPr/>
        </p:nvSpPr>
        <p:spPr>
          <a:xfrm>
            <a:off x="1253827" y="540629"/>
            <a:ext cx="946533" cy="411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前端</a:t>
            </a: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3572657-FD74-41CD-9D65-9D3A17D856FD}"/>
              </a:ext>
            </a:extLst>
          </p:cNvPr>
          <p:cNvSpPr txBox="1">
            <a:spLocks/>
          </p:cNvSpPr>
          <p:nvPr/>
        </p:nvSpPr>
        <p:spPr>
          <a:xfrm>
            <a:off x="1410445" y="1205676"/>
            <a:ext cx="5863657" cy="33266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前端开发主要是创建</a:t>
            </a:r>
            <a:r>
              <a:rPr lang="en-US" altLang="zh-CN" sz="2000" dirty="0"/>
              <a:t>Web</a:t>
            </a:r>
            <a:r>
              <a:rPr lang="zh-CN" altLang="en-US" sz="2000" dirty="0"/>
              <a:t>页面呈现给用户。通过</a:t>
            </a:r>
            <a:r>
              <a:rPr lang="en-US" altLang="zh-CN" sz="2000" dirty="0"/>
              <a:t>HTML</a:t>
            </a:r>
            <a:r>
              <a:rPr lang="zh-CN" altLang="en-US" sz="2000" dirty="0"/>
              <a:t>，</a:t>
            </a:r>
            <a:r>
              <a:rPr lang="en-US" altLang="zh-CN" sz="2000" dirty="0"/>
              <a:t>CSS</a:t>
            </a:r>
            <a:r>
              <a:rPr lang="zh-CN" altLang="en-US" sz="2000" dirty="0"/>
              <a:t>及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等，实现互联网产品的用户界面交互 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HTML</a:t>
            </a:r>
            <a:r>
              <a:rPr lang="zh-CN" altLang="en-US" sz="2000" dirty="0"/>
              <a:t>：网页的核心，构成网页文档的主要语言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CSS</a:t>
            </a:r>
            <a:r>
              <a:rPr lang="zh-CN" altLang="en-US" sz="2000" dirty="0"/>
              <a:t>：实现网页外观，美观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可能使用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编程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Bootstrap</a:t>
            </a:r>
            <a:r>
              <a:rPr lang="zh-CN" altLang="en-US" sz="2000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5649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Pictur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Pictur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728</Words>
  <Application>Microsoft Office PowerPoint</Application>
  <PresentationFormat>全屏显示(16:9)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Calibri</vt:lpstr>
      <vt:lpstr>Arial Unicode MS</vt:lpstr>
      <vt:lpstr>微软雅黑</vt:lpstr>
      <vt:lpstr>Swiss911 XCm BT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蓝绿格子风</dc:title>
  <dc:creator>Janice</dc:creator>
  <cp:lastModifiedBy>zeng yu</cp:lastModifiedBy>
  <cp:revision>323</cp:revision>
  <dcterms:created xsi:type="dcterms:W3CDTF">2014-09-21T03:23:02Z</dcterms:created>
  <dcterms:modified xsi:type="dcterms:W3CDTF">2019-03-18T13:33:12Z</dcterms:modified>
</cp:coreProperties>
</file>