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70" r:id="rId8"/>
    <p:sldId id="261" r:id="rId9"/>
    <p:sldId id="262" r:id="rId10"/>
    <p:sldId id="263" r:id="rId11"/>
    <p:sldId id="264" r:id="rId12"/>
    <p:sldId id="265" r:id="rId13"/>
    <p:sldId id="266" r:id="rId14"/>
    <p:sldId id="271" r:id="rId15"/>
    <p:sldId id="272" r:id="rId16"/>
    <p:sldId id="267" r:id="rId17"/>
    <p:sldId id="268" r:id="rId18"/>
    <p:sldId id="269" r:id="rId19"/>
    <p:sldId id="293" r:id="rId20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29" r:id="rId57"/>
    <p:sldId id="330" r:id="rId58"/>
    <p:sldId id="331" r:id="rId59"/>
    <p:sldId id="332" r:id="rId60"/>
    <p:sldId id="333" r:id="rId61"/>
    <p:sldId id="334" r:id="rId62"/>
    <p:sldId id="335" r:id="rId63"/>
    <p:sldId id="336" r:id="rId64"/>
    <p:sldId id="337" r:id="rId65"/>
    <p:sldId id="338" r:id="rId66"/>
    <p:sldId id="339" r:id="rId67"/>
    <p:sldId id="340" r:id="rId68"/>
    <p:sldId id="341" r:id="rId69"/>
    <p:sldId id="342" r:id="rId70"/>
    <p:sldId id="343" r:id="rId71"/>
    <p:sldId id="344" r:id="rId72"/>
    <p:sldId id="345" r:id="rId73"/>
    <p:sldId id="346" r:id="rId74"/>
    <p:sldId id="347" r:id="rId75"/>
    <p:sldId id="348" r:id="rId76"/>
    <p:sldId id="349" r:id="rId77"/>
    <p:sldId id="350" r:id="rId78"/>
    <p:sldId id="351" r:id="rId79"/>
    <p:sldId id="352" r:id="rId80"/>
    <p:sldId id="353" r:id="rId81"/>
    <p:sldId id="354" r:id="rId82"/>
    <p:sldId id="355" r:id="rId83"/>
    <p:sldId id="356" r:id="rId84"/>
    <p:sldId id="357" r:id="rId85"/>
    <p:sldId id="358" r:id="rId86"/>
    <p:sldId id="359" r:id="rId87"/>
    <p:sldId id="373" r:id="rId88"/>
    <p:sldId id="374" r:id="rId89"/>
    <p:sldId id="375" r:id="rId90"/>
    <p:sldId id="376" r:id="rId91"/>
    <p:sldId id="377" r:id="rId92"/>
    <p:sldId id="391" r:id="rId93"/>
    <p:sldId id="392" r:id="rId94"/>
    <p:sldId id="393" r:id="rId95"/>
    <p:sldId id="407" r:id="rId96"/>
    <p:sldId id="360" r:id="rId97"/>
    <p:sldId id="361" r:id="rId98"/>
    <p:sldId id="362" r:id="rId99"/>
    <p:sldId id="363" r:id="rId100"/>
    <p:sldId id="364" r:id="rId101"/>
    <p:sldId id="365" r:id="rId102"/>
    <p:sldId id="366" r:id="rId103"/>
    <p:sldId id="367" r:id="rId104"/>
    <p:sldId id="368" r:id="rId105"/>
    <p:sldId id="369" r:id="rId106"/>
    <p:sldId id="370" r:id="rId107"/>
    <p:sldId id="371" r:id="rId108"/>
    <p:sldId id="372" r:id="rId109"/>
    <p:sldId id="421" r:id="rId110"/>
  </p:sldIdLst>
  <p:sldSz cx="9144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62" d="100"/>
          <a:sy n="62" d="100"/>
        </p:scale>
        <p:origin x="-1512" y="-84"/>
      </p:cViewPr>
      <p:guideLst>
        <p:guide orient="horz" pos="2159"/>
        <p:guide pos="29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7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3" Type="http://schemas.openxmlformats.org/officeDocument/2006/relationships/tableStyles" Target="tableStyles.xml"/><Relationship Id="rId112" Type="http://schemas.openxmlformats.org/officeDocument/2006/relationships/viewProps" Target="viewProps.xml"/><Relationship Id="rId111" Type="http://schemas.openxmlformats.org/officeDocument/2006/relationships/presProps" Target="presProps.xml"/><Relationship Id="rId110" Type="http://schemas.openxmlformats.org/officeDocument/2006/relationships/slide" Target="slides/slide107.xml"/><Relationship Id="rId11" Type="http://schemas.openxmlformats.org/officeDocument/2006/relationships/slide" Target="slides/slide9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F75A3-A786-4635-82C6-B57BF61BF6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9309E-8747-4781-B7B2-69F415E8A15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B934-38BF-4A4D-8C57-8DF4C0FBF2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6CB3-4B75-465E-B11F-4B006E20C9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78A1-7829-4EC2-BBB6-85C3E82E58B9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6CB3-4B75-465E-B11F-4B006E20C9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78A1-7829-4EC2-BBB6-85C3E82E58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6CB3-4B75-465E-B11F-4B006E20C9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78A1-7829-4EC2-BBB6-85C3E82E58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6CB3-4B75-465E-B11F-4B006E20C9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78A1-7829-4EC2-BBB6-85C3E82E58B9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6CB3-4B75-465E-B11F-4B006E20C9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78A1-7829-4EC2-BBB6-85C3E82E58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6CB3-4B75-465E-B11F-4B006E20C9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78A1-7829-4EC2-BBB6-85C3E82E58B9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6CB3-4B75-465E-B11F-4B006E20C9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78A1-7829-4EC2-BBB6-85C3E82E58B9}" type="slidenum">
              <a:rPr lang="zh-CN" altLang="en-US" smtClean="0"/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6CB3-4B75-465E-B11F-4B006E20C9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78A1-7829-4EC2-BBB6-85C3E82E58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6CB3-4B75-465E-B11F-4B006E20C9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78A1-7829-4EC2-BBB6-85C3E82E58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6CB3-4B75-465E-B11F-4B006E20C9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78A1-7829-4EC2-BBB6-85C3E82E58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anose="02040502050405020303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6CB3-4B75-465E-B11F-4B006E20C9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78A1-7829-4EC2-BBB6-85C3E82E58B9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E2C6CB3-4B75-465E-B11F-4B006E20C9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B1A78A1-7829-4EC2-BBB6-85C3E82E58B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anose="02040502050405020303" pitchFamily="18" charset="0"/>
        <a:buChar char="*"/>
        <a:defRPr sz="48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anose="02040502050405020303" pitchFamily="18" charset="0"/>
        <a:buChar char="*"/>
        <a:defRPr sz="2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anose="02040502050405020303" pitchFamily="18" charset="0"/>
        <a:buChar char="*"/>
        <a:defRPr sz="2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anose="02040502050405020303" pitchFamily="18" charset="0"/>
        <a:buChar char="*"/>
        <a:defRPr sz="2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anose="02040502050405020303" pitchFamily="18" charset="0"/>
        <a:buChar char="*"/>
        <a:defRPr sz="2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90015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anose="02040502050405020303" pitchFamily="18" charset="0"/>
        <a:buChar char="*"/>
        <a:defRPr sz="2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335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anose="02040502050405020303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anose="02040502050405020303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anose="02040502050405020303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625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anose="02040502050405020303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10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43302" y="3861048"/>
            <a:ext cx="5637010" cy="2304256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dirty="0"/>
              <a:t>——</a:t>
            </a:r>
            <a:r>
              <a:rPr lang="zh-CN" altLang="en-US" sz="2800" dirty="0" smtClean="0"/>
              <a:t>轻松学习</a:t>
            </a:r>
            <a:r>
              <a:rPr lang="en-US" altLang="zh-CN" sz="2800" dirty="0" smtClean="0"/>
              <a:t>Dreamweaver</a:t>
            </a:r>
            <a:endParaRPr lang="en-US" altLang="zh-CN" sz="2800" dirty="0" smtClean="0"/>
          </a:p>
          <a:p>
            <a:pPr algn="ctr"/>
            <a:endParaRPr lang="en-US" altLang="zh-CN" sz="2800" dirty="0"/>
          </a:p>
          <a:p>
            <a:pPr algn="ctr"/>
            <a:r>
              <a:rPr lang="zh-CN" altLang="en-US" sz="2800" dirty="0" smtClean="0"/>
              <a:t> 主讲人：高鹭</a:t>
            </a:r>
            <a:endParaRPr lang="zh-CN" altLang="en-US" sz="28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17581" y="2132856"/>
            <a:ext cx="7175351" cy="1793167"/>
          </a:xfrm>
        </p:spPr>
        <p:txBody>
          <a:bodyPr/>
          <a:lstStyle/>
          <a:p>
            <a:pPr marL="182880" indent="0" algn="ctr">
              <a:buNone/>
            </a:pPr>
            <a:r>
              <a:rPr lang="zh-CN" altLang="en-US" sz="6000" dirty="0"/>
              <a:t>网站开发技术</a:t>
            </a:r>
            <a:endParaRPr lang="zh-CN" altLang="en-US" sz="6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240" y="5807710"/>
            <a:ext cx="6512560" cy="946785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表格的使用及各种设置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433830" y="239395"/>
            <a:ext cx="6624320" cy="5574665"/>
          </a:xfrm>
        </p:spPr>
        <p:txBody>
          <a:bodyPr>
            <a:normAutofit fontScale="90000" lnSpcReduction="20000"/>
          </a:bodyPr>
          <a:lstStyle/>
          <a:p>
            <a:pPr marL="502920" indent="-4572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/>
              <a:t>在插入面板中选择表格，填上行、列的参数。</a:t>
            </a:r>
            <a:endParaRPr lang="zh-CN" altLang="en-US"/>
          </a:p>
          <a:p>
            <a:pPr marL="502920" indent="-4572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/>
              <a:t>属性面板：用来修改和编辑你所插入的表格。</a:t>
            </a:r>
            <a:endParaRPr lang="zh-CN" altLang="en-US"/>
          </a:p>
          <a:p>
            <a:pPr marL="502920" indent="-4572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/>
              <a:t>编辑单元格的属性：</a:t>
            </a:r>
            <a:endParaRPr lang="zh-CN" altLang="en-US"/>
          </a:p>
          <a:p>
            <a:pPr marL="4572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/>
              <a:t>	</a:t>
            </a:r>
            <a:r>
              <a:rPr lang="en-US" altLang="zh-CN">
                <a:sym typeface="Wingdings" panose="05000000000000000000" charset="0"/>
              </a:rPr>
              <a:t></a:t>
            </a:r>
            <a:r>
              <a:rPr lang="zh-CN" altLang="en-US">
                <a:sym typeface="Wingdings" panose="05000000000000000000" charset="0"/>
              </a:rPr>
              <a:t>宽度、高度、对齐方式</a:t>
            </a:r>
            <a:endParaRPr lang="zh-CN" altLang="en-US">
              <a:sym typeface="Wingdings" panose="05000000000000000000" charset="0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>
                <a:sym typeface="Wingdings" panose="05000000000000000000" charset="0"/>
              </a:rPr>
              <a:t>	</a:t>
            </a:r>
            <a:r>
              <a:rPr lang="zh-CN" altLang="en-US">
                <a:sym typeface="Wingdings" panose="05000000000000000000" charset="0"/>
              </a:rPr>
              <a:t>背景：</a:t>
            </a:r>
            <a:endParaRPr lang="zh-CN" altLang="en-US">
              <a:sym typeface="Wingdings" panose="05000000000000000000" charset="0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>
                <a:sym typeface="Wingdings" panose="05000000000000000000" charset="0"/>
              </a:rPr>
              <a:t>		</a:t>
            </a:r>
            <a:r>
              <a:rPr lang="zh-CN" altLang="en-US" sz="2400">
                <a:sym typeface="Wingdings" panose="05000000000000000000" charset="0"/>
              </a:rPr>
              <a:t>背景图片：单元格背景图片和表格背</a:t>
            </a:r>
            <a:r>
              <a:rPr lang="en-US" altLang="zh-CN" sz="2400">
                <a:sym typeface="Wingdings" panose="05000000000000000000" charset="0"/>
              </a:rPr>
              <a:t>			       </a:t>
            </a:r>
            <a:r>
              <a:rPr lang="zh-CN" altLang="en-US" sz="2400">
                <a:sym typeface="Wingdings" panose="05000000000000000000" charset="0"/>
              </a:rPr>
              <a:t>景图片</a:t>
            </a:r>
            <a:endParaRPr lang="zh-CN" altLang="en-US" sz="2400">
              <a:sym typeface="Wingdings" panose="05000000000000000000" charset="0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400">
                <a:sym typeface="Wingdings" panose="05000000000000000000" charset="0"/>
              </a:rPr>
              <a:t>		</a:t>
            </a:r>
            <a:r>
              <a:rPr lang="zh-CN" altLang="en-US" sz="2400">
                <a:sym typeface="Wingdings" panose="05000000000000000000" charset="0"/>
              </a:rPr>
              <a:t>背景色：单元格背景和表格背景</a:t>
            </a:r>
            <a:endParaRPr lang="zh-CN" altLang="en-US" sz="2400">
              <a:sym typeface="Wingdings" panose="05000000000000000000" charset="0"/>
            </a:endParaRPr>
          </a:p>
          <a:p>
            <a:pPr marL="502920" indent="-457200">
              <a:lnSpc>
                <a:spcPct val="15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600">
                <a:sym typeface="Wingdings" panose="05000000000000000000" charset="0"/>
              </a:rPr>
              <a:t>給表格 添加/合并 横栏或纵列</a:t>
            </a:r>
            <a:endParaRPr lang="zh-CN" altLang="en-US" sz="2600">
              <a:sym typeface="Wingdings" panose="05000000000000000000" charset="0"/>
            </a:endParaRPr>
          </a:p>
          <a:p>
            <a:pPr marL="502920" indent="-457200">
              <a:lnSpc>
                <a:spcPct val="15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600">
                <a:sym typeface="Wingdings" panose="05000000000000000000" charset="0"/>
              </a:rPr>
              <a:t>删除横栏或纵列</a:t>
            </a:r>
            <a:endParaRPr lang="zh-CN" altLang="en-US" sz="2600">
              <a:sym typeface="Wingdings" panose="05000000000000000000" charset="0"/>
            </a:endParaRPr>
          </a:p>
          <a:p>
            <a:pPr marL="502920" indent="-457200">
              <a:lnSpc>
                <a:spcPct val="15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600">
                <a:sym typeface="Wingdings" panose="05000000000000000000" charset="0"/>
              </a:rPr>
              <a:t>表格的嵌套</a:t>
            </a:r>
            <a:endParaRPr lang="zh-CN" altLang="en-US" sz="2600">
              <a:sym typeface="Wingdings" panose="05000000000000000000" charset="0"/>
            </a:endParaRPr>
          </a:p>
          <a:p>
            <a:pPr marL="388620" indent="-342900">
              <a:buFont typeface="Arial" panose="020B0604020202020204" pitchFamily="34" charset="0"/>
              <a:buNone/>
            </a:pPr>
            <a:endParaRPr lang="zh-CN" altLang="en-US" sz="2400">
              <a:sym typeface="Wingdings" panose="05000000000000000000" charset="0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1485" y="5304790"/>
            <a:ext cx="6879590" cy="1143000"/>
          </a:xfrm>
        </p:spPr>
        <p:txBody>
          <a:bodyPr/>
          <a:p>
            <a:r>
              <a:rPr lang="en-US" altLang="x-none" b="0" dirty="0">
                <a:solidFill>
                  <a:schemeClr val="tx2"/>
                </a:solidFill>
                <a:sym typeface="+mn-ea"/>
              </a:rPr>
              <a:t>Canvas</a:t>
            </a:r>
            <a:r>
              <a:rPr lang="zh-CN" altLang="en-US" b="0" dirty="0">
                <a:solidFill>
                  <a:schemeClr val="tx2"/>
                </a:solidFill>
                <a:sym typeface="+mn-ea"/>
              </a:rPr>
              <a:t>的</a:t>
            </a:r>
            <a:r>
              <a:rPr lang="en-US" altLang="x-none" b="0" dirty="0">
                <a:solidFill>
                  <a:schemeClr val="tx2"/>
                </a:solidFill>
                <a:sym typeface="+mn-ea"/>
              </a:rPr>
              <a:t>API-</a:t>
            </a:r>
            <a:r>
              <a:rPr lang="zh-CN" altLang="en-US" b="0" dirty="0">
                <a:solidFill>
                  <a:schemeClr val="tx2"/>
                </a:solidFill>
                <a:sym typeface="+mn-ea"/>
              </a:rPr>
              <a:t>路径方法</a:t>
            </a:r>
            <a:endParaRPr lang="zh-CN" altLang="en-US" b="0" dirty="0">
              <a:solidFill>
                <a:schemeClr val="tx2"/>
              </a:solidFill>
              <a:sym typeface="+mn-ea"/>
            </a:endParaRPr>
          </a:p>
        </p:txBody>
      </p:sp>
      <p:graphicFrame>
        <p:nvGraphicFramePr>
          <p:cNvPr id="13315" name="内容占位符 13314"/>
          <p:cNvGraphicFramePr/>
          <p:nvPr>
            <p:ph sz="quarter" idx="13"/>
          </p:nvPr>
        </p:nvGraphicFramePr>
        <p:xfrm>
          <a:off x="669290" y="453390"/>
          <a:ext cx="7716520" cy="4489450"/>
        </p:xfrm>
        <a:graphic>
          <a:graphicData uri="http://schemas.openxmlformats.org/drawingml/2006/table">
            <a:tbl>
              <a:tblPr/>
              <a:tblGrid>
                <a:gridCol w="2550795"/>
                <a:gridCol w="5165725"/>
              </a:tblGrid>
              <a:tr h="469900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2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1800" b="1">
                          <a:solidFill>
                            <a:srgbClr val="FFFFFF"/>
                          </a:solidFill>
                        </a:rPr>
                        <a:t>方法</a:t>
                      </a:r>
                      <a:endParaRPr lang="zh-CN" altLang="en-US" sz="1800" b="1">
                        <a:solidFill>
                          <a:srgbClr val="FFFFFF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2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1800" b="1">
                          <a:solidFill>
                            <a:srgbClr val="FFFFFF"/>
                          </a:solidFill>
                        </a:rPr>
                        <a:t>描述</a:t>
                      </a:r>
                      <a:endParaRPr lang="zh-CN" altLang="en-US" sz="1800" b="1">
                        <a:solidFill>
                          <a:srgbClr val="FFFFFF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</a:tr>
              <a:tr h="474980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2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</a:rPr>
                        <a:t>fill()</a:t>
                      </a:r>
                      <a:endParaRPr lang="en-US" altLang="x-none" sz="1800" dirty="0">
                        <a:solidFill>
                          <a:srgbClr val="000000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DEC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2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填充当前绘图（路径）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DEC">
                        <a:alpha val="100000"/>
                      </a:srgbClr>
                    </a:solidFill>
                  </a:tcPr>
                </a:tc>
              </a:tr>
              <a:tr h="473075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2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</a:rPr>
                        <a:t>stroke()</a:t>
                      </a:r>
                      <a:endParaRPr lang="en-US" altLang="x-none" sz="1800" dirty="0">
                        <a:solidFill>
                          <a:srgbClr val="000000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2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绘制已定义的路径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6">
                        <a:alpha val="100000"/>
                      </a:srgbClr>
                    </a:solidFill>
                  </a:tcPr>
                </a:tc>
              </a:tr>
              <a:tr h="478155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2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</a:rPr>
                        <a:t>beginPath()</a:t>
                      </a:r>
                      <a:endParaRPr lang="en-US" altLang="x-none" sz="1800" dirty="0">
                        <a:solidFill>
                          <a:srgbClr val="000000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DEC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2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起始一条路径，或重置当前路径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DEC">
                        <a:alpha val="100000"/>
                      </a:srgbClr>
                    </a:solidFill>
                  </a:tcPr>
                </a:tc>
              </a:tr>
              <a:tr h="824230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2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</a:rPr>
                        <a:t>moveTo()</a:t>
                      </a:r>
                      <a:endParaRPr lang="en-US" altLang="x-none" sz="1800" dirty="0">
                        <a:solidFill>
                          <a:srgbClr val="000000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2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把路径移动到画布中的指定点，不创建线条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6">
                        <a:alpha val="100000"/>
                      </a:srgbClr>
                    </a:solidFill>
                  </a:tcPr>
                </a:tc>
              </a:tr>
              <a:tr h="473075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2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</a:rPr>
                        <a:t>closePath()</a:t>
                      </a:r>
                      <a:endParaRPr lang="en-US" altLang="x-none" sz="1800" dirty="0">
                        <a:solidFill>
                          <a:srgbClr val="000000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DEC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2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创建从当前点回到起始点的路径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DEC">
                        <a:alpha val="100000"/>
                      </a:srgbClr>
                    </a:solidFill>
                  </a:tcPr>
                </a:tc>
              </a:tr>
              <a:tr h="824230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2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</a:rPr>
                        <a:t>lineTo()</a:t>
                      </a:r>
                      <a:endParaRPr lang="en-US" altLang="x-none" sz="1800" dirty="0">
                        <a:solidFill>
                          <a:srgbClr val="000000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2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添加一个新点，创建从该点到最后指定点的线条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6">
                        <a:alpha val="100000"/>
                      </a:srgbClr>
                    </a:solidFill>
                  </a:tcPr>
                </a:tc>
              </a:tr>
              <a:tr h="471805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2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</a:rPr>
                        <a:t>arc()</a:t>
                      </a:r>
                      <a:endParaRPr lang="en-US" altLang="x-none" sz="1800" dirty="0">
                        <a:solidFill>
                          <a:srgbClr val="000000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2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</a:rPr>
                        <a:t>创建弧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</a:rPr>
                        <a:t>/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</a:rPr>
                        <a:t>曲线（用于创建圆形或部分圆）</a:t>
                      </a:r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0975" y="5735320"/>
            <a:ext cx="6854825" cy="1143000"/>
          </a:xfrm>
        </p:spPr>
        <p:txBody>
          <a:bodyPr/>
          <a:p>
            <a:r>
              <a:rPr lang="en-US" altLang="x-none" sz="4400" dirty="0">
                <a:sym typeface="+mn-ea"/>
              </a:rPr>
              <a:t>Canvas</a:t>
            </a:r>
            <a:r>
              <a:rPr lang="zh-CN" altLang="en-US" sz="4400" dirty="0">
                <a:sym typeface="+mn-ea"/>
              </a:rPr>
              <a:t>的</a:t>
            </a:r>
            <a:r>
              <a:rPr lang="en-US" altLang="x-none" sz="4400" dirty="0">
                <a:sym typeface="+mn-ea"/>
              </a:rPr>
              <a:t>API-</a:t>
            </a:r>
            <a:r>
              <a:rPr lang="zh-CN" altLang="en-US" sz="4400" dirty="0">
                <a:sym typeface="+mn-ea"/>
              </a:rPr>
              <a:t>绘制圆形</a:t>
            </a:r>
            <a:br>
              <a:rPr lang="zh-CN" altLang="en-US" sz="4400" dirty="0"/>
            </a:br>
            <a:endParaRPr lang="zh-CN" altLang="en-US" sz="4400"/>
          </a:p>
        </p:txBody>
      </p:sp>
      <p:pic>
        <p:nvPicPr>
          <p:cNvPr id="14340" name="Picture 48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191135" y="668020"/>
            <a:ext cx="6419215" cy="1228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39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58" y="2214245"/>
            <a:ext cx="6429375" cy="3203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41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033" y="2214245"/>
            <a:ext cx="2376487" cy="2286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289" y="5735513"/>
            <a:ext cx="6512511" cy="1143000"/>
          </a:xfrm>
        </p:spPr>
        <p:txBody>
          <a:bodyPr/>
          <a:p>
            <a:r>
              <a:rPr lang="en-US" altLang="x-none" sz="4400" b="0" dirty="0">
                <a:sym typeface="+mn-ea"/>
              </a:rPr>
              <a:t>Canvas</a:t>
            </a:r>
            <a:r>
              <a:rPr lang="zh-CN" altLang="en-US" sz="4400" b="0" dirty="0">
                <a:sym typeface="+mn-ea"/>
              </a:rPr>
              <a:t>的</a:t>
            </a:r>
            <a:r>
              <a:rPr lang="en-US" altLang="x-none" sz="4400" b="0" dirty="0">
                <a:sym typeface="+mn-ea"/>
              </a:rPr>
              <a:t>API-</a:t>
            </a:r>
            <a:r>
              <a:rPr lang="zh-CN" altLang="en-US" sz="4400" b="0" dirty="0">
                <a:sym typeface="+mn-ea"/>
              </a:rPr>
              <a:t>渐变方法</a:t>
            </a:r>
            <a:br>
              <a:rPr lang="zh-CN" altLang="en-US" sz="4400" b="0" dirty="0"/>
            </a:br>
            <a:endParaRPr lang="zh-CN" altLang="en-US" sz="4400" b="0"/>
          </a:p>
        </p:txBody>
      </p:sp>
      <p:graphicFrame>
        <p:nvGraphicFramePr>
          <p:cNvPr id="15363" name="内容占位符 15362"/>
          <p:cNvGraphicFramePr/>
          <p:nvPr>
            <p:ph sz="quarter" idx="13"/>
          </p:nvPr>
        </p:nvGraphicFramePr>
        <p:xfrm>
          <a:off x="1111885" y="310515"/>
          <a:ext cx="6981190" cy="2341245"/>
        </p:xfrm>
        <a:graphic>
          <a:graphicData uri="http://schemas.openxmlformats.org/drawingml/2006/table">
            <a:tbl>
              <a:tblPr/>
              <a:tblGrid>
                <a:gridCol w="2526665"/>
                <a:gridCol w="4454525"/>
              </a:tblGrid>
              <a:tr h="429895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2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1800" b="1">
                          <a:solidFill>
                            <a:srgbClr val="FFFFFF"/>
                          </a:solidFill>
                        </a:rPr>
                        <a:t>方法</a:t>
                      </a:r>
                      <a:endParaRPr lang="zh-CN" altLang="en-US" sz="1800" b="1">
                        <a:solidFill>
                          <a:srgbClr val="FFFFFF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2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1800" b="1">
                          <a:solidFill>
                            <a:srgbClr val="FFFFFF"/>
                          </a:solidFill>
                        </a:rPr>
                        <a:t>描述</a:t>
                      </a:r>
                      <a:endParaRPr lang="zh-CN" altLang="en-US" sz="1800" b="1">
                        <a:solidFill>
                          <a:srgbClr val="FFFFFF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</a:tr>
              <a:tr h="741045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2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</a:rPr>
                        <a:t>createLinearGradient()</a:t>
                      </a:r>
                      <a:endParaRPr lang="en-US" altLang="x-none" sz="1800" dirty="0">
                        <a:solidFill>
                          <a:srgbClr val="000000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DEC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2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创建线性渐变（用在画布内容上）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DEC">
                        <a:alpha val="100000"/>
                      </a:srgbClr>
                    </a:solidFill>
                  </a:tcPr>
                </a:tc>
              </a:tr>
              <a:tr h="740410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2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</a:rPr>
                        <a:t>createRadialGradient()</a:t>
                      </a:r>
                      <a:endParaRPr lang="en-US" altLang="x-none" sz="1800" dirty="0">
                        <a:solidFill>
                          <a:srgbClr val="000000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DEC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2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</a:rPr>
                        <a:t>创建放射状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</a:rPr>
                        <a:t>/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</a:rPr>
                        <a:t>环形的渐变（用在画布内容上）</a:t>
                      </a:r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DEC">
                        <a:alpha val="100000"/>
                      </a:srgbClr>
                    </a:solidFill>
                  </a:tcPr>
                </a:tc>
              </a:tr>
              <a:tr h="429895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2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</a:rPr>
                        <a:t>addColorStop()</a:t>
                      </a:r>
                      <a:endParaRPr lang="en-US" altLang="x-none" sz="1800" dirty="0">
                        <a:solidFill>
                          <a:srgbClr val="000000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2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规定渐变对象中的颜色和停止位置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15380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7510" y="2766060"/>
            <a:ext cx="4318635" cy="29889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81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900" y="2773998"/>
            <a:ext cx="3929063" cy="2971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6640" y="5017770"/>
            <a:ext cx="7249160" cy="1143000"/>
          </a:xfrm>
        </p:spPr>
        <p:txBody>
          <a:bodyPr/>
          <a:p>
            <a:r>
              <a:rPr lang="en-US" altLang="x-none" sz="4000" b="0" dirty="0">
                <a:solidFill>
                  <a:schemeClr val="tx2"/>
                </a:solidFill>
                <a:sym typeface="+mn-ea"/>
              </a:rPr>
              <a:t>Canvas</a:t>
            </a:r>
            <a:r>
              <a:rPr lang="zh-CN" altLang="en-US" sz="4000" b="0" dirty="0">
                <a:solidFill>
                  <a:schemeClr val="tx2"/>
                </a:solidFill>
                <a:sym typeface="+mn-ea"/>
              </a:rPr>
              <a:t>的</a:t>
            </a:r>
            <a:r>
              <a:rPr lang="en-US" altLang="x-none" sz="4000" b="0" dirty="0">
                <a:solidFill>
                  <a:schemeClr val="tx2"/>
                </a:solidFill>
                <a:sym typeface="+mn-ea"/>
              </a:rPr>
              <a:t>API-</a:t>
            </a:r>
            <a:r>
              <a:rPr lang="zh-CN" altLang="en-US" sz="4000" b="0" dirty="0">
                <a:solidFill>
                  <a:schemeClr val="tx2"/>
                </a:solidFill>
                <a:sym typeface="+mn-ea"/>
              </a:rPr>
              <a:t>文本属性和方法</a:t>
            </a:r>
            <a:br>
              <a:rPr lang="zh-CN" altLang="en-US" sz="4000" b="0" dirty="0">
                <a:solidFill>
                  <a:schemeClr val="tx2"/>
                </a:solidFill>
              </a:rPr>
            </a:br>
            <a:endParaRPr lang="zh-CN" altLang="en-US" sz="4000" b="0" dirty="0">
              <a:solidFill>
                <a:schemeClr val="tx2"/>
              </a:solidFill>
            </a:endParaRPr>
          </a:p>
        </p:txBody>
      </p:sp>
      <p:graphicFrame>
        <p:nvGraphicFramePr>
          <p:cNvPr id="16387" name="内容占位符 16386"/>
          <p:cNvGraphicFramePr/>
          <p:nvPr>
            <p:ph sz="quarter" idx="13"/>
          </p:nvPr>
        </p:nvGraphicFramePr>
        <p:xfrm>
          <a:off x="859155" y="674370"/>
          <a:ext cx="7477125" cy="2280920"/>
        </p:xfrm>
        <a:graphic>
          <a:graphicData uri="http://schemas.openxmlformats.org/drawingml/2006/table">
            <a:tbl>
              <a:tblPr/>
              <a:tblGrid>
                <a:gridCol w="1954530"/>
                <a:gridCol w="5522595"/>
              </a:tblGrid>
              <a:tr h="481965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2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1800" b="1">
                          <a:solidFill>
                            <a:srgbClr val="FFFFFF"/>
                          </a:solidFill>
                        </a:rPr>
                        <a:t>属性</a:t>
                      </a:r>
                      <a:endParaRPr lang="zh-CN" altLang="en-US" sz="1800" b="1">
                        <a:solidFill>
                          <a:srgbClr val="FFFFFF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2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1800" b="1">
                          <a:solidFill>
                            <a:srgbClr val="FFFFFF"/>
                          </a:solidFill>
                        </a:rPr>
                        <a:t>描述</a:t>
                      </a:r>
                      <a:endParaRPr lang="zh-CN" altLang="en-US" sz="1800" b="1">
                        <a:solidFill>
                          <a:srgbClr val="FFFFFF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</a:tr>
              <a:tr h="483235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2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800" dirty="0">
                          <a:solidFill>
                            <a:srgbClr val="FF0000"/>
                          </a:solidFill>
                        </a:rPr>
                        <a:t>font</a:t>
                      </a:r>
                      <a:endParaRPr lang="en-US" altLang="x-none" sz="1800" dirty="0">
                        <a:solidFill>
                          <a:srgbClr val="FF0000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DEC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2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1800">
                          <a:solidFill>
                            <a:srgbClr val="FF0000"/>
                          </a:solidFill>
                        </a:rPr>
                        <a:t>设置或返回文本内容的当前字体属性</a:t>
                      </a:r>
                      <a:endParaRPr lang="zh-CN" altLang="en-US" sz="1800">
                        <a:solidFill>
                          <a:srgbClr val="FF0000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DEC">
                        <a:alpha val="100000"/>
                      </a:srgbClr>
                    </a:solidFill>
                  </a:tcPr>
                </a:tc>
              </a:tr>
              <a:tr h="483235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2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</a:rPr>
                        <a:t>textAlign</a:t>
                      </a:r>
                      <a:endParaRPr lang="en-US" altLang="x-none" sz="1800" dirty="0">
                        <a:solidFill>
                          <a:srgbClr val="000000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2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设置或返回文本内容的当前对齐方式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6">
                        <a:alpha val="100000"/>
                      </a:srgbClr>
                    </a:solidFill>
                  </a:tcPr>
                </a:tc>
              </a:tr>
              <a:tr h="832485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2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</a:rPr>
                        <a:t>textBaseline</a:t>
                      </a:r>
                      <a:endParaRPr lang="en-US" altLang="x-none" sz="1800" dirty="0">
                        <a:solidFill>
                          <a:srgbClr val="000000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DEC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2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设置或返回在绘制文本时使用的当前文本基线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DEC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404" name="表格 16403"/>
          <p:cNvGraphicFramePr/>
          <p:nvPr/>
        </p:nvGraphicFramePr>
        <p:xfrm>
          <a:off x="859155" y="2955290"/>
          <a:ext cx="7456170" cy="1484630"/>
        </p:xfrm>
        <a:graphic>
          <a:graphicData uri="http://schemas.openxmlformats.org/drawingml/2006/table">
            <a:tbl>
              <a:tblPr/>
              <a:tblGrid>
                <a:gridCol w="1948815"/>
                <a:gridCol w="5507355"/>
              </a:tblGrid>
              <a:tr h="371475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2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1800" b="1">
                          <a:solidFill>
                            <a:srgbClr val="FFFFFF"/>
                          </a:solidFill>
                        </a:rPr>
                        <a:t>方法</a:t>
                      </a:r>
                      <a:endParaRPr lang="zh-CN" altLang="en-US" sz="1800" b="1">
                        <a:solidFill>
                          <a:srgbClr val="FFFFFF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2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1800" b="1">
                          <a:solidFill>
                            <a:srgbClr val="FFFFFF"/>
                          </a:solidFill>
                        </a:rPr>
                        <a:t>描述</a:t>
                      </a:r>
                      <a:endParaRPr lang="zh-CN" altLang="en-US" sz="1800" b="1">
                        <a:solidFill>
                          <a:srgbClr val="FFFFFF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</a:tr>
              <a:tr h="371475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2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800" dirty="0">
                          <a:solidFill>
                            <a:srgbClr val="FF0000"/>
                          </a:solidFill>
                        </a:rPr>
                        <a:t>fillText()</a:t>
                      </a:r>
                      <a:endParaRPr lang="en-US" altLang="x-none" sz="1800" dirty="0">
                        <a:solidFill>
                          <a:srgbClr val="FF0000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DEC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2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1800" dirty="0">
                          <a:solidFill>
                            <a:srgbClr val="FF0000"/>
                          </a:solidFill>
                        </a:rPr>
                        <a:t>在画布上绘制</a:t>
                      </a:r>
                      <a:r>
                        <a:rPr lang="en-US" altLang="x-none" sz="1800" dirty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</a:rPr>
                        <a:t>被填充的</a:t>
                      </a:r>
                      <a:r>
                        <a:rPr lang="en-US" altLang="x-none" sz="1800" dirty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</a:rPr>
                        <a:t>文本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DEC">
                        <a:alpha val="100000"/>
                      </a:srgbClr>
                    </a:solidFill>
                  </a:tcPr>
                </a:tc>
              </a:tr>
              <a:tr h="369888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2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800" dirty="0">
                          <a:solidFill>
                            <a:srgbClr val="FF0000"/>
                          </a:solidFill>
                        </a:rPr>
                        <a:t>strokeText()</a:t>
                      </a:r>
                      <a:endParaRPr lang="en-US" altLang="x-none" sz="1800" dirty="0">
                        <a:solidFill>
                          <a:srgbClr val="FF0000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2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1800">
                          <a:solidFill>
                            <a:srgbClr val="FF0000"/>
                          </a:solidFill>
                        </a:rPr>
                        <a:t>在画布上绘制文本（无填充）</a:t>
                      </a:r>
                      <a:endParaRPr lang="zh-CN" altLang="en-US" sz="1800">
                        <a:solidFill>
                          <a:srgbClr val="FF0000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6">
                        <a:alpha val="100000"/>
                      </a:srgbClr>
                    </a:solidFill>
                  </a:tcPr>
                </a:tc>
              </a:tr>
              <a:tr h="371475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2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</a:rPr>
                        <a:t>measureText()</a:t>
                      </a:r>
                      <a:endParaRPr lang="en-US" altLang="x-none" sz="1800" dirty="0">
                        <a:solidFill>
                          <a:srgbClr val="000000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DEC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2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返回包含指定文本宽度的对象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DEC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1485" y="5233035"/>
            <a:ext cx="6854825" cy="1143000"/>
          </a:xfrm>
        </p:spPr>
        <p:txBody>
          <a:bodyPr/>
          <a:p>
            <a:r>
              <a:rPr lang="en-US" altLang="x-none" sz="4000" b="0" dirty="0">
                <a:solidFill>
                  <a:schemeClr val="tx2"/>
                </a:solidFill>
                <a:sym typeface="+mn-ea"/>
              </a:rPr>
              <a:t>Canvas</a:t>
            </a:r>
            <a:r>
              <a:rPr lang="zh-CN" altLang="en-US" sz="4000" b="0" dirty="0">
                <a:solidFill>
                  <a:schemeClr val="tx2"/>
                </a:solidFill>
                <a:sym typeface="+mn-ea"/>
              </a:rPr>
              <a:t>的</a:t>
            </a:r>
            <a:r>
              <a:rPr lang="en-US" altLang="x-none" sz="4000" b="0" dirty="0">
                <a:solidFill>
                  <a:schemeClr val="tx2"/>
                </a:solidFill>
                <a:sym typeface="+mn-ea"/>
              </a:rPr>
              <a:t>API-</a:t>
            </a:r>
            <a:r>
              <a:rPr lang="zh-CN" altLang="en-US" sz="4000" b="0" dirty="0">
                <a:solidFill>
                  <a:schemeClr val="tx2"/>
                </a:solidFill>
                <a:sym typeface="+mn-ea"/>
              </a:rPr>
              <a:t>图像绘制方法</a:t>
            </a:r>
            <a:br>
              <a:rPr lang="zh-CN" altLang="en-US" sz="4000" b="0" dirty="0">
                <a:solidFill>
                  <a:schemeClr val="tx2"/>
                </a:solidFill>
              </a:rPr>
            </a:br>
            <a:endParaRPr lang="zh-CN" altLang="en-US" sz="4000" b="0" dirty="0">
              <a:solidFill>
                <a:schemeClr val="tx2"/>
              </a:solidFill>
            </a:endParaRPr>
          </a:p>
        </p:txBody>
      </p:sp>
      <p:graphicFrame>
        <p:nvGraphicFramePr>
          <p:cNvPr id="17411" name="内容占位符 17410"/>
          <p:cNvGraphicFramePr/>
          <p:nvPr>
            <p:ph sz="quarter" idx="13"/>
          </p:nvPr>
        </p:nvGraphicFramePr>
        <p:xfrm>
          <a:off x="919480" y="534035"/>
          <a:ext cx="6624320" cy="940435"/>
        </p:xfrm>
        <a:graphic>
          <a:graphicData uri="http://schemas.openxmlformats.org/drawingml/2006/table">
            <a:tbl>
              <a:tblPr/>
              <a:tblGrid>
                <a:gridCol w="1731010"/>
                <a:gridCol w="4893310"/>
              </a:tblGrid>
              <a:tr h="470535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2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1800" b="1">
                          <a:solidFill>
                            <a:srgbClr val="FFFFFF"/>
                          </a:solidFill>
                        </a:rPr>
                        <a:t>方法</a:t>
                      </a:r>
                      <a:endParaRPr lang="zh-CN" altLang="en-US" sz="1800" b="1">
                        <a:solidFill>
                          <a:srgbClr val="FFFFFF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2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1800" b="1">
                          <a:solidFill>
                            <a:srgbClr val="FFFFFF"/>
                          </a:solidFill>
                        </a:rPr>
                        <a:t>描述</a:t>
                      </a:r>
                      <a:endParaRPr lang="zh-CN" altLang="en-US" sz="1800" b="1">
                        <a:solidFill>
                          <a:srgbClr val="FFFFFF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</a:tr>
              <a:tr h="469900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2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</a:rPr>
                        <a:t>drawImage()</a:t>
                      </a:r>
                      <a:endParaRPr lang="en-US" altLang="x-none" sz="1800" dirty="0">
                        <a:solidFill>
                          <a:srgbClr val="000000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DEC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2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</a:rPr>
                        <a:t>向画布上绘制图像、画布或视频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</a:rPr>
                        <a:t>I F O</a:t>
                      </a:r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DEC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17422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0910" y="1494155"/>
            <a:ext cx="5357813" cy="16160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23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" y="3066098"/>
            <a:ext cx="6215063" cy="16938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95574" y="5592003"/>
            <a:ext cx="6512511" cy="1143000"/>
          </a:xfrm>
        </p:spPr>
        <p:txBody>
          <a:bodyPr/>
          <a:p>
            <a:r>
              <a:rPr lang="en-US" altLang="x-none" sz="4000" b="0" dirty="0">
                <a:solidFill>
                  <a:schemeClr val="tx2"/>
                </a:solidFill>
                <a:sym typeface="+mn-ea"/>
              </a:rPr>
              <a:t>Canvas</a:t>
            </a:r>
            <a:r>
              <a:rPr lang="zh-CN" altLang="en-US" sz="4000" b="0" dirty="0">
                <a:solidFill>
                  <a:schemeClr val="tx2"/>
                </a:solidFill>
                <a:sym typeface="+mn-ea"/>
              </a:rPr>
              <a:t>的</a:t>
            </a:r>
            <a:r>
              <a:rPr lang="en-US" altLang="x-none" sz="4000" b="0" dirty="0">
                <a:solidFill>
                  <a:schemeClr val="tx2"/>
                </a:solidFill>
                <a:sym typeface="+mn-ea"/>
              </a:rPr>
              <a:t>API-</a:t>
            </a:r>
            <a:r>
              <a:rPr lang="zh-CN" altLang="en-US" sz="4000" b="0" dirty="0">
                <a:solidFill>
                  <a:schemeClr val="tx2"/>
                </a:solidFill>
                <a:sym typeface="+mn-ea"/>
              </a:rPr>
              <a:t>转换方法</a:t>
            </a:r>
            <a:br>
              <a:rPr lang="zh-CN" altLang="en-US" sz="4000" b="0" dirty="0">
                <a:solidFill>
                  <a:schemeClr val="tx2"/>
                </a:solidFill>
              </a:rPr>
            </a:br>
            <a:endParaRPr lang="zh-CN" altLang="en-US" sz="4000" b="0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18435" name="表格 18434"/>
          <p:cNvGraphicFramePr/>
          <p:nvPr/>
        </p:nvGraphicFramePr>
        <p:xfrm>
          <a:off x="643890" y="494030"/>
          <a:ext cx="7991475" cy="2219325"/>
        </p:xfrm>
        <a:graphic>
          <a:graphicData uri="http://schemas.openxmlformats.org/drawingml/2006/table">
            <a:tbl>
              <a:tblPr/>
              <a:tblGrid>
                <a:gridCol w="2087563"/>
                <a:gridCol w="5903912"/>
              </a:tblGrid>
              <a:tr h="371475">
                <a:tc>
                  <a:txBody>
                    <a:bodyPr wrap="square"/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1800" b="1">
                          <a:solidFill>
                            <a:srgbClr val="FFFFFF"/>
                          </a:solidFill>
                        </a:rPr>
                        <a:t>方法</a:t>
                      </a:r>
                      <a:endParaRPr lang="zh-CN" altLang="en-US" sz="1800" b="1">
                        <a:solidFill>
                          <a:srgbClr val="FFFFFF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1800" b="1">
                          <a:solidFill>
                            <a:srgbClr val="FFFFFF"/>
                          </a:solidFill>
                        </a:rPr>
                        <a:t>描述</a:t>
                      </a:r>
                      <a:endParaRPr lang="zh-CN" altLang="en-US" sz="1800" b="1">
                        <a:solidFill>
                          <a:srgbClr val="FFFFFF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</a:tr>
              <a:tr h="365125">
                <a:tc>
                  <a:txBody>
                    <a:bodyPr wrap="square"/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800" dirty="0">
                          <a:solidFill>
                            <a:srgbClr val="FF0000"/>
                          </a:solidFill>
                        </a:rPr>
                        <a:t>scale()</a:t>
                      </a:r>
                      <a:endParaRPr lang="en-US" altLang="x-none" sz="1800" dirty="0">
                        <a:solidFill>
                          <a:srgbClr val="FF0000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DEC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1800">
                          <a:solidFill>
                            <a:srgbClr val="FF0000"/>
                          </a:solidFill>
                        </a:rPr>
                        <a:t>缩放当前绘图至更大或更小</a:t>
                      </a:r>
                      <a:endParaRPr lang="zh-CN" altLang="en-US" sz="1800">
                        <a:solidFill>
                          <a:srgbClr val="FF0000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DEC">
                        <a:alpha val="100000"/>
                      </a:srgbClr>
                    </a:solidFill>
                  </a:tcPr>
                </a:tc>
              </a:tr>
              <a:tr h="371475">
                <a:tc>
                  <a:txBody>
                    <a:bodyPr wrap="square"/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800" dirty="0">
                          <a:solidFill>
                            <a:srgbClr val="FF0000"/>
                          </a:solidFill>
                        </a:rPr>
                        <a:t>rotate()</a:t>
                      </a:r>
                      <a:endParaRPr lang="en-US" altLang="x-none" sz="1800" dirty="0">
                        <a:solidFill>
                          <a:srgbClr val="FF0000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1800">
                          <a:solidFill>
                            <a:srgbClr val="FF0000"/>
                          </a:solidFill>
                        </a:rPr>
                        <a:t>旋转当前绘图</a:t>
                      </a:r>
                      <a:endParaRPr lang="zh-CN" altLang="en-US" sz="1800">
                        <a:solidFill>
                          <a:srgbClr val="FF0000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6">
                        <a:alpha val="100000"/>
                      </a:srgbClr>
                    </a:solidFill>
                  </a:tcPr>
                </a:tc>
              </a:tr>
              <a:tr h="371475">
                <a:tc>
                  <a:txBody>
                    <a:bodyPr wrap="square"/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800" dirty="0">
                          <a:solidFill>
                            <a:srgbClr val="FF0000"/>
                          </a:solidFill>
                        </a:rPr>
                        <a:t>translate()</a:t>
                      </a:r>
                      <a:endParaRPr lang="en-US" altLang="x-none" sz="1800" dirty="0">
                        <a:solidFill>
                          <a:srgbClr val="FF0000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DEC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1800" dirty="0">
                          <a:solidFill>
                            <a:srgbClr val="FF0000"/>
                          </a:solidFill>
                        </a:rPr>
                        <a:t>重新映射画布上的 </a:t>
                      </a:r>
                      <a:r>
                        <a:rPr lang="en-US" altLang="x-none" sz="1800" dirty="0">
                          <a:solidFill>
                            <a:srgbClr val="FF0000"/>
                          </a:solidFill>
                        </a:rPr>
                        <a:t>(0,0) 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</a:rPr>
                        <a:t>位置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DEC">
                        <a:alpha val="100000"/>
                      </a:srgbClr>
                    </a:solidFill>
                  </a:tcPr>
                </a:tc>
              </a:tr>
              <a:tr h="368300">
                <a:tc>
                  <a:txBody>
                    <a:bodyPr wrap="square"/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</a:rPr>
                        <a:t>transform()</a:t>
                      </a:r>
                      <a:endParaRPr lang="en-US" altLang="x-none" sz="1800" dirty="0">
                        <a:solidFill>
                          <a:srgbClr val="000000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替换绘图的当前转换矩阵 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6">
                        <a:alpha val="100000"/>
                      </a:srgbClr>
                    </a:solidFill>
                  </a:tcPr>
                </a:tc>
              </a:tr>
              <a:tr h="371475">
                <a:tc>
                  <a:txBody>
                    <a:bodyPr wrap="square"/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</a:rPr>
                        <a:t>setTransform()</a:t>
                      </a:r>
                      <a:endParaRPr lang="en-US" altLang="x-none" sz="1800" dirty="0">
                        <a:solidFill>
                          <a:srgbClr val="000000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DEC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</a:rPr>
                        <a:t>将当前转换重置为单位矩阵。然后运行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</a:rPr>
                        <a:t>transform()</a:t>
                      </a:r>
                      <a:endParaRPr lang="en-US" altLang="x-none" sz="1800" dirty="0">
                        <a:solidFill>
                          <a:srgbClr val="000000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DEC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18458" name="Picture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5160" y="2708275"/>
            <a:ext cx="7990840" cy="26746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3819" y="5446588"/>
            <a:ext cx="6512511" cy="1143000"/>
          </a:xfrm>
        </p:spPr>
        <p:txBody>
          <a:bodyPr/>
          <a:p>
            <a:pPr marL="0" indent="0">
              <a:buNone/>
            </a:pPr>
            <a:r>
              <a:rPr lang="en-US" altLang="x-none" sz="4000" b="0" dirty="0">
                <a:sym typeface="+mn-ea"/>
              </a:rPr>
              <a:t>Canvas</a:t>
            </a:r>
            <a:r>
              <a:rPr lang="zh-CN" altLang="en-US" sz="4000" b="0" dirty="0">
                <a:sym typeface="+mn-ea"/>
              </a:rPr>
              <a:t>的</a:t>
            </a:r>
            <a:r>
              <a:rPr lang="en-US" altLang="x-none" sz="4000" b="0" dirty="0">
                <a:sym typeface="+mn-ea"/>
              </a:rPr>
              <a:t>API</a:t>
            </a:r>
            <a:br>
              <a:rPr lang="en-US" altLang="x-none" sz="4000" b="0" dirty="0">
                <a:sym typeface="+mn-ea"/>
              </a:rPr>
            </a:br>
            <a:r>
              <a:rPr lang="en-US" altLang="x-none" sz="4000" b="0" dirty="0">
                <a:sym typeface="+mn-ea"/>
              </a:rPr>
              <a:t>-</a:t>
            </a:r>
            <a:r>
              <a:rPr lang="zh-CN" altLang="en-US" sz="4000" b="0" dirty="0">
                <a:sym typeface="+mn-ea"/>
              </a:rPr>
              <a:t>动画制作</a:t>
            </a:r>
            <a:r>
              <a:rPr lang="en-US" altLang="x-none" sz="4000" b="0" dirty="0">
                <a:sym typeface="+mn-ea"/>
              </a:rPr>
              <a:t>-</a:t>
            </a:r>
            <a:r>
              <a:rPr lang="zh-CN" altLang="en-US" sz="4000" b="0" dirty="0">
                <a:sym typeface="+mn-ea"/>
              </a:rPr>
              <a:t>清除方法</a:t>
            </a:r>
            <a:br>
              <a:rPr lang="zh-CN" altLang="en-US" sz="4000" b="0" dirty="0"/>
            </a:br>
            <a:endParaRPr lang="zh-CN" altLang="en-US" sz="4000" b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20483" name="表格 20482"/>
          <p:cNvGraphicFramePr/>
          <p:nvPr/>
        </p:nvGraphicFramePr>
        <p:xfrm>
          <a:off x="356870" y="227330"/>
          <a:ext cx="8134985" cy="795020"/>
        </p:xfrm>
        <a:graphic>
          <a:graphicData uri="http://schemas.openxmlformats.org/drawingml/2006/table">
            <a:tbl>
              <a:tblPr/>
              <a:tblGrid>
                <a:gridCol w="2125345"/>
                <a:gridCol w="6009640"/>
              </a:tblGrid>
              <a:tr h="397510">
                <a:tc>
                  <a:txBody>
                    <a:bodyPr wrap="square"/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1800" b="1">
                          <a:solidFill>
                            <a:srgbClr val="FFFFFF"/>
                          </a:solidFill>
                        </a:rPr>
                        <a:t>属性</a:t>
                      </a:r>
                      <a:endParaRPr lang="zh-CN" altLang="en-US" sz="1800" b="1">
                        <a:solidFill>
                          <a:srgbClr val="FFFFFF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1800" b="1">
                          <a:solidFill>
                            <a:srgbClr val="FFFFFF"/>
                          </a:solidFill>
                        </a:rPr>
                        <a:t>描述</a:t>
                      </a:r>
                      <a:endParaRPr lang="zh-CN" altLang="en-US" sz="1800" b="1">
                        <a:solidFill>
                          <a:srgbClr val="FFFFFF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</a:tr>
              <a:tr h="397510">
                <a:tc>
                  <a:txBody>
                    <a:bodyPr wrap="square"/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</a:rPr>
                        <a:t>clearRect()</a:t>
                      </a:r>
                      <a:endParaRPr lang="en-US" altLang="x-none" sz="1800" dirty="0">
                        <a:solidFill>
                          <a:srgbClr val="000000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DEC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在给定的矩形内清除指定的像素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DEC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2049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505" y="1136650"/>
            <a:ext cx="4673600" cy="40754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95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028" y="1208723"/>
            <a:ext cx="4205287" cy="1428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96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505" y="2636838"/>
            <a:ext cx="3571875" cy="25225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83498" y="5755591"/>
            <a:ext cx="5970494" cy="83546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 altLang="x-none" sz="4000" dirty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rPr>
              <a:t>Hbuilder快速生成手机站</a:t>
            </a:r>
            <a:endParaRPr lang="en-US" altLang="x-none" sz="4000" dirty="0">
              <a:gradFill>
                <a:gsLst>
                  <a:gs pos="0">
                    <a:schemeClr val="tx1"/>
                  </a:gs>
                  <a:gs pos="4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2">
                      <a:alpha val="65000"/>
                    </a:schemeClr>
                  </a:gs>
                </a:gsLst>
                <a:lin ang="5400000" scaled="0"/>
              </a:gradFill>
              <a:effectLst>
                <a:reflection blurRad="6350" stA="55000" endA="300" endPos="455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235" y="624205"/>
            <a:ext cx="8583930" cy="48139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9060" y="5661025"/>
            <a:ext cx="7163380" cy="11430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在表格中插入图片和文字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810895" y="401955"/>
            <a:ext cx="7392670" cy="534733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/>
              <a:t>选择 插入</a:t>
            </a:r>
            <a:r>
              <a:rPr lang="en-US" altLang="zh-CN"/>
              <a:t>|</a:t>
            </a:r>
            <a:r>
              <a:rPr lang="zh-CN" altLang="en-US"/>
              <a:t>常用</a:t>
            </a:r>
            <a:r>
              <a:rPr lang="en-US" altLang="zh-CN"/>
              <a:t>|</a:t>
            </a:r>
            <a:r>
              <a:rPr lang="zh-CN" altLang="en-US"/>
              <a:t>中图片 的图标</a:t>
            </a:r>
            <a:endParaRPr lang="zh-CN" altLang="en-US"/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/>
              <a:t>	</a:t>
            </a:r>
            <a:r>
              <a:rPr lang="zh-CN" altLang="en-US" sz="2400"/>
              <a:t>浏览、选择要插入的图片：如果该图片不在站点内，则在弹出的提示框中选择将图片复制到站点。</a:t>
            </a:r>
            <a:endParaRPr lang="zh-CN" altLang="en-US" sz="240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/>
              <a:t>图片的格式</a:t>
            </a:r>
            <a:endParaRPr lang="zh-CN" altLang="en-US"/>
          </a:p>
          <a:p>
            <a:pPr marL="45720" indent="0">
              <a:lnSpc>
                <a:spcPct val="120000"/>
              </a:lnSpc>
              <a:buNone/>
            </a:pPr>
            <a:r>
              <a:rPr lang="en-US" altLang="zh-CN"/>
              <a:t>	</a:t>
            </a:r>
            <a:r>
              <a:rPr lang="en-US" altLang="zh-CN" sz="2400"/>
              <a:t>JPG</a:t>
            </a:r>
            <a:r>
              <a:rPr lang="zh-CN" altLang="en-US" sz="2400"/>
              <a:t>：颜色丰富、适用于颜色细腻、色彩变化多的图片，如风景及人物照片。</a:t>
            </a:r>
            <a:endParaRPr lang="zh-CN" altLang="en-US" sz="2400"/>
          </a:p>
          <a:p>
            <a:pPr marL="45720" indent="0">
              <a:lnSpc>
                <a:spcPct val="120000"/>
              </a:lnSpc>
              <a:buNone/>
            </a:pPr>
            <a:r>
              <a:rPr lang="en-US" altLang="zh-CN" sz="2400"/>
              <a:t>	GIF</a:t>
            </a:r>
            <a:r>
              <a:rPr lang="zh-CN" altLang="en-US" sz="2400"/>
              <a:t>：可做背景透明，有动画效果。</a:t>
            </a:r>
            <a:endParaRPr lang="zh-CN" altLang="en-US" sz="240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/>
              <a:t>在表格中插入文字</a:t>
            </a:r>
            <a:endParaRPr lang="zh-CN" altLang="en-US"/>
          </a:p>
          <a:p>
            <a:pPr marL="45720" indent="0">
              <a:lnSpc>
                <a:spcPct val="120000"/>
              </a:lnSpc>
              <a:buNone/>
            </a:pPr>
            <a:r>
              <a:rPr lang="en-US" altLang="zh-CN"/>
              <a:t>	</a:t>
            </a:r>
            <a:r>
              <a:rPr lang="zh-CN" altLang="en-US" sz="2400"/>
              <a:t>页面中光标闪动的地方，即可输入文字；在属性面板中，选择字体、大小等设置。</a:t>
            </a:r>
            <a:endParaRPr lang="zh-CN" alt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289" y="5520248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链接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145540" y="387350"/>
            <a:ext cx="7073265" cy="507682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/>
              <a:t>普通文本链接</a:t>
            </a:r>
            <a:endParaRPr lang="zh-CN" altLang="en-US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/>
              <a:t>翻转图片链接</a:t>
            </a:r>
            <a:endParaRPr lang="zh-CN" altLang="en-US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/>
              <a:t>图片的热点链接</a:t>
            </a:r>
            <a:endParaRPr lang="zh-CN" altLang="en-US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/>
              <a:t>锚点链接</a:t>
            </a:r>
            <a:endParaRPr lang="zh-CN" altLang="en-US"/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/>
              <a:t>	</a:t>
            </a:r>
            <a:r>
              <a:rPr lang="zh-CN" altLang="en-US"/>
              <a:t>创建锚点：要链接到文档的哪个位置，就把锚插入到那个位置。</a:t>
            </a:r>
            <a:endParaRPr lang="zh-CN" altLang="en-US"/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/>
              <a:t>	</a:t>
            </a:r>
            <a:r>
              <a:rPr lang="zh-CN" altLang="en-US"/>
              <a:t>给锚命名（同一页面中不可重名）。</a:t>
            </a:r>
            <a:endParaRPr lang="zh-CN" altLang="en-US"/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/>
              <a:t>	</a:t>
            </a:r>
            <a:r>
              <a:rPr lang="zh-CN" altLang="en-US"/>
              <a:t>链接到锚点。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289" y="5742384"/>
            <a:ext cx="6512511" cy="1143000"/>
          </a:xfrm>
        </p:spPr>
        <p:txBody>
          <a:bodyPr/>
          <a:lstStyle/>
          <a:p>
            <a:r>
              <a:rPr lang="zh-CN" altLang="en-US" dirty="0" smtClean="0"/>
              <a:t>手册的使用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827584" y="188640"/>
            <a:ext cx="7704856" cy="5544616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以 </a:t>
            </a:r>
            <a:r>
              <a:rPr lang="en-US" altLang="zh-CN" sz="2400" dirty="0" smtClean="0"/>
              <a:t>background </a:t>
            </a:r>
            <a:r>
              <a:rPr lang="zh-CN" altLang="en-US" sz="2400" dirty="0" smtClean="0"/>
              <a:t>为例 说明复合属性的使用</a:t>
            </a:r>
            <a:endParaRPr lang="en-US" altLang="zh-CN" sz="2400" dirty="0" smtClean="0"/>
          </a:p>
          <a:p>
            <a:r>
              <a:rPr lang="en-US" altLang="zh-CN" sz="2400" b="1" dirty="0"/>
              <a:t>background : </a:t>
            </a:r>
            <a:endParaRPr lang="en-US" altLang="zh-CN" sz="2400" b="1" dirty="0" smtClean="0"/>
          </a:p>
          <a:p>
            <a:pPr marL="45720" indent="0"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 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background-color</a:t>
            </a:r>
            <a:r>
              <a:rPr lang="en-US" altLang="zh-CN" sz="2200" dirty="0" smtClean="0"/>
              <a:t> ||</a:t>
            </a:r>
            <a:r>
              <a:rPr lang="zh-CN" altLang="en-US" sz="2200" dirty="0" smtClean="0"/>
              <a:t>背景色</a:t>
            </a:r>
            <a:r>
              <a:rPr lang="en-US" altLang="zh-CN" sz="2200" dirty="0" smtClean="0"/>
              <a:t> </a:t>
            </a:r>
            <a:endParaRPr lang="en-US" altLang="zh-CN" sz="2200" dirty="0" smtClean="0"/>
          </a:p>
          <a:p>
            <a:pPr marL="45720" indent="0">
              <a:buNone/>
            </a:pPr>
            <a:r>
              <a:rPr lang="en-US" altLang="zh-CN" sz="2200" b="1" dirty="0"/>
              <a:t> </a:t>
            </a:r>
            <a:r>
              <a:rPr lang="en-US" altLang="zh-CN" sz="2200" b="1" dirty="0" smtClean="0"/>
              <a:t>     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background-image</a:t>
            </a:r>
            <a:r>
              <a:rPr lang="en-US" altLang="zh-CN" sz="2200" dirty="0" smtClean="0"/>
              <a:t> ||</a:t>
            </a:r>
            <a:r>
              <a:rPr lang="zh-CN" altLang="en-US" sz="2200" dirty="0" smtClean="0"/>
              <a:t>背景图片</a:t>
            </a:r>
            <a:r>
              <a:rPr lang="en-US" altLang="zh-CN" sz="2200" dirty="0" smtClean="0"/>
              <a:t> </a:t>
            </a:r>
            <a:endParaRPr lang="en-US" altLang="zh-CN" sz="2200" dirty="0" smtClean="0"/>
          </a:p>
          <a:p>
            <a:pPr marL="45720" indent="0">
              <a:buNone/>
            </a:pPr>
            <a:r>
              <a:rPr lang="en-US" altLang="zh-CN" sz="2200" b="1" dirty="0"/>
              <a:t> </a:t>
            </a:r>
            <a:r>
              <a:rPr lang="en-US" altLang="zh-CN" sz="2200" b="1" dirty="0" smtClean="0"/>
              <a:t>     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background-repeat</a:t>
            </a:r>
            <a:r>
              <a:rPr lang="en-US" altLang="zh-CN" sz="2200" dirty="0" smtClean="0"/>
              <a:t> </a:t>
            </a:r>
            <a:r>
              <a:rPr lang="en-US" altLang="zh-CN" sz="2200" dirty="0"/>
              <a:t>|| </a:t>
            </a:r>
            <a:r>
              <a:rPr lang="zh-CN" altLang="en-US" sz="2200" dirty="0" smtClean="0"/>
              <a:t>图片是否平铺</a:t>
            </a:r>
            <a:endParaRPr lang="en-US" altLang="zh-CN" sz="2200" dirty="0" smtClean="0"/>
          </a:p>
          <a:p>
            <a:pPr marL="45720" indent="0">
              <a:buNone/>
            </a:pPr>
            <a:r>
              <a:rPr lang="en-US" altLang="zh-CN" sz="2200" b="1" dirty="0"/>
              <a:t> </a:t>
            </a:r>
            <a:r>
              <a:rPr lang="en-US" altLang="zh-CN" sz="2200" b="1" dirty="0" smtClean="0"/>
              <a:t>     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background-attachment</a:t>
            </a:r>
            <a:r>
              <a:rPr lang="en-US" altLang="zh-CN" sz="2200" dirty="0" smtClean="0"/>
              <a:t> </a:t>
            </a:r>
            <a:r>
              <a:rPr lang="en-US" altLang="zh-CN" sz="2200" dirty="0"/>
              <a:t>|| </a:t>
            </a:r>
            <a:r>
              <a:rPr lang="zh-CN" altLang="en-US" sz="2200" dirty="0" smtClean="0"/>
              <a:t>图片的依附方式</a:t>
            </a:r>
            <a:endParaRPr lang="en-US" altLang="zh-CN" sz="2200" dirty="0" smtClean="0"/>
          </a:p>
          <a:p>
            <a:pPr marL="45720" indent="0">
              <a:buNone/>
            </a:pPr>
            <a:r>
              <a:rPr lang="en-US" altLang="zh-CN" sz="2200" dirty="0"/>
              <a:t>	 </a:t>
            </a:r>
            <a:r>
              <a:rPr lang="en-US" altLang="zh-CN" sz="2000" dirty="0" smtClean="0"/>
              <a:t>scroll  </a:t>
            </a:r>
            <a:r>
              <a:rPr lang="en-US" altLang="zh-CN" sz="2000" dirty="0"/>
              <a:t>:</a:t>
            </a:r>
            <a:r>
              <a:rPr lang="zh-CN" altLang="en-US" sz="2000" dirty="0"/>
              <a:t>　 默认值。背景图像是随对象内容滚动 </a:t>
            </a:r>
            <a:endParaRPr lang="zh-CN" altLang="en-US" sz="2000" dirty="0"/>
          </a:p>
          <a:p>
            <a:pPr marL="45720" indent="0">
              <a:buNone/>
            </a:pPr>
            <a:r>
              <a:rPr lang="en-US" altLang="zh-CN" sz="2000" dirty="0" smtClean="0"/>
              <a:t>            fixed  </a:t>
            </a:r>
            <a:r>
              <a:rPr lang="en-US" altLang="zh-CN" sz="2000" dirty="0"/>
              <a:t>:</a:t>
            </a:r>
            <a:r>
              <a:rPr lang="zh-CN" altLang="en-US" sz="2000" dirty="0"/>
              <a:t>　 背景图像固定</a:t>
            </a:r>
            <a:r>
              <a:rPr lang="zh-CN" altLang="en-US" sz="2200" dirty="0"/>
              <a:t> </a:t>
            </a:r>
            <a:endParaRPr lang="en-US" altLang="zh-CN" sz="2200" dirty="0" smtClean="0"/>
          </a:p>
          <a:p>
            <a:pPr marL="45720" indent="0">
              <a:buNone/>
            </a:pPr>
            <a:r>
              <a:rPr lang="en-US" altLang="zh-CN" sz="2200" b="1" dirty="0"/>
              <a:t> </a:t>
            </a:r>
            <a:r>
              <a:rPr lang="en-US" altLang="zh-CN" sz="2200" b="1" dirty="0" smtClean="0"/>
              <a:t>     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background-position</a:t>
            </a:r>
            <a:r>
              <a:rPr lang="en-US" altLang="zh-CN" sz="2200" b="1" dirty="0" smtClean="0"/>
              <a:t> </a:t>
            </a:r>
            <a:r>
              <a:rPr lang="en-US" altLang="zh-CN" sz="2200" dirty="0"/>
              <a:t>||</a:t>
            </a:r>
            <a:r>
              <a:rPr lang="zh-CN" altLang="en-US" sz="2200" b="1" dirty="0" smtClean="0"/>
              <a:t>图片的位置</a:t>
            </a:r>
            <a:endParaRPr lang="en-US" altLang="zh-CN" sz="2200" b="1" dirty="0" smtClean="0"/>
          </a:p>
          <a:p>
            <a:r>
              <a:rPr lang="en-US" altLang="zh-CN" sz="2200" dirty="0" smtClean="0"/>
              <a:t>border</a:t>
            </a:r>
            <a:r>
              <a:rPr lang="zh-CN" altLang="en-US" sz="2200" dirty="0" smtClean="0"/>
              <a:t>、</a:t>
            </a:r>
            <a:r>
              <a:rPr lang="en-US" altLang="zh-CN" sz="2200" dirty="0" smtClean="0"/>
              <a:t>font…</a:t>
            </a:r>
            <a:r>
              <a:rPr lang="zh-CN" altLang="en-US" sz="2200" dirty="0" smtClean="0"/>
              <a:t>都是复合属性</a:t>
            </a:r>
            <a:endParaRPr lang="en-US" altLang="zh-CN" sz="2200" dirty="0" smtClean="0"/>
          </a:p>
          <a:p>
            <a:r>
              <a:rPr lang="zh-CN" altLang="en-US" sz="2200" dirty="0" smtClean="0"/>
              <a:t>以 </a:t>
            </a:r>
            <a:r>
              <a:rPr lang="en-US" altLang="zh-CN" sz="2200" dirty="0" smtClean="0"/>
              <a:t>font </a:t>
            </a:r>
            <a:r>
              <a:rPr lang="zh-CN" altLang="en-US" sz="2200" dirty="0" smtClean="0"/>
              <a:t>为例，说明手册使用方法。</a:t>
            </a:r>
            <a:endParaRPr lang="en-US" altLang="zh-CN" sz="2200" dirty="0" smtClean="0"/>
          </a:p>
          <a:p>
            <a:r>
              <a:rPr lang="en-US" altLang="zh-CN" sz="2200" dirty="0" smtClean="0"/>
              <a:t>font</a:t>
            </a:r>
            <a:r>
              <a:rPr lang="zh-CN" altLang="en-US" sz="2200" dirty="0" smtClean="0"/>
              <a:t>：有继承性；  </a:t>
            </a:r>
            <a:r>
              <a:rPr lang="en-US" altLang="zh-CN" sz="2200" dirty="0" smtClean="0"/>
              <a:t>margin</a:t>
            </a:r>
            <a:r>
              <a:rPr lang="zh-CN" altLang="en-US" sz="2200" dirty="0" smtClean="0"/>
              <a:t>：无继承性</a:t>
            </a:r>
            <a:endParaRPr lang="zh-CN" altLang="en-US" sz="2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289" y="5598368"/>
            <a:ext cx="6739151" cy="1143000"/>
          </a:xfrm>
        </p:spPr>
        <p:txBody>
          <a:bodyPr/>
          <a:lstStyle/>
          <a:p>
            <a:r>
              <a:rPr lang="zh-CN" altLang="en-US" dirty="0" smtClean="0"/>
              <a:t>绝对路径 与 相对路径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467544" y="332656"/>
            <a:ext cx="8136904" cy="532859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绝对路径：</a:t>
            </a:r>
            <a:endParaRPr lang="en-US" altLang="zh-CN" dirty="0" smtClean="0"/>
          </a:p>
          <a:p>
            <a:pPr marL="45720" indent="720090">
              <a:buNone/>
            </a:pPr>
            <a:r>
              <a:rPr lang="zh-CN" altLang="en-US" dirty="0" smtClean="0"/>
              <a:t>提供链接文档的完整</a:t>
            </a:r>
            <a:r>
              <a:rPr lang="en-US" altLang="zh-CN" dirty="0" smtClean="0"/>
              <a:t>URL</a:t>
            </a:r>
            <a:r>
              <a:rPr lang="zh-CN" altLang="en-US" dirty="0" smtClean="0"/>
              <a:t>，包括使用的协议（对于网页通常是</a:t>
            </a:r>
            <a:r>
              <a:rPr lang="en-US" altLang="zh-CN" dirty="0" smtClean="0"/>
              <a:t>http://</a:t>
            </a:r>
            <a:r>
              <a:rPr lang="zh-CN" altLang="en-US" dirty="0" smtClean="0"/>
              <a:t>）。例如：</a:t>
            </a:r>
            <a:endParaRPr lang="en-US" altLang="zh-CN" dirty="0" smtClean="0"/>
          </a:p>
          <a:p>
            <a:pPr marL="45720" indent="720090">
              <a:buNone/>
            </a:pPr>
            <a:r>
              <a:rPr lang="en-US" altLang="zh-CN" sz="2200" dirty="0" smtClean="0"/>
              <a:t>https</a:t>
            </a:r>
            <a:r>
              <a:rPr lang="en-US" altLang="zh-CN" sz="2200" dirty="0"/>
              <a:t>://</a:t>
            </a:r>
            <a:r>
              <a:rPr lang="en-US" altLang="zh-CN" sz="2200" dirty="0" smtClean="0"/>
              <a:t>www.baidu.com/s?wd=html&amp;rsv_spt=1&amp;rsv_iqid=0xca69ca1900004941&amp;issp=1&amp;f=3&amp;rsv_bp=0&amp;rsv_idx=2&amp;ie=utf8&amp;tn=baiduhome_pg&amp;rsv_enter=1&amp;rsv_sug3=3&amp;rsv_sug1=2&amp;rsv_sug7=100&amp;rsv_sug2=1&amp;prefixsug=ht&amp;rsp=0&amp;inputT=3440&amp;rsv_sug4=4670</a:t>
            </a:r>
            <a:endParaRPr lang="en-US" altLang="zh-CN" sz="2200" dirty="0"/>
          </a:p>
          <a:p>
            <a:r>
              <a:rPr lang="zh-CN" altLang="en-US" dirty="0" smtClean="0"/>
              <a:t>文档相对路径：</a:t>
            </a:r>
            <a:endParaRPr lang="en-US" altLang="zh-CN" dirty="0" smtClean="0"/>
          </a:p>
          <a:p>
            <a:pPr marL="45720" indent="720090">
              <a:buNone/>
            </a:pPr>
            <a:r>
              <a:rPr lang="zh-CN" altLang="en-US" dirty="0"/>
              <a:t>当前</a:t>
            </a:r>
            <a:r>
              <a:rPr lang="zh-CN" altLang="en-US" dirty="0" smtClean="0"/>
              <a:t>文档与链接的文档在同一文件夹中且很可能长久保留在一起时，应使用文档相对链接。</a:t>
            </a:r>
            <a:endParaRPr lang="en-US" altLang="zh-CN" dirty="0" smtClean="0"/>
          </a:p>
          <a:p>
            <a:pPr marL="45720" indent="720090">
              <a:buNone/>
            </a:pPr>
            <a:r>
              <a:rPr lang="en-US" altLang="zh-CN" dirty="0" smtClean="0"/>
              <a:t>../test/123.html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模板和库的应用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143000" y="947420"/>
            <a:ext cx="6400800" cy="3110865"/>
          </a:xfrm>
        </p:spPr>
        <p:txBody>
          <a:bodyPr/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/>
              <a:t>学习要点</a:t>
            </a:r>
            <a:endParaRPr lang="zh-CN" altLang="en-US"/>
          </a:p>
          <a:p>
            <a:pPr marL="4572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zh-CN"/>
              <a:t>	</a:t>
            </a:r>
            <a:r>
              <a:rPr lang="zh-CN" altLang="en-US"/>
              <a:t>模板的应用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模板的概念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143000" y="1162050"/>
            <a:ext cx="6400800" cy="309753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/>
              <a:t>在</a:t>
            </a:r>
            <a:r>
              <a:rPr lang="en-US" altLang="zh-CN"/>
              <a:t>Dreamweaver</a:t>
            </a:r>
            <a:r>
              <a:rPr lang="zh-CN" altLang="en-US"/>
              <a:t>中创建的（</a:t>
            </a:r>
            <a:r>
              <a:rPr lang="en-US" altLang="zh-CN"/>
              <a:t>.dwt</a:t>
            </a:r>
            <a:r>
              <a:rPr lang="zh-CN" altLang="en-US"/>
              <a:t>）文档</a:t>
            </a:r>
            <a:endParaRPr lang="zh-CN" altLang="en-US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/>
              <a:t>可以将模板用作创建其它文档的基础</a:t>
            </a:r>
            <a:endParaRPr lang="zh-CN" altLang="en-US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/>
              <a:t>使用模板可以批量生产大量网页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240" y="5547360"/>
            <a:ext cx="6512560" cy="104394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创建模板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763270" y="603250"/>
            <a:ext cx="7609840" cy="5034915"/>
          </a:xfrm>
        </p:spPr>
        <p:txBody>
          <a:bodyPr/>
          <a:lstStyle/>
          <a:p>
            <a:r>
              <a:rPr lang="zh-CN" altLang="en-US"/>
              <a:t>将现有文档存为模板</a:t>
            </a:r>
            <a:endParaRPr lang="zh-CN" altLang="en-US"/>
          </a:p>
          <a:p>
            <a:pPr lvl="2"/>
            <a:r>
              <a:rPr lang="zh-CN" altLang="en-US"/>
              <a:t>选择 文件</a:t>
            </a:r>
            <a:r>
              <a:rPr lang="en-US" altLang="zh-CN"/>
              <a:t>|</a:t>
            </a:r>
            <a:r>
              <a:rPr lang="zh-CN" altLang="en-US"/>
              <a:t>另存为 模板</a:t>
            </a:r>
            <a:endParaRPr lang="zh-CN" altLang="en-US"/>
          </a:p>
          <a:p>
            <a:pPr lvl="2">
              <a:spcBef>
                <a:spcPts val="0"/>
              </a:spcBef>
              <a:spcAft>
                <a:spcPts val="900"/>
              </a:spcAft>
            </a:pPr>
            <a:r>
              <a:rPr lang="zh-CN" altLang="en-US"/>
              <a:t>设置完成后，点按保存。此时，查看站点，可在站点树层结构中看到自动生成的模板文件夹，及里面的 </a:t>
            </a:r>
            <a:r>
              <a:rPr lang="en-US" altLang="zh-CN"/>
              <a:t>.dwt </a:t>
            </a:r>
            <a:r>
              <a:rPr lang="zh-CN" altLang="en-US"/>
              <a:t>模板文件。</a:t>
            </a:r>
            <a:endParaRPr lang="zh-CN" altLang="en-US"/>
          </a:p>
          <a:p>
            <a:r>
              <a:rPr lang="zh-CN" altLang="en-US"/>
              <a:t>定义模板的可编辑区</a:t>
            </a:r>
            <a:endParaRPr lang="zh-CN" altLang="en-US"/>
          </a:p>
          <a:p>
            <a:pPr lvl="2"/>
            <a:r>
              <a:rPr lang="zh-CN" altLang="en-US"/>
              <a:t>选择可编辑区的文字、图片、表格或</a:t>
            </a:r>
            <a:r>
              <a:rPr lang="en-US" altLang="zh-CN"/>
              <a:t>div</a:t>
            </a:r>
            <a:endParaRPr lang="en-US" altLang="zh-CN"/>
          </a:p>
          <a:p>
            <a:pPr lvl="2"/>
            <a:r>
              <a:rPr lang="zh-CN" altLang="en-US"/>
              <a:t>点击 插入</a:t>
            </a:r>
            <a:r>
              <a:rPr lang="en-US" altLang="zh-CN"/>
              <a:t>|</a:t>
            </a:r>
            <a:r>
              <a:rPr lang="zh-CN" altLang="en-US"/>
              <a:t>模板</a:t>
            </a:r>
            <a:r>
              <a:rPr lang="en-US" altLang="zh-CN"/>
              <a:t>|</a:t>
            </a:r>
            <a:r>
              <a:rPr lang="zh-CN" altLang="en-US"/>
              <a:t>可编辑区域</a:t>
            </a:r>
            <a:endParaRPr lang="zh-CN" altLang="en-US"/>
          </a:p>
          <a:p>
            <a:pPr lvl="2"/>
            <a:r>
              <a:rPr lang="zh-CN" altLang="en-US"/>
              <a:t>在弹出对话框中输入名字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664" y="5382344"/>
            <a:ext cx="7118177" cy="1143000"/>
          </a:xfrm>
        </p:spPr>
        <p:txBody>
          <a:bodyPr/>
          <a:lstStyle/>
          <a:p>
            <a:r>
              <a:rPr lang="zh-CN" altLang="en-US" sz="4000" dirty="0" smtClean="0"/>
              <a:t>网站案例项目</a:t>
            </a:r>
            <a:r>
              <a:rPr lang="en-US" altLang="zh-CN" sz="4000" dirty="0" smtClean="0"/>
              <a:t>(</a:t>
            </a:r>
            <a:r>
              <a:rPr lang="zh-CN" altLang="en-US" sz="4000" dirty="0" smtClean="0"/>
              <a:t>企业站</a:t>
            </a:r>
            <a:r>
              <a:rPr lang="en-US" altLang="zh-CN" sz="4000" dirty="0" smtClean="0"/>
              <a:t>---</a:t>
            </a:r>
            <a:r>
              <a:rPr lang="zh-CN" altLang="en-US" sz="4000" dirty="0" smtClean="0"/>
              <a:t>华为</a:t>
            </a:r>
            <a:r>
              <a:rPr lang="en-US" altLang="zh-CN" sz="4000" dirty="0" smtClean="0"/>
              <a:t>)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395536" y="476672"/>
            <a:ext cx="8568952" cy="4752528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建立站点文件夹：包括 </a:t>
            </a:r>
            <a:r>
              <a:rPr lang="en-US" altLang="zh-CN" dirty="0" smtClean="0"/>
              <a:t>images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css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建立站点（华为）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分析页面</a:t>
            </a:r>
            <a:endParaRPr lang="en-US" altLang="zh-CN" dirty="0" smtClean="0"/>
          </a:p>
          <a:p>
            <a:pPr marL="365760" lvl="1" indent="0">
              <a:spcBef>
                <a:spcPts val="0"/>
              </a:spcBef>
              <a:buNone/>
            </a:pPr>
            <a:r>
              <a:rPr lang="zh-CN" altLang="en-US" sz="2400" dirty="0" smtClean="0"/>
              <a:t>首页的头尾与列表页、详情页不同，所以首页</a:t>
            </a:r>
            <a:endParaRPr lang="en-US" altLang="zh-CN" sz="2400" dirty="0" smtClean="0"/>
          </a:p>
          <a:p>
            <a:pPr marL="365760" lvl="1" indent="0">
              <a:spcBef>
                <a:spcPts val="0"/>
              </a:spcBef>
              <a:buNone/>
            </a:pPr>
            <a:r>
              <a:rPr lang="zh-CN" altLang="en-US" sz="2400" dirty="0" smtClean="0"/>
              <a:t>不需要建立模板；列表页、详情页头尾相同，可建立模板。</a:t>
            </a:r>
            <a:endParaRPr lang="en-US" altLang="zh-CN" sz="2400" dirty="0" smtClean="0"/>
          </a:p>
          <a:p>
            <a:pPr marL="0" lvl="1" indent="0">
              <a:spcBef>
                <a:spcPts val="0"/>
              </a:spcBef>
            </a:pPr>
            <a:r>
              <a:rPr lang="en-US" altLang="zh-CN" dirty="0" smtClean="0"/>
              <a:t>4.</a:t>
            </a:r>
            <a:r>
              <a:rPr lang="zh-CN" altLang="en-US" dirty="0" smtClean="0"/>
              <a:t>建立项目文件：</a:t>
            </a:r>
            <a:endParaRPr lang="en-US" altLang="zh-CN" dirty="0" smtClean="0"/>
          </a:p>
          <a:p>
            <a:pPr marL="0" lvl="1" indent="0">
              <a:spcBef>
                <a:spcPts val="0"/>
              </a:spcBef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sz="2400" dirty="0" smtClean="0"/>
              <a:t>首页</a:t>
            </a:r>
            <a:r>
              <a:rPr lang="en-US" altLang="zh-CN" sz="2400" dirty="0" smtClean="0"/>
              <a:t>index.html</a:t>
            </a:r>
            <a:r>
              <a:rPr lang="zh-CN" altLang="en-US" sz="2400" dirty="0" smtClean="0"/>
              <a:t>；建立</a:t>
            </a:r>
            <a:r>
              <a:rPr lang="en-US" altLang="zh-CN" sz="2400" dirty="0" smtClean="0"/>
              <a:t>style.css</a:t>
            </a:r>
            <a:r>
              <a:rPr lang="zh-CN" altLang="en-US" sz="2400" dirty="0" smtClean="0"/>
              <a:t>文件放在</a:t>
            </a:r>
            <a:r>
              <a:rPr lang="en-US" altLang="zh-CN" sz="2400" dirty="0" err="1" smtClean="0"/>
              <a:t>css</a:t>
            </a:r>
            <a:r>
              <a:rPr lang="zh-CN" altLang="en-US" sz="2400" dirty="0" smtClean="0"/>
              <a:t>文件夹中。</a:t>
            </a:r>
            <a:endParaRPr lang="en-US" altLang="zh-CN" sz="2400" dirty="0" smtClean="0"/>
          </a:p>
          <a:p>
            <a:pPr marL="0" lvl="1" indent="0">
              <a:spcBef>
                <a:spcPts val="0"/>
              </a:spcBef>
            </a:pPr>
            <a:r>
              <a:rPr lang="en-US" altLang="zh-CN" dirty="0" smtClean="0"/>
              <a:t>5.</a:t>
            </a:r>
            <a:r>
              <a:rPr lang="zh-CN" altLang="en-US" dirty="0" smtClean="0"/>
              <a:t>在</a:t>
            </a:r>
            <a:r>
              <a:rPr lang="en-US" altLang="zh-CN" dirty="0" smtClean="0"/>
              <a:t>fireworks</a:t>
            </a:r>
            <a:r>
              <a:rPr lang="zh-CN" altLang="en-US" dirty="0" smtClean="0"/>
              <a:t>中打开页面效果图</a:t>
            </a:r>
            <a:endParaRPr lang="en-US" altLang="zh-CN" dirty="0" smtClean="0"/>
          </a:p>
          <a:p>
            <a:pPr marL="0" lvl="1" indent="0">
              <a:spcBef>
                <a:spcPts val="0"/>
              </a:spcBef>
            </a:pPr>
            <a:r>
              <a:rPr lang="en-US" altLang="zh-CN" dirty="0" smtClean="0"/>
              <a:t>6.</a:t>
            </a:r>
            <a:r>
              <a:rPr lang="zh-CN" altLang="en-US" dirty="0" smtClean="0"/>
              <a:t>分析整体结构</a:t>
            </a:r>
            <a:endParaRPr lang="en-US" altLang="zh-CN" dirty="0" smtClean="0"/>
          </a:p>
          <a:p>
            <a:pPr marL="0" lvl="1" indent="0">
              <a:spcBef>
                <a:spcPts val="0"/>
              </a:spcBef>
            </a:pPr>
            <a:r>
              <a:rPr lang="en-US" altLang="zh-CN" dirty="0" smtClean="0"/>
              <a:t>7.</a:t>
            </a:r>
            <a:r>
              <a:rPr lang="zh-CN" altLang="en-US" dirty="0" smtClean="0"/>
              <a:t>从上到下、从左到右、从内到外写网页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1923896"/>
            <a:ext cx="6542112" cy="164912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000000"/>
                </a:solidFill>
              </a:rPr>
              <a:t>轻松学习</a:t>
            </a:r>
            <a:r>
              <a:rPr lang="en-US" altLang="zh-CN" dirty="0" err="1">
                <a:solidFill>
                  <a:srgbClr val="000000"/>
                </a:solidFill>
              </a:rPr>
              <a:t>javascript</a:t>
            </a:r>
            <a:br>
              <a:rPr lang="zh-CN" altLang="en-US" sz="36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主要知识点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一、常用面板和链接的应用</a:t>
            </a:r>
            <a:endParaRPr lang="en-US" altLang="zh-CN" sz="2800" dirty="0" smtClean="0"/>
          </a:p>
          <a:p>
            <a:r>
              <a:rPr lang="zh-CN" altLang="en-US" sz="2800" dirty="0" smtClean="0"/>
              <a:t>二、模板的制作</a:t>
            </a:r>
            <a:endParaRPr lang="en-US" altLang="zh-CN" sz="2800" dirty="0" smtClean="0"/>
          </a:p>
          <a:p>
            <a:r>
              <a:rPr lang="zh-CN" altLang="en-US" sz="2800" dirty="0" smtClean="0"/>
              <a:t>三、网站案例项目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企业站</a:t>
            </a:r>
            <a:r>
              <a:rPr lang="en-US" altLang="zh-CN" sz="2800" dirty="0" smtClean="0"/>
              <a:t>---</a:t>
            </a:r>
            <a:r>
              <a:rPr lang="zh-CN" altLang="en-US" sz="2800" dirty="0" smtClean="0"/>
              <a:t>华为</a:t>
            </a:r>
            <a:r>
              <a:rPr lang="en-US" altLang="zh-CN" sz="2800" dirty="0" smtClean="0"/>
              <a:t>)</a:t>
            </a:r>
            <a:endParaRPr lang="en-US" altLang="zh-CN" sz="2800" dirty="0" smtClean="0"/>
          </a:p>
          <a:p>
            <a:r>
              <a:rPr lang="zh-CN" altLang="en-US" sz="2800" dirty="0" smtClean="0"/>
              <a:t>四、域名申请、网站上传与维护</a:t>
            </a:r>
            <a:endParaRPr lang="en-US" altLang="zh-CN" sz="2800" dirty="0" smtClean="0"/>
          </a:p>
          <a:p>
            <a:r>
              <a:rPr lang="zh-CN" altLang="en-US" sz="2800" dirty="0" smtClean="0"/>
              <a:t>五、网站案例项目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电商站</a:t>
            </a:r>
            <a:r>
              <a:rPr lang="en-US" altLang="zh-CN" sz="2800" dirty="0" smtClean="0"/>
              <a:t>---</a:t>
            </a:r>
            <a:r>
              <a:rPr lang="zh-CN" altLang="en-US" sz="2800" dirty="0" smtClean="0"/>
              <a:t>淘宝</a:t>
            </a:r>
            <a:r>
              <a:rPr lang="en-US" altLang="zh-CN" sz="2800" dirty="0" smtClean="0"/>
              <a:t>)</a:t>
            </a:r>
            <a:endParaRPr lang="en-US" altLang="zh-CN" sz="2800" dirty="0" smtClean="0"/>
          </a:p>
          <a:p>
            <a:r>
              <a:rPr lang="zh-CN" altLang="en-US" sz="2800" dirty="0" smtClean="0"/>
              <a:t>六、</a:t>
            </a:r>
            <a:r>
              <a:rPr lang="en-US" altLang="zh-CN" sz="2800" dirty="0" smtClean="0"/>
              <a:t>HTML5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289" y="4878288"/>
            <a:ext cx="6512511" cy="1143000"/>
          </a:xfrm>
        </p:spPr>
        <p:txBody>
          <a:bodyPr/>
          <a:lstStyle/>
          <a:p>
            <a:r>
              <a:rPr lang="zh-CN" altLang="zh-CN" dirty="0">
                <a:latin typeface="宋体" panose="02010600030101010101" pitchFamily="2" charset="-122"/>
              </a:rPr>
              <a:t>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143000" y="332656"/>
            <a:ext cx="7029400" cy="4248472"/>
          </a:xfrm>
        </p:spPr>
        <p:txBody>
          <a:bodyPr>
            <a:normAutofit/>
          </a:bodyPr>
          <a:lstStyle/>
          <a:p>
            <a:pPr lvl="1">
              <a:lnSpc>
                <a:spcPct val="300000"/>
              </a:lnSpc>
              <a:buClr>
                <a:schemeClr val="tx1"/>
              </a:buClr>
              <a:buFont typeface="Wingdings" panose="05000000000000000000" pitchFamily="2" charset="2"/>
              <a:buAutoNum type="ea1JpnChsDbPeriod"/>
            </a:pPr>
            <a:r>
              <a:rPr lang="zh-CN" altLang="en-US" sz="2800" b="1" dirty="0">
                <a:latin typeface="宋体" panose="02010600030101010101" pitchFamily="2" charset="-122"/>
              </a:rPr>
              <a:t>掌握</a:t>
            </a:r>
            <a:r>
              <a:rPr lang="en-GB" altLang="en-US" sz="2800" b="1" dirty="0" err="1">
                <a:latin typeface="宋体" panose="02010600030101010101" pitchFamily="2" charset="-122"/>
              </a:rPr>
              <a:t>javascript</a:t>
            </a:r>
            <a:r>
              <a:rPr lang="zh-CN" altLang="en-US" sz="2800" b="1" dirty="0">
                <a:latin typeface="宋体" panose="02010600030101010101" pitchFamily="2" charset="-122"/>
              </a:rPr>
              <a:t>基础语法</a:t>
            </a:r>
            <a:r>
              <a:rPr lang="en-GB" altLang="en-US" sz="2800" b="1" dirty="0">
                <a:latin typeface="宋体" panose="02010600030101010101" pitchFamily="2" charset="-122"/>
              </a:rPr>
              <a:t>;</a:t>
            </a:r>
            <a:endParaRPr lang="en-GB" altLang="en-US" sz="2800" b="1" dirty="0">
              <a:latin typeface="宋体" panose="02010600030101010101" pitchFamily="2" charset="-122"/>
            </a:endParaRPr>
          </a:p>
          <a:p>
            <a:pPr lvl="1">
              <a:lnSpc>
                <a:spcPct val="300000"/>
              </a:lnSpc>
              <a:buClr>
                <a:schemeClr val="tx1"/>
              </a:buClr>
              <a:buFont typeface="Wingdings" panose="05000000000000000000" pitchFamily="2" charset="2"/>
              <a:buAutoNum type="ea1JpnChsDbPeriod"/>
            </a:pPr>
            <a:r>
              <a:rPr lang="zh-CN" altLang="en-US" sz="2800" b="1" dirty="0"/>
              <a:t>掌握自定义函数；常用事件；</a:t>
            </a:r>
            <a:endParaRPr lang="zh-CN" altLang="en-US" sz="2800" b="1" dirty="0"/>
          </a:p>
          <a:p>
            <a:pPr lvl="1">
              <a:lnSpc>
                <a:spcPct val="300000"/>
              </a:lnSpc>
              <a:buClr>
                <a:schemeClr val="tx1"/>
              </a:buClr>
              <a:buFont typeface="Wingdings" panose="05000000000000000000" pitchFamily="2" charset="2"/>
              <a:buAutoNum type="ea1JpnChsDbPeriod"/>
            </a:pPr>
            <a:r>
              <a:rPr lang="zh-CN" altLang="en-US" sz="2800" b="1" dirty="0"/>
              <a:t>掌握常用的</a:t>
            </a:r>
            <a:r>
              <a:rPr lang="en-GB" altLang="en-US" sz="2800" b="1" dirty="0" err="1"/>
              <a:t>js</a:t>
            </a:r>
            <a:r>
              <a:rPr lang="zh-CN" altLang="en-US" sz="2800" b="1" dirty="0"/>
              <a:t>网页特效应用</a:t>
            </a:r>
            <a:r>
              <a:rPr lang="en-GB" altLang="en-US" sz="2800" b="1" dirty="0"/>
              <a:t>;</a:t>
            </a:r>
            <a:endParaRPr lang="en-GB" altLang="en-US" sz="2800" b="1" dirty="0"/>
          </a:p>
          <a:p>
            <a:endParaRPr lang="zh-CN" altLang="en-US" sz="2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3688" y="5373216"/>
            <a:ext cx="6512511" cy="1143000"/>
          </a:xfrm>
        </p:spPr>
        <p:txBody>
          <a:bodyPr/>
          <a:lstStyle/>
          <a:p>
            <a:r>
              <a:rPr lang="zh-CN" altLang="en-US" dirty="0"/>
              <a:t>浏览器竞争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827584" y="620688"/>
            <a:ext cx="6400800" cy="3474720"/>
          </a:xfrm>
        </p:spPr>
        <p:txBody>
          <a:bodyPr/>
          <a:lstStyle/>
          <a:p>
            <a:r>
              <a:rPr lang="zh-CN" altLang="en-US" dirty="0"/>
              <a:t>各个浏览器市场</a:t>
            </a:r>
            <a:endParaRPr lang="zh-CN" altLang="en-US" dirty="0"/>
          </a:p>
          <a:p>
            <a:pPr marL="45720" indent="0">
              <a:buNone/>
            </a:pPr>
            <a:endParaRPr lang="zh-CN" altLang="en-US" dirty="0"/>
          </a:p>
        </p:txBody>
      </p:sp>
      <p:pic>
        <p:nvPicPr>
          <p:cNvPr id="4" name="Picture 4" descr="102616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449685"/>
            <a:ext cx="478155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289" y="5094312"/>
            <a:ext cx="6512511" cy="1143000"/>
          </a:xfrm>
        </p:spPr>
        <p:txBody>
          <a:bodyPr/>
          <a:lstStyle/>
          <a:p>
            <a:r>
              <a:rPr lang="zh-CN" altLang="en-US" dirty="0"/>
              <a:t>浏览器大战</a:t>
            </a:r>
            <a:endParaRPr lang="zh-CN" altLang="en-US" dirty="0"/>
          </a:p>
        </p:txBody>
      </p:sp>
      <p:pic>
        <p:nvPicPr>
          <p:cNvPr id="4" name="Picture 4" descr="006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862" y="262920"/>
            <a:ext cx="5795450" cy="4822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289" y="5022304"/>
            <a:ext cx="6512511" cy="1143000"/>
          </a:xfrm>
        </p:spPr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的历史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755576" y="1091560"/>
            <a:ext cx="7560840" cy="3273544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altLang="zh-CN" sz="2800" dirty="0" err="1"/>
              <a:t>Js</a:t>
            </a:r>
            <a:r>
              <a:rPr lang="zh-CN" altLang="en-US" sz="2800" dirty="0"/>
              <a:t>由网景公司开发；是一款基于客户端浏览器的脚本语言</a:t>
            </a:r>
            <a:r>
              <a:rPr lang="zh-CN" altLang="en-US" sz="2800" dirty="0" smtClean="0"/>
              <a:t>，是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用户与组件之间的交互</a:t>
            </a:r>
            <a:r>
              <a:rPr lang="zh-CN" altLang="en-US" sz="2800" dirty="0" smtClean="0"/>
              <a:t>，它</a:t>
            </a:r>
            <a:r>
              <a:rPr lang="zh-CN" altLang="en-US" sz="2800" dirty="0"/>
              <a:t>的前身叫做</a:t>
            </a:r>
            <a:r>
              <a:rPr lang="en-US" altLang="zh-CN" sz="2800" dirty="0" err="1"/>
              <a:t>livescript</a:t>
            </a:r>
            <a:r>
              <a:rPr lang="zh-CN" altLang="en-US" sz="2800" dirty="0"/>
              <a:t>；后更名为</a:t>
            </a:r>
            <a:r>
              <a:rPr lang="en-US" altLang="zh-CN" sz="2800" dirty="0" err="1"/>
              <a:t>javascript</a:t>
            </a:r>
            <a:r>
              <a:rPr lang="zh-CN" altLang="en-US" sz="2800" dirty="0"/>
              <a:t>；</a:t>
            </a:r>
            <a:endParaRPr lang="zh-CN" altLang="en-US" sz="2800" dirty="0"/>
          </a:p>
          <a:p>
            <a:r>
              <a:rPr lang="zh-CN" altLang="en-US" sz="2800" dirty="0"/>
              <a:t>脚本语言既是程序语言的意思</a:t>
            </a:r>
            <a:r>
              <a:rPr lang="zh-CN" altLang="en-US" sz="2800" dirty="0" smtClean="0"/>
              <a:t>；必须伴随着其他语言运行，</a:t>
            </a:r>
            <a:r>
              <a:rPr lang="en-US" altLang="zh-CN" sz="2800" dirty="0" err="1" smtClean="0"/>
              <a:t>js</a:t>
            </a:r>
            <a:r>
              <a:rPr lang="zh-CN" altLang="en-US" sz="2800" dirty="0" smtClean="0"/>
              <a:t>是</a:t>
            </a:r>
            <a:r>
              <a:rPr lang="en-US" altLang="zh-CN" sz="2800" dirty="0" smtClean="0"/>
              <a:t>——</a:t>
            </a:r>
            <a:r>
              <a:rPr lang="zh-CN" altLang="en-US" sz="2800" dirty="0" smtClean="0"/>
              <a:t>基于对象的脚本语言，是通过浏览器加载解析的。</a:t>
            </a:r>
            <a:endParaRPr lang="zh-CN" altLang="en-US" sz="2800" dirty="0"/>
          </a:p>
          <a:p>
            <a:pPr marL="45720" indent="0">
              <a:buNone/>
            </a:pPr>
            <a:endParaRPr lang="zh-CN" altLang="en-US" sz="2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289" y="5310336"/>
            <a:ext cx="6512511" cy="1143000"/>
          </a:xfrm>
        </p:spPr>
        <p:txBody>
          <a:bodyPr/>
          <a:lstStyle/>
          <a:p>
            <a:r>
              <a:rPr lang="en-US" altLang="zh-CN" dirty="0" err="1"/>
              <a:t>Js</a:t>
            </a:r>
            <a:r>
              <a:rPr lang="zh-CN" altLang="en-US" dirty="0"/>
              <a:t>的作用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11560" y="404664"/>
            <a:ext cx="6400800" cy="3474720"/>
          </a:xfrm>
        </p:spPr>
        <p:txBody>
          <a:bodyPr/>
          <a:lstStyle/>
          <a:p>
            <a:r>
              <a:rPr lang="zh-CN" altLang="en-US" dirty="0"/>
              <a:t>网页常见的操作特效</a:t>
            </a:r>
            <a:endParaRPr lang="zh-CN" altLang="en-US" dirty="0"/>
          </a:p>
          <a:p>
            <a:pPr marL="45720" indent="0">
              <a:buNone/>
            </a:pPr>
            <a:endParaRPr lang="zh-CN" altLang="en-US" dirty="0"/>
          </a:p>
        </p:txBody>
      </p:sp>
      <p:pic>
        <p:nvPicPr>
          <p:cNvPr id="4" name="Picture 4" descr="京东下拉菜单效果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01" y="1052736"/>
            <a:ext cx="3636167" cy="1457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396" y="2708920"/>
            <a:ext cx="3353572" cy="2099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119" y="1052736"/>
            <a:ext cx="2753281" cy="1647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809" y="2852936"/>
            <a:ext cx="3222591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9929" y="4869160"/>
            <a:ext cx="6512511" cy="1143000"/>
          </a:xfrm>
        </p:spPr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的作用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259632" y="1091560"/>
            <a:ext cx="6768752" cy="3057520"/>
          </a:xfrm>
        </p:spPr>
        <p:txBody>
          <a:bodyPr>
            <a:normAutofit/>
          </a:bodyPr>
          <a:lstStyle/>
          <a:p>
            <a:pPr lvl="2"/>
            <a:r>
              <a:rPr lang="zh-CN" altLang="en-US" sz="2800" dirty="0"/>
              <a:t>交互式操作； </a:t>
            </a:r>
            <a:endParaRPr lang="zh-CN" altLang="en-US" sz="2800" dirty="0"/>
          </a:p>
          <a:p>
            <a:pPr lvl="2"/>
            <a:r>
              <a:rPr lang="zh-CN" altLang="en-US" sz="2800" dirty="0"/>
              <a:t>表单验证； </a:t>
            </a:r>
            <a:endParaRPr lang="zh-CN" altLang="en-US" sz="2800" dirty="0"/>
          </a:p>
          <a:p>
            <a:pPr lvl="2"/>
            <a:r>
              <a:rPr lang="zh-CN" altLang="en-US" sz="2800" dirty="0"/>
              <a:t>网页特效； </a:t>
            </a:r>
            <a:endParaRPr lang="zh-CN" altLang="en-US" sz="2800" dirty="0"/>
          </a:p>
          <a:p>
            <a:pPr lvl="2"/>
            <a:r>
              <a:rPr lang="en-US" altLang="zh-CN" sz="2800" dirty="0"/>
              <a:t>Web</a:t>
            </a:r>
            <a:r>
              <a:rPr lang="zh-CN" altLang="en-US" sz="2800" dirty="0"/>
              <a:t>游戏 </a:t>
            </a:r>
            <a:endParaRPr lang="zh-CN" altLang="en-US" sz="2800" dirty="0"/>
          </a:p>
          <a:p>
            <a:pPr lvl="2"/>
            <a:r>
              <a:rPr lang="zh-CN" altLang="en-US" sz="2800" dirty="0"/>
              <a:t>服务器脚本开发等。</a:t>
            </a:r>
            <a:endParaRPr lang="zh-CN" altLang="en-US" sz="2800" dirty="0">
              <a:effectLst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289" y="5238328"/>
            <a:ext cx="6512511" cy="1143000"/>
          </a:xfrm>
        </p:spPr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的特点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115616" y="947544"/>
            <a:ext cx="7560840" cy="4209648"/>
          </a:xfrm>
        </p:spPr>
        <p:txBody>
          <a:bodyPr/>
          <a:lstStyle/>
          <a:p>
            <a:pPr marL="533400" lvl="2" indent="-533400"/>
            <a:r>
              <a:rPr lang="zh-CN" altLang="en-US" sz="2800" dirty="0"/>
              <a:t>简单、易学、易用； </a:t>
            </a:r>
            <a:endParaRPr lang="zh-CN" altLang="en-US" sz="2800" dirty="0"/>
          </a:p>
          <a:p>
            <a:pPr marL="533400" lvl="2" indent="-533400"/>
            <a:r>
              <a:rPr lang="zh-CN" altLang="en-US" sz="2800" dirty="0"/>
              <a:t>跨平台；</a:t>
            </a:r>
            <a:r>
              <a:rPr lang="en-US" altLang="zh-CN" sz="2800" dirty="0"/>
              <a:t>IE</a:t>
            </a:r>
            <a:r>
              <a:rPr lang="zh-CN" altLang="en-US" sz="2800" dirty="0"/>
              <a:t>、</a:t>
            </a:r>
            <a:r>
              <a:rPr lang="en-US" altLang="zh-CN" sz="2800" dirty="0" smtClean="0"/>
              <a:t>Navigator(</a:t>
            </a:r>
            <a:r>
              <a:rPr lang="zh-CN" altLang="en-US" sz="2800" dirty="0" smtClean="0"/>
              <a:t>平台指 </a:t>
            </a:r>
            <a:r>
              <a:rPr lang="en-US" altLang="zh-CN" sz="2800" dirty="0" smtClean="0"/>
              <a:t>OS ) </a:t>
            </a:r>
            <a:endParaRPr lang="en-US" altLang="zh-CN" sz="2800" dirty="0"/>
          </a:p>
          <a:p>
            <a:pPr marL="533400" lvl="2" indent="-533400"/>
            <a:r>
              <a:rPr lang="zh-CN" altLang="en-US" sz="2800" dirty="0"/>
              <a:t>符合</a:t>
            </a:r>
            <a:r>
              <a:rPr lang="en-US" altLang="zh-CN" sz="2800" dirty="0"/>
              <a:t>ECMA</a:t>
            </a:r>
            <a:r>
              <a:rPr lang="zh-CN" altLang="en-US" sz="2800" dirty="0"/>
              <a:t>（欧洲计算机制造协会）标准，可移植； </a:t>
            </a:r>
            <a:endParaRPr lang="zh-CN" altLang="en-US" sz="2800" dirty="0"/>
          </a:p>
          <a:p>
            <a:pPr marL="533400" lvl="2" indent="-533400"/>
            <a:r>
              <a:rPr lang="zh-CN" altLang="en-US" sz="2800" dirty="0"/>
              <a:t>事件驱动式的脚本程序设计思想； </a:t>
            </a:r>
            <a:endParaRPr lang="zh-CN" altLang="en-US" sz="2800" dirty="0"/>
          </a:p>
          <a:p>
            <a:pPr marL="533400" lvl="2" indent="-533400"/>
            <a:r>
              <a:rPr lang="zh-CN" altLang="en-US" sz="2800" dirty="0"/>
              <a:t>动态、交互式的操作方式。</a:t>
            </a:r>
            <a:endParaRPr lang="zh-CN" altLang="en-US" sz="2800" dirty="0"/>
          </a:p>
          <a:p>
            <a:pPr marL="4572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289" y="4518248"/>
            <a:ext cx="6512511" cy="1143000"/>
          </a:xfrm>
        </p:spPr>
        <p:txBody>
          <a:bodyPr/>
          <a:lstStyle/>
          <a:p>
            <a:r>
              <a:rPr lang="zh-CN" altLang="en-US" dirty="0"/>
              <a:t>取消</a:t>
            </a:r>
            <a:r>
              <a:rPr lang="en-US" altLang="zh-CN" dirty="0"/>
              <a:t>IE</a:t>
            </a:r>
            <a:r>
              <a:rPr lang="zh-CN" altLang="en-US" dirty="0"/>
              <a:t>安全设置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71600" y="875536"/>
            <a:ext cx="7272808" cy="3561576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altLang="zh-CN" sz="2800" dirty="0"/>
              <a:t>IE</a:t>
            </a:r>
            <a:r>
              <a:rPr lang="zh-CN" altLang="en-US" sz="2800" dirty="0"/>
              <a:t>浏览器默认情况下会阻止</a:t>
            </a:r>
            <a:r>
              <a:rPr lang="en-US" altLang="zh-CN" sz="2800" dirty="0" err="1"/>
              <a:t>javascript</a:t>
            </a:r>
            <a:r>
              <a:rPr lang="zh-CN" altLang="en-US" sz="2800" dirty="0"/>
              <a:t>运行</a:t>
            </a:r>
            <a:endParaRPr lang="zh-CN" altLang="en-US" sz="2800" dirty="0"/>
          </a:p>
          <a:p>
            <a:pPr>
              <a:spcAft>
                <a:spcPts val="1800"/>
              </a:spcAft>
            </a:pPr>
            <a:r>
              <a:rPr lang="zh-CN" altLang="en-US" sz="2800" dirty="0"/>
              <a:t>更改</a:t>
            </a:r>
            <a:r>
              <a:rPr lang="en-US" altLang="zh-CN" sz="2800" dirty="0"/>
              <a:t>IE</a:t>
            </a:r>
            <a:r>
              <a:rPr lang="zh-CN" altLang="en-US" sz="2800" dirty="0"/>
              <a:t>设置的方法：</a:t>
            </a:r>
            <a:endParaRPr lang="en-US" altLang="zh-CN" sz="2800" dirty="0"/>
          </a:p>
          <a:p>
            <a:pPr>
              <a:spcAft>
                <a:spcPts val="1800"/>
              </a:spcAft>
            </a:pPr>
            <a:r>
              <a:rPr lang="en-US" altLang="zh-CN" sz="2800" dirty="0" err="1"/>
              <a:t>ie</a:t>
            </a:r>
            <a:r>
              <a:rPr lang="en-US" altLang="zh-CN" sz="2800" dirty="0"/>
              <a:t>--</a:t>
            </a:r>
            <a:r>
              <a:rPr lang="zh-CN" altLang="en-US" sz="2800" dirty="0"/>
              <a:t>工具</a:t>
            </a:r>
            <a:r>
              <a:rPr lang="en-US" altLang="zh-CN" sz="2800" dirty="0"/>
              <a:t>---internet</a:t>
            </a:r>
            <a:r>
              <a:rPr lang="zh-CN" altLang="en-US" sz="2800" dirty="0"/>
              <a:t>选项</a:t>
            </a:r>
            <a:r>
              <a:rPr lang="en-US" altLang="zh-CN" sz="2800" dirty="0"/>
              <a:t>--</a:t>
            </a:r>
            <a:r>
              <a:rPr lang="zh-CN" altLang="en-US" sz="2800" dirty="0"/>
              <a:t>高级</a:t>
            </a:r>
            <a:r>
              <a:rPr lang="en-US" altLang="zh-CN" sz="2800" dirty="0"/>
              <a:t>--</a:t>
            </a:r>
            <a:r>
              <a:rPr lang="zh-CN" altLang="en-US" sz="2800" dirty="0"/>
              <a:t>安全</a:t>
            </a:r>
            <a:r>
              <a:rPr lang="en-US" altLang="zh-CN" sz="2800" dirty="0"/>
              <a:t>--</a:t>
            </a:r>
            <a:r>
              <a:rPr lang="zh-CN" altLang="en-US" sz="2800" dirty="0"/>
              <a:t>勾选</a:t>
            </a:r>
            <a:r>
              <a:rPr lang="en-US" altLang="zh-CN" sz="2800" dirty="0"/>
              <a:t>"</a:t>
            </a:r>
            <a:r>
              <a:rPr lang="zh-CN" altLang="en-US" sz="2800" dirty="0"/>
              <a:t>允许活动内容</a:t>
            </a:r>
            <a:r>
              <a:rPr lang="en-US" altLang="zh-CN" sz="2800" dirty="0" smtClean="0"/>
              <a:t>“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eg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01-</a:t>
            </a:r>
            <a:r>
              <a:rPr lang="zh-CN" altLang="en-US" dirty="0" smtClean="0"/>
              <a:t>体验</a:t>
            </a:r>
            <a:r>
              <a:rPr lang="en-US" altLang="zh-CN" dirty="0" smtClean="0"/>
              <a:t>JS</a:t>
            </a:r>
            <a:endParaRPr lang="zh-CN" alt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24744"/>
            <a:ext cx="8264080" cy="2809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289" y="5310336"/>
            <a:ext cx="6512511" cy="1143000"/>
          </a:xfrm>
        </p:spPr>
        <p:txBody>
          <a:bodyPr/>
          <a:lstStyle/>
          <a:p>
            <a:r>
              <a:rPr lang="zh-CN" altLang="en-US" dirty="0"/>
              <a:t>代码分析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539552" y="404664"/>
            <a:ext cx="8208912" cy="4968552"/>
          </a:xfrm>
        </p:spPr>
        <p:txBody>
          <a:bodyPr>
            <a:normAutofit/>
          </a:bodyPr>
          <a:lstStyle/>
          <a:p>
            <a:pPr marL="365125" indent="-319405">
              <a:spcAft>
                <a:spcPts val="1800"/>
              </a:spcAft>
            </a:pPr>
            <a:r>
              <a:rPr lang="en-US" altLang="zh-CN" dirty="0"/>
              <a:t>&lt;h1 </a:t>
            </a:r>
            <a:r>
              <a:rPr lang="en-US" altLang="zh-CN" dirty="0" err="1"/>
              <a:t>onmouseover</a:t>
            </a:r>
            <a:r>
              <a:rPr lang="en-US" altLang="zh-CN" dirty="0"/>
              <a:t>="</a:t>
            </a:r>
            <a:r>
              <a:rPr lang="en-US" altLang="zh-CN" dirty="0" err="1"/>
              <a:t>this.className</a:t>
            </a:r>
            <a:r>
              <a:rPr lang="en-US" altLang="zh-CN" dirty="0"/>
              <a:t> = 'yellow'" </a:t>
            </a:r>
            <a:r>
              <a:rPr lang="en-US" altLang="zh-CN" dirty="0" err="1"/>
              <a:t>onmouseout</a:t>
            </a:r>
            <a:r>
              <a:rPr lang="en-US" altLang="zh-CN" dirty="0"/>
              <a:t>="</a:t>
            </a:r>
            <a:r>
              <a:rPr lang="en-US" altLang="zh-CN" dirty="0" err="1"/>
              <a:t>this.className</a:t>
            </a:r>
            <a:r>
              <a:rPr lang="en-US" altLang="zh-CN" dirty="0"/>
              <a:t> = ''"&gt;</a:t>
            </a:r>
            <a:r>
              <a:rPr lang="zh-CN" altLang="en-US" dirty="0"/>
              <a:t>什么是</a:t>
            </a:r>
            <a:r>
              <a:rPr lang="en-US" altLang="zh-CN" dirty="0" err="1"/>
              <a:t>javascript</a:t>
            </a:r>
            <a:r>
              <a:rPr lang="en-US" altLang="zh-CN" dirty="0"/>
              <a:t>&lt;/h1</a:t>
            </a:r>
            <a:r>
              <a:rPr lang="en-US" altLang="zh-CN" dirty="0" smtClean="0"/>
              <a:t>&gt;</a:t>
            </a:r>
            <a:endParaRPr lang="en-US" altLang="zh-CN" dirty="0"/>
          </a:p>
          <a:p>
            <a:pPr marL="365125" indent="-319405">
              <a:spcAft>
                <a:spcPts val="1800"/>
              </a:spcAft>
            </a:pPr>
            <a:r>
              <a:rPr lang="en-US" altLang="zh-CN" dirty="0" smtClean="0"/>
              <a:t>1</a:t>
            </a:r>
            <a:r>
              <a:rPr lang="en-US" altLang="zh-CN" dirty="0"/>
              <a:t>. </a:t>
            </a:r>
            <a:r>
              <a:rPr lang="en-US" altLang="zh-CN" dirty="0" err="1"/>
              <a:t>onmouseover</a:t>
            </a:r>
            <a:r>
              <a:rPr lang="en-US" altLang="zh-CN" dirty="0"/>
              <a:t> </a:t>
            </a:r>
            <a:r>
              <a:rPr lang="zh-CN" altLang="en-US" dirty="0"/>
              <a:t>鼠标进入当前元素的事件  当鼠标进入时</a:t>
            </a:r>
            <a:r>
              <a:rPr lang="en-US" altLang="zh-CN" dirty="0"/>
              <a:t>...</a:t>
            </a:r>
            <a:r>
              <a:rPr lang="zh-CN" altLang="en-US" dirty="0"/>
              <a:t>执行一段</a:t>
            </a:r>
            <a:r>
              <a:rPr lang="en-US" altLang="zh-CN" dirty="0"/>
              <a:t>JS</a:t>
            </a:r>
            <a:r>
              <a:rPr lang="zh-CN" altLang="en-US" dirty="0" smtClean="0"/>
              <a:t>代码</a:t>
            </a:r>
            <a:endParaRPr lang="zh-CN" altLang="en-US" dirty="0"/>
          </a:p>
          <a:p>
            <a:pPr marL="365125" indent="-319405">
              <a:spcAft>
                <a:spcPts val="1800"/>
              </a:spcAft>
            </a:pPr>
            <a:r>
              <a:rPr lang="en-US" altLang="zh-CN" dirty="0" smtClean="0"/>
              <a:t>2</a:t>
            </a:r>
            <a:r>
              <a:rPr lang="en-US" altLang="zh-CN" dirty="0"/>
              <a:t>. </a:t>
            </a:r>
            <a:r>
              <a:rPr lang="en-US" altLang="zh-CN" dirty="0" err="1"/>
              <a:t>onmouseout</a:t>
            </a:r>
            <a:r>
              <a:rPr lang="en-US" altLang="zh-CN" dirty="0"/>
              <a:t> </a:t>
            </a:r>
            <a:r>
              <a:rPr lang="zh-CN" altLang="en-US" dirty="0"/>
              <a:t>当鼠标离开时</a:t>
            </a:r>
            <a:r>
              <a:rPr lang="en-US" altLang="zh-CN" dirty="0"/>
              <a:t>...</a:t>
            </a:r>
            <a:r>
              <a:rPr lang="zh-CN" altLang="en-US" dirty="0"/>
              <a:t>执行一段</a:t>
            </a:r>
            <a:r>
              <a:rPr lang="en-US" altLang="zh-CN" dirty="0"/>
              <a:t>JS</a:t>
            </a:r>
            <a:r>
              <a:rPr lang="zh-CN" altLang="en-US" dirty="0" smtClean="0"/>
              <a:t>代码</a:t>
            </a:r>
            <a:endParaRPr lang="zh-CN" altLang="en-US" dirty="0"/>
          </a:p>
          <a:p>
            <a:pPr marL="365125" indent="-319405">
              <a:spcAft>
                <a:spcPts val="1800"/>
              </a:spcAft>
            </a:pPr>
            <a:r>
              <a:rPr lang="en-US" altLang="zh-CN" dirty="0" smtClean="0"/>
              <a:t>3</a:t>
            </a:r>
            <a:r>
              <a:rPr lang="en-US" altLang="zh-CN" dirty="0"/>
              <a:t>. this   this</a:t>
            </a:r>
            <a:r>
              <a:rPr lang="zh-CN" altLang="en-US" dirty="0"/>
              <a:t>代表当前元素</a:t>
            </a:r>
            <a:endParaRPr lang="zh-CN" altLang="en-US" dirty="0"/>
          </a:p>
          <a:p>
            <a:pPr marL="365125" indent="-319405">
              <a:spcAft>
                <a:spcPts val="1800"/>
              </a:spcAft>
            </a:pPr>
            <a:r>
              <a:rPr lang="en-US" altLang="zh-CN" dirty="0" smtClean="0"/>
              <a:t>4</a:t>
            </a:r>
            <a:r>
              <a:rPr lang="en-US" altLang="zh-CN" dirty="0"/>
              <a:t>. </a:t>
            </a:r>
            <a:r>
              <a:rPr lang="en-US" altLang="zh-CN" dirty="0" err="1"/>
              <a:t>className</a:t>
            </a:r>
            <a:r>
              <a:rPr lang="en-US" altLang="zh-CN" dirty="0"/>
              <a:t>  </a:t>
            </a:r>
            <a:r>
              <a:rPr lang="zh-CN" altLang="en-US" dirty="0"/>
              <a:t>类名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Dreamweaver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63358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 smtClean="0"/>
              <a:t>Dreamweaver</a:t>
            </a:r>
            <a:r>
              <a:rPr lang="zh-CN" altLang="en-US" dirty="0" smtClean="0"/>
              <a:t>是集网页设计和网站管理于一体的所见即所得的网页编辑器</a:t>
            </a:r>
            <a:endParaRPr lang="en-US" altLang="zh-CN" dirty="0" smtClean="0"/>
          </a:p>
          <a:p>
            <a:pPr algn="just">
              <a:lnSpc>
                <a:spcPct val="150000"/>
              </a:lnSpc>
            </a:pPr>
            <a:r>
              <a:rPr lang="en-US" altLang="zh-CN" dirty="0" smtClean="0"/>
              <a:t>Dreamweaver</a:t>
            </a:r>
            <a:r>
              <a:rPr lang="zh-CN" altLang="en-US" dirty="0" smtClean="0"/>
              <a:t>有友好的工作界面</a:t>
            </a:r>
            <a:endParaRPr lang="en-US" altLang="zh-CN" dirty="0" smtClean="0"/>
          </a:p>
          <a:p>
            <a:pPr algn="just">
              <a:lnSpc>
                <a:spcPct val="150000"/>
              </a:lnSpc>
            </a:pPr>
            <a:r>
              <a:rPr lang="en-US" altLang="zh-CN" dirty="0" smtClean="0"/>
              <a:t>Dreamweaver</a:t>
            </a:r>
            <a:r>
              <a:rPr lang="zh-CN" altLang="en-US" dirty="0" smtClean="0"/>
              <a:t>增强了其原有的模板功能</a:t>
            </a:r>
            <a:endParaRPr lang="en-US" altLang="zh-CN" dirty="0" smtClean="0"/>
          </a:p>
          <a:p>
            <a:pPr algn="just">
              <a:lnSpc>
                <a:spcPct val="150000"/>
              </a:lnSpc>
            </a:pPr>
            <a:r>
              <a:rPr lang="zh-CN" altLang="en-US" dirty="0" smtClean="0"/>
              <a:t>支持</a:t>
            </a:r>
            <a:r>
              <a:rPr lang="en-US" altLang="zh-CN" dirty="0" smtClean="0"/>
              <a:t>ASP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PHP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JSP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289" y="5094312"/>
            <a:ext cx="6512511" cy="1143000"/>
          </a:xfrm>
        </p:spPr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实现的过程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483568" y="332656"/>
            <a:ext cx="6400800" cy="4392488"/>
          </a:xfrm>
        </p:spPr>
        <p:txBody>
          <a:bodyPr>
            <a:normAutofit/>
          </a:bodyPr>
          <a:lstStyle/>
          <a:p>
            <a:pPr marL="365125" indent="-319405"/>
            <a:endParaRPr lang="zh-CN" altLang="en-US" sz="2800" dirty="0"/>
          </a:p>
          <a:p>
            <a:pPr marL="365125" indent="-319405"/>
            <a:r>
              <a:rPr lang="en-US" altLang="zh-CN" sz="2800" dirty="0" smtClean="0"/>
              <a:t>1</a:t>
            </a:r>
            <a:r>
              <a:rPr lang="en-US" altLang="zh-CN" sz="2800" dirty="0"/>
              <a:t>. </a:t>
            </a:r>
            <a:r>
              <a:rPr lang="zh-CN" altLang="en-US" sz="2800" dirty="0"/>
              <a:t>获取元素</a:t>
            </a:r>
            <a:endParaRPr lang="zh-CN" altLang="en-US" sz="2800" dirty="0"/>
          </a:p>
          <a:p>
            <a:pPr marL="365125" indent="-319405"/>
            <a:endParaRPr lang="zh-CN" altLang="en-US" sz="2800" dirty="0"/>
          </a:p>
          <a:p>
            <a:pPr marL="365125" indent="-319405"/>
            <a:r>
              <a:rPr lang="en-US" altLang="zh-CN" sz="2800" dirty="0" smtClean="0"/>
              <a:t>2</a:t>
            </a:r>
            <a:r>
              <a:rPr lang="en-US" altLang="zh-CN" sz="2800" dirty="0"/>
              <a:t>. </a:t>
            </a:r>
            <a:r>
              <a:rPr lang="zh-CN" altLang="en-US" sz="2800" dirty="0"/>
              <a:t>给该元素绑定事件</a:t>
            </a:r>
            <a:endParaRPr lang="zh-CN" altLang="en-US" sz="2800" dirty="0"/>
          </a:p>
          <a:p>
            <a:pPr marL="365125" indent="-319405"/>
            <a:endParaRPr lang="zh-CN" altLang="en-US" sz="2800" dirty="0"/>
          </a:p>
          <a:p>
            <a:pPr marL="365125" indent="-319405"/>
            <a:r>
              <a:rPr lang="en-US" altLang="zh-CN" sz="2800" dirty="0" smtClean="0"/>
              <a:t>3</a:t>
            </a:r>
            <a:r>
              <a:rPr lang="en-US" altLang="zh-CN" sz="2800" dirty="0"/>
              <a:t>. </a:t>
            </a:r>
            <a:r>
              <a:rPr lang="zh-CN" altLang="en-US" sz="2800" dirty="0"/>
              <a:t>一般事件由</a:t>
            </a:r>
            <a:r>
              <a:rPr lang="zh-CN" altLang="en-US" sz="2800" dirty="0" smtClean="0"/>
              <a:t>用户触发（或 定时器）</a:t>
            </a:r>
            <a:endParaRPr lang="zh-CN" altLang="en-US" sz="2800" dirty="0"/>
          </a:p>
          <a:p>
            <a:pPr marL="365125" indent="-319405"/>
            <a:endParaRPr lang="zh-CN" altLang="en-US" sz="2800" dirty="0"/>
          </a:p>
          <a:p>
            <a:pPr marL="365125" indent="-319405"/>
            <a:r>
              <a:rPr lang="en-US" altLang="zh-CN" sz="2800" dirty="0" smtClean="0"/>
              <a:t>4</a:t>
            </a:r>
            <a:r>
              <a:rPr lang="en-US" altLang="zh-CN" sz="2800" dirty="0"/>
              <a:t>. </a:t>
            </a:r>
            <a:r>
              <a:rPr lang="zh-CN" altLang="en-US" sz="2800" dirty="0"/>
              <a:t>执行结果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289" y="4005064"/>
            <a:ext cx="6512511" cy="1143000"/>
          </a:xfrm>
        </p:spPr>
        <p:txBody>
          <a:bodyPr/>
          <a:lstStyle/>
          <a:p>
            <a:r>
              <a:rPr lang="zh-CN" altLang="en-US" dirty="0"/>
              <a:t>什么是事件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431032" y="1091560"/>
            <a:ext cx="6597352" cy="2049408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事件是用来捕获用户行为，当</a:t>
            </a:r>
            <a:r>
              <a:rPr lang="en-US" altLang="zh-CN" sz="3200" dirty="0"/>
              <a:t>...</a:t>
            </a:r>
            <a:r>
              <a:rPr lang="zh-CN" altLang="en-US" sz="3200" dirty="0"/>
              <a:t>出发一个事件</a:t>
            </a:r>
            <a:r>
              <a:rPr lang="en-US" altLang="zh-CN" sz="3200" dirty="0"/>
              <a:t>...</a:t>
            </a:r>
            <a:r>
              <a:rPr lang="zh-CN" altLang="en-US" sz="3200" dirty="0"/>
              <a:t>执行结果（带有功能性的</a:t>
            </a:r>
            <a:r>
              <a:rPr lang="en-US" altLang="zh-CN" sz="3200" dirty="0"/>
              <a:t>JS</a:t>
            </a:r>
            <a:r>
              <a:rPr lang="zh-CN" altLang="en-US" sz="3200" dirty="0"/>
              <a:t>代码）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289" y="5022304"/>
            <a:ext cx="6512511" cy="1143000"/>
          </a:xfrm>
        </p:spPr>
        <p:txBody>
          <a:bodyPr/>
          <a:lstStyle/>
          <a:p>
            <a:r>
              <a:rPr lang="en-US" altLang="zh-CN" dirty="0" err="1" smtClean="0"/>
              <a:t>eg</a:t>
            </a:r>
            <a:r>
              <a:rPr lang="zh-CN" altLang="en-US" dirty="0" smtClean="0"/>
              <a:t>：理解事件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143000" y="548680"/>
            <a:ext cx="6400800" cy="413764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事件：</a:t>
            </a:r>
            <a:endParaRPr lang="en-US" altLang="zh-CN" dirty="0" smtClean="0"/>
          </a:p>
          <a:p>
            <a:pPr marL="640080" lvl="2" indent="0">
              <a:buNone/>
            </a:pPr>
            <a:r>
              <a:rPr lang="en-US" altLang="zh-CN" dirty="0" smtClean="0"/>
              <a:t>  1</a:t>
            </a:r>
            <a:r>
              <a:rPr lang="en-US" altLang="zh-CN" dirty="0"/>
              <a:t>. </a:t>
            </a:r>
            <a:r>
              <a:rPr lang="en-US" altLang="zh-CN" dirty="0" err="1"/>
              <a:t>onmouseover</a:t>
            </a:r>
            <a:r>
              <a:rPr lang="en-US" altLang="zh-CN" dirty="0"/>
              <a:t>  </a:t>
            </a:r>
            <a:r>
              <a:rPr lang="zh-CN" altLang="en-US" dirty="0"/>
              <a:t>鼠标进入</a:t>
            </a:r>
            <a:endParaRPr lang="zh-CN" altLang="en-US" dirty="0"/>
          </a:p>
          <a:p>
            <a:endParaRPr lang="zh-CN" altLang="en-US" dirty="0"/>
          </a:p>
          <a:p>
            <a:pPr marL="45720" indent="0">
              <a:buNone/>
            </a:pPr>
            <a:r>
              <a:rPr lang="zh-CN" altLang="en-US" dirty="0"/>
              <a:t>	</a:t>
            </a:r>
            <a:r>
              <a:rPr lang="en-US" altLang="zh-CN" dirty="0"/>
              <a:t>2. </a:t>
            </a:r>
            <a:r>
              <a:rPr lang="en-US" altLang="zh-CN" dirty="0" err="1"/>
              <a:t>onmouseout</a:t>
            </a:r>
            <a:r>
              <a:rPr lang="en-US" altLang="zh-CN" dirty="0"/>
              <a:t>   </a:t>
            </a:r>
            <a:r>
              <a:rPr lang="zh-CN" altLang="en-US" dirty="0"/>
              <a:t>鼠标离开</a:t>
            </a:r>
            <a:endParaRPr lang="zh-CN" altLang="en-US" dirty="0"/>
          </a:p>
          <a:p>
            <a:endParaRPr lang="zh-CN" altLang="en-US" dirty="0"/>
          </a:p>
          <a:p>
            <a:pPr marL="45720" indent="0">
              <a:buNone/>
            </a:pPr>
            <a:r>
              <a:rPr lang="zh-CN" altLang="en-US" dirty="0"/>
              <a:t>	</a:t>
            </a:r>
            <a:r>
              <a:rPr lang="en-US" altLang="zh-CN" dirty="0"/>
              <a:t>3. </a:t>
            </a:r>
            <a:r>
              <a:rPr lang="en-US" altLang="zh-CN" dirty="0" err="1"/>
              <a:t>onclick</a:t>
            </a:r>
            <a:r>
              <a:rPr lang="en-US" altLang="zh-CN" dirty="0"/>
              <a:t>      </a:t>
            </a:r>
            <a:r>
              <a:rPr lang="zh-CN" altLang="en-US" dirty="0"/>
              <a:t>鼠标单击</a:t>
            </a:r>
            <a:endParaRPr lang="zh-CN" altLang="en-US" dirty="0"/>
          </a:p>
          <a:p>
            <a:endParaRPr lang="zh-CN" altLang="en-US" dirty="0"/>
          </a:p>
          <a:p>
            <a:pPr marL="45720" indent="0">
              <a:buNone/>
            </a:pPr>
            <a:r>
              <a:rPr lang="zh-CN" altLang="en-US" dirty="0"/>
              <a:t>	</a:t>
            </a:r>
            <a:r>
              <a:rPr lang="en-US" altLang="zh-CN" dirty="0"/>
              <a:t>4. alert</a:t>
            </a:r>
            <a:r>
              <a:rPr lang="zh-CN" altLang="en-US" dirty="0"/>
              <a:t>（） 弹出警示框的方法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63945" y="5670376"/>
            <a:ext cx="6512511" cy="1143000"/>
          </a:xfrm>
        </p:spPr>
        <p:txBody>
          <a:bodyPr/>
          <a:lstStyle/>
          <a:p>
            <a:r>
              <a:rPr lang="en-US" altLang="zh-CN" dirty="0" err="1" smtClean="0"/>
              <a:t>eg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03-</a:t>
            </a:r>
            <a:r>
              <a:rPr lang="zh-CN" altLang="en-US" dirty="0" smtClean="0"/>
              <a:t>显示隐藏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395536" y="260648"/>
            <a:ext cx="8352928" cy="547260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获取页面中的</a:t>
            </a:r>
            <a:r>
              <a:rPr lang="zh-CN" altLang="en-US" dirty="0" smtClean="0"/>
              <a:t>元素：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通过</a:t>
            </a:r>
            <a:r>
              <a:rPr lang="en-US" altLang="zh-CN" dirty="0"/>
              <a:t>ID</a:t>
            </a:r>
            <a:r>
              <a:rPr lang="zh-CN" altLang="en-US" dirty="0"/>
              <a:t>去获取页面中的元素，由于</a:t>
            </a:r>
            <a:r>
              <a:rPr lang="en-US" altLang="zh-CN" dirty="0"/>
              <a:t>ID</a:t>
            </a:r>
            <a:r>
              <a:rPr lang="zh-CN" altLang="en-US" dirty="0"/>
              <a:t>是唯一的，所以拿到的是一</a:t>
            </a:r>
            <a:r>
              <a:rPr lang="zh-CN" altLang="en-US" dirty="0" smtClean="0"/>
              <a:t>个元素</a:t>
            </a:r>
            <a:endParaRPr lang="zh-CN" altLang="en-US" dirty="0" smtClean="0"/>
          </a:p>
          <a:p>
            <a:pPr marL="45720" indent="0"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getElementById</a:t>
            </a:r>
            <a:r>
              <a:rPr lang="zh-CN" altLang="en-US" dirty="0"/>
              <a:t>（） </a:t>
            </a:r>
            <a:endParaRPr lang="zh-CN" altLang="en-US" dirty="0"/>
          </a:p>
          <a:p>
            <a:pPr marL="45720" indent="0">
              <a:buNone/>
            </a:pPr>
            <a:r>
              <a:rPr lang="zh-CN" altLang="en-US" dirty="0"/>
              <a:t>	</a:t>
            </a:r>
            <a:r>
              <a:rPr lang="en-US" altLang="zh-CN" dirty="0" err="1" smtClean="0"/>
              <a:t>ps</a:t>
            </a:r>
            <a:r>
              <a:rPr lang="zh-CN" altLang="en-US" dirty="0"/>
              <a:t>：所有英文单词后面加小括号的都是方法（函数）</a:t>
            </a:r>
            <a:endParaRPr lang="zh-CN" altLang="en-US" dirty="0"/>
          </a:p>
          <a:p>
            <a:pPr marL="45720" indent="0">
              <a:buNone/>
            </a:pPr>
            <a:r>
              <a:rPr lang="zh-CN" altLang="en-US" dirty="0"/>
              <a:t>	在获取页面元素时一定要通过</a:t>
            </a:r>
            <a:r>
              <a:rPr lang="en-US" altLang="zh-CN" dirty="0"/>
              <a:t>document</a:t>
            </a:r>
            <a:r>
              <a:rPr lang="zh-CN" altLang="en-US" dirty="0"/>
              <a:t>对象获取 </a:t>
            </a:r>
            <a:r>
              <a:rPr lang="en-US" altLang="zh-CN" dirty="0"/>
              <a:t>document</a:t>
            </a:r>
            <a:r>
              <a:rPr lang="en-US" altLang="zh-CN" dirty="0" smtClean="0"/>
              <a:t>.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ID</a:t>
            </a:r>
            <a:r>
              <a:rPr lang="zh-CN" altLang="en-US" dirty="0" smtClean="0"/>
              <a:t>不能重复）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代码分析：</a:t>
            </a:r>
            <a:endParaRPr lang="zh-CN" altLang="en-US" dirty="0"/>
          </a:p>
          <a:p>
            <a:pPr marL="45720" indent="0">
              <a:buNone/>
            </a:pPr>
            <a:r>
              <a:rPr lang="zh-CN" altLang="en-US" dirty="0"/>
              <a:t>	</a:t>
            </a:r>
            <a:r>
              <a:rPr lang="en-US" altLang="zh-CN" dirty="0" err="1"/>
              <a:t>document.getElementById</a:t>
            </a:r>
            <a:r>
              <a:rPr lang="en-US" altLang="zh-CN" dirty="0"/>
              <a:t>('box').</a:t>
            </a:r>
            <a:r>
              <a:rPr lang="en-US" altLang="zh-CN" dirty="0" err="1"/>
              <a:t>style.display</a:t>
            </a:r>
            <a:r>
              <a:rPr lang="en-US" altLang="zh-CN" dirty="0"/>
              <a:t> = 'block'</a:t>
            </a:r>
            <a:endParaRPr lang="en-US" altLang="zh-CN" dirty="0"/>
          </a:p>
          <a:p>
            <a:pPr marL="4572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通过文档对象获取页面中的</a:t>
            </a:r>
            <a:r>
              <a:rPr lang="en-US" altLang="zh-CN" dirty="0"/>
              <a:t>box</a:t>
            </a:r>
            <a:r>
              <a:rPr lang="zh-CN" altLang="en-US" dirty="0"/>
              <a:t>元素，让</a:t>
            </a:r>
            <a:r>
              <a:rPr lang="en-US" altLang="zh-CN" dirty="0"/>
              <a:t>box</a:t>
            </a:r>
            <a:r>
              <a:rPr lang="zh-CN" altLang="en-US" dirty="0"/>
              <a:t>元素的样式里的</a:t>
            </a:r>
            <a:r>
              <a:rPr lang="en-US" altLang="zh-CN" dirty="0"/>
              <a:t>display</a:t>
            </a:r>
            <a:r>
              <a:rPr lang="zh-CN" altLang="en-US" dirty="0"/>
              <a:t>属性等于显示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4509120"/>
            <a:ext cx="7406209" cy="1143000"/>
          </a:xfrm>
        </p:spPr>
        <p:txBody>
          <a:bodyPr/>
          <a:lstStyle/>
          <a:p>
            <a:r>
              <a:rPr lang="en-US" altLang="zh-CN" dirty="0" err="1" smtClean="0"/>
              <a:t>eg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04-</a:t>
            </a:r>
            <a:r>
              <a:rPr lang="zh-CN" altLang="en-US" dirty="0" smtClean="0"/>
              <a:t>隐藏元素的方法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143000" y="1019552"/>
            <a:ext cx="7389440" cy="3489568"/>
          </a:xfrm>
        </p:spPr>
        <p:txBody>
          <a:bodyPr>
            <a:normAutofit/>
          </a:bodyPr>
          <a:lstStyle/>
          <a:p>
            <a:pPr marL="365125" indent="-319405"/>
            <a:r>
              <a:rPr lang="en-US" altLang="zh-CN" sz="3200" dirty="0"/>
              <a:t>1. display</a:t>
            </a:r>
            <a:r>
              <a:rPr lang="zh-CN" altLang="en-US" sz="3200" dirty="0"/>
              <a:t>：</a:t>
            </a:r>
            <a:r>
              <a:rPr lang="en-US" altLang="zh-CN" sz="3200" dirty="0"/>
              <a:t>none </a:t>
            </a:r>
            <a:r>
              <a:rPr lang="zh-CN" altLang="en-US" sz="3200" dirty="0"/>
              <a:t>隐藏 </a:t>
            </a:r>
            <a:r>
              <a:rPr lang="en-US" altLang="zh-CN" sz="3200" dirty="0"/>
              <a:t>block </a:t>
            </a:r>
            <a:r>
              <a:rPr lang="zh-CN" altLang="en-US" sz="3200" dirty="0"/>
              <a:t>显示</a:t>
            </a:r>
            <a:endParaRPr lang="zh-CN" altLang="en-US" sz="3200" dirty="0"/>
          </a:p>
          <a:p>
            <a:pPr marL="365125" indent="-319405"/>
            <a:endParaRPr lang="zh-CN" altLang="en-US" sz="3200" dirty="0"/>
          </a:p>
          <a:p>
            <a:pPr marL="365125" indent="-319405"/>
            <a:r>
              <a:rPr lang="en-US" altLang="zh-CN" sz="3200" dirty="0" smtClean="0"/>
              <a:t>2</a:t>
            </a:r>
            <a:r>
              <a:rPr lang="en-US" altLang="zh-CN" sz="3200" dirty="0"/>
              <a:t>. visibility</a:t>
            </a:r>
            <a:r>
              <a:rPr lang="zh-CN" altLang="en-US" sz="3200" dirty="0"/>
              <a:t>：</a:t>
            </a:r>
            <a:r>
              <a:rPr lang="en-US" altLang="zh-CN" sz="3200" dirty="0"/>
              <a:t>hidden </a:t>
            </a:r>
            <a:r>
              <a:rPr lang="zh-CN" altLang="en-US" sz="3200" dirty="0"/>
              <a:t>隐藏 （隐藏元素后仍然占位置）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664" y="5742384"/>
            <a:ext cx="6758137" cy="1143000"/>
          </a:xfrm>
        </p:spPr>
        <p:txBody>
          <a:bodyPr/>
          <a:lstStyle/>
          <a:p>
            <a:r>
              <a:rPr lang="en-US" altLang="zh-CN" sz="4000" dirty="0"/>
              <a:t>JavaScript </a:t>
            </a:r>
            <a:r>
              <a:rPr lang="zh-CN" altLang="en-US" sz="4000" dirty="0" smtClean="0"/>
              <a:t>常用事件简介 </a:t>
            </a:r>
            <a:endParaRPr lang="zh-CN" altLang="en-US" sz="4000" dirty="0"/>
          </a:p>
        </p:txBody>
      </p:sp>
      <p:graphicFrame>
        <p:nvGraphicFramePr>
          <p:cNvPr id="4" name="Group 3"/>
          <p:cNvGraphicFramePr>
            <a:graphicFrameLocks noGrp="1"/>
          </p:cNvGraphicFramePr>
          <p:nvPr>
            <p:ph sz="quarter" idx="13"/>
          </p:nvPr>
        </p:nvGraphicFramePr>
        <p:xfrm>
          <a:off x="323528" y="260648"/>
          <a:ext cx="8496944" cy="5544617"/>
        </p:xfrm>
        <a:graphic>
          <a:graphicData uri="http://schemas.openxmlformats.org/drawingml/2006/table">
            <a:tbl>
              <a:tblPr/>
              <a:tblGrid>
                <a:gridCol w="2586454"/>
                <a:gridCol w="5910490"/>
              </a:tblGrid>
              <a:tr h="42572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事件名</a:t>
                      </a: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说明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</a:tr>
              <a:tr h="42572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onclick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鼠标单击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72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ondblclick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鼠标双击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72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onkeyup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按下并释放键盘上的一个键时触发 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72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onchange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文本内容或下拉菜单中的选项发生改变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9129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onfocus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获得焦点，表示文本框等获得鼠标光标。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72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onblur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失去焦点，表示文本框等失去鼠标光标。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53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onmouseover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鼠标悬停，即鼠标停留在图片等的上方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72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onmouseout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鼠标移出，即离开图片等所在的区域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72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onload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网页文档加载事件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72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onunload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关闭网页时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72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onsubmit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表单提交事件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72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onreset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重置表单时</a:t>
                      </a: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39" y="5094312"/>
            <a:ext cx="7344817" cy="1143000"/>
          </a:xfrm>
        </p:spPr>
        <p:txBody>
          <a:bodyPr/>
          <a:lstStyle/>
          <a:p>
            <a:r>
              <a:rPr lang="en-US" altLang="zh-CN" dirty="0" err="1" smtClean="0"/>
              <a:t>eg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05-Write</a:t>
            </a:r>
            <a:r>
              <a:rPr lang="en-US" altLang="zh-CN" dirty="0"/>
              <a:t>()</a:t>
            </a:r>
            <a:r>
              <a:rPr lang="zh-CN" altLang="en-US" dirty="0"/>
              <a:t>写入命令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539552" y="476672"/>
            <a:ext cx="7992888" cy="4248472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2400"/>
              </a:spcAft>
            </a:pPr>
            <a:r>
              <a:rPr lang="en-US" altLang="zh-CN" dirty="0"/>
              <a:t>Document</a:t>
            </a:r>
            <a:r>
              <a:rPr lang="zh-CN" altLang="en-US" dirty="0"/>
              <a:t>中的</a:t>
            </a:r>
            <a:r>
              <a:rPr lang="en-US" altLang="zh-CN" dirty="0"/>
              <a:t>write</a:t>
            </a:r>
            <a:r>
              <a:rPr lang="zh-CN" altLang="en-US" dirty="0"/>
              <a:t>（</a:t>
            </a:r>
            <a:r>
              <a:rPr lang="en-US" altLang="zh-CN" dirty="0"/>
              <a:t>””</a:t>
            </a:r>
            <a:r>
              <a:rPr lang="zh-CN" altLang="en-US" dirty="0"/>
              <a:t>）方法允许用户通过</a:t>
            </a:r>
            <a:r>
              <a:rPr lang="en-US" altLang="zh-CN" dirty="0" err="1"/>
              <a:t>js</a:t>
            </a:r>
            <a:r>
              <a:rPr lang="zh-CN" altLang="en-US" dirty="0"/>
              <a:t>实现在</a:t>
            </a:r>
            <a:r>
              <a:rPr lang="en-US" altLang="zh-CN" dirty="0"/>
              <a:t>html</a:t>
            </a:r>
            <a:r>
              <a:rPr lang="zh-CN" altLang="en-US" dirty="0"/>
              <a:t>文档中写入标签或文字的功能；</a:t>
            </a:r>
            <a:endParaRPr lang="zh-CN" altLang="en-US" dirty="0"/>
          </a:p>
          <a:p>
            <a:pPr>
              <a:lnSpc>
                <a:spcPct val="150000"/>
              </a:lnSpc>
              <a:spcAft>
                <a:spcPts val="2400"/>
              </a:spcAft>
            </a:pPr>
            <a:r>
              <a:rPr lang="zh-CN" altLang="en-US" dirty="0"/>
              <a:t>例：</a:t>
            </a:r>
            <a:r>
              <a:rPr lang="en-US" altLang="zh-CN" dirty="0" err="1"/>
              <a:t>document.write</a:t>
            </a:r>
            <a:r>
              <a:rPr lang="en-US" altLang="zh-CN" dirty="0"/>
              <a:t>(“&lt;h1&gt;</a:t>
            </a:r>
            <a:r>
              <a:rPr lang="zh-CN" altLang="en-US" dirty="0"/>
              <a:t>标题</a:t>
            </a:r>
            <a:r>
              <a:rPr lang="en-US" altLang="zh-CN" dirty="0"/>
              <a:t>1&lt;/h1&gt;”)</a:t>
            </a:r>
            <a:endParaRPr lang="en-US" altLang="zh-CN" dirty="0"/>
          </a:p>
          <a:p>
            <a:pPr>
              <a:lnSpc>
                <a:spcPct val="150000"/>
              </a:lnSpc>
              <a:spcAft>
                <a:spcPts val="2400"/>
              </a:spcAft>
            </a:pPr>
            <a:r>
              <a:rPr lang="en-US" altLang="zh-CN" dirty="0"/>
              <a:t>Document</a:t>
            </a:r>
            <a:r>
              <a:rPr lang="zh-CN" altLang="en-US" dirty="0"/>
              <a:t>中提供了大量的对</a:t>
            </a:r>
            <a:r>
              <a:rPr lang="en-US" altLang="zh-CN" dirty="0"/>
              <a:t>html</a:t>
            </a:r>
            <a:r>
              <a:rPr lang="zh-CN" altLang="en-US" dirty="0"/>
              <a:t>文档进行控制的方法和属性；是我们主要学习的</a:t>
            </a:r>
            <a:r>
              <a:rPr lang="zh-CN" altLang="en-US" sz="2800" dirty="0"/>
              <a:t>对象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3649" y="4372168"/>
            <a:ext cx="6902152" cy="2009160"/>
          </a:xfrm>
        </p:spPr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的引入</a:t>
            </a:r>
            <a:r>
              <a:rPr lang="zh-CN" altLang="en-US" dirty="0" smtClean="0"/>
              <a:t>方式</a:t>
            </a:r>
            <a:br>
              <a:rPr lang="en-US" altLang="zh-CN" dirty="0" smtClean="0"/>
            </a:br>
            <a:r>
              <a:rPr lang="zh-CN" altLang="en-US" dirty="0" smtClean="0"/>
              <a:t>（</a:t>
            </a:r>
            <a:r>
              <a:rPr lang="en-US" altLang="zh-CN" dirty="0" err="1" smtClean="0"/>
              <a:t>eg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06-JS</a:t>
            </a:r>
            <a:r>
              <a:rPr lang="zh-CN" altLang="en-US" dirty="0" smtClean="0"/>
              <a:t>引入方式）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827584" y="1235576"/>
            <a:ext cx="7344816" cy="2553464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1. &lt;script type="text/</a:t>
            </a:r>
            <a:r>
              <a:rPr lang="en-US" altLang="zh-CN" sz="2800" dirty="0" err="1"/>
              <a:t>javascript</a:t>
            </a:r>
            <a:r>
              <a:rPr lang="en-US" altLang="zh-CN" sz="2800" dirty="0"/>
              <a:t>"&gt;&lt;/script&gt;</a:t>
            </a:r>
            <a:endParaRPr lang="en-US" altLang="zh-CN" sz="2800" dirty="0"/>
          </a:p>
          <a:p>
            <a:pPr marL="45720" indent="0">
              <a:buNone/>
            </a:pPr>
            <a:r>
              <a:rPr lang="en-US" altLang="zh-CN" sz="2800" dirty="0"/>
              <a:t>	</a:t>
            </a:r>
            <a:endParaRPr lang="en-US" altLang="zh-CN" sz="2800" dirty="0"/>
          </a:p>
          <a:p>
            <a:r>
              <a:rPr lang="en-US" altLang="zh-CN" sz="2800" dirty="0" smtClean="0"/>
              <a:t>2</a:t>
            </a:r>
            <a:r>
              <a:rPr lang="en-US" altLang="zh-CN" sz="2800" dirty="0"/>
              <a:t>. &lt;script type="text/</a:t>
            </a:r>
            <a:r>
              <a:rPr lang="en-US" altLang="zh-CN" sz="2800" dirty="0" err="1"/>
              <a:t>javascript</a:t>
            </a:r>
            <a:r>
              <a:rPr lang="en-US" altLang="zh-CN" sz="2800" dirty="0"/>
              <a:t>" </a:t>
            </a:r>
            <a:r>
              <a:rPr lang="en-US" altLang="zh-CN" sz="2800" dirty="0" err="1"/>
              <a:t>src</a:t>
            </a:r>
            <a:r>
              <a:rPr lang="en-US" altLang="zh-CN" sz="2800" dirty="0"/>
              <a:t>="JS</a:t>
            </a:r>
            <a:r>
              <a:rPr lang="zh-CN" altLang="en-US" sz="2800" dirty="0"/>
              <a:t>文件的路径</a:t>
            </a:r>
            <a:r>
              <a:rPr lang="en-US" altLang="zh-CN" sz="2800" dirty="0"/>
              <a:t>"&gt;&lt;/script&gt;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中的注释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843608" y="1163568"/>
            <a:ext cx="6400800" cy="2481456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1. </a:t>
            </a:r>
            <a:r>
              <a:rPr lang="en-US" altLang="zh-CN" sz="3200" dirty="0" smtClean="0"/>
              <a:t>	//   </a:t>
            </a:r>
            <a:r>
              <a:rPr lang="zh-CN" altLang="en-US" sz="3200" dirty="0"/>
              <a:t>单行注释</a:t>
            </a:r>
            <a:endParaRPr lang="zh-CN" altLang="en-US" sz="3200" dirty="0"/>
          </a:p>
          <a:p>
            <a:endParaRPr lang="zh-CN" altLang="en-US" sz="3200" dirty="0"/>
          </a:p>
          <a:p>
            <a:r>
              <a:rPr lang="en-US" altLang="zh-CN" sz="3200" dirty="0" smtClean="0"/>
              <a:t>2</a:t>
            </a:r>
            <a:r>
              <a:rPr lang="en-US" altLang="zh-CN" sz="3200" dirty="0"/>
              <a:t>. </a:t>
            </a:r>
            <a:r>
              <a:rPr lang="en-US" altLang="zh-CN" sz="3200" dirty="0" smtClean="0"/>
              <a:t>	/**/ </a:t>
            </a:r>
            <a:r>
              <a:rPr lang="zh-CN" altLang="en-US" sz="3200" dirty="0"/>
              <a:t>多行注释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代码压缩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143000" y="1091560"/>
            <a:ext cx="6957392" cy="2985512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altLang="zh-CN" sz="3000" dirty="0" smtClean="0"/>
              <a:t>JS</a:t>
            </a:r>
            <a:r>
              <a:rPr lang="zh-CN" altLang="en-US" sz="3000" dirty="0" smtClean="0"/>
              <a:t>代码每一句后面都要加“分号；”，方便压缩或美化</a:t>
            </a:r>
            <a:endParaRPr lang="en-US" altLang="zh-CN" sz="3000" dirty="0" smtClean="0"/>
          </a:p>
          <a:p>
            <a:pPr>
              <a:spcAft>
                <a:spcPts val="1800"/>
              </a:spcAft>
            </a:pPr>
            <a:r>
              <a:rPr lang="en-US" altLang="zh-CN" sz="3000" dirty="0" smtClean="0"/>
              <a:t>JS</a:t>
            </a:r>
            <a:r>
              <a:rPr lang="zh-CN" altLang="en-US" sz="3000" dirty="0" smtClean="0"/>
              <a:t>代码压缩工具（百度搜索“</a:t>
            </a:r>
            <a:r>
              <a:rPr lang="en-US" altLang="zh-CN" sz="3000" dirty="0" smtClean="0"/>
              <a:t>JS</a:t>
            </a:r>
            <a:r>
              <a:rPr lang="zh-CN" altLang="en-US" sz="3000" dirty="0" smtClean="0"/>
              <a:t>代码压缩”）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289" y="516632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网页设计基础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442567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什么是网页？（文字</a:t>
            </a:r>
            <a:r>
              <a:rPr lang="en-US" altLang="zh-CN" dirty="0" smtClean="0"/>
              <a:t>+</a:t>
            </a:r>
            <a:r>
              <a:rPr lang="zh-CN" altLang="en-US" dirty="0" smtClean="0"/>
              <a:t>图片</a:t>
            </a:r>
            <a:r>
              <a:rPr lang="en-US" altLang="zh-CN" dirty="0" smtClean="0"/>
              <a:t>+</a:t>
            </a:r>
            <a:r>
              <a:rPr lang="zh-CN" altLang="en-US" dirty="0" smtClean="0"/>
              <a:t>链接）</a:t>
            </a:r>
            <a:endParaRPr lang="en-US" altLang="zh-CN" dirty="0" smtClean="0"/>
          </a:p>
          <a:p>
            <a:r>
              <a:rPr lang="zh-CN" altLang="en-US" dirty="0"/>
              <a:t>什么是</a:t>
            </a:r>
            <a:r>
              <a:rPr lang="zh-CN" altLang="en-US" dirty="0" smtClean="0"/>
              <a:t>网站？（多个网页的集合）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网站开发流程：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1.</a:t>
            </a:r>
            <a:r>
              <a:rPr lang="zh-CN" altLang="en-US" dirty="0" smtClean="0"/>
              <a:t>定义站点：明确建站目的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2.</a:t>
            </a:r>
            <a:r>
              <a:rPr lang="zh-CN" altLang="en-US" dirty="0" smtClean="0"/>
              <a:t>建立网站的结构：绘制流程图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3.</a:t>
            </a:r>
            <a:r>
              <a:rPr lang="zh-CN" altLang="en-US" dirty="0" smtClean="0"/>
              <a:t>首页的设计与制作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4.</a:t>
            </a:r>
            <a:r>
              <a:rPr lang="zh-CN" altLang="en-US" dirty="0" smtClean="0"/>
              <a:t>其他页面的设计制作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 smtClean="0"/>
              <a:t>	5.</a:t>
            </a:r>
            <a:r>
              <a:rPr lang="zh-CN" altLang="en-US" dirty="0" smtClean="0"/>
              <a:t>测试发布和维护</a:t>
            </a:r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699592" y="818376"/>
            <a:ext cx="6400800" cy="347472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1. </a:t>
            </a:r>
            <a:r>
              <a:rPr lang="en-US" altLang="zh-CN" sz="2800" dirty="0" err="1"/>
              <a:t>ECMAscript</a:t>
            </a:r>
            <a:r>
              <a:rPr lang="en-US" altLang="zh-CN" sz="2800" dirty="0"/>
              <a:t>  </a:t>
            </a:r>
            <a:r>
              <a:rPr lang="zh-CN" altLang="en-US" sz="2800" dirty="0"/>
              <a:t>标准规范</a:t>
            </a:r>
            <a:endParaRPr lang="zh-CN" altLang="en-US" sz="2800" dirty="0"/>
          </a:p>
          <a:p>
            <a:endParaRPr lang="zh-CN" altLang="en-US" sz="2800" dirty="0"/>
          </a:p>
          <a:p>
            <a:r>
              <a:rPr lang="en-US" altLang="zh-CN" sz="2800" dirty="0" smtClean="0"/>
              <a:t>2</a:t>
            </a:r>
            <a:r>
              <a:rPr lang="en-US" altLang="zh-CN" sz="2800" dirty="0"/>
              <a:t>. DOM  </a:t>
            </a:r>
            <a:r>
              <a:rPr lang="zh-CN" altLang="en-US" sz="2800" dirty="0"/>
              <a:t>文档对象模型</a:t>
            </a:r>
            <a:endParaRPr lang="zh-CN" altLang="en-US" sz="2800" dirty="0"/>
          </a:p>
          <a:p>
            <a:endParaRPr lang="zh-CN" altLang="en-US" sz="2800" dirty="0"/>
          </a:p>
          <a:p>
            <a:r>
              <a:rPr lang="en-US" altLang="zh-CN" sz="2800" dirty="0" smtClean="0"/>
              <a:t>3</a:t>
            </a:r>
            <a:r>
              <a:rPr lang="en-US" altLang="zh-CN" sz="2800" dirty="0"/>
              <a:t>. BOM  </a:t>
            </a:r>
            <a:r>
              <a:rPr lang="zh-CN" altLang="en-US" sz="2800" dirty="0"/>
              <a:t>浏览器对象模型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75913" y="5166320"/>
            <a:ext cx="6512511" cy="1143000"/>
          </a:xfrm>
        </p:spPr>
        <p:txBody>
          <a:bodyPr/>
          <a:lstStyle/>
          <a:p>
            <a:r>
              <a:rPr lang="zh-CN" altLang="en-US" dirty="0" smtClean="0"/>
              <a:t>变量（</a:t>
            </a:r>
            <a:r>
              <a:rPr lang="en-US" altLang="zh-CN" dirty="0" err="1" smtClean="0"/>
              <a:t>eg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07-</a:t>
            </a:r>
            <a:r>
              <a:rPr lang="zh-CN" altLang="en-US" dirty="0" smtClean="0"/>
              <a:t>变量）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11560" y="764704"/>
            <a:ext cx="7632848" cy="4248472"/>
          </a:xfrm>
        </p:spPr>
        <p:txBody>
          <a:bodyPr>
            <a:normAutofit/>
          </a:bodyPr>
          <a:lstStyle/>
          <a:p>
            <a:r>
              <a:rPr lang="zh-CN" altLang="en-US" dirty="0"/>
              <a:t>变量的主要作用是存取在程序执行过程中值可变的量，是系统内存中的一个命名的</a:t>
            </a:r>
            <a:r>
              <a:rPr lang="zh-CN" altLang="en-US" dirty="0" smtClean="0"/>
              <a:t>存储单元。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 smtClean="0"/>
              <a:t>声明变量：</a:t>
            </a:r>
            <a:endParaRPr lang="zh-CN" altLang="en-US" dirty="0"/>
          </a:p>
          <a:p>
            <a:endParaRPr lang="zh-CN" altLang="en-US" dirty="0"/>
          </a:p>
          <a:p>
            <a:pPr marL="45720" indent="0">
              <a:buNone/>
            </a:pPr>
            <a:r>
              <a:rPr lang="zh-CN" altLang="en-US" dirty="0"/>
              <a:t>	</a:t>
            </a:r>
            <a:r>
              <a:rPr lang="en-US" altLang="zh-CN" dirty="0" err="1"/>
              <a:t>var</a:t>
            </a:r>
            <a:r>
              <a:rPr lang="en-US" altLang="zh-CN" dirty="0"/>
              <a:t> name = "</a:t>
            </a:r>
            <a:r>
              <a:rPr lang="zh-CN" altLang="en-US" dirty="0"/>
              <a:t>张三</a:t>
            </a:r>
            <a:r>
              <a:rPr lang="en-US" altLang="zh-CN" dirty="0"/>
              <a:t>";</a:t>
            </a:r>
            <a:endParaRPr lang="en-US" altLang="zh-CN" dirty="0"/>
          </a:p>
          <a:p>
            <a:pPr marL="4572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关键字 变量名 </a:t>
            </a:r>
            <a:r>
              <a:rPr lang="en-US" altLang="zh-CN" dirty="0"/>
              <a:t>= </a:t>
            </a:r>
            <a:r>
              <a:rPr lang="zh-CN" altLang="en-US" dirty="0"/>
              <a:t>值</a:t>
            </a:r>
            <a:r>
              <a:rPr lang="en-US" altLang="zh-CN" dirty="0"/>
              <a:t>;</a:t>
            </a:r>
            <a:endParaRPr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289" y="5238328"/>
            <a:ext cx="6512511" cy="1143000"/>
          </a:xfrm>
        </p:spPr>
        <p:txBody>
          <a:bodyPr/>
          <a:lstStyle/>
          <a:p>
            <a:r>
              <a:rPr lang="zh-CN" altLang="en-US" dirty="0"/>
              <a:t>变量的命名规则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827584" y="692696"/>
            <a:ext cx="7344816" cy="4536504"/>
          </a:xfrm>
        </p:spPr>
        <p:txBody>
          <a:bodyPr>
            <a:norm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不能以数字开头，可以以字母或下划线开头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 smtClean="0"/>
              <a:t>2</a:t>
            </a:r>
            <a:r>
              <a:rPr lang="en-US" altLang="zh-CN" dirty="0"/>
              <a:t>. </a:t>
            </a:r>
            <a:r>
              <a:rPr lang="zh-CN" altLang="en-US" dirty="0"/>
              <a:t>不能占用关键字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 smtClean="0"/>
              <a:t>3</a:t>
            </a:r>
            <a:r>
              <a:rPr lang="en-US" altLang="zh-CN" dirty="0"/>
              <a:t>. </a:t>
            </a:r>
            <a:r>
              <a:rPr lang="zh-CN" altLang="en-US" dirty="0"/>
              <a:t>对大小写敏感 </a:t>
            </a:r>
            <a:r>
              <a:rPr lang="en-US" altLang="zh-CN" dirty="0" err="1"/>
              <a:t>eg</a:t>
            </a:r>
            <a:r>
              <a:rPr lang="zh-CN" altLang="en-US" dirty="0"/>
              <a:t>：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myvar</a:t>
            </a:r>
            <a:r>
              <a:rPr lang="en-US" altLang="zh-CN" dirty="0"/>
              <a:t> /  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myVar</a:t>
            </a:r>
            <a:r>
              <a:rPr lang="en-US" altLang="zh-CN" dirty="0"/>
              <a:t> / 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 smtClean="0"/>
              <a:t>myVAR</a:t>
            </a:r>
            <a:r>
              <a:rPr lang="zh-CN" altLang="en-US" dirty="0" smtClean="0"/>
              <a:t>，是三个不同的变量</a:t>
            </a:r>
            <a:r>
              <a:rPr lang="en-US" altLang="zh-CN" dirty="0" smtClean="0"/>
              <a:t> 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变量</a:t>
            </a:r>
            <a:r>
              <a:rPr lang="zh-CN" altLang="en-US" dirty="0"/>
              <a:t>特性：存什么它就是什么</a:t>
            </a:r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5" y="5229200"/>
            <a:ext cx="7118176" cy="1143000"/>
          </a:xfrm>
        </p:spPr>
        <p:txBody>
          <a:bodyPr/>
          <a:lstStyle/>
          <a:p>
            <a:r>
              <a:rPr lang="zh-CN" altLang="en-US" dirty="0"/>
              <a:t>变量</a:t>
            </a:r>
            <a:r>
              <a:rPr lang="zh-CN" altLang="en-US" dirty="0" smtClean="0"/>
              <a:t>类型（</a:t>
            </a:r>
            <a:r>
              <a:rPr lang="en-US" altLang="zh-CN" sz="3200" dirty="0" err="1" smtClean="0"/>
              <a:t>eg</a:t>
            </a:r>
            <a:r>
              <a:rPr lang="zh-CN" altLang="en-US" sz="3200" dirty="0" smtClean="0"/>
              <a:t>：</a:t>
            </a:r>
            <a:r>
              <a:rPr lang="en-US" altLang="zh-CN" sz="3200" dirty="0" smtClean="0"/>
              <a:t>08-</a:t>
            </a:r>
            <a:r>
              <a:rPr lang="zh-CN" altLang="en-US" sz="3200" dirty="0"/>
              <a:t>变量类型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143000" y="476672"/>
            <a:ext cx="7101408" cy="4464496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altLang="zh-CN" dirty="0"/>
              <a:t>1. </a:t>
            </a:r>
            <a:r>
              <a:rPr lang="zh-CN" altLang="en-US" dirty="0" smtClean="0"/>
              <a:t>数字</a:t>
            </a:r>
            <a:r>
              <a:rPr lang="en-US" altLang="zh-CN" dirty="0" smtClean="0"/>
              <a:t>	number</a:t>
            </a:r>
            <a:endParaRPr lang="en-US" altLang="zh-CN" dirty="0"/>
          </a:p>
          <a:p>
            <a:pPr>
              <a:spcAft>
                <a:spcPts val="1800"/>
              </a:spcAft>
            </a:pPr>
            <a:r>
              <a:rPr lang="en-US" altLang="zh-CN" dirty="0" smtClean="0"/>
              <a:t>2</a:t>
            </a:r>
            <a:r>
              <a:rPr lang="en-US" altLang="zh-CN" dirty="0"/>
              <a:t>. </a:t>
            </a:r>
            <a:r>
              <a:rPr lang="zh-CN" altLang="en-US" dirty="0" smtClean="0"/>
              <a:t>字符串</a:t>
            </a:r>
            <a:r>
              <a:rPr lang="en-US" altLang="zh-CN" dirty="0" smtClean="0"/>
              <a:t>	string</a:t>
            </a:r>
            <a:endParaRPr lang="en-US" altLang="zh-CN" dirty="0"/>
          </a:p>
          <a:p>
            <a:pPr>
              <a:spcAft>
                <a:spcPts val="1800"/>
              </a:spcAft>
            </a:pPr>
            <a:r>
              <a:rPr lang="en-US" altLang="zh-CN" dirty="0" smtClean="0"/>
              <a:t>3</a:t>
            </a:r>
            <a:r>
              <a:rPr lang="en-US" altLang="zh-CN" dirty="0"/>
              <a:t>. </a:t>
            </a:r>
            <a:r>
              <a:rPr lang="zh-CN" altLang="en-US" dirty="0" smtClean="0"/>
              <a:t>布尔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boolean</a:t>
            </a:r>
            <a:r>
              <a:rPr lang="en-US" altLang="zh-CN" dirty="0" smtClean="0"/>
              <a:t>  </a:t>
            </a:r>
            <a:r>
              <a:rPr lang="zh-CN" altLang="en-US" dirty="0" smtClean="0"/>
              <a:t>（</a:t>
            </a:r>
            <a:r>
              <a:rPr lang="en-US" altLang="zh-CN" dirty="0"/>
              <a:t>true 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>
              <a:spcAft>
                <a:spcPts val="1800"/>
              </a:spcAft>
            </a:pPr>
            <a:r>
              <a:rPr lang="en-US" altLang="zh-CN" dirty="0" smtClean="0"/>
              <a:t>4</a:t>
            </a:r>
            <a:r>
              <a:rPr lang="en-US" altLang="zh-CN" dirty="0"/>
              <a:t>. </a:t>
            </a:r>
            <a:r>
              <a:rPr lang="zh-CN" altLang="en-US" dirty="0" smtClean="0"/>
              <a:t>空</a:t>
            </a:r>
            <a:r>
              <a:rPr lang="en-US" altLang="zh-CN" dirty="0" smtClean="0"/>
              <a:t>	null</a:t>
            </a:r>
            <a:endParaRPr lang="en-US" altLang="zh-CN" dirty="0"/>
          </a:p>
          <a:p>
            <a:pPr>
              <a:spcAft>
                <a:spcPts val="1800"/>
              </a:spcAft>
            </a:pPr>
            <a:r>
              <a:rPr lang="en-US" altLang="zh-CN" dirty="0" smtClean="0"/>
              <a:t>5</a:t>
            </a:r>
            <a:r>
              <a:rPr lang="en-US" altLang="zh-CN" dirty="0"/>
              <a:t>. </a:t>
            </a:r>
            <a:r>
              <a:rPr lang="zh-CN" altLang="en-US" dirty="0" smtClean="0"/>
              <a:t>未定义</a:t>
            </a:r>
            <a:r>
              <a:rPr lang="en-US" altLang="zh-CN" dirty="0" smtClean="0"/>
              <a:t>	undefined</a:t>
            </a:r>
            <a:endParaRPr lang="en-US" altLang="zh-CN" dirty="0"/>
          </a:p>
          <a:p>
            <a:pPr>
              <a:spcAft>
                <a:spcPts val="1800"/>
              </a:spcAft>
            </a:pPr>
            <a:r>
              <a:rPr lang="zh-CN" altLang="en-US" dirty="0" smtClean="0"/>
              <a:t>任何</a:t>
            </a:r>
            <a:r>
              <a:rPr lang="zh-CN" altLang="en-US" dirty="0"/>
              <a:t>数据类型和字符串拼接都是字符串类型</a:t>
            </a:r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289" y="5238328"/>
            <a:ext cx="6512511" cy="1143000"/>
          </a:xfrm>
        </p:spPr>
        <p:txBody>
          <a:bodyPr/>
          <a:lstStyle/>
          <a:p>
            <a:r>
              <a:rPr lang="en-US" altLang="zh-CN" dirty="0" err="1" smtClean="0"/>
              <a:t>eg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09-</a:t>
            </a:r>
            <a:r>
              <a:rPr lang="zh-CN" altLang="en-US" dirty="0" smtClean="0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79512" y="3861048"/>
            <a:ext cx="8568952" cy="1176982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pPr marL="45720" indent="0">
              <a:buNone/>
            </a:pPr>
            <a:r>
              <a:rPr lang="zh-CN" altLang="en-US" dirty="0" smtClean="0"/>
              <a:t>任何数据类型和字符串拼接都是字符串类型（“</a:t>
            </a:r>
            <a:r>
              <a:rPr lang="en-US" altLang="zh-CN" dirty="0" smtClean="0"/>
              <a:t>+</a:t>
            </a:r>
            <a:r>
              <a:rPr lang="zh-CN" altLang="en-US" dirty="0" smtClean="0"/>
              <a:t>”拼串）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01" y="548680"/>
            <a:ext cx="8509845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4878288"/>
            <a:ext cx="7118177" cy="1143000"/>
          </a:xfrm>
        </p:spPr>
        <p:txBody>
          <a:bodyPr/>
          <a:lstStyle/>
          <a:p>
            <a:r>
              <a:rPr lang="en-US" altLang="zh-CN" dirty="0" smtClean="0"/>
              <a:t>Window</a:t>
            </a:r>
            <a:r>
              <a:rPr lang="zh-CN" altLang="en-US" dirty="0" smtClean="0"/>
              <a:t>对象的弹窗方法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143000" y="764704"/>
            <a:ext cx="6400800" cy="347472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1. alert() </a:t>
            </a:r>
            <a:r>
              <a:rPr lang="zh-CN" altLang="en-US" sz="3200" dirty="0"/>
              <a:t>弹出警告信息</a:t>
            </a:r>
            <a:endParaRPr lang="zh-CN" altLang="en-US" sz="3200" dirty="0"/>
          </a:p>
          <a:p>
            <a:endParaRPr lang="zh-CN" altLang="en-US" sz="3200" dirty="0"/>
          </a:p>
          <a:p>
            <a:r>
              <a:rPr lang="en-US" altLang="zh-CN" sz="3200" dirty="0" smtClean="0"/>
              <a:t>2</a:t>
            </a:r>
            <a:r>
              <a:rPr lang="en-US" altLang="zh-CN" sz="3200" dirty="0"/>
              <a:t>. confirm</a:t>
            </a:r>
            <a:r>
              <a:rPr lang="zh-CN" altLang="en-US" sz="3200" dirty="0"/>
              <a:t>（） 确认框</a:t>
            </a:r>
            <a:endParaRPr lang="zh-CN" altLang="en-US" sz="3200" dirty="0"/>
          </a:p>
          <a:p>
            <a:endParaRPr lang="zh-CN" altLang="en-US" sz="3200" dirty="0"/>
          </a:p>
          <a:p>
            <a:r>
              <a:rPr lang="en-US" altLang="zh-CN" sz="3200" dirty="0" smtClean="0"/>
              <a:t>3</a:t>
            </a:r>
            <a:r>
              <a:rPr lang="en-US" altLang="zh-CN" sz="3200" dirty="0"/>
              <a:t>. prompt</a:t>
            </a:r>
            <a:r>
              <a:rPr lang="zh-CN" altLang="en-US" sz="3200" dirty="0"/>
              <a:t>（） 提示信息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3" y="4660200"/>
            <a:ext cx="7766248" cy="1433096"/>
          </a:xfrm>
        </p:spPr>
        <p:txBody>
          <a:bodyPr/>
          <a:lstStyle/>
          <a:p>
            <a:r>
              <a:rPr lang="en-US" altLang="zh-CN" sz="4000" dirty="0" err="1" smtClean="0"/>
              <a:t>eg</a:t>
            </a:r>
            <a:r>
              <a:rPr lang="zh-CN" altLang="en-US" sz="4000" dirty="0" smtClean="0"/>
              <a:t>：</a:t>
            </a:r>
            <a:r>
              <a:rPr lang="en-US" altLang="zh-CN" sz="4000" dirty="0" smtClean="0"/>
              <a:t>10-window</a:t>
            </a:r>
            <a:r>
              <a:rPr lang="zh-CN" altLang="en-US" sz="4000" dirty="0" smtClean="0"/>
              <a:t>对象的弹窗方法</a:t>
            </a:r>
            <a:br>
              <a:rPr lang="en-US" altLang="zh-CN" sz="4000" dirty="0" smtClean="0"/>
            </a:br>
            <a:r>
              <a:rPr lang="en-US" altLang="zh-CN" sz="4000" dirty="0" err="1"/>
              <a:t>eg</a:t>
            </a:r>
            <a:r>
              <a:rPr lang="zh-CN" altLang="en-US" sz="4000" dirty="0" smtClean="0"/>
              <a:t>：</a:t>
            </a:r>
            <a:r>
              <a:rPr lang="en-US" altLang="zh-CN" sz="4000" dirty="0" smtClean="0"/>
              <a:t>11-</a:t>
            </a:r>
            <a:r>
              <a:rPr lang="zh-CN" altLang="en-US" sz="4000" dirty="0" smtClean="0"/>
              <a:t>提示框练习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115616" y="620688"/>
            <a:ext cx="7056784" cy="3960440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altLang="zh-CN" dirty="0" err="1" smtClean="0"/>
              <a:t>parseInt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函数将字符串转换成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zh-CN" altLang="en-US" dirty="0" smtClean="0"/>
              <a:t>数据，若转换失败，返回 </a:t>
            </a:r>
            <a:r>
              <a:rPr lang="en-US" altLang="zh-CN" dirty="0" err="1" smtClean="0"/>
              <a:t>NaN</a:t>
            </a:r>
            <a:r>
              <a:rPr lang="en-US" altLang="zh-CN" dirty="0" smtClean="0"/>
              <a:t>(not a number)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spcAft>
                <a:spcPts val="2400"/>
              </a:spcAft>
            </a:pPr>
            <a:r>
              <a:rPr lang="zh-CN" altLang="en-US" dirty="0" smtClean="0"/>
              <a:t>“</a:t>
            </a:r>
            <a:r>
              <a:rPr lang="en-US" altLang="zh-CN" dirty="0" smtClean="0"/>
              <a:t>+</a:t>
            </a:r>
            <a:r>
              <a:rPr lang="zh-CN" altLang="en-US" dirty="0" smtClean="0"/>
              <a:t>”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加法运算</a:t>
            </a:r>
            <a:endParaRPr lang="en-US" altLang="zh-CN" dirty="0" smtClean="0"/>
          </a:p>
          <a:p>
            <a:pPr marL="45720" indent="0">
              <a:spcAft>
                <a:spcPts val="2400"/>
              </a:spcAft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 —— </a:t>
            </a:r>
            <a:r>
              <a:rPr lang="zh-CN" altLang="en-US" dirty="0" smtClean="0"/>
              <a:t>字符串拼接</a:t>
            </a:r>
            <a:r>
              <a:rPr lang="en-US" altLang="zh-CN" dirty="0" smtClean="0"/>
              <a:t>(</a:t>
            </a:r>
            <a:r>
              <a:rPr lang="zh-CN" altLang="en-US" dirty="0" smtClean="0"/>
              <a:t>任何数据类型 </a:t>
            </a:r>
            <a:r>
              <a:rPr lang="en-US" altLang="zh-CN" dirty="0" smtClean="0"/>
              <a:t>+ </a:t>
            </a:r>
            <a:r>
              <a:rPr lang="zh-CN" altLang="en-US" dirty="0" smtClean="0"/>
              <a:t>字</a:t>
            </a:r>
            <a:r>
              <a:rPr lang="en-US" altLang="zh-CN" dirty="0" smtClean="0"/>
              <a:t>			</a:t>
            </a:r>
            <a:r>
              <a:rPr lang="zh-CN" altLang="en-US" dirty="0" smtClean="0"/>
              <a:t>符串，都是字符串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>
              <a:spcAft>
                <a:spcPts val="2400"/>
              </a:spcAft>
            </a:pPr>
            <a:r>
              <a:rPr lang="zh-CN" altLang="en-US" dirty="0" smtClean="0"/>
              <a:t>“</a:t>
            </a:r>
            <a:r>
              <a:rPr lang="en-US" altLang="zh-CN" dirty="0" smtClean="0"/>
              <a:t>=</a:t>
            </a:r>
            <a:r>
              <a:rPr lang="zh-CN" altLang="en-US" dirty="0" smtClean="0"/>
              <a:t>”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赋值 的意思</a:t>
            </a:r>
            <a:endParaRPr lang="zh-CN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289" y="5589240"/>
            <a:ext cx="6512511" cy="1143000"/>
          </a:xfrm>
        </p:spPr>
        <p:txBody>
          <a:bodyPr/>
          <a:lstStyle/>
          <a:p>
            <a:r>
              <a:rPr lang="zh-CN" altLang="en-US" dirty="0"/>
              <a:t>函数（方法）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467544" y="548680"/>
            <a:ext cx="8424936" cy="4968552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定义函数（声明函数</a:t>
            </a:r>
            <a:r>
              <a:rPr lang="zh-CN" altLang="en-US" sz="2400" dirty="0" smtClean="0"/>
              <a:t>）</a:t>
            </a:r>
            <a:endParaRPr lang="zh-CN" altLang="en-US" sz="2400" dirty="0"/>
          </a:p>
          <a:p>
            <a:pPr marL="45720" indent="0">
              <a:buNone/>
            </a:pPr>
            <a:r>
              <a:rPr lang="zh-CN" altLang="en-US" sz="2400" dirty="0"/>
              <a:t>	</a:t>
            </a:r>
            <a:r>
              <a:rPr lang="en-US" altLang="zh-CN" sz="2400" dirty="0"/>
              <a:t>function </a:t>
            </a:r>
            <a:r>
              <a:rPr lang="zh-CN" altLang="en-US" sz="2400" dirty="0"/>
              <a:t>函数名</a:t>
            </a:r>
            <a:r>
              <a:rPr lang="en-US" altLang="zh-CN" sz="2400" dirty="0"/>
              <a:t>(</a:t>
            </a:r>
            <a:r>
              <a:rPr lang="zh-CN" altLang="en-US" sz="2400" dirty="0"/>
              <a:t>参数</a:t>
            </a:r>
            <a:r>
              <a:rPr lang="en-US" altLang="zh-CN" sz="2400" dirty="0"/>
              <a:t>1,</a:t>
            </a:r>
            <a:r>
              <a:rPr lang="zh-CN" altLang="en-US" sz="2400" dirty="0"/>
              <a:t>参数</a:t>
            </a:r>
            <a:r>
              <a:rPr lang="en-US" altLang="zh-CN" sz="2400" dirty="0"/>
              <a:t>2){</a:t>
            </a:r>
            <a:endParaRPr lang="en-US" altLang="zh-CN" sz="2400" dirty="0"/>
          </a:p>
          <a:p>
            <a:pPr marL="45720" indent="0">
              <a:buNone/>
            </a:pPr>
            <a:r>
              <a:rPr lang="en-US" altLang="zh-CN" sz="2400" dirty="0"/>
              <a:t>		</a:t>
            </a:r>
            <a:r>
              <a:rPr lang="zh-CN" altLang="en-US" sz="2400" dirty="0"/>
              <a:t>命令代码</a:t>
            </a:r>
            <a:endParaRPr lang="zh-CN" altLang="en-US" sz="2400" dirty="0"/>
          </a:p>
          <a:p>
            <a:pPr marL="45720" indent="0">
              <a:buNone/>
            </a:pPr>
            <a:r>
              <a:rPr lang="zh-CN" altLang="en-US" sz="2400" dirty="0"/>
              <a:t>	</a:t>
            </a:r>
            <a:r>
              <a:rPr lang="en-US" altLang="zh-CN" sz="2400" dirty="0" smtClean="0"/>
              <a:t>}</a:t>
            </a:r>
            <a:endParaRPr lang="en-US" altLang="zh-CN" sz="2400" dirty="0"/>
          </a:p>
          <a:p>
            <a:pPr marL="4572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ps</a:t>
            </a:r>
            <a:r>
              <a:rPr lang="zh-CN" altLang="en-US" sz="2400" dirty="0"/>
              <a:t>：参数可以有一个或多个以逗号分隔，也可以不传</a:t>
            </a:r>
            <a:r>
              <a:rPr lang="zh-CN" altLang="en-US" sz="2400" dirty="0" smtClean="0"/>
              <a:t>参</a:t>
            </a:r>
            <a:endParaRPr lang="en-US" altLang="zh-CN" sz="2400" dirty="0" smtClean="0"/>
          </a:p>
          <a:p>
            <a:pPr marL="45720" indent="0">
              <a:buNone/>
            </a:pPr>
            <a:endParaRPr lang="en-US" altLang="zh-CN" sz="2400" dirty="0" smtClean="0"/>
          </a:p>
          <a:p>
            <a:r>
              <a:rPr lang="zh-CN" altLang="en-US" sz="2400" dirty="0"/>
              <a:t>调用</a:t>
            </a:r>
            <a:r>
              <a:rPr lang="zh-CN" altLang="en-US" sz="2400" dirty="0" smtClean="0"/>
              <a:t>函数</a:t>
            </a:r>
            <a:endParaRPr lang="zh-CN" altLang="en-US" sz="2400" dirty="0"/>
          </a:p>
          <a:p>
            <a:pPr marL="45720" indent="0">
              <a:buNone/>
            </a:pPr>
            <a:r>
              <a:rPr lang="zh-CN" altLang="en-US" sz="2400" dirty="0"/>
              <a:t>	函数名</a:t>
            </a:r>
            <a:r>
              <a:rPr lang="zh-CN" altLang="en-US" sz="2400" dirty="0" smtClean="0"/>
              <a:t>（）</a:t>
            </a:r>
            <a:endParaRPr lang="zh-CN" altLang="en-US" sz="2400" dirty="0"/>
          </a:p>
          <a:p>
            <a:pPr marL="45720" indent="0">
              <a:buNone/>
            </a:pPr>
            <a:r>
              <a:rPr lang="zh-CN" altLang="en-US" sz="2400" dirty="0"/>
              <a:t>	</a:t>
            </a:r>
            <a:r>
              <a:rPr lang="en-US" altLang="zh-CN" sz="2400" dirty="0" err="1"/>
              <a:t>ps</a:t>
            </a:r>
            <a:r>
              <a:rPr lang="zh-CN" altLang="en-US" sz="2400" dirty="0"/>
              <a:t>：函数声明不调用是不起作用</a:t>
            </a:r>
            <a:r>
              <a:rPr lang="zh-CN" altLang="en-US" sz="2400" dirty="0" smtClean="0"/>
              <a:t>的</a:t>
            </a:r>
            <a:endParaRPr lang="zh-CN" altLang="en-US" sz="2400" dirty="0"/>
          </a:p>
          <a:p>
            <a:pPr marL="45720" indent="0">
              <a:buNone/>
            </a:pPr>
            <a:r>
              <a:rPr lang="zh-CN" altLang="en-US" sz="2400" dirty="0"/>
              <a:t>	</a:t>
            </a:r>
            <a:r>
              <a:rPr lang="en-US" altLang="zh-CN" sz="2400" dirty="0"/>
              <a:t>return </a:t>
            </a:r>
            <a:r>
              <a:rPr lang="zh-CN" altLang="en-US" sz="2400" dirty="0"/>
              <a:t>在函数中返回计算结果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289" y="5094312"/>
            <a:ext cx="6512511" cy="1143000"/>
          </a:xfrm>
        </p:spPr>
        <p:txBody>
          <a:bodyPr/>
          <a:lstStyle/>
          <a:p>
            <a:r>
              <a:rPr lang="zh-CN" altLang="en-US" dirty="0"/>
              <a:t>函数的好处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699592" y="1019552"/>
            <a:ext cx="6400800" cy="3633584"/>
          </a:xfrm>
        </p:spPr>
        <p:txBody>
          <a:bodyPr>
            <a:norm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可重复利用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 smtClean="0"/>
              <a:t>2 </a:t>
            </a:r>
            <a:r>
              <a:rPr lang="zh-CN" altLang="en-US" dirty="0"/>
              <a:t>执行效率快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 smtClean="0"/>
              <a:t>3 </a:t>
            </a:r>
            <a:r>
              <a:rPr lang="zh-CN" altLang="en-US" dirty="0"/>
              <a:t>使代码变得清晰易读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 smtClean="0"/>
              <a:t>4</a:t>
            </a:r>
            <a:r>
              <a:rPr lang="en-US" altLang="zh-CN" dirty="0"/>
              <a:t>.</a:t>
            </a:r>
            <a:r>
              <a:rPr lang="zh-CN" altLang="en-US" dirty="0"/>
              <a:t>可封装一部分代码</a:t>
            </a:r>
            <a:endParaRPr lang="zh-CN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中常用的属性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827584" y="1451600"/>
            <a:ext cx="7776864" cy="2481456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1. </a:t>
            </a:r>
            <a:r>
              <a:rPr lang="zh-CN" altLang="en-US" sz="2800" dirty="0" smtClean="0"/>
              <a:t>动态获取或添加文本（标记）：</a:t>
            </a:r>
            <a:r>
              <a:rPr lang="en-US" altLang="zh-CN" sz="2800" dirty="0" err="1" smtClean="0"/>
              <a:t>innerHTML</a:t>
            </a:r>
            <a:endParaRPr lang="en-US" altLang="zh-CN" sz="2800" dirty="0" smtClean="0"/>
          </a:p>
          <a:p>
            <a:pPr marL="45720" indent="0">
              <a:buNone/>
            </a:pPr>
            <a:endParaRPr lang="en-US" altLang="zh-CN" sz="2800" dirty="0" smtClean="0"/>
          </a:p>
          <a:p>
            <a:r>
              <a:rPr lang="en-US" altLang="zh-CN" sz="2800" dirty="0" smtClean="0"/>
              <a:t>2. style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上课认真听讲</a:t>
            </a:r>
            <a:endParaRPr lang="en-US" altLang="zh-CN" dirty="0" smtClean="0"/>
          </a:p>
          <a:p>
            <a:r>
              <a:rPr lang="zh-CN" altLang="en-US" dirty="0"/>
              <a:t>下课及时</a:t>
            </a:r>
            <a:r>
              <a:rPr lang="zh-CN" altLang="en-US" dirty="0" smtClean="0"/>
              <a:t>练习</a:t>
            </a:r>
            <a:endParaRPr lang="en-US" altLang="zh-CN" dirty="0" smtClean="0"/>
          </a:p>
          <a:p>
            <a:r>
              <a:rPr lang="zh-CN" altLang="en-US" dirty="0"/>
              <a:t>有什么</a:t>
            </a:r>
            <a:r>
              <a:rPr lang="zh-CN" altLang="en-US" dirty="0" smtClean="0"/>
              <a:t>问题及时提出</a:t>
            </a:r>
            <a:endParaRPr lang="en-US" altLang="zh-CN" dirty="0" smtClean="0"/>
          </a:p>
          <a:p>
            <a:r>
              <a:rPr lang="zh-CN" altLang="en-US" dirty="0"/>
              <a:t>上网</a:t>
            </a:r>
            <a:r>
              <a:rPr lang="zh-CN" altLang="en-US" dirty="0" smtClean="0"/>
              <a:t>浏览好的作品</a:t>
            </a:r>
            <a:endParaRPr lang="en-US" altLang="zh-CN" dirty="0" smtClean="0"/>
          </a:p>
          <a:p>
            <a:r>
              <a:rPr lang="zh-CN" altLang="en-US" dirty="0" smtClean="0"/>
              <a:t>按时认真完成作业</a:t>
            </a:r>
            <a:endParaRPr lang="zh-CN" alt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91937" y="5742384"/>
            <a:ext cx="6512511" cy="998984"/>
          </a:xfrm>
        </p:spPr>
        <p:txBody>
          <a:bodyPr/>
          <a:lstStyle/>
          <a:p>
            <a:r>
              <a:rPr lang="en-US" altLang="zh-CN" dirty="0" smtClean="0"/>
              <a:t>If</a:t>
            </a:r>
            <a:r>
              <a:rPr lang="zh-CN" altLang="en-US" dirty="0" smtClean="0"/>
              <a:t>语句（判断语句）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503040" y="692696"/>
            <a:ext cx="2420888" cy="18722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1. if(</a:t>
            </a:r>
            <a:r>
              <a:rPr lang="zh-CN" altLang="en-US" sz="2400" dirty="0"/>
              <a:t>条件</a:t>
            </a:r>
            <a:r>
              <a:rPr lang="en-US" altLang="zh-CN" sz="2400" dirty="0"/>
              <a:t>){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 smtClean="0"/>
              <a:t>条件</a:t>
            </a:r>
            <a:r>
              <a:rPr lang="zh-CN" altLang="en-US" sz="2400" dirty="0"/>
              <a:t>成立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 smtClean="0"/>
              <a:t>    }</a:t>
            </a:r>
            <a:endParaRPr lang="en-US" altLang="zh-CN" sz="2400" dirty="0"/>
          </a:p>
          <a:p>
            <a:pPr marL="0" indent="46355"/>
            <a:endParaRPr lang="en-US" altLang="zh-C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475656" y="3284984"/>
            <a:ext cx="28083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6355"/>
            <a:r>
              <a:rPr lang="en-US" altLang="zh-CN" sz="2400" dirty="0"/>
              <a:t>2. if</a:t>
            </a:r>
            <a:r>
              <a:rPr lang="zh-CN" altLang="en-US" sz="2400" dirty="0"/>
              <a:t>（条件）</a:t>
            </a:r>
            <a:r>
              <a:rPr lang="en-US" altLang="zh-CN" sz="2400" dirty="0"/>
              <a:t>{</a:t>
            </a:r>
            <a:endParaRPr lang="en-US" altLang="zh-CN" sz="2400" dirty="0"/>
          </a:p>
          <a:p>
            <a:pPr indent="46355"/>
            <a:r>
              <a:rPr lang="en-US" altLang="zh-CN" sz="2400" dirty="0"/>
              <a:t>	</a:t>
            </a:r>
            <a:r>
              <a:rPr lang="zh-CN" altLang="en-US" sz="2400" dirty="0"/>
              <a:t>条件成立</a:t>
            </a:r>
            <a:endParaRPr lang="zh-CN" altLang="en-US" sz="2400" dirty="0"/>
          </a:p>
          <a:p>
            <a:pPr indent="46355"/>
            <a:r>
              <a:rPr lang="zh-CN" altLang="en-US" sz="2400" dirty="0"/>
              <a:t>     </a:t>
            </a:r>
            <a:r>
              <a:rPr lang="en-US" altLang="zh-CN" sz="2400" dirty="0"/>
              <a:t>}else{</a:t>
            </a:r>
            <a:endParaRPr lang="en-US" altLang="zh-CN" sz="2400" dirty="0"/>
          </a:p>
          <a:p>
            <a:pPr indent="46355"/>
            <a:r>
              <a:rPr lang="en-US" altLang="zh-CN" sz="2400" dirty="0"/>
              <a:t>	</a:t>
            </a:r>
            <a:r>
              <a:rPr lang="zh-CN" altLang="en-US" sz="2400" dirty="0"/>
              <a:t>条件不成立</a:t>
            </a:r>
            <a:endParaRPr lang="zh-CN" altLang="en-US" sz="2400" dirty="0"/>
          </a:p>
          <a:p>
            <a:pPr indent="46355"/>
            <a:r>
              <a:rPr lang="en-US" altLang="zh-CN" sz="2400" dirty="0"/>
              <a:t>     }</a:t>
            </a:r>
            <a:endParaRPr lang="en-US" altLang="zh-C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046146" y="681648"/>
            <a:ext cx="29102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6355"/>
            <a:r>
              <a:rPr lang="en-US" altLang="zh-CN" sz="2400" dirty="0"/>
              <a:t>3. if</a:t>
            </a:r>
            <a:r>
              <a:rPr lang="zh-CN" altLang="en-US" sz="2400" dirty="0"/>
              <a:t>（条件）</a:t>
            </a:r>
            <a:r>
              <a:rPr lang="en-US" altLang="zh-CN" sz="2400" dirty="0"/>
              <a:t>{</a:t>
            </a:r>
            <a:endParaRPr lang="en-US" altLang="zh-CN" sz="2400" dirty="0"/>
          </a:p>
          <a:p>
            <a:pPr indent="46355"/>
            <a:r>
              <a:rPr lang="en-US" altLang="zh-CN" sz="2400" dirty="0"/>
              <a:t>	</a:t>
            </a:r>
            <a:r>
              <a:rPr lang="zh-CN" altLang="en-US" sz="2400" dirty="0"/>
              <a:t>条件成立</a:t>
            </a:r>
            <a:endParaRPr lang="zh-CN" altLang="en-US" sz="2400" dirty="0"/>
          </a:p>
          <a:p>
            <a:pPr indent="46355"/>
            <a:r>
              <a:rPr lang="en-US" altLang="zh-CN" sz="2400" dirty="0"/>
              <a:t>    }else if(</a:t>
            </a:r>
            <a:r>
              <a:rPr lang="zh-CN" altLang="en-US" sz="2400" dirty="0"/>
              <a:t>条件</a:t>
            </a:r>
            <a:r>
              <a:rPr lang="en-US" altLang="zh-CN" sz="2400" dirty="0"/>
              <a:t>){</a:t>
            </a:r>
            <a:endParaRPr lang="en-US" altLang="zh-CN" sz="2400" dirty="0"/>
          </a:p>
          <a:p>
            <a:pPr indent="46355"/>
            <a:r>
              <a:rPr lang="en-US" altLang="zh-CN" sz="2400" dirty="0"/>
              <a:t>	</a:t>
            </a:r>
            <a:r>
              <a:rPr lang="zh-CN" altLang="en-US" sz="2400" dirty="0"/>
              <a:t>条件成立</a:t>
            </a:r>
            <a:endParaRPr lang="zh-CN" altLang="en-US" sz="2400" dirty="0"/>
          </a:p>
          <a:p>
            <a:pPr indent="46355"/>
            <a:r>
              <a:rPr lang="zh-CN" altLang="en-US" sz="2400" dirty="0"/>
              <a:t>    </a:t>
            </a:r>
            <a:r>
              <a:rPr lang="en-US" altLang="zh-CN" sz="2400" dirty="0"/>
              <a:t>}else{</a:t>
            </a:r>
            <a:endParaRPr lang="en-US" altLang="zh-CN" sz="2400" dirty="0"/>
          </a:p>
          <a:p>
            <a:pPr indent="46355"/>
            <a:r>
              <a:rPr lang="en-US" altLang="zh-CN" sz="2400" dirty="0"/>
              <a:t>	</a:t>
            </a:r>
            <a:r>
              <a:rPr lang="zh-CN" altLang="en-US" sz="2400" dirty="0"/>
              <a:t>条件不成立</a:t>
            </a:r>
            <a:endParaRPr lang="zh-CN" altLang="en-US" sz="2400" dirty="0"/>
          </a:p>
          <a:p>
            <a:pPr indent="46355"/>
            <a:r>
              <a:rPr lang="zh-CN" altLang="en-US" sz="2400" dirty="0"/>
              <a:t>    </a:t>
            </a:r>
            <a:r>
              <a:rPr lang="en-US" altLang="zh-CN" sz="2400" dirty="0" smtClean="0"/>
              <a:t>}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7921" y="5742384"/>
            <a:ext cx="6512511" cy="1143000"/>
          </a:xfrm>
        </p:spPr>
        <p:txBody>
          <a:bodyPr/>
          <a:lstStyle/>
          <a:p>
            <a:r>
              <a:rPr lang="zh-CN" altLang="en-US" dirty="0" smtClean="0"/>
              <a:t>比较运算符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08" y="404664"/>
            <a:ext cx="8686992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7921" y="5742384"/>
            <a:ext cx="6512511" cy="1143000"/>
          </a:xfrm>
        </p:spPr>
        <p:txBody>
          <a:bodyPr/>
          <a:lstStyle/>
          <a:p>
            <a:r>
              <a:rPr lang="zh-CN" altLang="en-US" dirty="0" smtClean="0"/>
              <a:t>逻辑运算符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7" y="1268760"/>
            <a:ext cx="8863441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289" y="4878288"/>
            <a:ext cx="6512511" cy="1143000"/>
          </a:xfrm>
        </p:spPr>
        <p:txBody>
          <a:bodyPr/>
          <a:lstStyle/>
          <a:p>
            <a:r>
              <a:rPr lang="en-US" altLang="zh-CN" dirty="0" err="1" smtClean="0"/>
              <a:t>isNaN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143000" y="962392"/>
            <a:ext cx="6400800" cy="3474720"/>
          </a:xfrm>
        </p:spPr>
        <p:txBody>
          <a:bodyPr/>
          <a:lstStyle/>
          <a:p>
            <a:r>
              <a:rPr lang="en-US" altLang="zh-CN" dirty="0" err="1" smtClean="0"/>
              <a:t>isNaN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：是不是一个数字？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当返回 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时，不是数字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返回 </a:t>
            </a:r>
            <a:r>
              <a:rPr lang="en-US" altLang="zh-CN" dirty="0" smtClean="0"/>
              <a:t>false </a:t>
            </a:r>
            <a:r>
              <a:rPr lang="zh-CN" altLang="en-US" dirty="0" smtClean="0"/>
              <a:t>时，是数字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*</a:t>
            </a:r>
            <a:r>
              <a:rPr lang="en-US" altLang="zh-CN" dirty="0" err="1" smtClean="0"/>
              <a:t>isNaN</a:t>
            </a:r>
            <a:r>
              <a:rPr lang="en-US" altLang="zh-CN" dirty="0" smtClean="0"/>
              <a:t>()</a:t>
            </a:r>
            <a:r>
              <a:rPr lang="zh-CN" altLang="en-US" dirty="0" smtClean="0"/>
              <a:t>此方法只判断是否为数字，不判断数据类型。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289" y="5089718"/>
            <a:ext cx="6512511" cy="1143000"/>
          </a:xfrm>
        </p:spPr>
        <p:txBody>
          <a:bodyPr/>
          <a:p>
            <a:r>
              <a:rPr lang="zh-CN" altLang="en-US"/>
              <a:t>匿名函数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143000" y="1162050"/>
            <a:ext cx="6584950" cy="3804285"/>
          </a:xfrm>
        </p:spPr>
        <p:txBody>
          <a:bodyPr>
            <a:noAutofit/>
          </a:bodyPr>
          <a:p>
            <a:r>
              <a:rPr lang="zh-CN" altLang="en-US" sz="2800"/>
              <a:t>匿名函数就是没有函数名，不需要调用</a:t>
            </a:r>
            <a:endParaRPr lang="zh-CN" altLang="en-US" sz="2800"/>
          </a:p>
          <a:p>
            <a:pPr marL="45720" indent="0">
              <a:buNone/>
            </a:pPr>
            <a:r>
              <a:rPr lang="en-US" altLang="zh-CN" sz="2800"/>
              <a:t>	</a:t>
            </a:r>
            <a:r>
              <a:rPr lang="zh-CN" altLang="en-US" sz="2800"/>
              <a:t>eg：btn.onclick = function(){}</a:t>
            </a:r>
            <a:endParaRPr lang="zh-CN" altLang="en-US" sz="2800"/>
          </a:p>
          <a:p>
            <a:pPr marL="45720" indent="0">
              <a:buNone/>
            </a:pPr>
            <a:endParaRPr lang="zh-CN" altLang="en-US" sz="2800"/>
          </a:p>
          <a:p>
            <a:r>
              <a:rPr lang="zh-CN" altLang="en-US" sz="2800"/>
              <a:t>onload事件</a:t>
            </a:r>
            <a:endParaRPr lang="zh-CN" altLang="en-US" sz="2800"/>
          </a:p>
          <a:p>
            <a:pPr marL="45720" indent="0">
              <a:buNone/>
            </a:pPr>
            <a:r>
              <a:rPr lang="en-US" altLang="zh-CN" sz="2800"/>
              <a:t>	先加载窗体，我们先读取HTML代码再读取JS代码</a:t>
            </a:r>
            <a:endParaRPr lang="en-US" altLang="zh-CN" sz="28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8024" y="4874453"/>
            <a:ext cx="6512511" cy="1143000"/>
          </a:xfrm>
        </p:spPr>
        <p:txBody>
          <a:bodyPr/>
          <a:p>
            <a:r>
              <a:rPr lang="zh-CN" altLang="en-US"/>
              <a:t>for循环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788795" y="731520"/>
            <a:ext cx="6400800" cy="3474720"/>
          </a:xfrm>
        </p:spPr>
        <p:txBody>
          <a:bodyPr>
            <a:normAutofit fontScale="90000" lnSpcReduction="10000"/>
          </a:bodyPr>
          <a:p>
            <a:pPr marL="45720" indent="0">
              <a:buNone/>
            </a:pPr>
            <a:r>
              <a:rPr lang="zh-CN" altLang="en-US"/>
              <a:t>for(初始化;条件;增量){</a:t>
            </a:r>
            <a:endParaRPr lang="zh-CN" altLang="en-US"/>
          </a:p>
          <a:p>
            <a:pPr marL="45720" indent="0">
              <a:buNone/>
            </a:pPr>
            <a:r>
              <a:rPr lang="zh-CN" altLang="en-US"/>
              <a:t>		执行语句</a:t>
            </a:r>
            <a:endParaRPr lang="zh-CN" altLang="en-US"/>
          </a:p>
          <a:p>
            <a:pPr marL="45720" indent="0">
              <a:buNone/>
            </a:pPr>
            <a:r>
              <a:rPr lang="zh-CN" altLang="en-US"/>
              <a:t>}</a:t>
            </a:r>
            <a:endParaRPr lang="zh-CN" altLang="en-US"/>
          </a:p>
          <a:p>
            <a:endParaRPr lang="zh-CN" altLang="en-US"/>
          </a:p>
          <a:p>
            <a:pPr marL="45720" indent="0">
              <a:buNone/>
            </a:pPr>
            <a:r>
              <a:rPr lang="zh-CN" altLang="en-US"/>
              <a:t>	eg：</a:t>
            </a:r>
            <a:endParaRPr lang="zh-CN" altLang="en-US"/>
          </a:p>
          <a:p>
            <a:pPr marL="45720" indent="0">
              <a:buNone/>
            </a:pPr>
            <a:r>
              <a:rPr lang="zh-CN" altLang="en-US"/>
              <a:t>		for(var i = 0; i &lt; 10; i++){</a:t>
            </a:r>
            <a:endParaRPr lang="zh-CN" altLang="en-US"/>
          </a:p>
          <a:p>
            <a:pPr marL="45720" indent="0">
              <a:buNone/>
            </a:pPr>
            <a:r>
              <a:rPr lang="zh-CN" altLang="en-US"/>
              <a:t>			</a:t>
            </a:r>
            <a:endParaRPr lang="zh-CN" altLang="en-US"/>
          </a:p>
          <a:p>
            <a:pPr marL="45720" indent="0">
              <a:buNone/>
            </a:pPr>
            <a:r>
              <a:rPr lang="zh-CN" altLang="en-US"/>
              <a:t>		}</a:t>
            </a:r>
            <a:endParaRPr lang="zh-CN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289" y="4874453"/>
            <a:ext cx="6512511" cy="1143000"/>
          </a:xfrm>
        </p:spPr>
        <p:txBody>
          <a:bodyPr/>
          <a:p>
            <a:r>
              <a:rPr lang="zh-CN" altLang="en-US"/>
              <a:t>循环的作用和好处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7005955" cy="3640455"/>
          </a:xfrm>
        </p:spPr>
        <p:txBody>
          <a:bodyPr>
            <a:normAutofit lnSpcReduction="10000"/>
          </a:bodyPr>
          <a:p>
            <a:r>
              <a:rPr lang="zh-CN" altLang="en-US" sz="2400"/>
              <a:t>1. 循环语句经常用来化简大量重复性工作；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2. 实现群体控制；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3. 功能里边所谓的“自动”经常是用循环制作；</a:t>
            </a:r>
            <a:endParaRPr lang="zh-CN" altLang="en-US" sz="2400"/>
          </a:p>
          <a:p>
            <a:pPr marL="45720" indent="0">
              <a:buNone/>
            </a:pPr>
            <a:r>
              <a:rPr lang="zh-CN" altLang="en-US" sz="2400"/>
              <a:t>		</a:t>
            </a:r>
            <a:endParaRPr lang="zh-CN" altLang="en-US" sz="2400"/>
          </a:p>
          <a:p>
            <a:r>
              <a:rPr lang="zh-CN" altLang="en-US" sz="2400"/>
              <a:t>4. 实现搜索功能；</a:t>
            </a:r>
            <a:endParaRPr lang="zh-CN" altLang="en-US" sz="24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9335" y="4658995"/>
            <a:ext cx="7276465" cy="1143000"/>
          </a:xfrm>
        </p:spPr>
        <p:txBody>
          <a:bodyPr/>
          <a:p>
            <a:r>
              <a:rPr lang="zh-CN" altLang="en-US" sz="4000"/>
              <a:t>通过标签名获取页面中的元素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143000" y="1162050"/>
            <a:ext cx="6400800" cy="2606040"/>
          </a:xfrm>
        </p:spPr>
        <p:txBody>
          <a:bodyPr/>
          <a:p>
            <a:pPr marL="45720" indent="0">
              <a:buNone/>
            </a:pPr>
            <a:r>
              <a:rPr lang="zh-CN" altLang="en-US" sz="2800"/>
              <a:t>document.getElementsByTagName()</a:t>
            </a:r>
            <a:endParaRPr lang="zh-CN" altLang="en-US" sz="2800"/>
          </a:p>
          <a:p>
            <a:endParaRPr lang="zh-CN" altLang="en-US" sz="2800"/>
          </a:p>
          <a:p>
            <a:pPr marL="45720" indent="0">
              <a:buNone/>
            </a:pPr>
            <a:r>
              <a:rPr lang="zh-CN" altLang="en-US" sz="2800"/>
              <a:t>	</a:t>
            </a:r>
            <a:r>
              <a:rPr lang="en-US" altLang="zh-CN" sz="2800"/>
              <a:t>*</a:t>
            </a:r>
            <a:r>
              <a:rPr lang="zh-CN" altLang="en-US" sz="2800"/>
              <a:t>拿到的是一个数组，数组的角标（索引）从0开始</a:t>
            </a:r>
            <a:endParaRPr lang="zh-CN" altLang="en-US" sz="28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1955" y="5448300"/>
            <a:ext cx="6801485" cy="1143000"/>
          </a:xfrm>
        </p:spPr>
        <p:txBody>
          <a:bodyPr/>
          <a:p>
            <a:r>
              <a:rPr lang="en-US" altLang="zh-CN" sz="4000"/>
              <a:t>while</a:t>
            </a:r>
            <a:r>
              <a:rPr lang="zh-CN" altLang="zh-CN" sz="4000"/>
              <a:t>循环 和 </a:t>
            </a:r>
            <a:r>
              <a:rPr lang="en-US" altLang="zh-CN" sz="4000"/>
              <a:t>do-while</a:t>
            </a:r>
            <a:r>
              <a:rPr lang="zh-CN" altLang="en-US" sz="4000"/>
              <a:t>循环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371600" y="439420"/>
            <a:ext cx="7532370" cy="4675505"/>
          </a:xfrm>
        </p:spPr>
        <p:txBody>
          <a:bodyPr>
            <a:normAutofit/>
          </a:bodyPr>
          <a:p>
            <a:r>
              <a:rPr lang="zh-CN" altLang="en-US"/>
              <a:t>while（循环条件）{</a:t>
            </a:r>
            <a:endParaRPr lang="zh-CN" altLang="en-US"/>
          </a:p>
          <a:p>
            <a:pPr marL="45720" indent="0">
              <a:buNone/>
            </a:pPr>
            <a:r>
              <a:rPr lang="zh-CN" altLang="en-US"/>
              <a:t>	执行语句</a:t>
            </a:r>
            <a:endParaRPr lang="zh-CN" altLang="en-US"/>
          </a:p>
          <a:p>
            <a:pPr marL="45720" indent="0">
              <a:buNone/>
            </a:pPr>
            <a:r>
              <a:rPr lang="zh-CN" altLang="en-US"/>
              <a:t>  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do-while</a:t>
            </a:r>
            <a:endParaRPr lang="zh-CN" altLang="en-US"/>
          </a:p>
          <a:p>
            <a:pPr marL="45720" indent="0">
              <a:buNone/>
            </a:pPr>
            <a:r>
              <a:rPr lang="zh-CN" altLang="en-US"/>
              <a:t>	do{</a:t>
            </a:r>
            <a:endParaRPr lang="zh-CN" altLang="en-US"/>
          </a:p>
          <a:p>
            <a:pPr marL="45720" indent="0">
              <a:buNone/>
            </a:pPr>
            <a:r>
              <a:rPr lang="zh-CN" altLang="en-US"/>
              <a:t>	  执行语句；</a:t>
            </a:r>
            <a:endParaRPr lang="zh-CN" altLang="en-US"/>
          </a:p>
          <a:p>
            <a:pPr marL="45720" indent="0">
              <a:buNone/>
            </a:pPr>
            <a:r>
              <a:rPr lang="zh-CN" altLang="en-US"/>
              <a:t>	}while（循环条件）;</a:t>
            </a:r>
            <a:endParaRPr lang="zh-CN" altLang="en-US"/>
          </a:p>
          <a:p>
            <a:pPr marL="45720" indent="0">
              <a:buNone/>
            </a:pPr>
            <a:r>
              <a:rPr lang="en-US" altLang="zh-CN"/>
              <a:t>*</a:t>
            </a:r>
            <a:r>
              <a:rPr lang="zh-CN" altLang="en-US"/>
              <a:t>：不论条件是否成立do里的代码都先执行一遍</a:t>
            </a:r>
            <a:endParaRPr lang="zh-CN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2759" y="4372168"/>
            <a:ext cx="6512511" cy="1143000"/>
          </a:xfrm>
        </p:spPr>
        <p:txBody>
          <a:bodyPr/>
          <a:p>
            <a:r>
              <a:rPr lang="zh-CN" altLang="en-US"/>
              <a:t>排他思想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573530" y="2023110"/>
            <a:ext cx="6400800" cy="1119505"/>
          </a:xfrm>
        </p:spPr>
        <p:txBody>
          <a:bodyPr/>
          <a:p>
            <a:pPr marL="45720" indent="0">
              <a:buNone/>
            </a:pPr>
            <a:r>
              <a:rPr lang="zh-CN" altLang="en-US" sz="3200"/>
              <a:t>有排他必循环，先排除后确定</a:t>
            </a:r>
            <a:endParaRPr lang="zh-CN" altLang="en-US"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站点形式上的几种错误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755576" y="731520"/>
            <a:ext cx="7632848" cy="3474720"/>
          </a:xfrm>
        </p:spPr>
        <p:txBody>
          <a:bodyPr/>
          <a:lstStyle/>
          <a:p>
            <a:r>
              <a:rPr lang="zh-CN" altLang="en-US" dirty="0" smtClean="0"/>
              <a:t>太多的修饰</a:t>
            </a:r>
            <a:r>
              <a:rPr lang="en-US" altLang="zh-CN" dirty="0" smtClean="0"/>
              <a:t>(</a:t>
            </a:r>
            <a:r>
              <a:rPr lang="zh-CN" altLang="en-US" dirty="0" smtClean="0"/>
              <a:t>动画、音乐、字幕</a:t>
            </a:r>
            <a:r>
              <a:rPr lang="en-US" altLang="zh-CN" dirty="0" smtClean="0"/>
              <a:t>…)</a:t>
            </a:r>
            <a:r>
              <a:rPr lang="zh-CN" altLang="en-US" dirty="0" smtClean="0"/>
              <a:t>使下载时间过长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各种</a:t>
            </a:r>
            <a:r>
              <a:rPr lang="zh-CN" altLang="en-US" dirty="0" smtClean="0"/>
              <a:t>图片、背景混乱，颜色不协调，使网页难以阅读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导航控制</a:t>
            </a:r>
            <a:r>
              <a:rPr lang="zh-CN" altLang="en-US" dirty="0" smtClean="0"/>
              <a:t>混乱，访问不方便</a:t>
            </a:r>
            <a:endParaRPr lang="zh-CN" alt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6624" y="5520248"/>
            <a:ext cx="6512511" cy="1143000"/>
          </a:xfrm>
        </p:spPr>
        <p:txBody>
          <a:bodyPr/>
          <a:p>
            <a:r>
              <a:rPr lang="en-US" altLang="zh-CN"/>
              <a:t>switch</a:t>
            </a:r>
            <a:r>
              <a:rPr lang="zh-CN" altLang="zh-CN"/>
              <a:t>语句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573530" y="245110"/>
            <a:ext cx="6677025" cy="5275580"/>
          </a:xfrm>
        </p:spPr>
        <p:txBody>
          <a:bodyPr>
            <a:normAutofit fontScale="80000"/>
          </a:bodyPr>
          <a:p>
            <a:r>
              <a:rPr lang="zh-CN" altLang="en-US"/>
              <a:t>switch（表达式）{</a:t>
            </a:r>
            <a:endParaRPr lang="zh-CN" altLang="en-US"/>
          </a:p>
          <a:p>
            <a:r>
              <a:rPr lang="zh-CN" altLang="en-US"/>
              <a:t>		case值1：</a:t>
            </a:r>
            <a:endParaRPr lang="zh-CN" altLang="en-US"/>
          </a:p>
          <a:p>
            <a:r>
              <a:rPr lang="zh-CN" altLang="en-US"/>
              <a:t>		js命令；</a:t>
            </a:r>
            <a:endParaRPr lang="zh-CN" altLang="en-US"/>
          </a:p>
          <a:p>
            <a:r>
              <a:rPr lang="zh-CN" altLang="en-US"/>
              <a:t>		break；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	case值</a:t>
            </a:r>
            <a:r>
              <a:rPr lang="en-US" altLang="zh-CN"/>
              <a:t>2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		js命令；</a:t>
            </a:r>
            <a:endParaRPr lang="zh-CN" altLang="en-US"/>
          </a:p>
          <a:p>
            <a:r>
              <a:rPr lang="zh-CN" altLang="en-US"/>
              <a:t>		break；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	default：</a:t>
            </a:r>
            <a:endParaRPr lang="zh-CN" altLang="en-US"/>
          </a:p>
          <a:p>
            <a:r>
              <a:rPr lang="zh-CN" altLang="en-US"/>
              <a:t>		js命令；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6624" y="4659188"/>
            <a:ext cx="6512511" cy="1143000"/>
          </a:xfrm>
        </p:spPr>
        <p:txBody>
          <a:bodyPr/>
          <a:p>
            <a:r>
              <a:rPr lang="zh-CN" altLang="en-US"/>
              <a:t>定时器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143000" y="1110615"/>
            <a:ext cx="6690360" cy="3646170"/>
          </a:xfrm>
        </p:spPr>
        <p:txBody>
          <a:bodyPr>
            <a:normAutofit/>
          </a:bodyPr>
          <a:p>
            <a:pPr marL="45720" indent="0">
              <a:buNone/>
            </a:pPr>
            <a:r>
              <a:rPr lang="zh-CN" altLang="en-US"/>
              <a:t>1. setTimeout() 只执行一次 </a:t>
            </a:r>
            <a:r>
              <a:rPr lang="en-US" altLang="zh-CN"/>
              <a:t>—— </a:t>
            </a:r>
            <a:r>
              <a:rPr lang="zh-CN" altLang="en-US">
                <a:sym typeface="+mn-ea"/>
              </a:rPr>
              <a:t>开启定时器</a:t>
            </a:r>
            <a:endParaRPr lang="zh-CN" altLang="en-US"/>
          </a:p>
          <a:p>
            <a:pPr marL="45720" indent="0">
              <a:buNone/>
            </a:pPr>
            <a:r>
              <a:rPr lang="zh-CN" altLang="en-US"/>
              <a:t>    clearTimeout() </a:t>
            </a:r>
            <a:r>
              <a:rPr lang="en-US" altLang="zh-CN"/>
              <a:t>—— </a:t>
            </a:r>
            <a:r>
              <a:rPr lang="zh-CN" altLang="en-US">
                <a:sym typeface="+mn-ea"/>
              </a:rPr>
              <a:t>停止定时器</a:t>
            </a:r>
            <a:endParaRPr lang="zh-CN" altLang="en-US"/>
          </a:p>
          <a:p>
            <a:endParaRPr lang="zh-CN" altLang="en-US"/>
          </a:p>
          <a:p>
            <a:pPr marL="45720" indent="0">
              <a:buNone/>
            </a:pPr>
            <a:r>
              <a:rPr lang="zh-CN" altLang="en-US"/>
              <a:t>2. setInterval() 每隔多长时间执行一次</a:t>
            </a:r>
            <a:endParaRPr lang="zh-CN" altLang="en-US"/>
          </a:p>
          <a:p>
            <a:pPr marL="45720" indent="0">
              <a:buNone/>
            </a:pPr>
            <a:r>
              <a:rPr lang="zh-CN" altLang="en-US"/>
              <a:t>    clearInterval()</a:t>
            </a:r>
            <a:endParaRPr lang="zh-CN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5233035"/>
            <a:ext cx="7583805" cy="1143000"/>
          </a:xfrm>
        </p:spPr>
        <p:txBody>
          <a:bodyPr/>
          <a:p>
            <a:r>
              <a:rPr lang="en-US" altLang="zh-CN" sz="4000"/>
              <a:t>JQuery</a:t>
            </a:r>
            <a:r>
              <a:rPr lang="zh-CN" altLang="en-US" sz="4000"/>
              <a:t>简介</a:t>
            </a:r>
            <a:r>
              <a:rPr lang="en-US" altLang="zh-CN" sz="4000"/>
              <a:t>——</a:t>
            </a:r>
            <a:r>
              <a:rPr lang="zh-CN" altLang="en-US" sz="4000"/>
              <a:t>就是一个</a:t>
            </a:r>
            <a:r>
              <a:rPr lang="en-US" altLang="zh-CN" sz="4000"/>
              <a:t>JS</a:t>
            </a:r>
            <a:r>
              <a:rPr lang="zh-CN" altLang="en-US" sz="4000"/>
              <a:t>文件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143000" y="657225"/>
            <a:ext cx="7361554" cy="4370070"/>
          </a:xfrm>
        </p:spPr>
        <p:txBody>
          <a:bodyPr vert="horz" wrap="square" lIns="91440" tIns="45720" rIns="91440" bIns="45720" numCol="1" anchor="t">
            <a:normAutofit lnSpcReduction="20000"/>
          </a:bodyPr>
          <a:lstStyle/>
          <a:p>
            <a:pPr marL="228600" indent="-182880" algn="l" defTabSz="914400" fontAlgn="auto" latinLnBrk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/>
              <a:buChar char="*"/>
            </a:pPr>
            <a:r>
              <a:rPr lang="en-US" altLang="ko-KR" sz="2600" b="0" cap="none" dirty="0" smtClean="0">
                <a:latin typeface="Trebuchet MS" panose="020B0603020202020204" charset="0"/>
                <a:ea typeface="Trebuchet MS" panose="020B0603020202020204" charset="0"/>
              </a:rPr>
              <a:t>Jquery</a:t>
            </a:r>
            <a:r>
              <a:rPr lang="en-US" altLang="ko-KR" sz="2600" b="0" cap="none" dirty="0" smtClean="0">
                <a:latin typeface="方正姚体" charset="0"/>
                <a:ea typeface="方正姚体" charset="0"/>
              </a:rPr>
              <a:t>由美国人</a:t>
            </a:r>
            <a:r>
              <a:rPr lang="en-US" altLang="ko-KR" sz="2600" b="0" cap="none" dirty="0" smtClean="0">
                <a:latin typeface="Trebuchet MS" panose="020B0603020202020204" charset="0"/>
                <a:ea typeface="Trebuchet MS" panose="020B0603020202020204" charset="0"/>
              </a:rPr>
              <a:t>John Resig</a:t>
            </a:r>
            <a:r>
              <a:rPr lang="en-US" altLang="ko-KR" sz="2600" b="0" cap="none" dirty="0" smtClean="0">
                <a:latin typeface="方正姚体" charset="0"/>
                <a:ea typeface="方正姚体" charset="0"/>
              </a:rPr>
              <a:t>创建。国内绝大多数网站都使用</a:t>
            </a:r>
            <a:r>
              <a:rPr lang="en-US" altLang="ko-KR" sz="2600" b="0" cap="none" dirty="0" smtClean="0">
                <a:latin typeface="Trebuchet MS" panose="020B0603020202020204" charset="0"/>
                <a:ea typeface="Trebuchet MS" panose="020B0603020202020204" charset="0"/>
              </a:rPr>
              <a:t>Jquery</a:t>
            </a:r>
            <a:r>
              <a:rPr lang="en-US" altLang="ko-KR" sz="2600" b="0" cap="none" dirty="0" smtClean="0">
                <a:latin typeface="方正姚体" charset="0"/>
                <a:ea typeface="方正姚体" charset="0"/>
              </a:rPr>
              <a:t>来编写。</a:t>
            </a:r>
            <a:br>
              <a:rPr lang="en-US" altLang="ko-KR" sz="2600" b="0" cap="none" dirty="0" smtClean="0">
                <a:latin typeface="方正姚体" charset="0"/>
                <a:ea typeface="方正姚体" charset="0"/>
              </a:rPr>
            </a:br>
            <a:r>
              <a:rPr lang="en-US" altLang="ko-KR" sz="2600" b="0" cap="none" dirty="0" smtClean="0">
                <a:latin typeface="Trebuchet MS" panose="020B0603020202020204" charset="0"/>
                <a:ea typeface="Trebuchet MS" panose="020B0603020202020204" charset="0"/>
              </a:rPr>
              <a:t>JQuery</a:t>
            </a:r>
            <a:r>
              <a:rPr lang="en-US" altLang="ko-KR" sz="2600" b="0" cap="none" dirty="0" smtClean="0">
                <a:latin typeface="方正姚体" charset="0"/>
                <a:ea typeface="方正姚体" charset="0"/>
              </a:rPr>
              <a:t>能做的普通的</a:t>
            </a:r>
            <a:r>
              <a:rPr lang="en-US" altLang="ko-KR" sz="2600" b="0" cap="none" dirty="0" smtClean="0">
                <a:latin typeface="Trebuchet MS" panose="020B0603020202020204" charset="0"/>
                <a:ea typeface="Trebuchet MS" panose="020B0603020202020204" charset="0"/>
              </a:rPr>
              <a:t>Dom</a:t>
            </a:r>
            <a:r>
              <a:rPr lang="en-US" altLang="ko-KR" sz="2600" b="0" cap="none" dirty="0" smtClean="0">
                <a:latin typeface="方正姚体" charset="0"/>
                <a:ea typeface="方正姚体" charset="0"/>
              </a:rPr>
              <a:t>能做，普通</a:t>
            </a:r>
            <a:r>
              <a:rPr lang="en-US" altLang="ko-KR" sz="2600" b="0" cap="none" dirty="0" smtClean="0">
                <a:latin typeface="Trebuchet MS" panose="020B0603020202020204" charset="0"/>
                <a:ea typeface="Trebuchet MS" panose="020B0603020202020204" charset="0"/>
              </a:rPr>
              <a:t>Dom</a:t>
            </a:r>
            <a:r>
              <a:rPr lang="en-US" altLang="ko-KR" sz="2600" b="0" cap="none" dirty="0" smtClean="0">
                <a:latin typeface="方正姚体" charset="0"/>
                <a:ea typeface="方正姚体" charset="0"/>
              </a:rPr>
              <a:t>能做的</a:t>
            </a:r>
            <a:r>
              <a:rPr lang="en-US" altLang="ko-KR" sz="2600" b="0" cap="none" dirty="0" smtClean="0">
                <a:latin typeface="Trebuchet MS" panose="020B0603020202020204" charset="0"/>
                <a:ea typeface="Trebuchet MS" panose="020B0603020202020204" charset="0"/>
              </a:rPr>
              <a:t>JQuery</a:t>
            </a:r>
            <a:r>
              <a:rPr lang="en-US" altLang="ko-KR" sz="2600" b="0" cap="none" dirty="0" smtClean="0">
                <a:latin typeface="方正姚体" charset="0"/>
                <a:ea typeface="方正姚体" charset="0"/>
              </a:rPr>
              <a:t>也能做。</a:t>
            </a:r>
            <a:endParaRPr lang="ko-KR" altLang="en-US" sz="2600" b="0" cap="none" dirty="0" smtClean="0">
              <a:latin typeface="方正姚体" charset="0"/>
              <a:ea typeface="方正姚体" charset="0"/>
            </a:endParaRPr>
          </a:p>
          <a:p>
            <a:pPr marL="45720" indent="0" algn="l" defTabSz="914400" fontAlgn="auto" latinLnBrk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Tx/>
              <a:buNone/>
            </a:pPr>
            <a:endParaRPr lang="ko-KR" altLang="en-US" sz="2600" b="0" cap="none" dirty="0" smtClean="0">
              <a:latin typeface="Trebuchet MS" panose="020B0603020202020204" charset="0"/>
              <a:ea typeface="Trebuchet MS" panose="020B0603020202020204" charset="0"/>
            </a:endParaRPr>
          </a:p>
          <a:p>
            <a:pPr marL="228600" indent="-182880" algn="l" defTabSz="914400" fontAlgn="auto" latinLnBrk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/>
              <a:buChar char="*"/>
            </a:pPr>
            <a:r>
              <a:rPr lang="en-US" altLang="ko-KR" sz="2600" b="0" cap="none" dirty="0" smtClean="0">
                <a:latin typeface="Trebuchet MS" panose="020B0603020202020204" charset="0"/>
                <a:ea typeface="Trebuchet MS" panose="020B0603020202020204" charset="0"/>
              </a:rPr>
              <a:t>DOM</a:t>
            </a:r>
            <a:r>
              <a:rPr lang="en-US" altLang="ko-KR" sz="2600" b="0" cap="none" dirty="0" smtClean="0">
                <a:latin typeface="方正姚体" charset="0"/>
                <a:ea typeface="方正姚体" charset="0"/>
              </a:rPr>
              <a:t>是什么：</a:t>
            </a:r>
            <a:r>
              <a:rPr lang="en-US" altLang="ko-KR" sz="2600" b="0" cap="none" dirty="0" smtClean="0">
                <a:latin typeface="Trebuchet MS" panose="020B0603020202020204" charset="0"/>
                <a:ea typeface="Trebuchet MS" panose="020B0603020202020204" charset="0"/>
              </a:rPr>
              <a:t>DOM</a:t>
            </a:r>
            <a:r>
              <a:rPr lang="en-US" altLang="ko-KR" sz="2600" b="0" cap="none" dirty="0" smtClean="0">
                <a:latin typeface="方正姚体" charset="0"/>
                <a:ea typeface="方正姚体" charset="0"/>
              </a:rPr>
              <a:t>可以理解为</a:t>
            </a:r>
            <a:r>
              <a:rPr lang="en-US" altLang="ko-KR" sz="2600" b="0" cap="none" dirty="0" smtClean="0">
                <a:latin typeface="Trebuchet MS" panose="020B0603020202020204" charset="0"/>
                <a:ea typeface="Trebuchet MS" panose="020B0603020202020204" charset="0"/>
              </a:rPr>
              <a:t>document;</a:t>
            </a:r>
            <a:endParaRPr lang="ko-KR" altLang="en-US" sz="2600" b="0" cap="none" dirty="0" smtClean="0">
              <a:latin typeface="Trebuchet MS" panose="020B0603020202020204" charset="0"/>
              <a:ea typeface="Trebuchet MS" panose="020B0603020202020204" charset="0"/>
            </a:endParaRPr>
          </a:p>
          <a:p>
            <a:pPr marL="45720" indent="0" algn="l" defTabSz="914400" fontAlgn="auto" latinLnBrk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Tx/>
              <a:buNone/>
            </a:pPr>
            <a:endParaRPr lang="ko-KR" altLang="en-US" sz="2600" b="0" cap="none" dirty="0" smtClean="0">
              <a:latin typeface="Trebuchet MS" panose="020B0603020202020204" charset="0"/>
              <a:ea typeface="Trebuchet MS" panose="020B0603020202020204" charset="0"/>
            </a:endParaRPr>
          </a:p>
          <a:p>
            <a:pPr marL="228600" indent="-182880" algn="l" defTabSz="914400" fontAlgn="auto" latinLnBrk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/>
              <a:buChar char="*"/>
            </a:pPr>
            <a:r>
              <a:rPr lang="en-US" altLang="ko-KR" sz="2600" b="0" cap="none" dirty="0" smtClean="0">
                <a:latin typeface="Trebuchet MS" panose="020B0603020202020204" charset="0"/>
                <a:ea typeface="Trebuchet MS" panose="020B0603020202020204" charset="0"/>
              </a:rPr>
              <a:t>JQuery</a:t>
            </a:r>
            <a:r>
              <a:rPr lang="en-US" altLang="ko-KR" sz="2600" b="0" cap="none" dirty="0" smtClean="0">
                <a:latin typeface="方正姚体" charset="0"/>
                <a:ea typeface="方正姚体" charset="0"/>
              </a:rPr>
              <a:t>的优点：</a:t>
            </a:r>
            <a:endParaRPr lang="ko-KR" altLang="en-US" sz="2600" b="0" cap="none" dirty="0" smtClean="0">
              <a:latin typeface="方正姚体" charset="0"/>
              <a:ea typeface="方正姚体" charset="0"/>
            </a:endParaRPr>
          </a:p>
          <a:p>
            <a:pPr marL="457200" indent="0" algn="l" defTabSz="914400" fontAlgn="auto" latinLnBrk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en-US" altLang="ko-KR" sz="2600" b="0" cap="none" dirty="0" smtClean="0">
                <a:latin typeface="方正姚体" charset="0"/>
                <a:ea typeface="方正姚体" charset="0"/>
              </a:rPr>
              <a:t>使用简单方便</a:t>
            </a:r>
            <a:r>
              <a:rPr lang="en-US" altLang="ko-KR" sz="2600" b="0" cap="none" dirty="0" smtClean="0">
                <a:latin typeface="Trebuchet MS" panose="020B0603020202020204" charset="0"/>
                <a:ea typeface="Trebuchet MS" panose="020B0603020202020204" charset="0"/>
              </a:rPr>
              <a:t> – </a:t>
            </a:r>
            <a:r>
              <a:rPr lang="en-US" altLang="ko-KR" sz="2600" b="0" cap="none" dirty="0" smtClean="0">
                <a:latin typeface="方正姚体" charset="0"/>
                <a:ea typeface="方正姚体" charset="0"/>
              </a:rPr>
              <a:t>宗旨：写得少，做得多。吃得少干得多</a:t>
            </a:r>
            <a:endParaRPr lang="ko-KR" altLang="en-US" sz="2600" b="0" cap="none" dirty="0" smtClean="0">
              <a:latin typeface="方正姚体" charset="0"/>
              <a:ea typeface="方正姚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289" y="4874453"/>
            <a:ext cx="6512511" cy="1143000"/>
          </a:xfrm>
        </p:spPr>
        <p:txBody>
          <a:bodyPr/>
          <a:p>
            <a:r>
              <a:rPr lang="en-US" altLang="zh-CN"/>
              <a:t>JQuery</a:t>
            </a:r>
            <a:r>
              <a:rPr lang="zh-CN" altLang="en-US"/>
              <a:t>入门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953250" cy="3316605"/>
          </a:xfrm>
        </p:spPr>
        <p:txBody>
          <a:bodyPr/>
          <a:p>
            <a:r>
              <a:rPr lang="zh-CN" altLang="en-US" sz="2800"/>
              <a:t>jquery书写步骤</a:t>
            </a:r>
            <a:endParaRPr lang="zh-CN" altLang="en-US" sz="2800"/>
          </a:p>
          <a:p>
            <a:pPr marL="45720" indent="0">
              <a:buNone/>
            </a:pPr>
            <a:r>
              <a:rPr lang="en-US" altLang="zh-CN" sz="2800"/>
              <a:t>	</a:t>
            </a:r>
            <a:r>
              <a:rPr lang="zh-CN" altLang="en-US" sz="2800"/>
              <a:t>1.引入jquery文件</a:t>
            </a:r>
            <a:endParaRPr lang="zh-CN" altLang="en-US" sz="2800"/>
          </a:p>
          <a:p>
            <a:pPr marL="45720" indent="0">
              <a:buNone/>
            </a:pPr>
            <a:r>
              <a:rPr lang="en-US" altLang="zh-CN" sz="2800"/>
              <a:t>	</a:t>
            </a:r>
            <a:r>
              <a:rPr lang="zh-CN" altLang="en-US" sz="2800"/>
              <a:t>2.换新的一行，来写script标签，</a:t>
            </a:r>
            <a:endParaRPr lang="zh-CN" altLang="en-US" sz="2800"/>
          </a:p>
          <a:p>
            <a:pPr marL="45720" indent="0">
              <a:buNone/>
            </a:pPr>
            <a:r>
              <a:rPr lang="en-US" altLang="zh-CN" sz="2800"/>
              <a:t>	</a:t>
            </a:r>
            <a:r>
              <a:rPr lang="zh-CN" altLang="en-US" sz="2800"/>
              <a:t>3.$(function(){  })</a:t>
            </a:r>
            <a:endParaRPr lang="zh-CN" altLang="en-US" sz="2800"/>
          </a:p>
          <a:p>
            <a:pPr marL="45720" indent="0">
              <a:buNone/>
            </a:pPr>
            <a:r>
              <a:rPr lang="en-US" altLang="zh-CN" sz="2800"/>
              <a:t>	</a:t>
            </a:r>
            <a:r>
              <a:rPr lang="zh-CN" altLang="en-US" sz="2800"/>
              <a:t>4.想用什么就选择什么 $('')</a:t>
            </a:r>
            <a:endParaRPr lang="zh-CN" altLang="en-US" sz="28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7650" y="5304790"/>
            <a:ext cx="6788150" cy="1143000"/>
          </a:xfrm>
        </p:spPr>
        <p:txBody>
          <a:bodyPr/>
          <a:p>
            <a:r>
              <a:rPr lang="zh-CN" altLang="en-US"/>
              <a:t>jquery对象和DOM对象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7005955" cy="4573270"/>
          </a:xfrm>
        </p:spPr>
        <p:txBody>
          <a:bodyPr/>
          <a:p>
            <a:r>
              <a:rPr lang="zh-CN" altLang="en-US"/>
              <a:t>DOM对象：   document选出来的对象</a:t>
            </a:r>
            <a:endParaRPr lang="zh-CN" altLang="en-US"/>
          </a:p>
          <a:p>
            <a:r>
              <a:rPr lang="zh-CN" altLang="en-US"/>
              <a:t>jquery对象：$('')   jquery对象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DOM对象：  可以理解为安卓手机  ：安卓系统、换电池、双卡双待</a:t>
            </a:r>
            <a:endParaRPr lang="zh-CN" altLang="en-US"/>
          </a:p>
          <a:p>
            <a:r>
              <a:rPr lang="zh-CN" altLang="en-US"/>
              <a:t>jquery对象：可以理解为苹果手机 ：ios系统、不能换电池、单卡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对象之间的方法和属性不能共用！</a:t>
            </a:r>
            <a:endParaRPr lang="zh-CN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289" y="4730943"/>
            <a:ext cx="6512511" cy="1143000"/>
          </a:xfrm>
        </p:spPr>
        <p:txBody>
          <a:bodyPr/>
          <a:p>
            <a:r>
              <a:rPr lang="zh-CN" altLang="en-US"/>
              <a:t>对象转换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0590" y="1018540"/>
            <a:ext cx="7178040" cy="3540760"/>
          </a:xfrm>
        </p:spPr>
        <p:txBody>
          <a:bodyPr/>
          <a:p>
            <a:r>
              <a:rPr lang="zh-CN" altLang="en-US" sz="2800"/>
              <a:t>$(oDiv).hide();</a:t>
            </a:r>
            <a:endParaRPr lang="zh-CN" altLang="en-US" sz="2800"/>
          </a:p>
          <a:p>
            <a:pPr marL="45720" indent="0">
              <a:buNone/>
            </a:pPr>
            <a:r>
              <a:rPr lang="en-US" altLang="zh-CN" sz="2800"/>
              <a:t>	</a:t>
            </a:r>
            <a:r>
              <a:rPr lang="zh-CN" altLang="en-US" sz="2800"/>
              <a:t>//用$() 括起来 就转成了 jquery对象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jquery转化DOM对象 </a:t>
            </a:r>
            <a:endParaRPr lang="zh-CN" altLang="en-US" sz="2800"/>
          </a:p>
          <a:p>
            <a:pPr marL="45720" indent="0">
              <a:buNone/>
            </a:pPr>
            <a:r>
              <a:rPr lang="en-US" altLang="zh-CN" sz="2800"/>
              <a:t>	</a:t>
            </a:r>
            <a:r>
              <a:rPr lang="zh-CN" altLang="en-US" sz="2800"/>
              <a:t>.get(0) 可以理解为获取的是第0个</a:t>
            </a:r>
            <a:endParaRPr lang="zh-CN" altLang="en-US" sz="28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289" y="5304983"/>
            <a:ext cx="6512511" cy="1143000"/>
          </a:xfrm>
        </p:spPr>
        <p:txBody>
          <a:bodyPr/>
          <a:p>
            <a:r>
              <a:rPr lang="zh-CN" altLang="en-US"/>
              <a:t>jquery控制css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866775" y="731520"/>
            <a:ext cx="7832725" cy="4573270"/>
          </a:xfrm>
        </p:spPr>
        <p:txBody>
          <a:bodyPr>
            <a:normAutofit/>
          </a:bodyPr>
          <a:p>
            <a:pPr marL="45720" indent="0">
              <a:buNone/>
            </a:pPr>
            <a:r>
              <a:rPr lang="zh-CN" altLang="en-US" sz="2400"/>
              <a:t>用到是.css() </a:t>
            </a:r>
            <a:endParaRPr lang="zh-CN" altLang="en-US" sz="2400"/>
          </a:p>
          <a:p>
            <a:pPr marL="45720" indent="0">
              <a:buNone/>
            </a:pPr>
            <a:r>
              <a:rPr lang="en-US" altLang="zh-CN" sz="2400"/>
              <a:t>	</a:t>
            </a:r>
            <a:r>
              <a:rPr lang="zh-CN" altLang="en-US" sz="2400"/>
              <a:t>1.单属性修改</a:t>
            </a:r>
            <a:r>
              <a:rPr lang="en-US" altLang="zh-CN" sz="2400"/>
              <a:t>——</a:t>
            </a:r>
            <a:r>
              <a:rPr lang="zh-CN" altLang="en-US" sz="2400"/>
              <a:t>参数1：属性名 </a:t>
            </a:r>
            <a:endParaRPr lang="zh-CN" altLang="en-US" sz="2400"/>
          </a:p>
          <a:p>
            <a:pPr marL="45720" indent="0">
              <a:buNone/>
            </a:pPr>
            <a:r>
              <a:rPr lang="en-US" altLang="zh-CN" sz="2400"/>
              <a:t>			      </a:t>
            </a:r>
            <a:r>
              <a:rPr lang="zh-CN" altLang="en-US" sz="2400"/>
              <a:t>参数2：属性值</a:t>
            </a:r>
            <a:endParaRPr lang="zh-CN" altLang="en-US" sz="2400"/>
          </a:p>
          <a:p>
            <a:pPr marL="45720" indent="0">
              <a:buNone/>
            </a:pPr>
            <a:r>
              <a:rPr lang="en-US" altLang="zh-CN" sz="2400"/>
              <a:t>	</a:t>
            </a:r>
            <a:r>
              <a:rPr lang="zh-CN" altLang="en-US" sz="2400"/>
              <a:t>2.单属性获取</a:t>
            </a:r>
            <a:r>
              <a:rPr lang="en-US" altLang="zh-CN" sz="2400"/>
              <a:t>——</a:t>
            </a:r>
            <a:r>
              <a:rPr lang="zh-CN" altLang="en-US" sz="2400"/>
              <a:t>参数1：属性名</a:t>
            </a:r>
            <a:endParaRPr lang="zh-CN" altLang="en-US" sz="2400"/>
          </a:p>
          <a:p>
            <a:pPr marL="45720" indent="0">
              <a:buNone/>
            </a:pPr>
            <a:r>
              <a:rPr lang="en-US" altLang="zh-CN" sz="2400"/>
              <a:t>	</a:t>
            </a:r>
            <a:r>
              <a:rPr lang="zh-CN" altLang="en-US" sz="2400"/>
              <a:t>3.多属性修改</a:t>
            </a:r>
            <a:endParaRPr lang="zh-CN" altLang="en-US" sz="2400"/>
          </a:p>
          <a:p>
            <a:pPr marL="45720" indent="0">
              <a:buNone/>
            </a:pPr>
            <a:r>
              <a:rPr lang="en-US" altLang="zh-CN" sz="2400"/>
              <a:t>		</a:t>
            </a:r>
            <a:r>
              <a:rPr lang="zh-CN" altLang="en-US" sz="2400"/>
              <a:t>例:.css({'属性名1':'属性值1',</a:t>
            </a:r>
            <a:endParaRPr lang="zh-CN" altLang="en-US" sz="2400"/>
          </a:p>
          <a:p>
            <a:pPr marL="45720" indent="0">
              <a:buNone/>
            </a:pPr>
            <a:r>
              <a:rPr lang="en-US" altLang="zh-CN" sz="2400"/>
              <a:t>		      </a:t>
            </a:r>
            <a:r>
              <a:rPr lang="zh-CN" altLang="en-US" sz="2400"/>
              <a:t>'属性名2':'属性值2'........})</a:t>
            </a:r>
            <a:endParaRPr lang="zh-CN" altLang="en-US" sz="2400"/>
          </a:p>
          <a:p>
            <a:pPr marL="45720" indent="0">
              <a:buNone/>
            </a:pPr>
            <a:r>
              <a:rPr lang="en-US" altLang="zh-CN" sz="2400"/>
              <a:t>		</a:t>
            </a:r>
            <a:r>
              <a:rPr lang="zh-CN" altLang="en-US" sz="2400"/>
              <a:t>例： .css('属性名','属性值');</a:t>
            </a:r>
            <a:endParaRPr lang="zh-CN" altLang="en-US" sz="2400"/>
          </a:p>
          <a:p>
            <a:pPr marL="45720" indent="0">
              <a:buNone/>
            </a:pPr>
            <a:r>
              <a:rPr lang="en-US" altLang="zh-CN" sz="2400"/>
              <a:t>		</a:t>
            </a:r>
            <a:r>
              <a:rPr lang="zh-CN" altLang="en-US" sz="2400">
                <a:sym typeface="+mn-ea"/>
              </a:rPr>
              <a:t>eq（） 选择第几个</a:t>
            </a:r>
            <a:endParaRPr lang="zh-CN" altLang="en-US" sz="2400"/>
          </a:p>
          <a:p>
            <a:endParaRPr lang="zh-CN" altLang="en-US" sz="24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2005" y="4730750"/>
            <a:ext cx="7503795" cy="1143000"/>
          </a:xfrm>
        </p:spPr>
        <p:txBody>
          <a:bodyPr/>
          <a:p>
            <a:r>
              <a:rPr lang="zh-CN" altLang="en-US"/>
              <a:t>jquery控制</a:t>
            </a:r>
            <a:r>
              <a:rPr lang="en-US" altLang="zh-CN"/>
              <a:t>html</a:t>
            </a:r>
            <a:r>
              <a:rPr lang="zh-CN" altLang="en-US"/>
              <a:t>标签属性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102360" y="573405"/>
            <a:ext cx="6939915" cy="3999230"/>
          </a:xfrm>
        </p:spPr>
        <p:txBody>
          <a:bodyPr>
            <a:normAutofit lnSpcReduction="10000"/>
          </a:bodyPr>
          <a:p>
            <a:pPr marL="45720" indent="0">
              <a:buNone/>
            </a:pPr>
            <a:r>
              <a:rPr lang="zh-CN" altLang="en-US"/>
              <a:t>.attr() </a:t>
            </a:r>
            <a:endParaRPr lang="zh-CN" altLang="en-US"/>
          </a:p>
          <a:p>
            <a:pPr marL="45720" indent="0">
              <a:buNone/>
            </a:pPr>
            <a:r>
              <a:rPr lang="en-US" altLang="zh-CN"/>
              <a:t>	</a:t>
            </a:r>
            <a:r>
              <a:rPr lang="zh-CN" altLang="en-US"/>
              <a:t>1.单属性修改</a:t>
            </a:r>
            <a:endParaRPr lang="zh-CN" altLang="en-US"/>
          </a:p>
          <a:p>
            <a:pPr marL="45720" indent="0">
              <a:buNone/>
            </a:pPr>
            <a:r>
              <a:rPr lang="en-US" altLang="zh-CN"/>
              <a:t>		</a:t>
            </a:r>
            <a:r>
              <a:rPr lang="zh-CN" altLang="en-US"/>
              <a:t>参数1：属性名 </a:t>
            </a:r>
            <a:endParaRPr lang="zh-CN" altLang="en-US"/>
          </a:p>
          <a:p>
            <a:pPr marL="45720" indent="0">
              <a:buNone/>
            </a:pPr>
            <a:r>
              <a:rPr lang="en-US" altLang="zh-CN"/>
              <a:t>		</a:t>
            </a:r>
            <a:r>
              <a:rPr lang="zh-CN" altLang="en-US"/>
              <a:t>参数2：属性值</a:t>
            </a:r>
            <a:endParaRPr lang="zh-CN" altLang="en-US"/>
          </a:p>
          <a:p>
            <a:pPr marL="45720" indent="0">
              <a:buNone/>
            </a:pPr>
            <a:r>
              <a:rPr lang="en-US" altLang="zh-CN"/>
              <a:t>		</a:t>
            </a:r>
            <a:r>
              <a:rPr lang="zh-CN" altLang="en-US"/>
              <a:t>例：.attr('属性名','属性值');</a:t>
            </a:r>
            <a:endParaRPr lang="zh-CN" altLang="en-US"/>
          </a:p>
          <a:p>
            <a:pPr marL="45720" indent="0">
              <a:buNone/>
            </a:pPr>
            <a:endParaRPr lang="zh-CN" altLang="en-US"/>
          </a:p>
          <a:p>
            <a:pPr marL="45720" indent="0">
              <a:buNone/>
            </a:pPr>
            <a:r>
              <a:rPr lang="en-US" altLang="zh-CN"/>
              <a:t>	</a:t>
            </a:r>
            <a:r>
              <a:rPr lang="zh-CN" altLang="en-US"/>
              <a:t>2.单属性获取</a:t>
            </a:r>
            <a:endParaRPr lang="zh-CN" altLang="en-US"/>
          </a:p>
          <a:p>
            <a:pPr marL="45720" indent="0">
              <a:buNone/>
            </a:pPr>
            <a:r>
              <a:rPr lang="en-US" altLang="zh-CN"/>
              <a:t>		</a:t>
            </a:r>
            <a:r>
              <a:rPr lang="zh-CN" altLang="en-US"/>
              <a:t>参数1：属性名</a:t>
            </a:r>
            <a:endParaRPr lang="zh-CN" alt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289" y="4659188"/>
            <a:ext cx="6512511" cy="1143000"/>
          </a:xfrm>
        </p:spPr>
        <p:txBody>
          <a:bodyPr/>
          <a:p>
            <a:r>
              <a:rPr lang="zh-CN" altLang="en-US"/>
              <a:t>jquery控制html内容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p>
            <a:pPr marL="45720" indent="0">
              <a:buNone/>
            </a:pPr>
            <a:r>
              <a:rPr lang="zh-CN" altLang="en-US"/>
              <a:t>1.控制html的内容</a:t>
            </a:r>
            <a:endParaRPr lang="zh-CN" altLang="en-US"/>
          </a:p>
          <a:p>
            <a:pPr marL="45720" indent="0">
              <a:buNone/>
            </a:pPr>
            <a:r>
              <a:rPr lang="en-US" altLang="zh-CN"/>
              <a:t>	</a:t>
            </a:r>
            <a:r>
              <a:rPr lang="zh-CN" altLang="en-US"/>
              <a:t>设置html内容，参数：.html('内容')</a:t>
            </a:r>
            <a:endParaRPr lang="zh-CN" altLang="en-US"/>
          </a:p>
          <a:p>
            <a:pPr marL="45720" indent="0">
              <a:buNone/>
            </a:pPr>
            <a:endParaRPr lang="zh-CN" altLang="en-US"/>
          </a:p>
          <a:p>
            <a:pPr marL="45720" indent="0">
              <a:buNone/>
            </a:pPr>
            <a:r>
              <a:rPr lang="zh-CN" altLang="en-US"/>
              <a:t>2.获取html内容</a:t>
            </a:r>
            <a:endParaRPr lang="zh-CN" altLang="en-US"/>
          </a:p>
          <a:p>
            <a:pPr marL="45720" indent="0">
              <a:buNone/>
            </a:pPr>
            <a:r>
              <a:rPr lang="en-US" altLang="zh-CN"/>
              <a:t>	</a:t>
            </a:r>
            <a:r>
              <a:rPr lang="zh-CN" altLang="en-US"/>
              <a:t>alert($('div').html())</a:t>
            </a:r>
            <a:endParaRPr lang="zh-CN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jquery简单动画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645285" y="875030"/>
            <a:ext cx="6400800" cy="3474720"/>
          </a:xfrm>
        </p:spPr>
        <p:txBody>
          <a:bodyPr/>
          <a:p>
            <a:pPr marL="45720" indent="0">
              <a:buNone/>
            </a:pPr>
            <a:r>
              <a:rPr lang="zh-CN" altLang="en-US" sz="3200"/>
              <a:t>1.hide()   </a:t>
            </a:r>
            <a:r>
              <a:rPr lang="en-US" altLang="zh-CN" sz="3200"/>
              <a:t>	</a:t>
            </a:r>
            <a:r>
              <a:rPr lang="zh-CN" altLang="en-US" sz="3200"/>
              <a:t>隐藏</a:t>
            </a:r>
            <a:endParaRPr lang="zh-CN" altLang="en-US" sz="3200"/>
          </a:p>
          <a:p>
            <a:pPr marL="45720" indent="0">
              <a:buNone/>
            </a:pPr>
            <a:r>
              <a:rPr lang="zh-CN" altLang="en-US" sz="3200"/>
              <a:t>2.show()   </a:t>
            </a:r>
            <a:r>
              <a:rPr lang="en-US" altLang="zh-CN" sz="3200"/>
              <a:t>	</a:t>
            </a:r>
            <a:r>
              <a:rPr lang="zh-CN" altLang="en-US" sz="3200"/>
              <a:t>显示</a:t>
            </a:r>
            <a:endParaRPr lang="zh-CN" altLang="en-US" sz="3200"/>
          </a:p>
          <a:p>
            <a:pPr marL="45720" indent="0">
              <a:buNone/>
            </a:pPr>
            <a:r>
              <a:rPr lang="zh-CN" altLang="en-US" sz="3200"/>
              <a:t>3.toggle() </a:t>
            </a:r>
            <a:r>
              <a:rPr lang="en-US" altLang="zh-CN" sz="3200"/>
              <a:t>	</a:t>
            </a:r>
            <a:r>
              <a:rPr lang="zh-CN" altLang="en-US" sz="3200"/>
              <a:t>切换</a:t>
            </a:r>
            <a:endParaRPr lang="zh-CN" altLang="en-US"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4030" y="4942840"/>
            <a:ext cx="6512560" cy="105981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学习要点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143000" y="732155"/>
            <a:ext cx="6400800" cy="373634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/>
              <a:t>熟悉三块常用面板</a:t>
            </a:r>
            <a:endParaRPr lang="zh-CN" altLang="en-US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/>
              <a:t>创建本地站点</a:t>
            </a:r>
            <a:endParaRPr lang="zh-CN" altLang="en-US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/>
              <a:t>表格的使用及各种设置</a:t>
            </a:r>
            <a:endParaRPr lang="zh-CN" altLang="en-US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/>
              <a:t>链接的应用</a:t>
            </a:r>
            <a:endParaRPr lang="zh-CN" altLang="en-US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/>
              <a:t>使用</a:t>
            </a:r>
            <a:r>
              <a:rPr lang="en-US" altLang="zh-CN"/>
              <a:t>div+css</a:t>
            </a:r>
            <a:r>
              <a:rPr lang="zh-CN" altLang="en-US"/>
              <a:t>制作单页</a:t>
            </a:r>
            <a:endParaRPr lang="zh-CN" alt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289" y="4730943"/>
            <a:ext cx="6512511" cy="1143000"/>
          </a:xfrm>
        </p:spPr>
        <p:txBody>
          <a:bodyPr/>
          <a:p>
            <a:pPr marL="0" indent="0">
              <a:buNone/>
            </a:pPr>
            <a:r>
              <a:rPr lang="en-US" altLang="zh-CN"/>
              <a:t>JQuery</a:t>
            </a:r>
            <a:r>
              <a:rPr lang="zh-CN" altLang="en-US"/>
              <a:t>滑动动画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645285" y="1149350"/>
            <a:ext cx="6400800" cy="3474720"/>
          </a:xfrm>
        </p:spPr>
        <p:txBody>
          <a:bodyPr/>
          <a:p>
            <a:pPr marL="45720" indent="0">
              <a:buNone/>
            </a:pPr>
            <a:r>
              <a:rPr lang="zh-CN" altLang="en-US" sz="3200"/>
              <a:t>1.slideUp()     </a:t>
            </a:r>
            <a:r>
              <a:rPr lang="en-US" altLang="zh-CN" sz="3200"/>
              <a:t>		</a:t>
            </a:r>
            <a:r>
              <a:rPr lang="zh-CN" altLang="en-US" sz="3200"/>
              <a:t>滑动隐藏</a:t>
            </a:r>
            <a:endParaRPr lang="zh-CN" altLang="en-US" sz="3200"/>
          </a:p>
          <a:p>
            <a:pPr marL="45720" indent="0">
              <a:buNone/>
            </a:pPr>
            <a:r>
              <a:rPr lang="zh-CN" altLang="en-US" sz="3200"/>
              <a:t>2.slideDown()   </a:t>
            </a:r>
            <a:r>
              <a:rPr lang="en-US" altLang="zh-CN" sz="3200"/>
              <a:t>	</a:t>
            </a:r>
            <a:r>
              <a:rPr lang="zh-CN" altLang="en-US" sz="3200"/>
              <a:t>滑动显示</a:t>
            </a:r>
            <a:endParaRPr lang="zh-CN" altLang="en-US" sz="3200"/>
          </a:p>
          <a:p>
            <a:pPr marL="45720" indent="0">
              <a:buNone/>
            </a:pPr>
            <a:r>
              <a:rPr lang="zh-CN" altLang="en-US" sz="3200"/>
              <a:t>3.slideToggle() </a:t>
            </a:r>
            <a:r>
              <a:rPr lang="en-US" altLang="zh-CN" sz="3200"/>
              <a:t>	</a:t>
            </a:r>
            <a:r>
              <a:rPr lang="zh-CN" altLang="en-US" sz="3200"/>
              <a:t>滑动切换</a:t>
            </a:r>
            <a:endParaRPr lang="zh-CN" altLang="en-US" sz="32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289" y="5520248"/>
            <a:ext cx="6512511" cy="1143000"/>
          </a:xfrm>
        </p:spPr>
        <p:txBody>
          <a:bodyPr/>
          <a:p>
            <a:r>
              <a:rPr lang="en-US" altLang="zh-CN"/>
              <a:t>JQuery</a:t>
            </a:r>
            <a:r>
              <a:rPr lang="zh-CN" altLang="en-US"/>
              <a:t>基础选择器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864870" y="558800"/>
            <a:ext cx="8017510" cy="4961890"/>
          </a:xfrm>
        </p:spPr>
        <p:txBody>
          <a:bodyPr>
            <a:normAutofit fontScale="90000"/>
          </a:bodyPr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2300"/>
              <a:t>id选择器：   $("#id")</a:t>
            </a:r>
            <a:endParaRPr lang="zh-CN" altLang="en-US" sz="230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2300"/>
              <a:t>元素选择器： $('button')</a:t>
            </a:r>
            <a:endParaRPr lang="zh-CN" altLang="en-US" sz="230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2300"/>
              <a:t>类选择器:    $('.myClass')</a:t>
            </a:r>
            <a:endParaRPr lang="zh-CN" altLang="en-US" sz="230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2300"/>
              <a:t>所有元素:    $('*')</a:t>
            </a:r>
            <a:endParaRPr lang="zh-CN" altLang="en-US" sz="230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2300"/>
              <a:t>多条件选择器:$('h1,h2,h3')</a:t>
            </a:r>
            <a:endParaRPr lang="zh-CN" altLang="en-US" sz="230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2300"/>
              <a:t>后代选择器:  $('.ul .li')</a:t>
            </a:r>
            <a:endParaRPr lang="zh-CN" altLang="en-US" sz="230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2300"/>
              <a:t>子代选择器:  $('.da&gt;div')  只能选择第一级的后代</a:t>
            </a:r>
            <a:endParaRPr lang="zh-CN" altLang="en-US" sz="230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2300"/>
              <a:t>选中指定标签后面紧挨着的一个同级标签</a:t>
            </a:r>
            <a:r>
              <a:rPr lang="en-US" altLang="zh-CN" sz="2300"/>
              <a:t>:  </a:t>
            </a:r>
            <a:r>
              <a:rPr lang="zh-CN" altLang="en-US" sz="2300"/>
              <a:t>$('.ul01 .li02+li')</a:t>
            </a:r>
            <a:endParaRPr lang="zh-CN" altLang="en-US" sz="230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2300"/>
              <a:t>指定标签后面的所有同级的某种标签 </a:t>
            </a:r>
            <a:r>
              <a:rPr lang="en-US" altLang="zh-CN" sz="2300"/>
              <a:t>:        </a:t>
            </a:r>
            <a:r>
              <a:rPr lang="zh-CN" altLang="en-US" sz="2300"/>
              <a:t>$('.ul01 .li02~li')</a:t>
            </a:r>
            <a:endParaRPr lang="zh-CN" altLang="en-US" sz="23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289" y="5448493"/>
            <a:ext cx="6512511" cy="1143000"/>
          </a:xfrm>
        </p:spPr>
        <p:txBody>
          <a:bodyPr/>
          <a:p>
            <a:r>
              <a:rPr lang="en-US" altLang="zh-CN"/>
              <a:t>JQuery</a:t>
            </a:r>
            <a:r>
              <a:rPr lang="zh-CN" altLang="en-US"/>
              <a:t>过滤选择器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551180" y="731520"/>
            <a:ext cx="8046085" cy="4520565"/>
          </a:xfrm>
        </p:spPr>
        <p:txBody>
          <a:bodyPr>
            <a:normAutofit lnSpcReduction="10000"/>
          </a:bodyPr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2400"/>
              <a:t>过滤出第一个 ：      $(‘div:first’) </a:t>
            </a:r>
            <a:endParaRPr lang="zh-CN" altLang="en-US" sz="240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2400"/>
              <a:t>过滤出最后一个：    $(‘div:last’)  </a:t>
            </a:r>
            <a:endParaRPr lang="zh-CN" altLang="en-US" sz="240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2400"/>
              <a:t>排除指定的元素:      $('div:not(".myDiv")') (如果外面用的双引号，那么里面的就用单引号，否则会出语法错误)</a:t>
            </a:r>
            <a:endParaRPr lang="zh-CN" altLang="en-US" sz="240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2400"/>
              <a:t>按索引值过滤  :       $('ul li:eq(2)')    $('ul li').eq(2)</a:t>
            </a:r>
            <a:endParaRPr lang="zh-CN" altLang="en-US" sz="240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2400"/>
              <a:t>过滤大于指定索引值： $(‘div:gt()’) </a:t>
            </a:r>
            <a:endParaRPr lang="zh-CN" altLang="en-US" sz="240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2400"/>
              <a:t>过滤小于指定索引值： $(‘div:lt()’) </a:t>
            </a:r>
            <a:endParaRPr lang="zh-CN" altLang="en-US" sz="24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289" y="5376738"/>
            <a:ext cx="6512511" cy="1143000"/>
          </a:xfrm>
        </p:spPr>
        <p:txBody>
          <a:bodyPr/>
          <a:p>
            <a:r>
              <a:rPr lang="en-US" altLang="zh-CN"/>
              <a:t>JQuery</a:t>
            </a:r>
            <a:r>
              <a:rPr lang="zh-CN" altLang="en-US"/>
              <a:t>筛选选择器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69925" y="586740"/>
            <a:ext cx="7952740" cy="4789805"/>
          </a:xfrm>
        </p:spPr>
        <p:txBody>
          <a:bodyPr>
            <a:normAutofit lnSpcReduction="10000"/>
          </a:bodyPr>
          <a:p>
            <a:pPr marL="45720" indent="0" fontAlgn="auto">
              <a:spcBef>
                <a:spcPts val="0"/>
              </a:spcBef>
              <a:spcAft>
                <a:spcPts val="1500"/>
              </a:spcAft>
              <a:buNone/>
            </a:pPr>
            <a:r>
              <a:rPr lang="zh-CN" altLang="en-US"/>
              <a:t>父、子、兄</a:t>
            </a:r>
            <a:endParaRPr lang="zh-CN" altLang="en-US"/>
          </a:p>
          <a:p>
            <a:r>
              <a:rPr lang="zh-CN" altLang="en-US"/>
              <a:t>当前元素的父亲元素       $(‘div’).parent()         </a:t>
            </a:r>
            <a:endParaRPr lang="zh-CN" altLang="en-US"/>
          </a:p>
          <a:p>
            <a:r>
              <a:rPr lang="zh-CN" altLang="en-US"/>
              <a:t>当前元素的子元素          $(‘div’).children()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代表当前对象（跟js里面的 this 一样）  </a:t>
            </a:r>
            <a:endParaRPr lang="zh-CN" altLang="en-US"/>
          </a:p>
          <a:p>
            <a:pPr marL="365760" lvl="1" indent="0">
              <a:buNone/>
            </a:pPr>
            <a:r>
              <a:rPr lang="en-US" altLang="zh-CN"/>
              <a:t>	</a:t>
            </a:r>
            <a:r>
              <a:rPr lang="zh-CN" altLang="en-US"/>
              <a:t>$(this)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代表兄弟姐妹（可以理解为我的小伙伴）  </a:t>
            </a:r>
            <a:r>
              <a:rPr lang="en-US" altLang="zh-CN"/>
              <a:t>	</a:t>
            </a:r>
            <a:r>
              <a:rPr lang="zh-CN" altLang="en-US"/>
              <a:t>$(this).siblings()</a:t>
            </a:r>
            <a:endParaRPr lang="zh-CN" alt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289" y="4587433"/>
            <a:ext cx="6512511" cy="1143000"/>
          </a:xfrm>
        </p:spPr>
        <p:txBody>
          <a:bodyPr/>
          <a:p>
            <a:r>
              <a:rPr lang="zh-CN" altLang="en-US"/>
              <a:t>jquery动画机制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014730" y="1076960"/>
            <a:ext cx="7138035" cy="2896235"/>
          </a:xfrm>
        </p:spPr>
        <p:txBody>
          <a:bodyPr/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3200"/>
              <a:t>stop（）作用：</a:t>
            </a:r>
            <a:endParaRPr lang="zh-CN" altLang="en-US" sz="3200"/>
          </a:p>
          <a:p>
            <a:pPr marL="4572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3200"/>
              <a:t>	</a:t>
            </a:r>
            <a:r>
              <a:rPr lang="zh-CN" altLang="en-US" sz="3200"/>
              <a:t>可以用来清空动画的排队机制：一定要写在执行动画的前面。</a:t>
            </a:r>
            <a:endParaRPr lang="zh-CN" altLang="en-US" sz="320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289" y="5376738"/>
            <a:ext cx="6512511" cy="1143000"/>
          </a:xfrm>
        </p:spPr>
        <p:txBody>
          <a:bodyPr/>
          <a:p>
            <a:r>
              <a:rPr lang="zh-CN" altLang="en-US"/>
              <a:t>hover方法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814705" y="875030"/>
            <a:ext cx="7701280" cy="4527550"/>
          </a:xfrm>
        </p:spPr>
        <p:txBody>
          <a:bodyPr>
            <a:normAutofit lnSpcReduction="20000"/>
          </a:bodyPr>
          <a:p>
            <a:pPr marL="45720" indent="0">
              <a:buNone/>
            </a:pPr>
            <a:r>
              <a:rPr lang="zh-CN" altLang="en-US"/>
              <a:t>鼠标移入和鼠标移出的综合体： 		</a:t>
            </a:r>
            <a:endParaRPr lang="zh-CN" altLang="en-US"/>
          </a:p>
          <a:p>
            <a:pPr marL="45720" indent="0">
              <a:buNone/>
            </a:pPr>
            <a:r>
              <a:rPr lang="zh-CN" altLang="en-US"/>
              <a:t>       $('.all&gt;ul&gt;li').hover(function(e) {</a:t>
            </a:r>
            <a:endParaRPr lang="zh-CN" altLang="en-US"/>
          </a:p>
          <a:p>
            <a:pPr marL="45720" indent="0">
              <a:buNone/>
            </a:pPr>
            <a:r>
              <a:rPr lang="zh-CN" altLang="en-US"/>
              <a:t>            //鼠标移入  </a:t>
            </a:r>
            <a:r>
              <a:rPr lang="en-US" altLang="zh-CN"/>
              <a:t>			 	    </a:t>
            </a:r>
            <a:endParaRPr lang="en-US" altLang="zh-CN"/>
          </a:p>
          <a:p>
            <a:pPr marL="45720" indent="0">
              <a:buNone/>
            </a:pPr>
            <a:r>
              <a:rPr lang="en-US" altLang="zh-CN"/>
              <a:t>		 	 		</a:t>
            </a:r>
            <a:r>
              <a:rPr lang="zh-CN" altLang="en-US"/>
              <a:t>$(this).children().stop().slideDown(1000);</a:t>
            </a:r>
            <a:endParaRPr lang="zh-CN" altLang="en-US"/>
          </a:p>
          <a:p>
            <a:pPr marL="45720" indent="0">
              <a:buNone/>
            </a:pPr>
            <a:r>
              <a:rPr lang="zh-CN" altLang="en-US"/>
              <a:t>         },function(){</a:t>
            </a:r>
            <a:endParaRPr lang="zh-CN" altLang="en-US"/>
          </a:p>
          <a:p>
            <a:pPr marL="45720" indent="0">
              <a:buNone/>
            </a:pPr>
            <a:r>
              <a:rPr lang="zh-CN" altLang="en-US"/>
              <a:t>	    //鼠标移出</a:t>
            </a:r>
            <a:endParaRPr lang="zh-CN" altLang="en-US"/>
          </a:p>
          <a:p>
            <a:pPr marL="45720" indent="0">
              <a:buNone/>
            </a:pPr>
            <a:r>
              <a:rPr lang="zh-CN" altLang="en-US"/>
              <a:t>	    $(this).children().stop().slideUp(1000);</a:t>
            </a:r>
            <a:endParaRPr lang="zh-CN" altLang="en-US"/>
          </a:p>
          <a:p>
            <a:pPr marL="45720" indent="0">
              <a:buNone/>
            </a:pPr>
            <a:r>
              <a:rPr lang="zh-CN" altLang="en-US"/>
              <a:t>        });</a:t>
            </a:r>
            <a:endParaRPr lang="zh-CN" alt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848360" y="946785"/>
            <a:ext cx="7569835" cy="4961890"/>
          </a:xfrm>
        </p:spPr>
        <p:txBody>
          <a:bodyPr>
            <a:normAutofit lnSpcReduction="10000"/>
          </a:bodyPr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/>
              <a:t>index() 索引值</a:t>
            </a:r>
            <a:endParaRPr lang="zh-CN" altLang="en-US"/>
          </a:p>
          <a:p>
            <a:pPr marL="4572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/>
              <a:t>	在jq中用选择器选出来元素都有一个index（） 可以返回这个元素的索引值</a:t>
            </a:r>
            <a:endParaRPr lang="en-US" altLang="zh-CN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endParaRPr lang="en-US" altLang="zh-CN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/>
              <a:t>jquery当中的链式编程</a:t>
            </a:r>
            <a:endParaRPr lang="en-US" altLang="zh-CN"/>
          </a:p>
          <a:p>
            <a:pPr marL="4572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/>
              <a:t>	在jq中但凡针对同一目标进行的所有操作都可以通过点语法来连续书写,这种编程方式叫链式编程。</a:t>
            </a:r>
            <a:endParaRPr lang="en-US" altLang="zh-CN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289" y="4659188"/>
            <a:ext cx="6512511" cy="1143000"/>
          </a:xfrm>
        </p:spPr>
        <p:txBody>
          <a:bodyPr/>
          <a:p>
            <a:r>
              <a:rPr lang="zh-CN" altLang="en-US"/>
              <a:t>j</a:t>
            </a:r>
            <a:r>
              <a:rPr lang="en-US" altLang="zh-CN"/>
              <a:t>Q</a:t>
            </a:r>
            <a:r>
              <a:rPr lang="zh-CN" altLang="en-US"/>
              <a:t>uery控制class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840740" y="1162050"/>
            <a:ext cx="7874000" cy="2579370"/>
          </a:xfrm>
        </p:spPr>
        <p:txBody>
          <a:bodyPr/>
          <a:p>
            <a:r>
              <a:rPr lang="zh-CN" altLang="en-US"/>
              <a:t>添加类        </a:t>
            </a:r>
            <a:r>
              <a:rPr lang="en-US" altLang="zh-CN"/>
              <a:t>	</a:t>
            </a:r>
            <a:r>
              <a:rPr lang="zh-CN" altLang="en-US"/>
              <a:t>addClass('想要加的类名')</a:t>
            </a:r>
            <a:endParaRPr lang="zh-CN" altLang="en-US"/>
          </a:p>
          <a:p>
            <a:r>
              <a:rPr lang="zh-CN" altLang="en-US"/>
              <a:t>取消类        </a:t>
            </a:r>
            <a:r>
              <a:rPr lang="en-US" altLang="zh-CN"/>
              <a:t>	</a:t>
            </a:r>
            <a:r>
              <a:rPr lang="zh-CN" altLang="en-US"/>
              <a:t>removeClass('想要加的类名')</a:t>
            </a:r>
            <a:endParaRPr lang="zh-CN" altLang="en-US"/>
          </a:p>
          <a:p>
            <a:r>
              <a:rPr lang="zh-CN" altLang="en-US"/>
              <a:t>判断是否有类  </a:t>
            </a:r>
            <a:r>
              <a:rPr lang="en-US" altLang="zh-CN"/>
              <a:t>	</a:t>
            </a:r>
            <a:r>
              <a:rPr lang="zh-CN" altLang="en-US"/>
              <a:t>hasClass('要判断的类名')</a:t>
            </a:r>
            <a:endParaRPr lang="zh-CN" altLang="en-US"/>
          </a:p>
          <a:p>
            <a:r>
              <a:rPr lang="zh-CN" altLang="en-US"/>
              <a:t>类的切换      </a:t>
            </a:r>
            <a:r>
              <a:rPr lang="en-US" altLang="zh-CN"/>
              <a:t>	</a:t>
            </a:r>
            <a:r>
              <a:rPr lang="zh-CN" altLang="en-US"/>
              <a:t>toggleClass('想要切换的类名')</a:t>
            </a:r>
            <a:endParaRPr lang="zh-CN" alt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67280" y="6022340"/>
            <a:ext cx="6512560" cy="782320"/>
          </a:xfrm>
        </p:spPr>
        <p:txBody>
          <a:bodyPr/>
          <a:p>
            <a:r>
              <a:rPr lang="en-US" altLang="zh-CN" sz="4000"/>
              <a:t>jQuery</a:t>
            </a:r>
            <a:r>
              <a:rPr lang="zh-CN" altLang="en-US" sz="4000"/>
              <a:t>节点控制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020445" y="266065"/>
            <a:ext cx="7486650" cy="5828030"/>
          </a:xfrm>
        </p:spPr>
        <p:txBody>
          <a:bodyPr>
            <a:normAutofit fontScale="90000"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append（）    将指定的节点追加到容器的最后位置</a:t>
            </a:r>
            <a:endParaRPr lang="zh-CN" altLang="en-US"/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prepend（）   将指定的节点追加到容器的最前面</a:t>
            </a:r>
            <a:endParaRPr lang="zh-CN" altLang="en-US"/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/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before（）    将指定的节点插入到容器的同级之前</a:t>
            </a:r>
            <a:endParaRPr lang="zh-CN" altLang="en-US"/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after()           将指定的节点插入到容器的同级之后  </a:t>
            </a:r>
            <a:endParaRPr lang="zh-CN" altLang="en-US"/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/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remove()       删除节点</a:t>
            </a:r>
            <a:endParaRPr lang="zh-CN" altLang="en-US"/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/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empty()         清空节点（保留盒子）</a:t>
            </a:r>
            <a:endParaRPr lang="zh-CN" altLang="en-US"/>
          </a:p>
          <a:p>
            <a:pPr marL="45720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val()              获取元素的value值</a:t>
            </a:r>
            <a:endParaRPr lang="zh-CN" altLang="en-US"/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/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insertBefore ()  在之前插入</a:t>
            </a:r>
            <a:endParaRPr lang="zh-CN" altLang="en-US"/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insertAfter()     在之后插入</a:t>
            </a:r>
            <a:endParaRPr lang="zh-CN" altLang="en-US"/>
          </a:p>
          <a:p>
            <a:pPr marL="45720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replaceWith（）  替换为</a:t>
            </a:r>
            <a:r>
              <a:rPr lang="en-US" altLang="zh-CN"/>
              <a:t>-</a:t>
            </a:r>
            <a:r>
              <a:rPr lang="zh-CN" altLang="zh-CN"/>
              <a:t>替换节点</a:t>
            </a:r>
            <a:endParaRPr lang="zh-CN" altLang="zh-CN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289" y="5592003"/>
            <a:ext cx="6512511" cy="1143000"/>
          </a:xfrm>
        </p:spPr>
        <p:txBody>
          <a:bodyPr/>
          <a:p>
            <a:r>
              <a:rPr lang="en-US" altLang="zh-CN"/>
              <a:t>fade</a:t>
            </a:r>
            <a:r>
              <a:rPr lang="zh-CN" altLang="zh-CN"/>
              <a:t>动画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92785" y="803275"/>
            <a:ext cx="8043545" cy="4645660"/>
          </a:xfrm>
        </p:spPr>
        <p:txBody>
          <a:bodyPr/>
          <a:p>
            <a:pPr marL="4572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/>
              <a:t>括号里可以加时间，也可用</a:t>
            </a:r>
            <a:r>
              <a:rPr lang="en-US" altLang="zh-CN"/>
              <a:t>‘show’</a:t>
            </a:r>
            <a:r>
              <a:rPr lang="zh-CN" altLang="en-US"/>
              <a:t>和</a:t>
            </a:r>
            <a:r>
              <a:rPr lang="en-US" altLang="zh-CN"/>
              <a:t>‘fast’</a:t>
            </a:r>
            <a:r>
              <a:rPr lang="zh-CN" altLang="en-US"/>
              <a:t>和</a:t>
            </a:r>
            <a:r>
              <a:rPr lang="en-US" altLang="zh-CN"/>
              <a:t>‘normal’</a:t>
            </a:r>
            <a:endParaRPr lang="en-US" altLang="zh-CN"/>
          </a:p>
          <a:p>
            <a:pPr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/>
              <a:t>fadeOut（）  </a:t>
            </a:r>
            <a:r>
              <a:rPr lang="en-US" altLang="zh-CN"/>
              <a:t>	</a:t>
            </a:r>
            <a:r>
              <a:rPr lang="zh-CN" altLang="en-US"/>
              <a:t>渐变的消失</a:t>
            </a:r>
            <a:endParaRPr lang="zh-CN" altLang="en-US"/>
          </a:p>
          <a:p>
            <a:pPr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/>
              <a:t>fadeIn()     </a:t>
            </a:r>
            <a:r>
              <a:rPr lang="en-US" altLang="zh-CN"/>
              <a:t>	</a:t>
            </a:r>
            <a:r>
              <a:rPr lang="zh-CN" altLang="en-US"/>
              <a:t>渐变的显示</a:t>
            </a:r>
            <a:endParaRPr lang="zh-CN" altLang="en-US"/>
          </a:p>
          <a:p>
            <a:pPr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/>
              <a:t>fadeToggle() </a:t>
            </a:r>
            <a:r>
              <a:rPr lang="en-US" altLang="zh-CN"/>
              <a:t>	</a:t>
            </a:r>
            <a:r>
              <a:rPr lang="zh-CN" altLang="en-US"/>
              <a:t>切换渐变</a:t>
            </a:r>
            <a:endParaRPr lang="zh-CN" altLang="en-US"/>
          </a:p>
          <a:p>
            <a:pPr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/>
              <a:t>fadeTo()     </a:t>
            </a:r>
            <a:r>
              <a:rPr lang="en-US" altLang="zh-CN"/>
              <a:t>	</a:t>
            </a:r>
            <a:r>
              <a:rPr lang="zh-CN" altLang="en-US"/>
              <a:t>变透明度  </a:t>
            </a:r>
            <a:endParaRPr lang="zh-CN" altLang="en-US"/>
          </a:p>
          <a:p>
            <a:pPr marL="4572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/>
              <a:t>	</a:t>
            </a:r>
            <a:r>
              <a:rPr lang="zh-CN" altLang="en-US"/>
              <a:t>参数1:变化时间  参数2：透明值(0-1)</a:t>
            </a:r>
            <a:endParaRPr lang="zh-CN" altLang="en-US"/>
          </a:p>
          <a:p>
            <a:pPr marL="4572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/>
              <a:t>注意：只要有动画存在，尽量在动之前先给</a:t>
            </a:r>
            <a:r>
              <a:rPr lang="en-US" altLang="zh-CN"/>
              <a:t>stop()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三块常用面板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143000" y="1233805"/>
            <a:ext cx="6400800" cy="270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/>
              <a:t>插入对象面板</a:t>
            </a:r>
            <a:endParaRPr lang="zh-CN" altLang="en-US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/>
              <a:t>属性面板</a:t>
            </a:r>
            <a:endParaRPr lang="zh-CN" altLang="en-US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/>
              <a:t>源代码编辑器</a:t>
            </a:r>
            <a:endParaRPr lang="zh-CN" alt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289" y="4659188"/>
            <a:ext cx="6512511" cy="1143000"/>
          </a:xfrm>
        </p:spPr>
        <p:txBody>
          <a:bodyPr/>
          <a:p>
            <a:r>
              <a:rPr lang="zh-CN" altLang="en-US"/>
              <a:t>animate自定义动画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143000" y="1390650"/>
            <a:ext cx="7018655" cy="2580005"/>
          </a:xfrm>
        </p:spPr>
        <p:txBody>
          <a:bodyPr/>
          <a:p>
            <a:r>
              <a:rPr lang="zh-CN" altLang="en-US"/>
              <a:t>.animate({'属性名':'属性值'},动画时间);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delay()  暂停动画，参数是停止几秒。</a:t>
            </a:r>
            <a:endParaRPr lang="zh-CN" alt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289" y="5017963"/>
            <a:ext cx="6512511" cy="1143000"/>
          </a:xfrm>
        </p:spPr>
        <p:txBody>
          <a:bodyPr/>
          <a:p>
            <a:r>
              <a:rPr lang="zh-CN" altLang="en-US"/>
              <a:t>each遍历函数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94055" y="1090295"/>
            <a:ext cx="7755255" cy="3474720"/>
          </a:xfrm>
        </p:spPr>
        <p:txBody>
          <a:bodyPr>
            <a:normAutofit fontScale="90000" lnSpcReduction="10000"/>
          </a:bodyPr>
          <a:p>
            <a:pPr marL="45720" indent="0">
              <a:buNone/>
            </a:pPr>
            <a:r>
              <a:rPr lang="zh-CN" altLang="en-US"/>
              <a:t>代替我们的for循环。</a:t>
            </a:r>
            <a:endParaRPr lang="zh-CN" altLang="en-US"/>
          </a:p>
          <a:p>
            <a:endParaRPr lang="zh-CN" altLang="en-US"/>
          </a:p>
          <a:p>
            <a:pPr marL="45720" indent="0">
              <a:buNone/>
            </a:pPr>
            <a:r>
              <a:rPr lang="zh-CN" altLang="en-US"/>
              <a:t>例：$('ul li p').each(function(index,element){</a:t>
            </a:r>
            <a:endParaRPr lang="zh-CN" altLang="en-US"/>
          </a:p>
          <a:p>
            <a:pPr marL="45720" indent="0">
              <a:buNone/>
            </a:pPr>
            <a:r>
              <a:rPr lang="zh-CN" altLang="en-US"/>
              <a:t>	</a:t>
            </a:r>
            <a:r>
              <a:rPr lang="en-US" altLang="zh-CN"/>
              <a:t>	</a:t>
            </a:r>
            <a:r>
              <a:rPr lang="zh-CN" altLang="en-US"/>
              <a:t>xxxxx</a:t>
            </a:r>
            <a:endParaRPr lang="zh-CN" altLang="en-US"/>
          </a:p>
          <a:p>
            <a:pPr marL="45720" indent="0">
              <a:buNone/>
            </a:pPr>
            <a:r>
              <a:rPr lang="zh-CN" altLang="en-US"/>
              <a:t>       })</a:t>
            </a:r>
            <a:endParaRPr lang="zh-CN" altLang="en-US"/>
          </a:p>
          <a:p>
            <a:endParaRPr lang="zh-CN" altLang="en-US"/>
          </a:p>
          <a:p>
            <a:pPr marL="45720" indent="0">
              <a:buNone/>
            </a:pPr>
            <a:r>
              <a:rPr lang="en-US" altLang="zh-CN"/>
              <a:t>	</a:t>
            </a:r>
            <a:r>
              <a:rPr lang="zh-CN" altLang="en-US"/>
              <a:t>参数index：  当前循环的序号</a:t>
            </a:r>
            <a:endParaRPr lang="zh-CN" altLang="en-US"/>
          </a:p>
          <a:p>
            <a:pPr marL="45720" indent="0">
              <a:buNone/>
            </a:pPr>
            <a:r>
              <a:rPr lang="en-US" altLang="zh-CN"/>
              <a:t>	</a:t>
            </a:r>
            <a:r>
              <a:rPr lang="zh-CN" altLang="en-US"/>
              <a:t>参数element：当前循环的元素</a:t>
            </a:r>
            <a:endParaRPr lang="zh-CN" alt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289" y="5089718"/>
            <a:ext cx="6512511" cy="1143000"/>
          </a:xfrm>
        </p:spPr>
        <p:txBody>
          <a:bodyPr/>
          <a:p>
            <a:r>
              <a:rPr lang="zh-CN" altLang="en-US"/>
              <a:t>事件坐标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143000" y="803275"/>
            <a:ext cx="7162800" cy="3916045"/>
          </a:xfrm>
        </p:spPr>
        <p:txBody>
          <a:bodyPr/>
          <a:p>
            <a:r>
              <a:rPr lang="zh-CN" altLang="en-US"/>
              <a:t>我们在匿名函数中写一个小e，这个e表示事件本身</a:t>
            </a:r>
            <a:endParaRPr lang="zh-CN" altLang="en-US"/>
          </a:p>
          <a:p>
            <a:pPr marL="45720" indent="0">
              <a:buNone/>
            </a:pPr>
            <a:r>
              <a:rPr lang="en-US" altLang="zh-CN"/>
              <a:t>	</a:t>
            </a:r>
            <a:r>
              <a:rPr lang="zh-CN" altLang="en-US"/>
              <a:t>e.pageX  横坐标</a:t>
            </a:r>
            <a:endParaRPr lang="zh-CN" altLang="en-US"/>
          </a:p>
          <a:p>
            <a:pPr marL="45720" indent="0">
              <a:buNone/>
            </a:pPr>
            <a:r>
              <a:rPr lang="en-US" altLang="zh-CN"/>
              <a:t>	</a:t>
            </a:r>
            <a:r>
              <a:rPr lang="zh-CN" altLang="en-US"/>
              <a:t>e.pageY  纵坐标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mousemove（） 鼠标移动事件；（每移动1像素都会触发）</a:t>
            </a:r>
            <a:endParaRPr lang="zh-CN" alt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289" y="5448493"/>
            <a:ext cx="6512511" cy="1143000"/>
          </a:xfrm>
        </p:spPr>
        <p:txBody>
          <a:bodyPr/>
          <a:p>
            <a:r>
              <a:rPr lang="zh-CN" altLang="en-US"/>
              <a:t>元素偏移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784225" y="803275"/>
            <a:ext cx="7661910" cy="4582160"/>
          </a:xfrm>
        </p:spPr>
        <p:txBody>
          <a:bodyPr>
            <a:normAutofit lnSpcReduction="10000"/>
          </a:bodyPr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dirty="0">
                <a:sym typeface="+mn-ea"/>
              </a:rPr>
              <a:t>scroll </a:t>
            </a:r>
            <a:r>
              <a:rPr lang="zh-CN" altLang="en-US" dirty="0">
                <a:sym typeface="+mn-ea"/>
              </a:rPr>
              <a:t>事件：表示鼠标或滚动条滚动的时候触发。</a:t>
            </a:r>
            <a:endParaRPr lang="zh-CN" altLang="en-US" dirty="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dirty="0">
                <a:sym typeface="+mn-ea"/>
              </a:rPr>
              <a:t>$(document).scorllTop()  </a:t>
            </a:r>
            <a:r>
              <a:rPr lang="zh-CN" altLang="en-US" dirty="0">
                <a:sym typeface="+mn-ea"/>
              </a:rPr>
              <a:t>可以获得当前网页滚动后，距离顶部的位移。</a:t>
            </a:r>
            <a:endParaRPr lang="zh-CN" altLang="en-US" dirty="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ym typeface="+mn-ea"/>
              </a:rPr>
              <a:t>有道面试考题：</a:t>
            </a:r>
            <a:r>
              <a:rPr lang="en-US" altLang="zh-CN" dirty="0">
                <a:sym typeface="+mn-ea"/>
              </a:rPr>
              <a:t>position </a:t>
            </a:r>
            <a:r>
              <a:rPr lang="zh-CN" altLang="en-US" dirty="0">
                <a:sym typeface="+mn-ea"/>
              </a:rPr>
              <a:t>属性的默认属性是什么？</a:t>
            </a:r>
            <a:r>
              <a:rPr lang="en-US" altLang="zh-CN" dirty="0">
                <a:sym typeface="+mn-ea"/>
              </a:rPr>
              <a:t>		        static</a:t>
            </a:r>
            <a:endParaRPr lang="en-US" altLang="zh-CN" dirty="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dirty="0">
                <a:sym typeface="+mn-ea"/>
              </a:rPr>
              <a:t>offset().top  </a:t>
            </a:r>
            <a:r>
              <a:rPr lang="zh-CN" altLang="en-US" dirty="0">
                <a:sym typeface="+mn-ea"/>
              </a:rPr>
              <a:t>获得元素距离顶端的距离</a:t>
            </a:r>
            <a:endParaRPr lang="zh-CN" altLang="en-US" dirty="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dirty="0">
                <a:sym typeface="+mn-ea"/>
              </a:rPr>
              <a:t>offset().left  </a:t>
            </a:r>
            <a:r>
              <a:rPr lang="zh-CN" altLang="en-US" dirty="0">
                <a:sym typeface="+mn-ea"/>
              </a:rPr>
              <a:t>获得元素距离左端的距离</a:t>
            </a:r>
            <a:endParaRPr lang="zh-CN" alt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4799" y="2473518"/>
            <a:ext cx="6512511" cy="1143000"/>
          </a:xfrm>
        </p:spPr>
        <p:txBody>
          <a:bodyPr/>
          <a:p>
            <a:pPr algn="ctr"/>
            <a:r>
              <a:rPr lang="en-US" altLang="zh-CN" sz="7200"/>
              <a:t>HTML5</a:t>
            </a:r>
            <a:endParaRPr lang="en-US" altLang="zh-CN" sz="720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9084" y="5386263"/>
            <a:ext cx="6512511" cy="1143000"/>
          </a:xfrm>
        </p:spPr>
        <p:txBody>
          <a:bodyPr/>
          <a:p>
            <a:pPr marL="0" indent="0">
              <a:buNone/>
            </a:pPr>
            <a:r>
              <a:rPr lang="en-US" altLang="zh-CN"/>
              <a:t>HTML</a:t>
            </a:r>
            <a:r>
              <a:rPr lang="zh-CN" altLang="en-US">
                <a:ea typeface="宋体" panose="02010600030101010101" pitchFamily="2" charset="-122"/>
              </a:rPr>
              <a:t>发展历史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469900" y="349250"/>
            <a:ext cx="8265795" cy="4982845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82594" y="5735513"/>
            <a:ext cx="6512511" cy="1143000"/>
          </a:xfrm>
        </p:spPr>
        <p:txBody>
          <a:bodyPr/>
          <a:p>
            <a:pPr marL="0" indent="0">
              <a:buNone/>
            </a:pPr>
            <a:r>
              <a:rPr lang="en-US" altLang="zh-CN">
                <a:sym typeface="+mn-ea"/>
              </a:rPr>
              <a:t>HTML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发展历史</a:t>
            </a:r>
            <a:br>
              <a:rPr lang="zh-CN" altLang="en-US">
                <a:ea typeface="宋体" panose="02010600030101010101" pitchFamily="2" charset="-122"/>
              </a:rPr>
            </a:b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820420" y="69850"/>
            <a:ext cx="7519035" cy="5708650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82594" y="5663758"/>
            <a:ext cx="6512511" cy="1143000"/>
          </a:xfrm>
        </p:spPr>
        <p:txBody>
          <a:bodyPr/>
          <a:p>
            <a:pPr marL="0" indent="0">
              <a:buNone/>
            </a:pPr>
            <a:r>
              <a:rPr lang="zh-CN" altLang="en-US"/>
              <a:t>支持</a:t>
            </a:r>
            <a:r>
              <a:rPr lang="en-US" altLang="zh-CN"/>
              <a:t>html5</a:t>
            </a:r>
            <a:r>
              <a:rPr lang="zh-CN" altLang="en-US">
                <a:ea typeface="宋体" panose="02010600030101010101" pitchFamily="2" charset="-122"/>
              </a:rPr>
              <a:t>的浏览器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196850" y="454660"/>
            <a:ext cx="8744585" cy="5111115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52064" y="5304983"/>
            <a:ext cx="6512511" cy="1143000"/>
          </a:xfrm>
        </p:spPr>
        <p:txBody>
          <a:bodyPr/>
          <a:p>
            <a:pPr marL="0" indent="0">
              <a:buNone/>
            </a:pPr>
            <a:r>
              <a:rPr lang="en-US" altLang="zh-CN"/>
              <a:t>html5</a:t>
            </a:r>
            <a:r>
              <a:rPr lang="zh-CN" altLang="en-US">
                <a:ea typeface="宋体" panose="02010600030101010101" pitchFamily="2" charset="-122"/>
              </a:rPr>
              <a:t>文档结构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174625" y="770890"/>
            <a:ext cx="8833485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95574" y="5448493"/>
            <a:ext cx="6512511" cy="1143000"/>
          </a:xfrm>
        </p:spPr>
        <p:txBody>
          <a:bodyPr/>
          <a:p>
            <a:pPr marL="0" indent="0">
              <a:buNone/>
            </a:pPr>
            <a:r>
              <a:rPr lang="zh-CN" altLang="en-US">
                <a:sym typeface="+mn-ea"/>
              </a:rPr>
              <a:t>新增的表单属性</a:t>
            </a:r>
            <a:br>
              <a:rPr lang="zh-CN" altLang="en-US"/>
            </a:br>
            <a:endParaRPr lang="zh-CN" altLang="en-US"/>
          </a:p>
        </p:txBody>
      </p:sp>
      <p:graphicFrame>
        <p:nvGraphicFramePr>
          <p:cNvPr id="24579" name="内容占位符 24578"/>
          <p:cNvGraphicFramePr/>
          <p:nvPr>
            <p:ph sz="quarter" idx="13"/>
          </p:nvPr>
        </p:nvGraphicFramePr>
        <p:xfrm>
          <a:off x="364490" y="429260"/>
          <a:ext cx="8505190" cy="4707890"/>
        </p:xfrm>
        <a:graphic>
          <a:graphicData uri="http://schemas.openxmlformats.org/drawingml/2006/table">
            <a:tbl>
              <a:tblPr/>
              <a:tblGrid>
                <a:gridCol w="1573530"/>
                <a:gridCol w="1414145"/>
                <a:gridCol w="5517515"/>
              </a:tblGrid>
              <a:tr h="596265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zh-CN" altLang="en-US" sz="1800" b="1">
                          <a:solidFill>
                            <a:srgbClr val="FFFFFF"/>
                          </a:solidFill>
                        </a:rPr>
                        <a:t>属性</a:t>
                      </a:r>
                      <a:endParaRPr lang="zh-CN" altLang="en-US" sz="1800" b="1">
                        <a:solidFill>
                          <a:srgbClr val="FFFFFF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zh-CN" altLang="en-US" sz="1800" b="1">
                          <a:solidFill>
                            <a:srgbClr val="FFFFFF"/>
                          </a:solidFill>
                        </a:rPr>
                        <a:t>值</a:t>
                      </a:r>
                      <a:endParaRPr lang="zh-CN" altLang="en-US" sz="1800" b="1">
                        <a:solidFill>
                          <a:srgbClr val="FFFFFF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zh-CN" altLang="en-US" sz="1800" b="1">
                          <a:solidFill>
                            <a:srgbClr val="FFFFFF"/>
                          </a:solidFill>
                        </a:rPr>
                        <a:t>说明</a:t>
                      </a:r>
                      <a:endParaRPr lang="zh-CN" altLang="en-US" sz="1800" b="1">
                        <a:solidFill>
                          <a:srgbClr val="FFFFFF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</a:tr>
              <a:tr h="1028065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</a:rPr>
                        <a:t>required</a:t>
                      </a:r>
                      <a:endParaRPr lang="en-US" altLang="x-none" sz="1800" dirty="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DEC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</a:rPr>
                        <a:t>required</a:t>
                      </a:r>
                      <a:endParaRPr lang="en-US" altLang="x-none" sz="1800" dirty="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DEC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表单拥有该属性表示其内容不能为空，必填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DEC">
                        <a:alpha val="100000"/>
                      </a:srgbClr>
                    </a:solidFill>
                  </a:tcPr>
                </a:tc>
              </a:tr>
              <a:tr h="1028700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</a:rPr>
                        <a:t>placeholder</a:t>
                      </a:r>
                      <a:endParaRPr lang="en-US" altLang="x-none" sz="1800" dirty="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提示文本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表单的提示信息，存在默认值将不显示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6">
                        <a:alpha val="100000"/>
                      </a:srgbClr>
                    </a:solidFill>
                  </a:tcPr>
                </a:tc>
              </a:tr>
              <a:tr h="1026795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</a:rPr>
                        <a:t>autofocus</a:t>
                      </a:r>
                      <a:endParaRPr lang="en-US" altLang="x-none" sz="1800" dirty="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DEC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</a:rPr>
                        <a:t>autofocus</a:t>
                      </a:r>
                      <a:endParaRPr lang="en-US" altLang="x-none" sz="1800" dirty="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DEC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自动聚焦属性，页面加载完成自动聚焦到指定表单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DEC">
                        <a:alpha val="100000"/>
                      </a:srgbClr>
                    </a:solidFill>
                  </a:tcPr>
                </a:tc>
              </a:tr>
              <a:tr h="1028065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</a:rPr>
                        <a:t>pattern</a:t>
                      </a:r>
                      <a:endParaRPr lang="en-US" altLang="x-none" sz="1800" dirty="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正则表达式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</a:rPr>
                        <a:t>输入的内容必须匹配到指定正则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</a:rPr>
                        <a:t> pattern="\d{3}"</a:t>
                      </a:r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创建本地站点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143000" y="1162685"/>
            <a:ext cx="6400800" cy="2893695"/>
          </a:xfrm>
        </p:spPr>
        <p:txBody>
          <a:bodyPr/>
          <a:lstStyle/>
          <a:p>
            <a:pPr indent="647700">
              <a:lnSpc>
                <a:spcPct val="150000"/>
              </a:lnSpc>
              <a:spcBef>
                <a:spcPts val="0"/>
              </a:spcBef>
            </a:pPr>
            <a:r>
              <a:rPr lang="zh-CN" altLang="en-US"/>
              <a:t>在开始使用 </a:t>
            </a:r>
            <a:r>
              <a:rPr lang="en-US" altLang="zh-CN"/>
              <a:t>DW </a:t>
            </a:r>
            <a:r>
              <a:rPr lang="zh-CN" altLang="en-US"/>
              <a:t>之</a:t>
            </a:r>
            <a:r>
              <a:rPr lang="zh-CN" altLang="en-US">
                <a:sym typeface="+mn-ea"/>
              </a:rPr>
              <a:t>前，</a:t>
            </a:r>
            <a:r>
              <a:rPr lang="zh-CN" altLang="en-US"/>
              <a:t>应该先在本地计算机磁盘根目录下创建站点文件夹，然后告诉 </a:t>
            </a:r>
            <a:r>
              <a:rPr lang="en-US" altLang="zh-CN"/>
              <a:t>DW </a:t>
            </a:r>
            <a:r>
              <a:rPr lang="zh-CN" altLang="en-US"/>
              <a:t>该文件夹所在的位置。</a:t>
            </a:r>
            <a:endParaRPr lang="zh-CN" altLang="en-US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95574" y="5807268"/>
            <a:ext cx="6512511" cy="1143000"/>
          </a:xfrm>
        </p:spPr>
        <p:txBody>
          <a:bodyPr/>
          <a:p>
            <a:pPr marL="0" indent="0">
              <a:buNone/>
            </a:pPr>
            <a:r>
              <a:rPr lang="zh-CN" altLang="en-US">
                <a:sym typeface="+mn-ea"/>
              </a:rPr>
              <a:t>智能表单的使用</a:t>
            </a:r>
            <a:endParaRPr lang="zh-CN" altLang="en-US"/>
          </a:p>
        </p:txBody>
      </p:sp>
      <p:graphicFrame>
        <p:nvGraphicFramePr>
          <p:cNvPr id="22531" name="内容占位符 22530"/>
          <p:cNvGraphicFramePr/>
          <p:nvPr>
            <p:ph sz="quarter" idx="13"/>
          </p:nvPr>
        </p:nvGraphicFramePr>
        <p:xfrm>
          <a:off x="529590" y="480060"/>
          <a:ext cx="8081645" cy="5140960"/>
        </p:xfrm>
        <a:graphic>
          <a:graphicData uri="http://schemas.openxmlformats.org/drawingml/2006/table">
            <a:tbl>
              <a:tblPr/>
              <a:tblGrid>
                <a:gridCol w="2908300"/>
                <a:gridCol w="5173345"/>
              </a:tblGrid>
              <a:tr h="770255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en-US" altLang="x-none" sz="1800" b="1" dirty="0">
                          <a:solidFill>
                            <a:srgbClr val="FFFFFF"/>
                          </a:solidFill>
                        </a:rPr>
                        <a:t>Input</a:t>
                      </a:r>
                      <a:r>
                        <a:rPr lang="zh-CN" altLang="en-US" sz="1800" b="1" dirty="0">
                          <a:solidFill>
                            <a:srgbClr val="FFFFFF"/>
                          </a:solidFill>
                        </a:rPr>
                        <a:t>表单的</a:t>
                      </a:r>
                      <a:r>
                        <a:rPr lang="en-US" altLang="x-none" sz="1800" b="1" dirty="0">
                          <a:solidFill>
                            <a:srgbClr val="FFFFFF"/>
                          </a:solidFill>
                        </a:rPr>
                        <a:t>type</a:t>
                      </a:r>
                      <a:r>
                        <a:rPr lang="zh-CN" altLang="en-US" sz="1800" b="1" dirty="0">
                          <a:solidFill>
                            <a:srgbClr val="FFFFFF"/>
                          </a:solidFill>
                        </a:rPr>
                        <a:t>新属性值</a:t>
                      </a:r>
                      <a:endParaRPr lang="zh-CN" altLang="en-US" sz="1800" b="1" dirty="0">
                        <a:solidFill>
                          <a:srgbClr val="FFFFFF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endParaRPr lang="zh-CN" altLang="en-US" sz="1800" b="1">
                        <a:solidFill>
                          <a:srgbClr val="FFFFFF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</a:tr>
              <a:tr h="453390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</a:rPr>
                        <a:t>type="email"</a:t>
                      </a:r>
                      <a:endParaRPr lang="en-US" altLang="x-none" sz="1800" dirty="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DEC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</a:rPr>
                        <a:t>限制用户输入必须为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</a:rPr>
                        <a:t>Email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</a:rPr>
                        <a:t>类型</a:t>
                      </a:r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DEC">
                        <a:alpha val="100000"/>
                      </a:srgbClr>
                    </a:solidFill>
                  </a:tcPr>
                </a:tc>
              </a:tr>
              <a:tr h="447040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</a:rPr>
                        <a:t>type="url"</a:t>
                      </a:r>
                      <a:endParaRPr lang="en-US" altLang="x-none" sz="1800" dirty="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</a:rPr>
                        <a:t>限制用户输入必须为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</a:rPr>
                        <a:t>URL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</a:rPr>
                        <a:t>类型</a:t>
                      </a:r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6">
                        <a:alpha val="100000"/>
                      </a:srgbClr>
                    </a:solidFill>
                  </a:tcPr>
                </a:tc>
              </a:tr>
              <a:tr h="444500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</a:rPr>
                        <a:t>type="date"</a:t>
                      </a:r>
                      <a:endParaRPr lang="en-US" altLang="x-none" sz="1800" dirty="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DEC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限制用户输入必须为日期类型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DEC">
                        <a:alpha val="100000"/>
                      </a:srgbClr>
                    </a:solidFill>
                  </a:tcPr>
                </a:tc>
              </a:tr>
              <a:tr h="447675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</a:rPr>
                        <a:t>type="time"</a:t>
                      </a:r>
                      <a:endParaRPr lang="en-US" altLang="x-none" sz="1800" dirty="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</a:rPr>
                        <a:t>限制用户输入必须为时间类型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</a:rPr>
                        <a:t>O</a:t>
                      </a:r>
                      <a:endParaRPr lang="en-US" altLang="x-none" sz="1800" dirty="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6">
                        <a:alpha val="100000"/>
                      </a:srgbClr>
                    </a:solidFill>
                  </a:tcPr>
                </a:tc>
              </a:tr>
              <a:tr h="445135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</a:rPr>
                        <a:t>type="month"</a:t>
                      </a:r>
                      <a:endParaRPr lang="en-US" altLang="x-none" sz="1800" dirty="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DEC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</a:rPr>
                        <a:t>限制用户输入必须为月类型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</a:rPr>
                        <a:t>O</a:t>
                      </a:r>
                      <a:endParaRPr lang="en-US" altLang="x-none" sz="1800" dirty="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DEC">
                        <a:alpha val="100000"/>
                      </a:srgbClr>
                    </a:solidFill>
                  </a:tcPr>
                </a:tc>
              </a:tr>
              <a:tr h="447675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</a:rPr>
                        <a:t>type="week"</a:t>
                      </a:r>
                      <a:endParaRPr lang="en-US" altLang="x-none" sz="1800" dirty="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</a:rPr>
                        <a:t>限制用户输入必须为周类型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</a:rPr>
                        <a:t>O</a:t>
                      </a:r>
                      <a:endParaRPr lang="en-US" altLang="x-none" sz="1800" dirty="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6">
                        <a:alpha val="100000"/>
                      </a:srgbClr>
                    </a:solidFill>
                  </a:tcPr>
                </a:tc>
              </a:tr>
              <a:tr h="447040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</a:rPr>
                        <a:t>type="number"</a:t>
                      </a:r>
                      <a:endParaRPr lang="en-US" altLang="x-none" sz="1800" dirty="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DEC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限制用户输入必须为数字类型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DEC">
                        <a:alpha val="100000"/>
                      </a:srgbClr>
                    </a:solidFill>
                  </a:tcPr>
                </a:tc>
              </a:tr>
              <a:tr h="443865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</a:rPr>
                        <a:t>type="range"</a:t>
                      </a:r>
                      <a:endParaRPr lang="en-US" altLang="x-none" sz="1800" dirty="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产生一个滑动条的表单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6">
                        <a:alpha val="100000"/>
                      </a:srgbClr>
                    </a:solidFill>
                  </a:tcPr>
                </a:tc>
              </a:tr>
              <a:tr h="428625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</a:rPr>
                        <a:t>type="search"</a:t>
                      </a:r>
                      <a:endParaRPr lang="en-US" altLang="x-none" sz="1800" dirty="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DEC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</a:rPr>
                        <a:t>产生一个搜索意义的表单 配合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</a:rPr>
                        <a:t>results="n"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</a:rPr>
                        <a:t>属性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</a:rPr>
                        <a:t>C</a:t>
                      </a:r>
                      <a:endParaRPr lang="en-US" altLang="x-none" sz="1800" dirty="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DEC">
                        <a:alpha val="100000"/>
                      </a:srgbClr>
                    </a:solidFill>
                  </a:tcPr>
                </a:tc>
              </a:tr>
              <a:tr h="342265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</a:rPr>
                        <a:t>type="color"</a:t>
                      </a:r>
                      <a:endParaRPr lang="en-US" altLang="x-none" sz="1800" dirty="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生成一个颜色选择表单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3900" y="4946015"/>
            <a:ext cx="6885940" cy="572770"/>
          </a:xfrm>
        </p:spPr>
        <p:txBody>
          <a:bodyPr/>
          <a:p>
            <a:pPr marL="0" indent="0">
              <a:buNone/>
            </a:pPr>
            <a:r>
              <a:rPr lang="en-US" altLang="x-none" sz="2200" dirty="0">
                <a:latin typeface="Arial" panose="020B0604020202020204" pitchFamily="34" charset="0"/>
                <a:sym typeface="+mn-ea"/>
              </a:rPr>
              <a:t>datalist</a:t>
            </a:r>
            <a:r>
              <a:rPr lang="zh-CN" altLang="en-US" sz="2200" dirty="0">
                <a:latin typeface="Arial" panose="020B0604020202020204" pitchFamily="34" charset="0"/>
                <a:sym typeface="+mn-ea"/>
              </a:rPr>
              <a:t>标签配合</a:t>
            </a:r>
            <a:r>
              <a:rPr lang="en-US" altLang="x-none" sz="2200" dirty="0">
                <a:latin typeface="Arial" panose="020B0604020202020204" pitchFamily="34" charset="0"/>
                <a:sym typeface="+mn-ea"/>
              </a:rPr>
              <a:t>option</a:t>
            </a:r>
            <a:r>
              <a:rPr lang="zh-CN" altLang="en-US" sz="2200" dirty="0">
                <a:latin typeface="Arial" panose="020B0604020202020204" pitchFamily="34" charset="0"/>
                <a:sym typeface="+mn-ea"/>
              </a:rPr>
              <a:t>标签实现的自动填充表单功能：</a:t>
            </a:r>
            <a:br>
              <a:rPr lang="en-US" altLang="x-none" sz="2200" dirty="0">
                <a:latin typeface="Arial" panose="020B0604020202020204" pitchFamily="34" charset="0"/>
              </a:rPr>
            </a:br>
            <a:endParaRPr lang="zh-CN" altLang="en-US" sz="220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5604" name="矩形 5"/>
          <p:cNvSpPr/>
          <p:nvPr/>
        </p:nvSpPr>
        <p:spPr>
          <a:xfrm>
            <a:off x="213995" y="731520"/>
            <a:ext cx="8686165" cy="3475355"/>
          </a:xfrm>
          <a:prstGeom prst="rect">
            <a:avLst/>
          </a:prstGeom>
          <a:solidFill>
            <a:srgbClr val="00B0F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  <a:effectLst>
            <a:outerShdw dist="20000" dir="5400000" algn="ctr" rotWithShape="0">
              <a:srgbClr val="000000">
                <a:alpha val="28000"/>
              </a:srgbClr>
            </a:outerShdw>
          </a:effectLst>
        </p:spPr>
        <p:txBody>
          <a:bodyPr anchor="ctr"/>
          <a:p>
            <a:pPr marL="109855" algn="l"/>
            <a:endParaRPr lang="en-US" altLang="x-none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marL="109855" algn="l"/>
            <a:endParaRPr lang="en-US" altLang="x-none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marL="109855" algn="l"/>
            <a:r>
              <a:rPr lang="en-US" altLang="x-none" sz="2000" dirty="0">
                <a:solidFill>
                  <a:srgbClr val="FFFFFF"/>
                </a:solidFill>
                <a:latin typeface="Arial" panose="020B0604020202020204" pitchFamily="34" charset="0"/>
              </a:rPr>
              <a:t>&lt;input type="search" name="move" </a:t>
            </a:r>
            <a:r>
              <a:rPr lang="en-US" altLang="x-none" sz="2000" dirty="0">
                <a:solidFill>
                  <a:srgbClr val="FFFF00"/>
                </a:solidFill>
                <a:latin typeface="Arial" panose="020B0604020202020204" pitchFamily="34" charset="0"/>
              </a:rPr>
              <a:t>list="search" </a:t>
            </a:r>
            <a:r>
              <a:rPr lang="en-US" altLang="x-none" sz="2000" dirty="0">
                <a:solidFill>
                  <a:srgbClr val="FFFFFF"/>
                </a:solidFill>
                <a:latin typeface="Arial" panose="020B0604020202020204" pitchFamily="34" charset="0"/>
              </a:rPr>
              <a:t>&gt;</a:t>
            </a:r>
            <a:endParaRPr lang="en-US" altLang="x-none" sz="20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marL="109855" algn="l"/>
            <a:endParaRPr lang="en-US" altLang="x-none" sz="20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marL="109855" algn="l"/>
            <a:r>
              <a:rPr lang="en-US" altLang="x-none" sz="2000" dirty="0">
                <a:solidFill>
                  <a:srgbClr val="FFFFFF"/>
                </a:solidFill>
                <a:latin typeface="Arial" panose="020B0604020202020204" pitchFamily="34" charset="0"/>
              </a:rPr>
              <a:t>&lt;datalist </a:t>
            </a:r>
            <a:r>
              <a:rPr lang="en-US" altLang="x-none" sz="2000" dirty="0">
                <a:solidFill>
                  <a:srgbClr val="FF0000"/>
                </a:solidFill>
                <a:latin typeface="Arial" panose="020B0604020202020204" pitchFamily="34" charset="0"/>
              </a:rPr>
              <a:t>id="search" </a:t>
            </a:r>
            <a:r>
              <a:rPr lang="en-US" altLang="x-none" sz="2000" dirty="0">
                <a:solidFill>
                  <a:srgbClr val="FFFFFF"/>
                </a:solidFill>
                <a:latin typeface="Arial" panose="020B0604020202020204" pitchFamily="34" charset="0"/>
              </a:rPr>
              <a:t>&gt;</a:t>
            </a:r>
            <a:endParaRPr lang="en-US" altLang="x-none" sz="20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marL="109855" algn="l"/>
            <a:r>
              <a:rPr lang="en-US" altLang="x-none" sz="2000" dirty="0">
                <a:solidFill>
                  <a:srgbClr val="FFFFFF"/>
                </a:solidFill>
                <a:latin typeface="Arial" panose="020B0604020202020204" pitchFamily="34" charset="0"/>
              </a:rPr>
              <a:t>	&lt;option&gt;</a:t>
            </a:r>
            <a:r>
              <a:rPr lang="zh-CN" altLang="en-US" sz="2000" dirty="0">
                <a:solidFill>
                  <a:srgbClr val="FFFFFF"/>
                </a:solidFill>
                <a:latin typeface="Arial" panose="020B0604020202020204" pitchFamily="34" charset="0"/>
              </a:rPr>
              <a:t>新闻</a:t>
            </a:r>
            <a:r>
              <a:rPr lang="en-US" altLang="x-none" sz="2000" dirty="0">
                <a:solidFill>
                  <a:srgbClr val="FFFFFF"/>
                </a:solidFill>
                <a:latin typeface="Arial" panose="020B0604020202020204" pitchFamily="34" charset="0"/>
              </a:rPr>
              <a:t>&lt;/option&gt;</a:t>
            </a:r>
            <a:endParaRPr lang="en-US" altLang="x-none" sz="20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marL="109855" algn="l"/>
            <a:r>
              <a:rPr lang="en-US" altLang="x-none" sz="2000" dirty="0">
                <a:solidFill>
                  <a:srgbClr val="FFFFFF"/>
                </a:solidFill>
                <a:latin typeface="Arial" panose="020B0604020202020204" pitchFamily="34" charset="0"/>
              </a:rPr>
              <a:t>	&lt;option&gt;</a:t>
            </a:r>
            <a:r>
              <a:rPr lang="zh-CN" altLang="en-US" sz="2000" dirty="0">
                <a:solidFill>
                  <a:srgbClr val="FFFFFF"/>
                </a:solidFill>
                <a:latin typeface="Arial" panose="020B0604020202020204" pitchFamily="34" charset="0"/>
              </a:rPr>
              <a:t>娱乐</a:t>
            </a:r>
            <a:r>
              <a:rPr lang="en-US" altLang="x-none" sz="2000" dirty="0">
                <a:solidFill>
                  <a:srgbClr val="FFFFFF"/>
                </a:solidFill>
                <a:latin typeface="Arial" panose="020B0604020202020204" pitchFamily="34" charset="0"/>
              </a:rPr>
              <a:t>&lt;/option&gt;</a:t>
            </a:r>
            <a:endParaRPr lang="en-US" altLang="x-none" sz="20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marL="109855" algn="l"/>
            <a:r>
              <a:rPr lang="en-US" altLang="x-none" sz="2000" dirty="0">
                <a:solidFill>
                  <a:srgbClr val="FFFFFF"/>
                </a:solidFill>
                <a:latin typeface="Arial" panose="020B0604020202020204" pitchFamily="34" charset="0"/>
              </a:rPr>
              <a:t>	&lt;option&gt;</a:t>
            </a:r>
            <a:r>
              <a:rPr lang="zh-CN" altLang="en-US" sz="2000" dirty="0">
                <a:solidFill>
                  <a:srgbClr val="FFFFFF"/>
                </a:solidFill>
                <a:latin typeface="Arial" panose="020B0604020202020204" pitchFamily="34" charset="0"/>
              </a:rPr>
              <a:t>体育</a:t>
            </a:r>
            <a:r>
              <a:rPr lang="en-US" altLang="x-none" sz="2000" dirty="0">
                <a:solidFill>
                  <a:srgbClr val="FFFFFF"/>
                </a:solidFill>
                <a:latin typeface="Arial" panose="020B0604020202020204" pitchFamily="34" charset="0"/>
              </a:rPr>
              <a:t>&lt;/option&gt;</a:t>
            </a:r>
            <a:endParaRPr lang="en-US" altLang="x-none" sz="20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marL="109855" algn="l"/>
            <a:r>
              <a:rPr lang="en-US" altLang="x-none" sz="2000" dirty="0">
                <a:solidFill>
                  <a:srgbClr val="FFFFFF"/>
                </a:solidFill>
                <a:latin typeface="Arial" panose="020B0604020202020204" pitchFamily="34" charset="0"/>
              </a:rPr>
              <a:t>&lt;/datalist&gt;</a:t>
            </a:r>
            <a:endParaRPr lang="en-US" altLang="x-none" sz="20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marL="109855" algn="l"/>
            <a:endParaRPr lang="en-US" altLang="x-none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marL="109855" algn="l"/>
            <a:endParaRPr lang="en-US" altLang="x-none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marL="109855" algn="l"/>
            <a:endParaRPr lang="en-US" altLang="x-none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marL="109855" algn="l"/>
            <a:endParaRPr lang="en-US" altLang="x-none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marL="109855" algn="l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95574" y="5663758"/>
            <a:ext cx="6512511" cy="1143000"/>
          </a:xfrm>
        </p:spPr>
        <p:txBody>
          <a:bodyPr/>
          <a:p>
            <a:pPr marL="0" indent="0">
              <a:buNone/>
            </a:pPr>
            <a:r>
              <a:rPr lang="zh-CN" altLang="en-US"/>
              <a:t>浏览器支持的音频格式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426085" y="320040"/>
            <a:ext cx="8195945" cy="5279390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95574" y="5807268"/>
            <a:ext cx="6512511" cy="1143000"/>
          </a:xfrm>
        </p:spPr>
        <p:txBody>
          <a:bodyPr/>
          <a:p>
            <a:pPr marL="0" indent="0">
              <a:buNone/>
            </a:pPr>
            <a:r>
              <a:rPr lang="en-US" altLang="zh-CN"/>
              <a:t>h5</a:t>
            </a:r>
            <a:r>
              <a:rPr lang="zh-CN" altLang="en-US">
                <a:ea typeface="宋体" panose="02010600030101010101" pitchFamily="2" charset="-122"/>
              </a:rPr>
              <a:t>视频标签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6" name="内容占位符 5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358775" y="260985"/>
            <a:ext cx="8432800" cy="5546725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289" y="5448493"/>
            <a:ext cx="6512511" cy="1143000"/>
          </a:xfrm>
        </p:spPr>
        <p:txBody>
          <a:bodyPr/>
          <a:p>
            <a:r>
              <a:rPr lang="en-US" altLang="zh-CN"/>
              <a:t>Canvas</a:t>
            </a:r>
            <a:r>
              <a:rPr lang="zh-CN" altLang="zh-CN"/>
              <a:t>画布的使用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34720" y="516255"/>
            <a:ext cx="8016875" cy="3474720"/>
          </a:xfrm>
        </p:spPr>
        <p:txBody>
          <a:bodyPr/>
          <a:p>
            <a:pPr marL="45720" lvl="0" indent="0" algn="l" eaLnBrk="1" hangingPunct="1">
              <a:buNone/>
            </a:pPr>
            <a:r>
              <a:rPr lang="en-US" altLang="x-none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&lt;canvas id="canvas"  height="300" width="300"&gt;</a:t>
            </a:r>
            <a:endParaRPr lang="en-US" altLang="x-none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45720" lvl="0" indent="0" algn="l" eaLnBrk="1" hangingPunct="1">
              <a:buNone/>
            </a:pPr>
            <a:r>
              <a:rPr lang="en-US" altLang="x-none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您的浏览器不支持</a:t>
            </a:r>
            <a:r>
              <a:rPr lang="en-US" altLang="x-none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canvas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标签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45720" lvl="0" indent="0" algn="l" eaLnBrk="1" hangingPunct="1">
              <a:buNone/>
            </a:pPr>
            <a:r>
              <a:rPr lang="en-US" altLang="x-none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&lt;/canvas&gt;</a:t>
            </a:r>
            <a:endParaRPr lang="en-US" altLang="x-none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7173" name="表格 7172"/>
          <p:cNvGraphicFramePr/>
          <p:nvPr/>
        </p:nvGraphicFramePr>
        <p:xfrm>
          <a:off x="934720" y="2152015"/>
          <a:ext cx="7416800" cy="1440180"/>
        </p:xfrm>
        <a:graphic>
          <a:graphicData uri="http://schemas.openxmlformats.org/drawingml/2006/table">
            <a:tbl>
              <a:tblPr/>
              <a:tblGrid>
                <a:gridCol w="2472055"/>
                <a:gridCol w="2473325"/>
                <a:gridCol w="2471420"/>
              </a:tblGrid>
              <a:tr h="479425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2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1800" b="1">
                          <a:solidFill>
                            <a:srgbClr val="FFFFFF"/>
                          </a:solidFill>
                        </a:rPr>
                        <a:t>属性</a:t>
                      </a:r>
                      <a:endParaRPr lang="zh-CN" altLang="en-US" sz="1800" b="1">
                        <a:solidFill>
                          <a:srgbClr val="FFFFFF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2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1800" b="1">
                          <a:solidFill>
                            <a:srgbClr val="FFFFFF"/>
                          </a:solidFill>
                        </a:rPr>
                        <a:t>值</a:t>
                      </a:r>
                      <a:endParaRPr lang="zh-CN" altLang="en-US" sz="1800" b="1">
                        <a:solidFill>
                          <a:srgbClr val="FFFFFF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2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1800" b="1">
                          <a:solidFill>
                            <a:srgbClr val="FFFFFF"/>
                          </a:solidFill>
                        </a:rPr>
                        <a:t>描述</a:t>
                      </a:r>
                      <a:endParaRPr lang="zh-CN" altLang="en-US" sz="1800" b="1">
                        <a:solidFill>
                          <a:srgbClr val="FFFFFF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</a:tr>
              <a:tr h="481013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2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</a:rPr>
                        <a:t>height</a:t>
                      </a:r>
                      <a:endParaRPr lang="en-US" altLang="x-none" sz="1800" dirty="0">
                        <a:solidFill>
                          <a:srgbClr val="000000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DEC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2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800" i="1" dirty="0">
                          <a:solidFill>
                            <a:srgbClr val="000000"/>
                          </a:solidFill>
                        </a:rPr>
                        <a:t>pixels</a:t>
                      </a:r>
                      <a:endParaRPr lang="en-US" altLang="x-none" sz="1800" i="1" dirty="0">
                        <a:solidFill>
                          <a:srgbClr val="000000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DEC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2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</a:rPr>
                        <a:t>设置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</a:rPr>
                        <a:t>canvas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</a:rPr>
                        <a:t>的高度。</a:t>
                      </a:r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DEC">
                        <a:alpha val="100000"/>
                      </a:srgbClr>
                    </a:solidFill>
                  </a:tcPr>
                </a:tc>
              </a:tr>
              <a:tr h="479425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2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</a:rPr>
                        <a:t>width</a:t>
                      </a:r>
                      <a:endParaRPr lang="en-US" altLang="x-none" sz="1800" dirty="0">
                        <a:solidFill>
                          <a:srgbClr val="000000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2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800" i="1" dirty="0">
                          <a:solidFill>
                            <a:srgbClr val="000000"/>
                          </a:solidFill>
                        </a:rPr>
                        <a:t>pixels</a:t>
                      </a:r>
                      <a:endParaRPr lang="en-US" altLang="x-none" sz="1800" i="1" dirty="0">
                        <a:solidFill>
                          <a:srgbClr val="000000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2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</a:rPr>
                        <a:t>设置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</a:rPr>
                        <a:t>canvas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</a:rPr>
                        <a:t>的宽度。</a:t>
                      </a:r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7172" name="TextBox 9"/>
          <p:cNvSpPr txBox="1"/>
          <p:nvPr/>
        </p:nvSpPr>
        <p:spPr>
          <a:xfrm>
            <a:off x="714375" y="3766820"/>
            <a:ext cx="7748905" cy="14630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indent="457200" fontAlgn="auto">
              <a:lnSpc>
                <a:spcPct val="150000"/>
              </a:lnSpc>
            </a:pPr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canvas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标签在页面中只显示一个设定背景色的画布，如果要产生新内容或者进行画图操作，需要借助</a:t>
            </a:r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canvas API(HTML5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的内置对</a:t>
            </a:r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context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对象</a:t>
            </a:r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javascript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操作实现画图或者其他图像操作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54175" y="5735320"/>
            <a:ext cx="6866890" cy="1143000"/>
          </a:xfrm>
        </p:spPr>
        <p:txBody>
          <a:bodyPr/>
          <a:p>
            <a:r>
              <a:rPr lang="en-US" altLang="x-none" dirty="0">
                <a:sym typeface="+mn-ea"/>
              </a:rPr>
              <a:t>Canvas</a:t>
            </a:r>
            <a:r>
              <a:rPr lang="zh-CN" altLang="en-US" dirty="0">
                <a:sym typeface="+mn-ea"/>
              </a:rPr>
              <a:t>的</a:t>
            </a:r>
            <a:r>
              <a:rPr lang="en-US" altLang="x-none" dirty="0">
                <a:sym typeface="+mn-ea"/>
              </a:rPr>
              <a:t>API-</a:t>
            </a:r>
            <a:r>
              <a:rPr lang="zh-CN" altLang="en-US" dirty="0">
                <a:sym typeface="+mn-ea"/>
              </a:rPr>
              <a:t>绘制流程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093470" y="501650"/>
            <a:ext cx="7929245" cy="4868545"/>
          </a:xfrm>
        </p:spPr>
        <p:txBody>
          <a:bodyPr>
            <a:normAutofit/>
          </a:bodyPr>
          <a:p>
            <a:pPr marL="514350" lvl="0" indent="-514350" algn="l" eaLnBrk="0" fontAlgn="auto" hangingPunct="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70000"/>
              <a:buFont typeface="宋体" panose="02010600030101010101" pitchFamily="2" charset="-122"/>
              <a:buAutoNum type="ea1JpnChsDbPeriod"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获取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canvas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对象</a:t>
            </a:r>
            <a:b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</a:b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var canvas=document.getElementById(“canvas");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514350" lvl="0" indent="-514350" algn="l" eaLnBrk="0" fontAlgn="auto" hangingPunct="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70000"/>
              <a:buFont typeface="宋体" panose="02010600030101010101" pitchFamily="2" charset="-122"/>
              <a:buAutoNum type="ea1JpnChsDbPeriod"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创建 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context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绘制环境对象 </a:t>
            </a:r>
            <a:b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</a:b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var cxt=canvas.getContext("2d");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514350" lvl="0" indent="-514350" algn="l" eaLnBrk="0" fontAlgn="auto" hangingPunct="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70000"/>
              <a:buFont typeface="宋体" panose="02010600030101010101" pitchFamily="2" charset="-122"/>
              <a:buAutoNum type="ea1JpnChsDbPeriod"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设置绘图样式</a:t>
            </a:r>
            <a:b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</a:b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cxt.fillStyle="red";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514350" lvl="0" indent="-514350" algn="l" eaLnBrk="0" fontAlgn="auto" hangingPunct="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70000"/>
              <a:buFont typeface="宋体" panose="02010600030101010101" pitchFamily="2" charset="-122"/>
              <a:buAutoNum type="ea1JpnChsDbPeriod"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进行绘制</a:t>
            </a:r>
            <a:b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</a:b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cxt.fillRect(100,100,200,200);</a:t>
            </a:r>
            <a:endParaRPr lang="zh-CN" altLang="en-US" sz="2400"/>
          </a:p>
        </p:txBody>
      </p:sp>
      <p:pic>
        <p:nvPicPr>
          <p:cNvPr id="8197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26585" y="2854325"/>
            <a:ext cx="3952875" cy="17859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9100" y="5161280"/>
            <a:ext cx="8123555" cy="1143000"/>
          </a:xfrm>
        </p:spPr>
        <p:txBody>
          <a:bodyPr/>
          <a:p>
            <a:pPr marL="0" indent="0">
              <a:buNone/>
            </a:pPr>
            <a:r>
              <a:rPr lang="en-US" altLang="x-none" sz="3600" b="0" dirty="0">
                <a:solidFill>
                  <a:schemeClr val="tx2"/>
                </a:solidFill>
                <a:sym typeface="+mn-ea"/>
              </a:rPr>
              <a:t>Canvas</a:t>
            </a:r>
            <a:r>
              <a:rPr lang="zh-CN" altLang="en-US" sz="3600" b="0" dirty="0">
                <a:solidFill>
                  <a:schemeClr val="tx2"/>
                </a:solidFill>
                <a:sym typeface="+mn-ea"/>
              </a:rPr>
              <a:t>的</a:t>
            </a:r>
            <a:r>
              <a:rPr lang="en-US" altLang="x-none" sz="3600" b="0" dirty="0">
                <a:solidFill>
                  <a:schemeClr val="tx2"/>
                </a:solidFill>
                <a:sym typeface="+mn-ea"/>
              </a:rPr>
              <a:t>API-canvas</a:t>
            </a:r>
            <a:r>
              <a:rPr lang="zh-CN" altLang="en-US" sz="3600" b="0" dirty="0">
                <a:solidFill>
                  <a:schemeClr val="tx2"/>
                </a:solidFill>
                <a:sym typeface="+mn-ea"/>
              </a:rPr>
              <a:t>主要属性和方法</a:t>
            </a:r>
            <a:endParaRPr lang="zh-CN" altLang="en-US" sz="3600" b="0" dirty="0">
              <a:solidFill>
                <a:schemeClr val="tx2"/>
              </a:solidFill>
              <a:sym typeface="+mn-ea"/>
            </a:endParaRPr>
          </a:p>
        </p:txBody>
      </p:sp>
      <p:graphicFrame>
        <p:nvGraphicFramePr>
          <p:cNvPr id="9219" name="内容占位符 9218"/>
          <p:cNvGraphicFramePr/>
          <p:nvPr>
            <p:ph sz="quarter" idx="13"/>
          </p:nvPr>
        </p:nvGraphicFramePr>
        <p:xfrm>
          <a:off x="927735" y="789940"/>
          <a:ext cx="7505700" cy="3606800"/>
        </p:xfrm>
        <a:graphic>
          <a:graphicData uri="http://schemas.openxmlformats.org/drawingml/2006/table">
            <a:tbl>
              <a:tblPr/>
              <a:tblGrid>
                <a:gridCol w="1961515"/>
                <a:gridCol w="5544185"/>
              </a:tblGrid>
              <a:tr h="601980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2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1800" b="1">
                          <a:solidFill>
                            <a:srgbClr val="FFFFFF"/>
                          </a:solidFill>
                        </a:rPr>
                        <a:t>方法</a:t>
                      </a:r>
                      <a:endParaRPr lang="zh-CN" altLang="en-US" sz="1800" b="1">
                        <a:solidFill>
                          <a:srgbClr val="FFFFFF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2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1800" b="1">
                          <a:solidFill>
                            <a:srgbClr val="FFFFFF"/>
                          </a:solidFill>
                        </a:rPr>
                        <a:t>描述</a:t>
                      </a:r>
                      <a:endParaRPr lang="zh-CN" altLang="en-US" sz="1800" b="1">
                        <a:solidFill>
                          <a:srgbClr val="FFFFFF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</a:tr>
              <a:tr h="601345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2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</a:rPr>
                        <a:t>save()</a:t>
                      </a:r>
                      <a:endParaRPr lang="en-US" altLang="x-none" sz="1800" dirty="0">
                        <a:solidFill>
                          <a:srgbClr val="000000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DEC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2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保存当前环境的状态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DEC">
                        <a:alpha val="100000"/>
                      </a:srgbClr>
                    </a:solidFill>
                  </a:tcPr>
                </a:tc>
              </a:tr>
              <a:tr h="600710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2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</a:rPr>
                        <a:t>restore()</a:t>
                      </a:r>
                      <a:endParaRPr lang="en-US" altLang="x-none" sz="1800" dirty="0">
                        <a:solidFill>
                          <a:srgbClr val="000000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2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返回之前保存过的路径状态和属性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6">
                        <a:alpha val="100000"/>
                      </a:srgbClr>
                    </a:solidFill>
                  </a:tcPr>
                </a:tc>
              </a:tr>
              <a:tr h="601980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2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</a:rPr>
                        <a:t>createEvent()</a:t>
                      </a:r>
                      <a:endParaRPr lang="en-US" altLang="x-none" sz="1800" dirty="0">
                        <a:solidFill>
                          <a:srgbClr val="000000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DEC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2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DEC">
                        <a:alpha val="100000"/>
                      </a:srgbClr>
                    </a:solidFill>
                  </a:tcPr>
                </a:tc>
              </a:tr>
              <a:tr h="598805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2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800" b="1" dirty="0">
                          <a:solidFill>
                            <a:srgbClr val="FF0000"/>
                          </a:solidFill>
                        </a:rPr>
                        <a:t>getContext()</a:t>
                      </a:r>
                      <a:endParaRPr lang="en-US" altLang="x-none" sz="1800" b="1" dirty="0">
                        <a:solidFill>
                          <a:srgbClr val="FF0000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2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1800" b="1" dirty="0">
                          <a:solidFill>
                            <a:srgbClr val="FF0000"/>
                          </a:solidFill>
                        </a:rPr>
                        <a:t>返回一个对象，指出访问绘图功能必要的</a:t>
                      </a:r>
                      <a:r>
                        <a:rPr lang="en-US" altLang="x-none" sz="1800" b="1" dirty="0">
                          <a:solidFill>
                            <a:srgbClr val="FF0000"/>
                          </a:solidFill>
                        </a:rPr>
                        <a:t>API</a:t>
                      </a:r>
                      <a:endParaRPr lang="en-US" altLang="x-none" sz="1800" b="1" dirty="0">
                        <a:solidFill>
                          <a:srgbClr val="FF0000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6">
                        <a:alpha val="100000"/>
                      </a:srgbClr>
                    </a:solidFill>
                  </a:tcPr>
                </a:tc>
              </a:tr>
              <a:tr h="601980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2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</a:rPr>
                        <a:t>toDataURL()</a:t>
                      </a:r>
                      <a:endParaRPr lang="en-US" altLang="x-none" sz="1800" dirty="0">
                        <a:solidFill>
                          <a:srgbClr val="000000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DEC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2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</a:rPr>
                        <a:t>返回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</a:rPr>
                        <a:t>canvas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</a:rPr>
                        <a:t>图像的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</a:rPr>
                        <a:t>URL</a:t>
                      </a:r>
                      <a:endParaRPr lang="en-US" altLang="x-none" sz="1800" dirty="0">
                        <a:solidFill>
                          <a:srgbClr val="000000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DEC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289" y="5089718"/>
            <a:ext cx="6512511" cy="1143000"/>
          </a:xfrm>
        </p:spPr>
        <p:txBody>
          <a:bodyPr/>
          <a:p>
            <a:r>
              <a:rPr lang="en-US" altLang="x-none" sz="3600" b="0" dirty="0">
                <a:solidFill>
                  <a:schemeClr val="tx2"/>
                </a:solidFill>
                <a:sym typeface="+mn-ea"/>
              </a:rPr>
              <a:t>Canvas</a:t>
            </a:r>
            <a:r>
              <a:rPr lang="zh-CN" altLang="en-US" sz="3600" b="0" dirty="0">
                <a:solidFill>
                  <a:schemeClr val="tx2"/>
                </a:solidFill>
                <a:sym typeface="+mn-ea"/>
              </a:rPr>
              <a:t>的</a:t>
            </a:r>
            <a:r>
              <a:rPr lang="en-US" altLang="x-none" sz="3600" b="0" dirty="0">
                <a:solidFill>
                  <a:schemeClr val="tx2"/>
                </a:solidFill>
                <a:sym typeface="+mn-ea"/>
              </a:rPr>
              <a:t>API-</a:t>
            </a:r>
            <a:br>
              <a:rPr lang="en-US" altLang="x-none" sz="3600" b="0" dirty="0">
                <a:solidFill>
                  <a:schemeClr val="tx2"/>
                </a:solidFill>
                <a:sym typeface="+mn-ea"/>
              </a:rPr>
            </a:br>
            <a:r>
              <a:rPr lang="zh-CN" altLang="en-US" sz="3600" b="0" dirty="0">
                <a:solidFill>
                  <a:schemeClr val="tx2"/>
                </a:solidFill>
                <a:sym typeface="+mn-ea"/>
              </a:rPr>
              <a:t>颜色、样式和阴影属性和方法</a:t>
            </a:r>
            <a:endParaRPr lang="zh-CN" altLang="en-US" sz="3600" b="0" dirty="0">
              <a:solidFill>
                <a:schemeClr val="tx2"/>
              </a:solidFill>
              <a:sym typeface="+mn-ea"/>
            </a:endParaRPr>
          </a:p>
        </p:txBody>
      </p:sp>
      <p:graphicFrame>
        <p:nvGraphicFramePr>
          <p:cNvPr id="10243" name="内容占位符 10242"/>
          <p:cNvGraphicFramePr/>
          <p:nvPr>
            <p:ph sz="quarter" idx="13"/>
          </p:nvPr>
        </p:nvGraphicFramePr>
        <p:xfrm>
          <a:off x="866140" y="429260"/>
          <a:ext cx="7439025" cy="4559935"/>
        </p:xfrm>
        <a:graphic>
          <a:graphicData uri="http://schemas.openxmlformats.org/drawingml/2006/table">
            <a:tbl>
              <a:tblPr/>
              <a:tblGrid>
                <a:gridCol w="1943735"/>
                <a:gridCol w="5495290"/>
              </a:tblGrid>
              <a:tr h="495935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2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1800" b="1">
                          <a:solidFill>
                            <a:srgbClr val="FFFFFF"/>
                          </a:solidFill>
                        </a:rPr>
                        <a:t>属性</a:t>
                      </a:r>
                      <a:endParaRPr lang="zh-CN" altLang="en-US" sz="1800" b="1">
                        <a:solidFill>
                          <a:srgbClr val="FFFFFF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2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1800" b="1">
                          <a:solidFill>
                            <a:srgbClr val="FFFFFF"/>
                          </a:solidFill>
                        </a:rPr>
                        <a:t>描述</a:t>
                      </a:r>
                      <a:endParaRPr lang="zh-CN" altLang="en-US" sz="1800" b="1">
                        <a:solidFill>
                          <a:srgbClr val="FFFFFF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</a:tr>
              <a:tr h="854710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2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800" dirty="0">
                          <a:solidFill>
                            <a:srgbClr val="FF0000"/>
                          </a:solidFill>
                        </a:rPr>
                        <a:t>fillStyle</a:t>
                      </a:r>
                      <a:endParaRPr lang="en-US" altLang="x-none" sz="1800" dirty="0">
                        <a:solidFill>
                          <a:srgbClr val="FF0000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DEC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2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设置或返回用于填充绘画的颜色、渐变或模式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DEC">
                        <a:alpha val="100000"/>
                      </a:srgbClr>
                    </a:solidFill>
                  </a:tcPr>
                </a:tc>
              </a:tr>
              <a:tr h="509905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2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800" dirty="0">
                          <a:solidFill>
                            <a:srgbClr val="FF0000"/>
                          </a:solidFill>
                        </a:rPr>
                        <a:t>strokeStyle</a:t>
                      </a:r>
                      <a:endParaRPr lang="en-US" altLang="x-none" sz="1800" dirty="0">
                        <a:solidFill>
                          <a:srgbClr val="FF0000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2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设置或返回用于笔触的颜色、渐变或模式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6">
                        <a:alpha val="100000"/>
                      </a:srgbClr>
                    </a:solidFill>
                  </a:tcPr>
                </a:tc>
              </a:tr>
              <a:tr h="494665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2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</a:rPr>
                        <a:t>shadowColor</a:t>
                      </a:r>
                      <a:endParaRPr lang="en-US" altLang="x-none" sz="1800" dirty="0">
                        <a:solidFill>
                          <a:srgbClr val="000000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DEC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2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设置或返回用于阴影的颜色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DEC">
                        <a:alpha val="100000"/>
                      </a:srgbClr>
                    </a:solidFill>
                  </a:tcPr>
                </a:tc>
              </a:tr>
              <a:tr h="495935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2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</a:rPr>
                        <a:t>shadowBlur</a:t>
                      </a:r>
                      <a:endParaRPr lang="en-US" altLang="x-none" sz="1800" dirty="0">
                        <a:solidFill>
                          <a:srgbClr val="000000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2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设置或返回用于阴影的模糊级别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6">
                        <a:alpha val="100000"/>
                      </a:srgbClr>
                    </a:solidFill>
                  </a:tcPr>
                </a:tc>
              </a:tr>
              <a:tr h="854075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2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</a:rPr>
                        <a:t>shadowOffsetX</a:t>
                      </a:r>
                      <a:endParaRPr lang="en-US" altLang="x-none" sz="1800" dirty="0">
                        <a:solidFill>
                          <a:srgbClr val="000000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DEC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2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设置或返回阴影距形状的水平距离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DEC">
                        <a:alpha val="100000"/>
                      </a:srgbClr>
                    </a:solidFill>
                  </a:tcPr>
                </a:tc>
              </a:tr>
              <a:tr h="854710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2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</a:rPr>
                        <a:t>shadowOffsetY</a:t>
                      </a:r>
                      <a:endParaRPr lang="en-US" altLang="x-none" sz="1800" dirty="0">
                        <a:solidFill>
                          <a:srgbClr val="000000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2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设置或返回阴影距形状的垂直距离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289" y="5735513"/>
            <a:ext cx="6512511" cy="1143000"/>
          </a:xfrm>
        </p:spPr>
        <p:txBody>
          <a:bodyPr/>
          <a:p>
            <a:r>
              <a:rPr lang="en-US" altLang="x-none" sz="4400" b="0" dirty="0">
                <a:solidFill>
                  <a:schemeClr val="tx2"/>
                </a:solidFill>
                <a:sym typeface="+mn-ea"/>
              </a:rPr>
              <a:t>Canvas</a:t>
            </a:r>
            <a:r>
              <a:rPr lang="zh-CN" altLang="en-US" sz="4400" b="0" dirty="0">
                <a:solidFill>
                  <a:schemeClr val="tx2"/>
                </a:solidFill>
                <a:sym typeface="+mn-ea"/>
              </a:rPr>
              <a:t>的</a:t>
            </a:r>
            <a:r>
              <a:rPr lang="en-US" altLang="x-none" sz="4400" b="0" dirty="0">
                <a:solidFill>
                  <a:schemeClr val="tx2"/>
                </a:solidFill>
                <a:sym typeface="+mn-ea"/>
              </a:rPr>
              <a:t>API</a:t>
            </a:r>
            <a:r>
              <a:rPr lang="zh-CN" altLang="en-US" sz="4400" b="0" dirty="0">
                <a:solidFill>
                  <a:schemeClr val="tx2"/>
                </a:solidFill>
                <a:sym typeface="+mn-ea"/>
              </a:rPr>
              <a:t>-矩形方法</a:t>
            </a:r>
            <a:endParaRPr lang="zh-CN" altLang="en-US" sz="4400" b="0" dirty="0">
              <a:solidFill>
                <a:schemeClr val="tx2"/>
              </a:solidFill>
              <a:sym typeface="+mn-ea"/>
            </a:endParaRPr>
          </a:p>
        </p:txBody>
      </p:sp>
      <p:graphicFrame>
        <p:nvGraphicFramePr>
          <p:cNvPr id="11267" name="内容占位符 11266"/>
          <p:cNvGraphicFramePr/>
          <p:nvPr>
            <p:ph sz="quarter" idx="13"/>
          </p:nvPr>
        </p:nvGraphicFramePr>
        <p:xfrm>
          <a:off x="859790" y="166370"/>
          <a:ext cx="7072630" cy="2457450"/>
        </p:xfrm>
        <a:graphic>
          <a:graphicData uri="http://schemas.openxmlformats.org/drawingml/2006/table">
            <a:tbl>
              <a:tblPr/>
              <a:tblGrid>
                <a:gridCol w="1848485"/>
                <a:gridCol w="5224145"/>
              </a:tblGrid>
              <a:tr h="491490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2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1800" b="1">
                          <a:solidFill>
                            <a:srgbClr val="FFFFFF"/>
                          </a:solidFill>
                        </a:rPr>
                        <a:t>方法</a:t>
                      </a:r>
                      <a:endParaRPr lang="zh-CN" altLang="en-US" sz="1800" b="1">
                        <a:solidFill>
                          <a:srgbClr val="FFFFFF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2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1800" b="1">
                          <a:solidFill>
                            <a:srgbClr val="FFFFFF"/>
                          </a:solidFill>
                        </a:rPr>
                        <a:t>描述</a:t>
                      </a:r>
                      <a:endParaRPr lang="zh-CN" altLang="en-US" sz="1800" b="1">
                        <a:solidFill>
                          <a:srgbClr val="FFFFFF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</a:tr>
              <a:tr h="493395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2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</a:rPr>
                        <a:t>rect()</a:t>
                      </a:r>
                      <a:endParaRPr lang="en-US" altLang="x-none" sz="1800" dirty="0">
                        <a:solidFill>
                          <a:srgbClr val="000000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DEC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2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创建矩形，（创建后，再填充或描边）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DEC">
                        <a:alpha val="100000"/>
                      </a:srgbClr>
                    </a:solidFill>
                  </a:tcPr>
                </a:tc>
              </a:tr>
              <a:tr h="490220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2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</a:rPr>
                        <a:t>fillRect()</a:t>
                      </a:r>
                      <a:endParaRPr lang="en-US" altLang="x-none" sz="1800" dirty="0">
                        <a:solidFill>
                          <a:srgbClr val="000000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2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</a:rPr>
                        <a:t>绘制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</a:rPr>
                        <a:t>"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</a:rPr>
                        <a:t>被填充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</a:rPr>
                        <a:t>"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</a:rPr>
                        <a:t>的矩形</a:t>
                      </a:r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6">
                        <a:alpha val="100000"/>
                      </a:srgbClr>
                    </a:solidFill>
                  </a:tcPr>
                </a:tc>
              </a:tr>
              <a:tr h="492760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2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</a:rPr>
                        <a:t>strokeRect()</a:t>
                      </a:r>
                      <a:endParaRPr lang="en-US" altLang="x-none" sz="1800" dirty="0">
                        <a:solidFill>
                          <a:srgbClr val="000000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DEC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2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绘制矩形（无填充）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DEC">
                        <a:alpha val="100000"/>
                      </a:srgbClr>
                    </a:solidFill>
                  </a:tcPr>
                </a:tc>
              </a:tr>
              <a:tr h="489585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2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</a:rPr>
                        <a:t>clearRect()</a:t>
                      </a:r>
                      <a:endParaRPr lang="en-US" altLang="x-none" sz="1800" dirty="0">
                        <a:solidFill>
                          <a:srgbClr val="000000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2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在给定的矩形内清除指定的像素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11287" name="Picture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750" y="2710180"/>
            <a:ext cx="4081463" cy="30718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88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855" y="2781935"/>
            <a:ext cx="4017645" cy="30003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0309" y="5017963"/>
            <a:ext cx="6512511" cy="1143000"/>
          </a:xfrm>
        </p:spPr>
        <p:txBody>
          <a:bodyPr/>
          <a:p>
            <a:r>
              <a:rPr lang="en-US" altLang="x-none" sz="4000" b="0" dirty="0">
                <a:solidFill>
                  <a:schemeClr val="tx2"/>
                </a:solidFill>
                <a:sym typeface="+mn-ea"/>
              </a:rPr>
              <a:t>Canvas</a:t>
            </a:r>
            <a:r>
              <a:rPr lang="zh-CN" altLang="en-US" sz="4000" b="0" dirty="0">
                <a:solidFill>
                  <a:schemeClr val="tx2"/>
                </a:solidFill>
                <a:sym typeface="+mn-ea"/>
              </a:rPr>
              <a:t>的</a:t>
            </a:r>
            <a:r>
              <a:rPr lang="en-US" altLang="x-none" sz="4000" b="0" dirty="0">
                <a:solidFill>
                  <a:schemeClr val="tx2"/>
                </a:solidFill>
                <a:sym typeface="+mn-ea"/>
              </a:rPr>
              <a:t>API</a:t>
            </a:r>
            <a:r>
              <a:rPr lang="zh-CN" altLang="en-US" sz="4000" b="0" dirty="0">
                <a:solidFill>
                  <a:schemeClr val="tx2"/>
                </a:solidFill>
                <a:sym typeface="+mn-ea"/>
              </a:rPr>
              <a:t>-</a:t>
            </a:r>
            <a:br>
              <a:rPr lang="zh-CN" altLang="en-US" sz="4000" b="0" dirty="0">
                <a:solidFill>
                  <a:schemeClr val="tx2"/>
                </a:solidFill>
                <a:sym typeface="+mn-ea"/>
              </a:rPr>
            </a:br>
            <a:r>
              <a:rPr lang="zh-CN" altLang="en-US" sz="4000" b="0" dirty="0">
                <a:solidFill>
                  <a:schemeClr val="tx2"/>
                </a:solidFill>
                <a:sym typeface="+mn-ea"/>
              </a:rPr>
              <a:t>线条样式属性和方法</a:t>
            </a:r>
            <a:endParaRPr lang="zh-CN" altLang="en-US" sz="4000" b="0" dirty="0">
              <a:solidFill>
                <a:schemeClr val="tx2"/>
              </a:solidFill>
              <a:sym typeface="+mn-ea"/>
            </a:endParaRPr>
          </a:p>
        </p:txBody>
      </p:sp>
      <p:graphicFrame>
        <p:nvGraphicFramePr>
          <p:cNvPr id="12291" name="内容占位符 12290"/>
          <p:cNvGraphicFramePr/>
          <p:nvPr>
            <p:ph sz="quarter" idx="13"/>
          </p:nvPr>
        </p:nvGraphicFramePr>
        <p:xfrm>
          <a:off x="616585" y="695960"/>
          <a:ext cx="7887970" cy="3848100"/>
        </p:xfrm>
        <a:graphic>
          <a:graphicData uri="http://schemas.openxmlformats.org/drawingml/2006/table">
            <a:tbl>
              <a:tblPr/>
              <a:tblGrid>
                <a:gridCol w="2061210"/>
                <a:gridCol w="5826760"/>
              </a:tblGrid>
              <a:tr h="673100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2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1800" b="1">
                          <a:solidFill>
                            <a:srgbClr val="FFFFFF"/>
                          </a:solidFill>
                        </a:rPr>
                        <a:t>属性</a:t>
                      </a:r>
                      <a:endParaRPr lang="zh-CN" altLang="en-US" sz="1800" b="1">
                        <a:solidFill>
                          <a:srgbClr val="FFFFFF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2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1800" b="1">
                          <a:solidFill>
                            <a:srgbClr val="FFFFFF"/>
                          </a:solidFill>
                        </a:rPr>
                        <a:t>描述</a:t>
                      </a:r>
                      <a:endParaRPr lang="zh-CN" altLang="en-US" sz="1800" b="1">
                        <a:solidFill>
                          <a:srgbClr val="FFFFFF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</a:tr>
              <a:tr h="672465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2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</a:rPr>
                        <a:t>lineCap</a:t>
                      </a:r>
                      <a:endParaRPr lang="en-US" altLang="x-none" sz="1800" dirty="0">
                        <a:solidFill>
                          <a:srgbClr val="000000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DEC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2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设置或返回线条的结束端点样式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DEC">
                        <a:alpha val="100000"/>
                      </a:srgbClr>
                    </a:solidFill>
                  </a:tcPr>
                </a:tc>
              </a:tr>
              <a:tr h="1159510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2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</a:rPr>
                        <a:t>lineJoin</a:t>
                      </a:r>
                      <a:endParaRPr lang="en-US" altLang="x-none" sz="1800" dirty="0">
                        <a:solidFill>
                          <a:srgbClr val="000000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2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设置或返回两条线相交时，所创建的拐角类型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6">
                        <a:alpha val="100000"/>
                      </a:srgbClr>
                    </a:solidFill>
                  </a:tcPr>
                </a:tc>
              </a:tr>
              <a:tr h="673735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2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800" dirty="0">
                          <a:solidFill>
                            <a:srgbClr val="FF0000"/>
                          </a:solidFill>
                        </a:rPr>
                        <a:t>lineWidth</a:t>
                      </a:r>
                      <a:endParaRPr lang="en-US" altLang="x-none" sz="1800" dirty="0">
                        <a:solidFill>
                          <a:srgbClr val="FF0000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DEC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2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1800">
                          <a:solidFill>
                            <a:srgbClr val="FF0000"/>
                          </a:solidFill>
                        </a:rPr>
                        <a:t>设置或返回当前的线条宽度</a:t>
                      </a:r>
                      <a:endParaRPr lang="zh-CN" altLang="en-US" sz="1800">
                        <a:solidFill>
                          <a:srgbClr val="FF0000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DEC">
                        <a:alpha val="100000"/>
                      </a:srgbClr>
                    </a:solidFill>
                  </a:tcPr>
                </a:tc>
              </a:tr>
              <a:tr h="669290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2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</a:rPr>
                        <a:t>miterLimit</a:t>
                      </a:r>
                      <a:endParaRPr lang="en-US" altLang="x-none" sz="1800" dirty="0">
                        <a:solidFill>
                          <a:srgbClr val="000000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2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设置或返回最大斜接长度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气流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气流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气流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10859</Words>
  <Application>WPS 演示</Application>
  <PresentationFormat/>
  <Paragraphs>1107</Paragraphs>
  <Slides>107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107</vt:i4>
      </vt:variant>
    </vt:vector>
  </HeadingPairs>
  <TitlesOfParts>
    <vt:vector size="120" baseType="lpstr">
      <vt:lpstr>Arial</vt:lpstr>
      <vt:lpstr>宋体</vt:lpstr>
      <vt:lpstr>Wingdings</vt:lpstr>
      <vt:lpstr>Georgia</vt:lpstr>
      <vt:lpstr>Wingdings</vt:lpstr>
      <vt:lpstr>Trebuchet MS</vt:lpstr>
      <vt:lpstr>方正姚体</vt:lpstr>
      <vt:lpstr>Segoe Print</vt:lpstr>
      <vt:lpstr>微软雅黑</vt:lpstr>
      <vt:lpstr>Arial Unicode MS</vt:lpstr>
      <vt:lpstr>Calibri</vt:lpstr>
      <vt:lpstr>Georgia</vt:lpstr>
      <vt:lpstr>气流</vt:lpstr>
      <vt:lpstr>网站开发技术</vt:lpstr>
      <vt:lpstr>主要知识点</vt:lpstr>
      <vt:lpstr>Dreamweaver概述</vt:lpstr>
      <vt:lpstr>网页设计基础</vt:lpstr>
      <vt:lpstr>学习要求</vt:lpstr>
      <vt:lpstr>站点形式上的几种错误</vt:lpstr>
      <vt:lpstr>学习要点</vt:lpstr>
      <vt:lpstr>三块常用面板</vt:lpstr>
      <vt:lpstr>创建本地站点</vt:lpstr>
      <vt:lpstr>表格的使用及各种设置</vt:lpstr>
      <vt:lpstr>在表格中插入图片和文字</vt:lpstr>
      <vt:lpstr>链接</vt:lpstr>
      <vt:lpstr>手册的使用</vt:lpstr>
      <vt:lpstr>绝对路径 与 相对路径</vt:lpstr>
      <vt:lpstr>模板和库的应用</vt:lpstr>
      <vt:lpstr>模板的概念</vt:lpstr>
      <vt:lpstr>创建模板</vt:lpstr>
      <vt:lpstr>网站案例项目(企业站---华为)</vt:lpstr>
      <vt:lpstr>轻松学习javascript </vt:lpstr>
      <vt:lpstr>目标</vt:lpstr>
      <vt:lpstr>浏览器竞争</vt:lpstr>
      <vt:lpstr>浏览器大战</vt:lpstr>
      <vt:lpstr>JS的历史</vt:lpstr>
      <vt:lpstr>Js的作用</vt:lpstr>
      <vt:lpstr>JavaScript的作用</vt:lpstr>
      <vt:lpstr>JavaScript的特点 </vt:lpstr>
      <vt:lpstr>取消IE安全设置</vt:lpstr>
      <vt:lpstr>eg：01-体验JS</vt:lpstr>
      <vt:lpstr>代码分析</vt:lpstr>
      <vt:lpstr>JS实现的过程</vt:lpstr>
      <vt:lpstr>什么是事件</vt:lpstr>
      <vt:lpstr>eg：理解事件</vt:lpstr>
      <vt:lpstr>eg：03-显示隐藏</vt:lpstr>
      <vt:lpstr>eg：04-隐藏元素的方法</vt:lpstr>
      <vt:lpstr>JavaScript 常用事件简介 </vt:lpstr>
      <vt:lpstr>eg：05-Write()写入命令</vt:lpstr>
      <vt:lpstr>JS的引入方式 （eg：06-JS引入方式）</vt:lpstr>
      <vt:lpstr>JS中的注释</vt:lpstr>
      <vt:lpstr>代码压缩</vt:lpstr>
      <vt:lpstr>JS结构</vt:lpstr>
      <vt:lpstr>变量（eg：07-变量）</vt:lpstr>
      <vt:lpstr>变量的命名规则</vt:lpstr>
      <vt:lpstr>变量类型（eg：08-变量类型）</vt:lpstr>
      <vt:lpstr>eg：09-课堂练习</vt:lpstr>
      <vt:lpstr>Window对象的弹窗方法</vt:lpstr>
      <vt:lpstr>eg：10-window对象的弹窗方法 eg：11-提示框练习</vt:lpstr>
      <vt:lpstr>函数（方法）</vt:lpstr>
      <vt:lpstr>函数的好处</vt:lpstr>
      <vt:lpstr>JS中常用的属性</vt:lpstr>
      <vt:lpstr>If语句（判断语句）</vt:lpstr>
      <vt:lpstr>比较运算符</vt:lpstr>
      <vt:lpstr>逻辑运算符</vt:lpstr>
      <vt:lpstr>isNaN()</vt:lpstr>
      <vt:lpstr>匿名函数</vt:lpstr>
      <vt:lpstr>for循环</vt:lpstr>
      <vt:lpstr>循环的作用和好处</vt:lpstr>
      <vt:lpstr>通过标签名获取页面中的元素</vt:lpstr>
      <vt:lpstr>while循环 和 do-while循环</vt:lpstr>
      <vt:lpstr>排他思想</vt:lpstr>
      <vt:lpstr>switch语句</vt:lpstr>
      <vt:lpstr>定时器</vt:lpstr>
      <vt:lpstr>JQuery简介——就是一个JS文件</vt:lpstr>
      <vt:lpstr>JQuery入门</vt:lpstr>
      <vt:lpstr>jquery对象和DOM对象</vt:lpstr>
      <vt:lpstr>对象转换</vt:lpstr>
      <vt:lpstr>jquery控制css</vt:lpstr>
      <vt:lpstr>jquery控制html标签属性</vt:lpstr>
      <vt:lpstr>jquery控制html内容</vt:lpstr>
      <vt:lpstr>jquery简单动画</vt:lpstr>
      <vt:lpstr>JQuery滑动动画</vt:lpstr>
      <vt:lpstr>JQuery基础选择器</vt:lpstr>
      <vt:lpstr>JQuery过滤选择器</vt:lpstr>
      <vt:lpstr>JQuery筛选选择器</vt:lpstr>
      <vt:lpstr>jquery动画机制</vt:lpstr>
      <vt:lpstr>hover方法</vt:lpstr>
      <vt:lpstr>PowerPoint 演示文稿</vt:lpstr>
      <vt:lpstr>jQuery控制class</vt:lpstr>
      <vt:lpstr>jQuery节点控制</vt:lpstr>
      <vt:lpstr>fade动画</vt:lpstr>
      <vt:lpstr>animate自定义动画</vt:lpstr>
      <vt:lpstr>each遍历函数</vt:lpstr>
      <vt:lpstr>事件坐标</vt:lpstr>
      <vt:lpstr>元素偏移</vt:lpstr>
      <vt:lpstr>HTML5</vt:lpstr>
      <vt:lpstr>HTML发展历史</vt:lpstr>
      <vt:lpstr>HTML发展历史 </vt:lpstr>
      <vt:lpstr>支持html5的浏览器</vt:lpstr>
      <vt:lpstr>html5文档结构</vt:lpstr>
      <vt:lpstr>新增的表单属性 </vt:lpstr>
      <vt:lpstr>智能表单的使用</vt:lpstr>
      <vt:lpstr>datalist标签配合option标签实现的自动填充表单功能： </vt:lpstr>
      <vt:lpstr>浏览器支持的音频格式</vt:lpstr>
      <vt:lpstr>h5视频标签</vt:lpstr>
      <vt:lpstr>Canvas画布的使用</vt:lpstr>
      <vt:lpstr>Canvas的API-绘制流程</vt:lpstr>
      <vt:lpstr>Canvas的API-canvas主要属性和方法</vt:lpstr>
      <vt:lpstr>Canvas的API- 颜色、样式和阴影属性和方法</vt:lpstr>
      <vt:lpstr>Canvas的API-矩形方法</vt:lpstr>
      <vt:lpstr>Canvas的API- 线条样式属性和方法</vt:lpstr>
      <vt:lpstr>Canvas的API-路径方法</vt:lpstr>
      <vt:lpstr>Canvas的API-绘制圆形 </vt:lpstr>
      <vt:lpstr>Canvas的API-渐变方法 </vt:lpstr>
      <vt:lpstr>Canvas的API-文本属性和方法 </vt:lpstr>
      <vt:lpstr>Canvas的API-图像绘制方法 </vt:lpstr>
      <vt:lpstr>Canvas的API-转换方法 </vt:lpstr>
      <vt:lpstr>Canvas的API -动画制作-清除方法 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  <Pages>97</Page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网站开发技术</dc:title>
  <dc:creator>微软用户</dc:creator>
  <cp:lastModifiedBy>高鹭</cp:lastModifiedBy>
  <cp:revision>6</cp:revision>
  <dcterms:created xsi:type="dcterms:W3CDTF">2018-04-21T02:19:00Z</dcterms:created>
  <dcterms:modified xsi:type="dcterms:W3CDTF">2018-06-14T09:08:34Z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