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handoutMasterIdLst>
    <p:handoutMasterId r:id="rId11"/>
  </p:handoutMasterIdLst>
  <p:sldIdLst>
    <p:sldId id="256" r:id="rId2"/>
    <p:sldId id="273" r:id="rId3"/>
    <p:sldId id="274" r:id="rId4"/>
    <p:sldId id="275" r:id="rId5"/>
    <p:sldId id="276" r:id="rId6"/>
    <p:sldId id="272" r:id="rId7"/>
    <p:sldId id="278" r:id="rId8"/>
    <p:sldId id="260"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5EFAD1D-BB3A-44A3-8DEE-71352691D0F0}">
          <p14:sldIdLst>
            <p14:sldId id="256"/>
            <p14:sldId id="273"/>
            <p14:sldId id="274"/>
            <p14:sldId id="275"/>
            <p14:sldId id="276"/>
            <p14:sldId id="272"/>
            <p14:sldId id="278"/>
            <p14:sldId id="26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轲" initials="薛" lastIdx="1" clrIdx="0">
    <p:extLst>
      <p:ext uri="{19B8F6BF-5375-455C-9EA6-DF929625EA0E}">
        <p15:presenceInfo xmlns:p15="http://schemas.microsoft.com/office/powerpoint/2012/main" userId="2a7c154c4c398570" providerId="Windows Live"/>
      </p:ext>
    </p:extLst>
  </p:cmAuthor>
  <p:cmAuthor id="2" name="c b" initials="cb" lastIdx="10" clrIdx="1">
    <p:extLst>
      <p:ext uri="{19B8F6BF-5375-455C-9EA6-DF929625EA0E}">
        <p15:presenceInfo xmlns:p15="http://schemas.microsoft.com/office/powerpoint/2012/main" userId="e25c9da00490f8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80"/>
    <a:srgbClr val="6464C8"/>
    <a:srgbClr val="C00000"/>
    <a:srgbClr val="000000"/>
    <a:srgbClr val="84B4DF"/>
    <a:srgbClr val="ADC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85945" autoAdjust="0"/>
  </p:normalViewPr>
  <p:slideViewPr>
    <p:cSldViewPr>
      <p:cViewPr varScale="1">
        <p:scale>
          <a:sx n="107" d="100"/>
          <a:sy n="107" d="100"/>
        </p:scale>
        <p:origin x="1771" y="77"/>
      </p:cViewPr>
      <p:guideLst>
        <p:guide orient="horz" pos="2160"/>
        <p:guide pos="2880"/>
      </p:guideLst>
    </p:cSldViewPr>
  </p:slideViewPr>
  <p:notesTextViewPr>
    <p:cViewPr>
      <p:scale>
        <a:sx n="1" d="1"/>
        <a:sy n="1" d="1"/>
      </p:scale>
      <p:origin x="0" y="0"/>
    </p:cViewPr>
  </p:notesTextViewPr>
  <p:notesViewPr>
    <p:cSldViewPr>
      <p:cViewPr varScale="1">
        <p:scale>
          <a:sx n="83" d="100"/>
          <a:sy n="83" d="100"/>
        </p:scale>
        <p:origin x="393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08DC7C5-71AC-488A-BE71-CADAC3BD67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3C9A9B1-4FE4-4A16-9CF8-4081885014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ABF2E8-DBCD-483A-8B7D-952DFD391A72}" type="datetimeFigureOut">
              <a:rPr lang="zh-CN" altLang="en-US" smtClean="0"/>
              <a:t>2021/10/25</a:t>
            </a:fld>
            <a:endParaRPr lang="zh-CN" altLang="en-US"/>
          </a:p>
        </p:txBody>
      </p:sp>
      <p:sp>
        <p:nvSpPr>
          <p:cNvPr id="4" name="页脚占位符 3">
            <a:extLst>
              <a:ext uri="{FF2B5EF4-FFF2-40B4-BE49-F238E27FC236}">
                <a16:creationId xmlns:a16="http://schemas.microsoft.com/office/drawing/2014/main" id="{F49925D8-12F9-4904-BAA8-9E28E78937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68566AA-91C3-475D-9A43-C70600B0E3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C3A7EB-FB95-4FB0-9D31-D2D2AEBB7F43}" type="slidenum">
              <a:rPr lang="zh-CN" altLang="en-US" smtClean="0"/>
              <a:t>‹#›</a:t>
            </a:fld>
            <a:endParaRPr lang="zh-CN" altLang="en-US"/>
          </a:p>
        </p:txBody>
      </p:sp>
    </p:spTree>
    <p:extLst>
      <p:ext uri="{BB962C8B-B14F-4D97-AF65-F5344CB8AC3E}">
        <p14:creationId xmlns:p14="http://schemas.microsoft.com/office/powerpoint/2010/main" val="1956032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24C54-8632-4656-9F5A-7CE0D67F572F}" type="datetimeFigureOut">
              <a:rPr lang="zh-CN" altLang="en-US" smtClean="0"/>
              <a:t>2021/10/25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D20BB-70DB-4F21-9761-CBE7A25F6288}" type="slidenum">
              <a:rPr lang="zh-CN" altLang="en-US" smtClean="0"/>
              <a:t>‹#›</a:t>
            </a:fld>
            <a:endParaRPr lang="zh-CN" altLang="en-US"/>
          </a:p>
        </p:txBody>
      </p:sp>
    </p:spTree>
    <p:extLst>
      <p:ext uri="{BB962C8B-B14F-4D97-AF65-F5344CB8AC3E}">
        <p14:creationId xmlns:p14="http://schemas.microsoft.com/office/powerpoint/2010/main" val="118987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5D20BB-70DB-4F21-9761-CBE7A25F6288}" type="slidenum">
              <a:rPr lang="zh-CN" altLang="en-US" smtClean="0"/>
              <a:t>1</a:t>
            </a:fld>
            <a:endParaRPr lang="zh-CN" altLang="en-US"/>
          </a:p>
        </p:txBody>
      </p:sp>
    </p:spTree>
    <p:extLst>
      <p:ext uri="{BB962C8B-B14F-4D97-AF65-F5344CB8AC3E}">
        <p14:creationId xmlns:p14="http://schemas.microsoft.com/office/powerpoint/2010/main" val="4143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15CFC02-45BE-412E-AD6B-EABF91D9CDF3}" type="slidenum">
              <a:rPr lang="en-US" smtClean="0"/>
              <a:t>8</a:t>
            </a:fld>
            <a:endParaRPr lang="en-US"/>
          </a:p>
        </p:txBody>
      </p:sp>
    </p:spTree>
    <p:extLst>
      <p:ext uri="{BB962C8B-B14F-4D97-AF65-F5344CB8AC3E}">
        <p14:creationId xmlns:p14="http://schemas.microsoft.com/office/powerpoint/2010/main" val="3738967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defTabSz="914400" rtl="0" eaLnBrk="1" latinLnBrk="0" hangingPunct="1">
              <a:spcBef>
                <a:spcPct val="0"/>
              </a:spcBef>
              <a:buNone/>
              <a:defRPr lang="en-US" sz="4400" b="1" kern="1200" baseline="0" dirty="0">
                <a:solidFill>
                  <a:schemeClr val="tx1"/>
                </a:solidFill>
                <a:latin typeface="Palatino Linotype" pitchFamily="18" charset="0"/>
                <a:ea typeface="MS Mincho" pitchFamily="49" charset="-128"/>
                <a:cs typeface="Helvetica Neue Black Condensed"/>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lnSpc>
                <a:spcPct val="120000"/>
              </a:lnSpc>
              <a:spcBef>
                <a:spcPts val="0"/>
              </a:spcBef>
              <a:buNone/>
              <a:defRPr lang="en-US" sz="2200" b="0" i="0" kern="1200" dirty="0">
                <a:solidFill>
                  <a:schemeClr val="tx1"/>
                </a:solidFill>
                <a:latin typeface="Palatino Linotype" pitchFamily="18" charset="0"/>
                <a:ea typeface="+mn-ea"/>
                <a:cs typeface="Helvetica Neue Thi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D0CF098-764B-42A6-A2FC-F0683F2953E3}" type="datetime1">
              <a:rPr lang="zh-CN" altLang="en-US" smtClean="0"/>
              <a:t>2021/10/25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5C8E7F-AD04-420A-8248-C0D009E53656}" type="slidenum">
              <a:rPr lang="zh-CN" altLang="en-US" smtClean="0"/>
              <a:t>‹#›</a:t>
            </a:fld>
            <a:endParaRPr lang="zh-CN" altLang="en-US"/>
          </a:p>
        </p:txBody>
      </p:sp>
    </p:spTree>
    <p:extLst>
      <p:ext uri="{BB962C8B-B14F-4D97-AF65-F5344CB8AC3E}">
        <p14:creationId xmlns:p14="http://schemas.microsoft.com/office/powerpoint/2010/main" val="422435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文本占位符 6"/>
          <p:cNvSpPr>
            <a:spLocks noGrp="1"/>
          </p:cNvSpPr>
          <p:nvPr>
            <p:ph type="body" sz="quarter" idx="14"/>
          </p:nvPr>
        </p:nvSpPr>
        <p:spPr>
          <a:xfrm>
            <a:off x="250825" y="1131274"/>
            <a:ext cx="8642350" cy="5092546"/>
          </a:xfrm>
        </p:spPr>
        <p:txBody>
          <a:bodyPr>
            <a:normAutofit/>
          </a:bodyPr>
          <a:lstStyle>
            <a:lvl1pPr marL="342900" indent="-342900">
              <a:buFont typeface="Arial" panose="020B0604020202020204" pitchFamily="34" charset="0"/>
              <a:buChar char="•"/>
              <a:defRPr sz="2800" baseline="0">
                <a:latin typeface="Palatino Linotype" panose="02040502050505030304" pitchFamily="18" charset="0"/>
              </a:defRPr>
            </a:lvl1pPr>
            <a:lvl2pPr marL="800100" indent="-342900">
              <a:buFont typeface="Arial" panose="020B0604020202020204" pitchFamily="34" charset="0"/>
              <a:buChar char="•"/>
              <a:defRPr sz="2400" baseline="0">
                <a:latin typeface="Palatino Linotype" panose="02040502050505030304" pitchFamily="18" charset="0"/>
              </a:defRPr>
            </a:lvl2pPr>
            <a:lvl3pPr marL="1257300" indent="-342900">
              <a:buFont typeface="Arial" panose="020B0604020202020204" pitchFamily="34" charset="0"/>
              <a:buChar char="•"/>
              <a:defRPr sz="2400" baseline="0">
                <a:latin typeface="Palatino Linotype" panose="02040502050505030304" pitchFamily="18" charset="0"/>
              </a:defRPr>
            </a:lvl3pPr>
            <a:lvl4pPr marL="1714500" indent="-342900">
              <a:buFont typeface="Arial" panose="020B0604020202020204" pitchFamily="34" charset="0"/>
              <a:buChar char="•"/>
              <a:defRPr sz="2400" baseline="0">
                <a:latin typeface="Palatino Linotype" panose="02040502050505030304" pitchFamily="18" charset="0"/>
              </a:defRPr>
            </a:lvl4pPr>
            <a:lvl5pPr marL="2171700" indent="-342900">
              <a:buFont typeface="Arial" panose="020B0604020202020204" pitchFamily="34" charset="0"/>
              <a:buChar char="•"/>
              <a:defRPr sz="2400" baseline="0">
                <a:latin typeface="Palatino Linotype" panose="0204050205050503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2"/>
          <p:cNvSpPr>
            <a:spLocks noGrp="1" noChangeArrowheads="1"/>
          </p:cNvSpPr>
          <p:nvPr>
            <p:ph type="title"/>
          </p:nvPr>
        </p:nvSpPr>
        <p:spPr bwMode="auto">
          <a:xfrm>
            <a:off x="250825" y="401024"/>
            <a:ext cx="7273504"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lvl1pPr algn="l">
              <a:defRPr lang="zh-CN" altLang="en-US" sz="3200" b="1" i="0" kern="1200" baseline="0" dirty="0" smtClean="0">
                <a:solidFill>
                  <a:schemeClr val="tx1"/>
                </a:solidFill>
                <a:effectLst/>
                <a:latin typeface="Palatino Linotype" pitchFamily="18" charset="0"/>
                <a:ea typeface="+mj-ea"/>
                <a:cs typeface="Helvetica Neue Bold Condensed"/>
              </a:defRPr>
            </a:lvl1pPr>
          </a:lstStyle>
          <a:p>
            <a:pPr lvl="0" algn="l" defTabSz="914400" rtl="0" eaLnBrk="1" latinLnBrk="0" hangingPunct="1">
              <a:spcBef>
                <a:spcPct val="0"/>
              </a:spcBef>
              <a:buNone/>
            </a:pPr>
            <a:r>
              <a:rPr lang="zh-CN" altLang="en-US" dirty="0"/>
              <a:t>单击此处编辑母版标题样式</a:t>
            </a:r>
          </a:p>
        </p:txBody>
      </p:sp>
      <p:sp>
        <p:nvSpPr>
          <p:cNvPr id="8" name="Line 4"/>
          <p:cNvSpPr>
            <a:spLocks noChangeShapeType="1"/>
          </p:cNvSpPr>
          <p:nvPr userDrawn="1"/>
        </p:nvSpPr>
        <p:spPr bwMode="auto">
          <a:xfrm>
            <a:off x="250825" y="996494"/>
            <a:ext cx="5545138" cy="0"/>
          </a:xfrm>
          <a:prstGeom prst="line">
            <a:avLst/>
          </a:prstGeom>
          <a:noFill/>
          <a:ln w="508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11" name="Line 6"/>
          <p:cNvSpPr>
            <a:spLocks noChangeShapeType="1"/>
          </p:cNvSpPr>
          <p:nvPr userDrawn="1"/>
        </p:nvSpPr>
        <p:spPr bwMode="auto">
          <a:xfrm>
            <a:off x="250825" y="6525344"/>
            <a:ext cx="8642350"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2" name="日期占位符 1"/>
          <p:cNvSpPr>
            <a:spLocks noGrp="1"/>
          </p:cNvSpPr>
          <p:nvPr>
            <p:ph type="dt" sz="half" idx="11"/>
          </p:nvPr>
        </p:nvSpPr>
        <p:spPr>
          <a:xfrm>
            <a:off x="395536" y="6492876"/>
            <a:ext cx="2057400" cy="365124"/>
          </a:xfrm>
        </p:spPr>
        <p:txBody>
          <a:bodyPr/>
          <a:lstStyle/>
          <a:p>
            <a:fld id="{A9D1C164-2958-43A0-B175-5998E770FF81}" type="datetime1">
              <a:rPr lang="zh-CN" altLang="en-US" smtClean="0"/>
              <a:t>2021/10/25</a:t>
            </a:fld>
            <a:endParaRPr lang="zh-CN" altLang="en-US"/>
          </a:p>
        </p:txBody>
      </p:sp>
      <p:sp>
        <p:nvSpPr>
          <p:cNvPr id="3" name="页脚占位符 2"/>
          <p:cNvSpPr>
            <a:spLocks noGrp="1"/>
          </p:cNvSpPr>
          <p:nvPr>
            <p:ph type="ftr" sz="quarter" idx="12"/>
          </p:nvPr>
        </p:nvSpPr>
        <p:spPr>
          <a:xfrm>
            <a:off x="2843808" y="6523943"/>
            <a:ext cx="3086100" cy="365125"/>
          </a:xfrm>
        </p:spPr>
        <p:txBody>
          <a:bodyPr/>
          <a:lstStyle/>
          <a:p>
            <a:endParaRPr lang="zh-CN" altLang="en-US"/>
          </a:p>
        </p:txBody>
      </p:sp>
      <p:sp>
        <p:nvSpPr>
          <p:cNvPr id="4" name="灯片编号占位符 3"/>
          <p:cNvSpPr>
            <a:spLocks noGrp="1"/>
          </p:cNvSpPr>
          <p:nvPr>
            <p:ph type="sldNum" sz="quarter" idx="13"/>
          </p:nvPr>
        </p:nvSpPr>
        <p:spPr>
          <a:xfrm>
            <a:off x="6838896" y="6509730"/>
            <a:ext cx="2057400" cy="365125"/>
          </a:xfrm>
        </p:spPr>
        <p:txBody>
          <a:bodyPr/>
          <a:lstStyle>
            <a:lvl1pPr>
              <a:defRPr>
                <a:solidFill>
                  <a:schemeClr val="bg2">
                    <a:lumMod val="50000"/>
                  </a:schemeClr>
                </a:solidFill>
              </a:defRPr>
            </a:lvl1pPr>
          </a:lstStyle>
          <a:p>
            <a:fld id="{E95C8E7F-AD04-420A-8248-C0D009E53656}" type="slidenum">
              <a:rPr lang="zh-CN" altLang="en-US" smtClean="0"/>
              <a:pPr/>
              <a:t>‹#›</a:t>
            </a:fld>
            <a:endParaRPr lang="zh-CN" altLang="en-US" dirty="0"/>
          </a:p>
        </p:txBody>
      </p:sp>
    </p:spTree>
    <p:extLst>
      <p:ext uri="{BB962C8B-B14F-4D97-AF65-F5344CB8AC3E}">
        <p14:creationId xmlns:p14="http://schemas.microsoft.com/office/powerpoint/2010/main" val="164559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9" name="Rectangle 2"/>
          <p:cNvSpPr>
            <a:spLocks noGrp="1" noChangeArrowheads="1"/>
          </p:cNvSpPr>
          <p:nvPr>
            <p:ph type="title" hasCustomPrompt="1"/>
          </p:nvPr>
        </p:nvSpPr>
        <p:spPr bwMode="auto">
          <a:xfrm>
            <a:off x="250824" y="260350"/>
            <a:ext cx="7273504" cy="73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lvl1pPr algn="l">
              <a:defRPr sz="3200" b="0" i="0">
                <a:effectLst/>
                <a:latin typeface="Palatino Linotype" panose="02040502050505030304" pitchFamily="18" charset="0"/>
                <a:cs typeface="Palatino Linotype" panose="02040502050505030304" pitchFamily="18" charset="0"/>
              </a:defRPr>
            </a:lvl1pPr>
          </a:lstStyle>
          <a:p>
            <a:pPr lvl="0"/>
            <a:r>
              <a:rPr lang="zh-CN" altLang="en-US" dirty="0"/>
              <a:t>单击此处编辑母版标题样式</a:t>
            </a:r>
            <a:r>
              <a:rPr lang="en-US" altLang="zh-CN" dirty="0"/>
              <a:t>new</a:t>
            </a:r>
            <a:endParaRPr lang="zh-CN" altLang="en-US" dirty="0"/>
          </a:p>
        </p:txBody>
      </p:sp>
      <p:sp>
        <p:nvSpPr>
          <p:cNvPr id="5" name="文本占位符 4"/>
          <p:cNvSpPr>
            <a:spLocks noGrp="1"/>
          </p:cNvSpPr>
          <p:nvPr>
            <p:ph type="body" sz="quarter" idx="10"/>
          </p:nvPr>
        </p:nvSpPr>
        <p:spPr>
          <a:xfrm>
            <a:off x="250826" y="1196752"/>
            <a:ext cx="8678892" cy="5040560"/>
          </a:xfrm>
        </p:spPr>
        <p:txBody>
          <a:bodyPr>
            <a:normAutofit/>
          </a:bodyPr>
          <a:lstStyle>
            <a:lvl1pPr>
              <a:buClr>
                <a:srgbClr val="C00000"/>
              </a:buClr>
              <a:defRPr sz="2400" b="0" i="0">
                <a:latin typeface="Helvetica Neue"/>
                <a:cs typeface="Helvetica Neue"/>
              </a:defRPr>
            </a:lvl1pPr>
            <a:lvl2pPr>
              <a:buClr>
                <a:srgbClr val="C00000"/>
              </a:buClr>
              <a:defRPr sz="2200" b="0" i="0">
                <a:latin typeface="Helvetica Neue"/>
                <a:cs typeface="Helvetica Neue"/>
              </a:defRPr>
            </a:lvl2pPr>
            <a:lvl3pPr marL="1143000" indent="-228600">
              <a:buClr>
                <a:srgbClr val="C00000"/>
              </a:buClr>
              <a:buFont typeface="Wingdings" pitchFamily="2" charset="2"/>
              <a:buChar char="ü"/>
              <a:defRPr sz="2000" b="0" i="0">
                <a:latin typeface="Helvetica Neue"/>
                <a:cs typeface="Helvetica Neue"/>
              </a:defRPr>
            </a:lvl3pPr>
            <a:lvl4pPr>
              <a:buClr>
                <a:srgbClr val="C00000"/>
              </a:buClr>
              <a:defRPr sz="1800" b="0" i="0">
                <a:latin typeface="Helvetica Neue"/>
                <a:cs typeface="Helvetica Neue"/>
              </a:defRPr>
            </a:lvl4pPr>
            <a:lvl5pPr>
              <a:buClr>
                <a:srgbClr val="C00000"/>
              </a:buClr>
              <a:defRPr sz="1600" b="0" i="0">
                <a:latin typeface="Helvetica Neue"/>
                <a:cs typeface="Helvetica Neu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Line 4"/>
          <p:cNvSpPr>
            <a:spLocks noChangeShapeType="1"/>
          </p:cNvSpPr>
          <p:nvPr userDrawn="1"/>
        </p:nvSpPr>
        <p:spPr bwMode="auto">
          <a:xfrm>
            <a:off x="250825" y="996494"/>
            <a:ext cx="5545138" cy="0"/>
          </a:xfrm>
          <a:prstGeom prst="line">
            <a:avLst/>
          </a:prstGeom>
          <a:noFill/>
          <a:ln w="508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6"/>
          <p:cNvSpPr>
            <a:spLocks noChangeShapeType="1"/>
          </p:cNvSpPr>
          <p:nvPr userDrawn="1"/>
        </p:nvSpPr>
        <p:spPr bwMode="auto">
          <a:xfrm>
            <a:off x="250825" y="6381750"/>
            <a:ext cx="8642350"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175022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43B60-52AF-40E7-AE14-EBF65C1C30C7}" type="datetime1">
              <a:rPr lang="zh-CN" altLang="en-US" smtClean="0"/>
              <a:t>2021/10/25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C8E7F-AD04-420A-8248-C0D009E53656}" type="slidenum">
              <a:rPr lang="zh-CN" altLang="en-US" smtClean="0"/>
              <a:t>‹#›</a:t>
            </a:fld>
            <a:endParaRPr lang="zh-CN" altLang="en-US"/>
          </a:p>
        </p:txBody>
      </p:sp>
    </p:spTree>
    <p:extLst>
      <p:ext uri="{BB962C8B-B14F-4D97-AF65-F5344CB8AC3E}">
        <p14:creationId xmlns:p14="http://schemas.microsoft.com/office/powerpoint/2010/main" val="156902894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512" y="1844824"/>
            <a:ext cx="9217024" cy="947440"/>
          </a:xfrm>
        </p:spPr>
        <p:txBody>
          <a:bodyPr>
            <a:normAutofit/>
          </a:bodyPr>
          <a:lstStyle/>
          <a:p>
            <a:r>
              <a:rPr lang="en-US" altLang="zh-CN" dirty="0"/>
              <a:t>HSEA – Assignment2</a:t>
            </a:r>
            <a:endParaRPr lang="zh-CN" altLang="en-US" dirty="0"/>
          </a:p>
        </p:txBody>
      </p:sp>
      <p:sp>
        <p:nvSpPr>
          <p:cNvPr id="3" name="副标题 2"/>
          <p:cNvSpPr>
            <a:spLocks noGrp="1"/>
          </p:cNvSpPr>
          <p:nvPr>
            <p:ph type="subTitle" idx="1"/>
          </p:nvPr>
        </p:nvSpPr>
        <p:spPr>
          <a:xfrm>
            <a:off x="1143000" y="4221088"/>
            <a:ext cx="6858000" cy="2742494"/>
          </a:xfrm>
        </p:spPr>
        <p:txBody>
          <a:bodyPr>
            <a:normAutofit/>
          </a:bodyPr>
          <a:lstStyle/>
          <a:p>
            <a:r>
              <a:rPr lang="en-US" altLang="zh-CN" dirty="0"/>
              <a:t>Pre by Ke Xue</a:t>
            </a:r>
          </a:p>
          <a:p>
            <a:r>
              <a:rPr lang="en-US" altLang="zh-CN" dirty="0"/>
              <a:t>2021/10/22</a:t>
            </a:r>
          </a:p>
        </p:txBody>
      </p:sp>
    </p:spTree>
    <p:extLst>
      <p:ext uri="{BB962C8B-B14F-4D97-AF65-F5344CB8AC3E}">
        <p14:creationId xmlns:p14="http://schemas.microsoft.com/office/powerpoint/2010/main" val="412504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97D81A6-1CED-45A6-B471-636A560E2467}"/>
              </a:ext>
            </a:extLst>
          </p:cNvPr>
          <p:cNvSpPr>
            <a:spLocks noGrp="1"/>
          </p:cNvSpPr>
          <p:nvPr>
            <p:ph type="body" sz="quarter" idx="14"/>
          </p:nvPr>
        </p:nvSpPr>
        <p:spPr/>
        <p:txBody>
          <a:bodyPr/>
          <a:lstStyle/>
          <a:p>
            <a:r>
              <a:rPr lang="zh-CN" altLang="en-US" dirty="0"/>
              <a:t>在第一次大作业中，同学们熟悉了</a:t>
            </a:r>
            <a:r>
              <a:rPr lang="en-US" altLang="zh-CN" dirty="0"/>
              <a:t>Pacman</a:t>
            </a:r>
            <a:r>
              <a:rPr lang="zh-CN" altLang="en-US" dirty="0"/>
              <a:t>游戏的基本框架，并自己实现了搜索算法来玩这个游戏。本次作业将继续在该框架上进行，但具体的内容有所不同。</a:t>
            </a:r>
            <a:endParaRPr lang="en-US" altLang="zh-CN" dirty="0"/>
          </a:p>
          <a:p>
            <a:r>
              <a:rPr lang="zh-CN" altLang="en-US" dirty="0"/>
              <a:t>前几节课，大家学习了演化算法相关的内容，这次作业要求同学们自行实现用于玩</a:t>
            </a:r>
            <a:r>
              <a:rPr lang="en-US" altLang="zh-CN" dirty="0"/>
              <a:t>Pacman</a:t>
            </a:r>
            <a:r>
              <a:rPr lang="zh-CN" altLang="en-US" dirty="0"/>
              <a:t>游戏的演化算法。</a:t>
            </a:r>
          </a:p>
        </p:txBody>
      </p:sp>
      <p:sp>
        <p:nvSpPr>
          <p:cNvPr id="3" name="标题 2">
            <a:extLst>
              <a:ext uri="{FF2B5EF4-FFF2-40B4-BE49-F238E27FC236}">
                <a16:creationId xmlns:a16="http://schemas.microsoft.com/office/drawing/2014/main" id="{B9EFF891-8F6D-402C-97E5-170FDFDFFDF2}"/>
              </a:ext>
            </a:extLst>
          </p:cNvPr>
          <p:cNvSpPr>
            <a:spLocks noGrp="1"/>
          </p:cNvSpPr>
          <p:nvPr>
            <p:ph type="title"/>
          </p:nvPr>
        </p:nvSpPr>
        <p:spPr/>
        <p:txBody>
          <a:bodyPr/>
          <a:lstStyle/>
          <a:p>
            <a:r>
              <a:rPr lang="zh-CN" altLang="en-US" dirty="0"/>
              <a:t>背景</a:t>
            </a:r>
          </a:p>
        </p:txBody>
      </p:sp>
      <p:sp>
        <p:nvSpPr>
          <p:cNvPr id="4" name="页脚占位符 3">
            <a:extLst>
              <a:ext uri="{FF2B5EF4-FFF2-40B4-BE49-F238E27FC236}">
                <a16:creationId xmlns:a16="http://schemas.microsoft.com/office/drawing/2014/main" id="{D3C84465-2207-44F6-B500-C6B4C6748ABA}"/>
              </a:ext>
            </a:extLst>
          </p:cNvPr>
          <p:cNvSpPr>
            <a:spLocks noGrp="1"/>
          </p:cNvSpPr>
          <p:nvPr>
            <p:ph type="ftr" sz="quarter" idx="12"/>
          </p:nvPr>
        </p:nvSpPr>
        <p:spPr/>
        <p:txBody>
          <a:bodyPr/>
          <a:lstStyle/>
          <a:p>
            <a:endParaRPr lang="zh-CN" altLang="en-US"/>
          </a:p>
        </p:txBody>
      </p:sp>
      <p:sp>
        <p:nvSpPr>
          <p:cNvPr id="5" name="灯片编号占位符 4">
            <a:extLst>
              <a:ext uri="{FF2B5EF4-FFF2-40B4-BE49-F238E27FC236}">
                <a16:creationId xmlns:a16="http://schemas.microsoft.com/office/drawing/2014/main" id="{1554F223-A2A1-435F-BB85-059088B8C48A}"/>
              </a:ext>
            </a:extLst>
          </p:cNvPr>
          <p:cNvSpPr>
            <a:spLocks noGrp="1"/>
          </p:cNvSpPr>
          <p:nvPr>
            <p:ph type="sldNum" sz="quarter" idx="13"/>
          </p:nvPr>
        </p:nvSpPr>
        <p:spPr/>
        <p:txBody>
          <a:bodyPr/>
          <a:lstStyle/>
          <a:p>
            <a:fld id="{E95C8E7F-AD04-420A-8248-C0D009E53656}" type="slidenum">
              <a:rPr lang="zh-CN" altLang="en-US" smtClean="0"/>
              <a:pPr/>
              <a:t>2</a:t>
            </a:fld>
            <a:endParaRPr lang="zh-CN" altLang="en-US" dirty="0"/>
          </a:p>
        </p:txBody>
      </p:sp>
    </p:spTree>
    <p:extLst>
      <p:ext uri="{BB962C8B-B14F-4D97-AF65-F5344CB8AC3E}">
        <p14:creationId xmlns:p14="http://schemas.microsoft.com/office/powerpoint/2010/main" val="319821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a:extLst>
                  <a:ext uri="{FF2B5EF4-FFF2-40B4-BE49-F238E27FC236}">
                    <a16:creationId xmlns:a16="http://schemas.microsoft.com/office/drawing/2014/main" id="{AEAE2EA2-7A28-4D1D-82FE-F7DD0CF7AD5A}"/>
                  </a:ext>
                </a:extLst>
              </p:cNvPr>
              <p:cNvSpPr>
                <a:spLocks noGrp="1"/>
              </p:cNvSpPr>
              <p:nvPr>
                <p:ph type="body" sz="quarter" idx="14"/>
              </p:nvPr>
            </p:nvSpPr>
            <p:spPr>
              <a:xfrm>
                <a:off x="250824" y="1131274"/>
                <a:ext cx="8857679" cy="5092546"/>
              </a:xfrm>
            </p:spPr>
            <p:txBody>
              <a:bodyPr>
                <a:normAutofit/>
              </a:bodyPr>
              <a:lstStyle/>
              <a:p>
                <a:r>
                  <a:rPr lang="zh-CN" altLang="en-US" dirty="0"/>
                  <a:t>实现演化算法用于玩</a:t>
                </a:r>
                <a:r>
                  <a:rPr lang="en-US" altLang="zh-CN" dirty="0"/>
                  <a:t>Pacman</a:t>
                </a:r>
                <a:r>
                  <a:rPr lang="zh-CN" altLang="en-US" dirty="0"/>
                  <a:t>游戏</a:t>
                </a:r>
                <a:endParaRPr lang="en-US" altLang="zh-CN" dirty="0"/>
              </a:p>
              <a:p>
                <a:pPr lvl="1"/>
                <a:r>
                  <a:rPr lang="zh-CN" altLang="en-US" dirty="0"/>
                  <a:t>测试环境：</a:t>
                </a:r>
                <a:r>
                  <a:rPr lang="en-US" altLang="zh-CN" dirty="0"/>
                  <a:t>Maze</a:t>
                </a:r>
                <a:r>
                  <a:rPr lang="zh-CN" altLang="en-US" dirty="0"/>
                  <a:t>。</a:t>
                </a:r>
                <a:endParaRPr lang="en-US" altLang="zh-CN" dirty="0"/>
              </a:p>
              <a:p>
                <a:pPr lvl="1"/>
                <a:r>
                  <a:rPr lang="zh-CN" altLang="en-US" dirty="0"/>
                  <a:t>实现思路：</a:t>
                </a:r>
                <a:endParaRPr lang="en-US" altLang="zh-CN" dirty="0"/>
              </a:p>
              <a:p>
                <a:pPr lvl="2"/>
                <a:r>
                  <a:rPr lang="zh-CN" altLang="en-US" dirty="0"/>
                  <a:t>将一个</a:t>
                </a:r>
                <a14:m>
                  <m:oMath xmlns:m="http://schemas.openxmlformats.org/officeDocument/2006/math">
                    <m:r>
                      <a:rPr lang="en-US" altLang="zh-CN" b="0" i="1" smtClean="0">
                        <a:latin typeface="Cambria Math" panose="02040503050406030204" pitchFamily="18" charset="0"/>
                      </a:rPr>
                      <m:t>𝑛</m:t>
                    </m:r>
                  </m:oMath>
                </a14:m>
                <a:r>
                  <a:rPr lang="zh-CN" altLang="en-US" dirty="0"/>
                  <a:t>维的解表示为未来要执行</a:t>
                </a:r>
                <a:r>
                  <a:rPr lang="zh-CN" altLang="en-US" b="0" dirty="0"/>
                  <a:t>的</a:t>
                </a:r>
                <a14:m>
                  <m:oMath xmlns:m="http://schemas.openxmlformats.org/officeDocument/2006/math">
                    <m:r>
                      <a:rPr lang="en-US" altLang="zh-CN" b="0" i="1" dirty="0" smtClean="0">
                        <a:latin typeface="Cambria Math" panose="02040503050406030204" pitchFamily="18" charset="0"/>
                      </a:rPr>
                      <m:t>𝑛</m:t>
                    </m:r>
                    <m:r>
                      <a:rPr lang="zh-CN" altLang="en-US" i="1" dirty="0">
                        <a:latin typeface="Cambria Math" panose="02040503050406030204" pitchFamily="18" charset="0"/>
                      </a:rPr>
                      <m:t>步</m:t>
                    </m:r>
                  </m:oMath>
                </a14:m>
                <a:r>
                  <a:rPr lang="zh-CN" altLang="en-US" dirty="0"/>
                  <a:t>动作；</a:t>
                </a:r>
                <a:endParaRPr lang="en-US" altLang="zh-CN" dirty="0"/>
              </a:p>
              <a:p>
                <a:pPr lvl="2"/>
                <a:r>
                  <a:rPr lang="zh-CN" altLang="en-US" dirty="0"/>
                  <a:t>评估函数</a:t>
                </a:r>
                <a:r>
                  <a:rPr lang="en-US" altLang="zh-CN" dirty="0"/>
                  <a:t>(getFitness)</a:t>
                </a:r>
                <a:r>
                  <a:rPr lang="zh-CN" altLang="en-US" dirty="0"/>
                  <a:t>可以参考上一次作业中启发式函数的设计；</a:t>
                </a:r>
                <a:endParaRPr lang="en-US" altLang="zh-CN" dirty="0"/>
              </a:p>
              <a:p>
                <a:pPr lvl="2"/>
                <a:r>
                  <a:rPr lang="zh-CN" altLang="en-US" dirty="0"/>
                  <a:t>通过自己设计的突变、交叉、选择等演化算子，迭代种群</a:t>
                </a:r>
                <a14:m>
                  <m:oMath xmlns:m="http://schemas.openxmlformats.org/officeDocument/2006/math">
                    <m:r>
                      <a:rPr lang="en-US" altLang="zh-CN" b="0" i="1" smtClean="0">
                        <a:latin typeface="Cambria Math" panose="02040503050406030204" pitchFamily="18" charset="0"/>
                      </a:rPr>
                      <m:t>𝑇</m:t>
                    </m:r>
                  </m:oMath>
                </a14:m>
                <a:r>
                  <a:rPr lang="zh-CN" altLang="en-US" dirty="0"/>
                  <a:t>轮来获得一个较优解并执行。</a:t>
                </a:r>
                <a:endParaRPr lang="en-US" altLang="zh-CN" dirty="0"/>
              </a:p>
              <a:p>
                <a:pPr lvl="2"/>
                <a:r>
                  <a:rPr lang="zh-CN" altLang="en-US" dirty="0"/>
                  <a:t>执行若干步动作</a:t>
                </a:r>
                <a:r>
                  <a:rPr lang="en-US" altLang="zh-CN" dirty="0"/>
                  <a:t>(</a:t>
                </a:r>
                <a:r>
                  <a:rPr lang="zh-CN" altLang="en-US" dirty="0"/>
                  <a:t>可以小于</a:t>
                </a:r>
                <a14:m>
                  <m:oMath xmlns:m="http://schemas.openxmlformats.org/officeDocument/2006/math">
                    <m:r>
                      <a:rPr lang="en-US" altLang="zh-CN" b="0" i="1" smtClean="0">
                        <a:latin typeface="Cambria Math" panose="02040503050406030204" pitchFamily="18" charset="0"/>
                      </a:rPr>
                      <m:t>𝑛</m:t>
                    </m:r>
                  </m:oMath>
                </a14:m>
                <a:r>
                  <a:rPr lang="en-US" altLang="zh-CN" dirty="0"/>
                  <a:t>)</a:t>
                </a:r>
                <a:r>
                  <a:rPr lang="zh-CN" altLang="en-US" dirty="0"/>
                  <a:t>后</a:t>
                </a:r>
                <a:r>
                  <a:rPr lang="en-US" altLang="zh-CN" dirty="0"/>
                  <a:t>, </a:t>
                </a:r>
                <a:r>
                  <a:rPr lang="zh-CN" altLang="en-US" dirty="0"/>
                  <a:t>再次使用演化算法进行接下来若干步动作的搜索</a:t>
                </a:r>
                <a:r>
                  <a:rPr lang="en-US" altLang="zh-CN" dirty="0"/>
                  <a:t>, </a:t>
                </a:r>
                <a:r>
                  <a:rPr lang="zh-CN" altLang="en-US" dirty="0"/>
                  <a:t>直到满足停止条件。</a:t>
                </a:r>
                <a:endParaRPr lang="en-US" altLang="zh-CN" dirty="0"/>
              </a:p>
              <a:p>
                <a:r>
                  <a:rPr lang="zh-CN" altLang="en-US" dirty="0"/>
                  <a:t>注意：</a:t>
                </a:r>
                <a:endParaRPr lang="en-US" altLang="zh-CN" dirty="0"/>
              </a:p>
              <a:p>
                <a:pPr lvl="1"/>
                <a:r>
                  <a:rPr lang="zh-CN" altLang="en-US" dirty="0"/>
                  <a:t>你需要控制</a:t>
                </a:r>
                <a:r>
                  <a:rPr lang="zh-CN" altLang="en-US" dirty="0">
                    <a:solidFill>
                      <a:srgbClr val="C00000"/>
                    </a:solidFill>
                  </a:rPr>
                  <a:t>解的维度</a:t>
                </a:r>
                <a14:m>
                  <m:oMath xmlns:m="http://schemas.openxmlformats.org/officeDocument/2006/math">
                    <m:r>
                      <a:rPr lang="en-US" altLang="zh-CN" b="0" i="1" smtClean="0">
                        <a:solidFill>
                          <a:srgbClr val="C00000"/>
                        </a:solidFill>
                        <a:latin typeface="Cambria Math" panose="02040503050406030204" pitchFamily="18" charset="0"/>
                      </a:rPr>
                      <m:t>𝑎𝑐𝑡𝑖𝑜𝑛</m:t>
                    </m:r>
                    <m:r>
                      <a:rPr lang="en-US" altLang="zh-CN" b="0" i="1" smtClean="0">
                        <a:solidFill>
                          <a:srgbClr val="C00000"/>
                        </a:solidFill>
                        <a:latin typeface="Cambria Math" panose="02040503050406030204" pitchFamily="18" charset="0"/>
                      </a:rPr>
                      <m:t>_</m:t>
                    </m:r>
                    <m:r>
                      <a:rPr lang="en-US" altLang="zh-CN" b="0" i="1" smtClean="0">
                        <a:solidFill>
                          <a:srgbClr val="C00000"/>
                        </a:solidFill>
                        <a:latin typeface="Cambria Math" panose="02040503050406030204" pitchFamily="18" charset="0"/>
                      </a:rPr>
                      <m:t>𝐷𝑖𝑚</m:t>
                    </m:r>
                  </m:oMath>
                </a14:m>
                <a:r>
                  <a:rPr lang="en-US" altLang="zh-CN" dirty="0"/>
                  <a:t>/</a:t>
                </a:r>
                <a:r>
                  <a:rPr lang="zh-CN" altLang="en-US" dirty="0">
                    <a:solidFill>
                      <a:srgbClr val="C00000"/>
                    </a:solidFill>
                  </a:rPr>
                  <a:t>迭代轮数</a:t>
                </a:r>
                <a14:m>
                  <m:oMath xmlns:m="http://schemas.openxmlformats.org/officeDocument/2006/math">
                    <m:r>
                      <a:rPr lang="en-US" altLang="zh-CN" b="0" i="1" smtClean="0">
                        <a:solidFill>
                          <a:srgbClr val="C00000"/>
                        </a:solidFill>
                        <a:latin typeface="Cambria Math" panose="02040503050406030204" pitchFamily="18" charset="0"/>
                      </a:rPr>
                      <m:t>𝑇</m:t>
                    </m:r>
                  </m:oMath>
                </a14:m>
                <a:r>
                  <a:rPr lang="zh-CN" altLang="en-US" dirty="0"/>
                  <a:t>；汇报结果时，需要汇报这些参数以及评估函数的总调用次数。</a:t>
                </a:r>
                <a:endParaRPr lang="en-US" altLang="zh-CN" dirty="0"/>
              </a:p>
              <a:p>
                <a:endParaRPr lang="en-US" altLang="zh-CN" dirty="0"/>
              </a:p>
              <a:p>
                <a:endParaRPr lang="en-US" altLang="zh-CN" dirty="0"/>
              </a:p>
            </p:txBody>
          </p:sp>
        </mc:Choice>
        <mc:Fallback xmlns="">
          <p:sp>
            <p:nvSpPr>
              <p:cNvPr id="2" name="文本占位符 1">
                <a:extLst>
                  <a:ext uri="{FF2B5EF4-FFF2-40B4-BE49-F238E27FC236}">
                    <a16:creationId xmlns:a16="http://schemas.microsoft.com/office/drawing/2014/main" id="{AEAE2EA2-7A28-4D1D-82FE-F7DD0CF7AD5A}"/>
                  </a:ext>
                </a:extLst>
              </p:cNvPr>
              <p:cNvSpPr>
                <a:spLocks noGrp="1" noRot="1" noChangeAspect="1" noMove="1" noResize="1" noEditPoints="1" noAdjustHandles="1" noChangeArrowheads="1" noChangeShapeType="1" noTextEdit="1"/>
              </p:cNvSpPr>
              <p:nvPr>
                <p:ph type="body" sz="quarter" idx="14"/>
              </p:nvPr>
            </p:nvSpPr>
            <p:spPr>
              <a:xfrm>
                <a:off x="250824" y="1131274"/>
                <a:ext cx="8857679" cy="5092546"/>
              </a:xfrm>
              <a:blipFill>
                <a:blip r:embed="rId2"/>
                <a:stretch>
                  <a:fillRect l="-1239" t="-2635" r="-4542" b="-143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4FC65F-DB04-498A-8C3A-08A2D5245214}"/>
              </a:ext>
            </a:extLst>
          </p:cNvPr>
          <p:cNvSpPr>
            <a:spLocks noGrp="1"/>
          </p:cNvSpPr>
          <p:nvPr>
            <p:ph type="title"/>
          </p:nvPr>
        </p:nvSpPr>
        <p:spPr/>
        <p:txBody>
          <a:bodyPr/>
          <a:lstStyle/>
          <a:p>
            <a:r>
              <a:rPr lang="zh-CN" altLang="en-US" dirty="0"/>
              <a:t>任务一</a:t>
            </a:r>
          </a:p>
        </p:txBody>
      </p:sp>
      <p:sp>
        <p:nvSpPr>
          <p:cNvPr id="4" name="页脚占位符 3">
            <a:extLst>
              <a:ext uri="{FF2B5EF4-FFF2-40B4-BE49-F238E27FC236}">
                <a16:creationId xmlns:a16="http://schemas.microsoft.com/office/drawing/2014/main" id="{3DEDE11D-4CC3-4A67-A796-1E464AE05532}"/>
              </a:ext>
            </a:extLst>
          </p:cNvPr>
          <p:cNvSpPr>
            <a:spLocks noGrp="1"/>
          </p:cNvSpPr>
          <p:nvPr>
            <p:ph type="ftr" sz="quarter" idx="12"/>
          </p:nvPr>
        </p:nvSpPr>
        <p:spPr/>
        <p:txBody>
          <a:bodyPr/>
          <a:lstStyle/>
          <a:p>
            <a:endParaRPr lang="zh-CN" altLang="en-US"/>
          </a:p>
        </p:txBody>
      </p:sp>
      <p:sp>
        <p:nvSpPr>
          <p:cNvPr id="5" name="灯片编号占位符 4">
            <a:extLst>
              <a:ext uri="{FF2B5EF4-FFF2-40B4-BE49-F238E27FC236}">
                <a16:creationId xmlns:a16="http://schemas.microsoft.com/office/drawing/2014/main" id="{286EE962-6A92-4259-8278-25869A25DE1D}"/>
              </a:ext>
            </a:extLst>
          </p:cNvPr>
          <p:cNvSpPr>
            <a:spLocks noGrp="1"/>
          </p:cNvSpPr>
          <p:nvPr>
            <p:ph type="sldNum" sz="quarter" idx="13"/>
          </p:nvPr>
        </p:nvSpPr>
        <p:spPr/>
        <p:txBody>
          <a:bodyPr/>
          <a:lstStyle/>
          <a:p>
            <a:fld id="{E95C8E7F-AD04-420A-8248-C0D009E53656}" type="slidenum">
              <a:rPr lang="zh-CN" altLang="en-US" smtClean="0"/>
              <a:pPr/>
              <a:t>3</a:t>
            </a:fld>
            <a:endParaRPr lang="zh-CN" altLang="en-US" dirty="0"/>
          </a:p>
        </p:txBody>
      </p:sp>
      <p:pic>
        <p:nvPicPr>
          <p:cNvPr id="7" name="图片 6">
            <a:extLst>
              <a:ext uri="{FF2B5EF4-FFF2-40B4-BE49-F238E27FC236}">
                <a16:creationId xmlns:a16="http://schemas.microsoft.com/office/drawing/2014/main" id="{BE03453E-DE2F-4BA5-99C5-D0BE02D6DF31}"/>
              </a:ext>
            </a:extLst>
          </p:cNvPr>
          <p:cNvPicPr>
            <a:picLocks noChangeAspect="1"/>
          </p:cNvPicPr>
          <p:nvPr/>
        </p:nvPicPr>
        <p:blipFill rotWithShape="1">
          <a:blip r:embed="rId3"/>
          <a:srcRect l="14345" t="25527" r="52870" b="18509"/>
          <a:stretch/>
        </p:blipFill>
        <p:spPr>
          <a:xfrm>
            <a:off x="6084168" y="28842"/>
            <a:ext cx="2066627" cy="2204864"/>
          </a:xfrm>
          <a:prstGeom prst="rect">
            <a:avLst/>
          </a:prstGeom>
        </p:spPr>
      </p:pic>
    </p:spTree>
    <p:extLst>
      <p:ext uri="{BB962C8B-B14F-4D97-AF65-F5344CB8AC3E}">
        <p14:creationId xmlns:p14="http://schemas.microsoft.com/office/powerpoint/2010/main" val="126420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EAE2EA2-7A28-4D1D-82FE-F7DD0CF7AD5A}"/>
              </a:ext>
            </a:extLst>
          </p:cNvPr>
          <p:cNvSpPr>
            <a:spLocks noGrp="1"/>
          </p:cNvSpPr>
          <p:nvPr>
            <p:ph type="body" sz="quarter" idx="14"/>
          </p:nvPr>
        </p:nvSpPr>
        <p:spPr>
          <a:xfrm>
            <a:off x="250825" y="1131274"/>
            <a:ext cx="8642350" cy="5826118"/>
          </a:xfrm>
        </p:spPr>
        <p:txBody>
          <a:bodyPr>
            <a:normAutofit/>
          </a:bodyPr>
          <a:lstStyle/>
          <a:p>
            <a:r>
              <a:rPr lang="zh-CN" altLang="en-US" dirty="0"/>
              <a:t>对所实现的演化算法进行在其它环境中测试</a:t>
            </a:r>
            <a:endParaRPr lang="en-US" altLang="zh-CN" dirty="0"/>
          </a:p>
          <a:p>
            <a:pPr lvl="1"/>
            <a:r>
              <a:rPr lang="en-US" altLang="zh-CN" dirty="0"/>
              <a:t>Search1</a:t>
            </a:r>
            <a:r>
              <a:rPr lang="zh-CN" altLang="en-US" dirty="0"/>
              <a:t>、 </a:t>
            </a:r>
            <a:r>
              <a:rPr lang="en-US" altLang="zh-CN" dirty="0"/>
              <a:t>Search2 </a:t>
            </a:r>
            <a:r>
              <a:rPr lang="zh-CN" altLang="en-US" dirty="0"/>
              <a:t>、 </a:t>
            </a:r>
            <a:r>
              <a:rPr lang="en-US" altLang="zh-CN" dirty="0"/>
              <a:t>Search3; </a:t>
            </a:r>
          </a:p>
          <a:p>
            <a:pPr lvl="1"/>
            <a:r>
              <a:rPr lang="en-US" altLang="zh-CN" dirty="0" err="1"/>
              <a:t>minimaxClassic</a:t>
            </a:r>
            <a:r>
              <a:rPr lang="zh-CN" altLang="en-US" dirty="0"/>
              <a:t>、</a:t>
            </a:r>
            <a:r>
              <a:rPr lang="en-US" altLang="zh-CN" dirty="0" err="1"/>
              <a:t>originalClassic</a:t>
            </a:r>
            <a:r>
              <a:rPr lang="zh-CN" altLang="en-US" dirty="0"/>
              <a:t>、</a:t>
            </a:r>
            <a:r>
              <a:rPr lang="en-US" altLang="zh-CN" dirty="0" err="1"/>
              <a:t>powerClassic</a:t>
            </a:r>
            <a:r>
              <a:rPr lang="zh-CN" altLang="en-US" dirty="0"/>
              <a:t>。</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pPr marL="457200" lvl="1" indent="0">
              <a:buNone/>
            </a:pPr>
            <a:endParaRPr lang="en-US" altLang="zh-CN" dirty="0"/>
          </a:p>
          <a:p>
            <a:pPr lvl="1"/>
            <a:r>
              <a:rPr lang="zh-CN" altLang="en-US" dirty="0"/>
              <a:t>评价标准：评估函数的调用次数</a:t>
            </a:r>
            <a:r>
              <a:rPr lang="en-US" altLang="zh-CN" dirty="0"/>
              <a:t>/Score</a:t>
            </a:r>
          </a:p>
          <a:p>
            <a:r>
              <a:rPr lang="zh-CN" altLang="en-US" dirty="0"/>
              <a:t>任务二中，你需要通过调整任务一中实现的演化算法的一些超参数来达到更好的性能，并报告说明</a:t>
            </a:r>
            <a:endParaRPr lang="en-US" altLang="zh-CN" dirty="0"/>
          </a:p>
        </p:txBody>
      </p:sp>
      <p:sp>
        <p:nvSpPr>
          <p:cNvPr id="3" name="标题 2">
            <a:extLst>
              <a:ext uri="{FF2B5EF4-FFF2-40B4-BE49-F238E27FC236}">
                <a16:creationId xmlns:a16="http://schemas.microsoft.com/office/drawing/2014/main" id="{2B4FC65F-DB04-498A-8C3A-08A2D5245214}"/>
              </a:ext>
            </a:extLst>
          </p:cNvPr>
          <p:cNvSpPr>
            <a:spLocks noGrp="1"/>
          </p:cNvSpPr>
          <p:nvPr>
            <p:ph type="title"/>
          </p:nvPr>
        </p:nvSpPr>
        <p:spPr/>
        <p:txBody>
          <a:bodyPr/>
          <a:lstStyle/>
          <a:p>
            <a:r>
              <a:rPr lang="zh-CN" altLang="en-US" dirty="0"/>
              <a:t>任务二</a:t>
            </a:r>
          </a:p>
        </p:txBody>
      </p:sp>
      <p:sp>
        <p:nvSpPr>
          <p:cNvPr id="4" name="页脚占位符 3">
            <a:extLst>
              <a:ext uri="{FF2B5EF4-FFF2-40B4-BE49-F238E27FC236}">
                <a16:creationId xmlns:a16="http://schemas.microsoft.com/office/drawing/2014/main" id="{3DEDE11D-4CC3-4A67-A796-1E464AE05532}"/>
              </a:ext>
            </a:extLst>
          </p:cNvPr>
          <p:cNvSpPr>
            <a:spLocks noGrp="1"/>
          </p:cNvSpPr>
          <p:nvPr>
            <p:ph type="ftr" sz="quarter" idx="12"/>
          </p:nvPr>
        </p:nvSpPr>
        <p:spPr/>
        <p:txBody>
          <a:bodyPr/>
          <a:lstStyle/>
          <a:p>
            <a:endParaRPr lang="zh-CN" altLang="en-US"/>
          </a:p>
        </p:txBody>
      </p:sp>
      <p:sp>
        <p:nvSpPr>
          <p:cNvPr id="5" name="灯片编号占位符 4">
            <a:extLst>
              <a:ext uri="{FF2B5EF4-FFF2-40B4-BE49-F238E27FC236}">
                <a16:creationId xmlns:a16="http://schemas.microsoft.com/office/drawing/2014/main" id="{286EE962-6A92-4259-8278-25869A25DE1D}"/>
              </a:ext>
            </a:extLst>
          </p:cNvPr>
          <p:cNvSpPr>
            <a:spLocks noGrp="1"/>
          </p:cNvSpPr>
          <p:nvPr>
            <p:ph type="sldNum" sz="quarter" idx="13"/>
          </p:nvPr>
        </p:nvSpPr>
        <p:spPr/>
        <p:txBody>
          <a:bodyPr/>
          <a:lstStyle/>
          <a:p>
            <a:fld id="{E95C8E7F-AD04-420A-8248-C0D009E53656}" type="slidenum">
              <a:rPr lang="zh-CN" altLang="en-US" smtClean="0"/>
              <a:pPr/>
              <a:t>4</a:t>
            </a:fld>
            <a:endParaRPr lang="zh-CN" altLang="en-US" dirty="0"/>
          </a:p>
        </p:txBody>
      </p:sp>
      <p:pic>
        <p:nvPicPr>
          <p:cNvPr id="6" name="图片 5">
            <a:extLst>
              <a:ext uri="{FF2B5EF4-FFF2-40B4-BE49-F238E27FC236}">
                <a16:creationId xmlns:a16="http://schemas.microsoft.com/office/drawing/2014/main" id="{6E63843D-EE81-46CE-BA38-2D493EC78D31}"/>
              </a:ext>
            </a:extLst>
          </p:cNvPr>
          <p:cNvPicPr>
            <a:picLocks noChangeAspect="1"/>
          </p:cNvPicPr>
          <p:nvPr/>
        </p:nvPicPr>
        <p:blipFill rotWithShape="1">
          <a:blip r:embed="rId2"/>
          <a:srcRect l="10309" t="19303" r="52191" b="11966"/>
          <a:stretch/>
        </p:blipFill>
        <p:spPr>
          <a:xfrm>
            <a:off x="1005802" y="2505669"/>
            <a:ext cx="2126040" cy="2435433"/>
          </a:xfrm>
          <a:prstGeom prst="rect">
            <a:avLst/>
          </a:prstGeom>
        </p:spPr>
      </p:pic>
      <p:pic>
        <p:nvPicPr>
          <p:cNvPr id="7" name="图片 6">
            <a:extLst>
              <a:ext uri="{FF2B5EF4-FFF2-40B4-BE49-F238E27FC236}">
                <a16:creationId xmlns:a16="http://schemas.microsoft.com/office/drawing/2014/main" id="{93D73383-6E0C-4B64-81A4-9836647EEBDD}"/>
              </a:ext>
            </a:extLst>
          </p:cNvPr>
          <p:cNvPicPr>
            <a:picLocks noChangeAspect="1"/>
          </p:cNvPicPr>
          <p:nvPr/>
        </p:nvPicPr>
        <p:blipFill rotWithShape="1">
          <a:blip r:embed="rId3"/>
          <a:srcRect l="9850" t="19035" r="53473" b="56842"/>
          <a:stretch/>
        </p:blipFill>
        <p:spPr>
          <a:xfrm>
            <a:off x="3563889" y="2535955"/>
            <a:ext cx="4897239" cy="2172330"/>
          </a:xfrm>
          <a:prstGeom prst="rect">
            <a:avLst/>
          </a:prstGeom>
        </p:spPr>
      </p:pic>
    </p:spTree>
    <p:extLst>
      <p:ext uri="{BB962C8B-B14F-4D97-AF65-F5344CB8AC3E}">
        <p14:creationId xmlns:p14="http://schemas.microsoft.com/office/powerpoint/2010/main" val="155937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EAE2EA2-7A28-4D1D-82FE-F7DD0CF7AD5A}"/>
              </a:ext>
            </a:extLst>
          </p:cNvPr>
          <p:cNvSpPr>
            <a:spLocks noGrp="1"/>
          </p:cNvSpPr>
          <p:nvPr>
            <p:ph type="body" sz="quarter" idx="14"/>
          </p:nvPr>
        </p:nvSpPr>
        <p:spPr>
          <a:xfrm>
            <a:off x="250825" y="1131273"/>
            <a:ext cx="8642350" cy="5392669"/>
          </a:xfrm>
        </p:spPr>
        <p:txBody>
          <a:bodyPr>
            <a:normAutofit/>
          </a:bodyPr>
          <a:lstStyle/>
          <a:p>
            <a:r>
              <a:rPr lang="zh-CN" altLang="en-US" dirty="0"/>
              <a:t>对所实现的演化算法进行改进，并在任务二中的几个环境中进行测试</a:t>
            </a:r>
            <a:endParaRPr lang="en-US" altLang="zh-CN" dirty="0"/>
          </a:p>
          <a:p>
            <a:r>
              <a:rPr lang="zh-CN" altLang="en-US" dirty="0"/>
              <a:t>可能的改进方向：</a:t>
            </a:r>
            <a:endParaRPr lang="en-US" altLang="zh-CN" dirty="0"/>
          </a:p>
          <a:p>
            <a:pPr lvl="1"/>
            <a:r>
              <a:rPr lang="zh-CN" altLang="en-US" dirty="0"/>
              <a:t>解的表示与选择</a:t>
            </a:r>
            <a:endParaRPr lang="en-US" altLang="zh-CN" dirty="0"/>
          </a:p>
          <a:p>
            <a:pPr lvl="1"/>
            <a:r>
              <a:rPr lang="zh-CN" altLang="en-US" dirty="0"/>
              <a:t>评估函数</a:t>
            </a:r>
            <a:endParaRPr lang="en-US" altLang="zh-CN" dirty="0"/>
          </a:p>
          <a:p>
            <a:pPr lvl="1"/>
            <a:r>
              <a:rPr lang="zh-CN" altLang="en-US" dirty="0"/>
              <a:t>演化算子改进</a:t>
            </a:r>
            <a:endParaRPr lang="en-US" altLang="zh-CN" dirty="0"/>
          </a:p>
          <a:p>
            <a:pPr lvl="1"/>
            <a:r>
              <a:rPr lang="zh-CN" altLang="en-US" dirty="0"/>
              <a:t>参数优化</a:t>
            </a:r>
            <a:endParaRPr lang="en-US" altLang="zh-CN" dirty="0"/>
          </a:p>
          <a:p>
            <a:pPr lvl="1"/>
            <a:r>
              <a:rPr lang="en-US" altLang="zh-CN" dirty="0"/>
              <a:t>…</a:t>
            </a:r>
          </a:p>
          <a:p>
            <a:r>
              <a:rPr lang="zh-CN" altLang="en-US" dirty="0"/>
              <a:t>参考论文：</a:t>
            </a:r>
            <a:endParaRPr lang="en-US" altLang="zh-CN" dirty="0"/>
          </a:p>
          <a:p>
            <a:pPr lvl="1"/>
            <a:r>
              <a:rPr lang="en-US" altLang="zh-CN" sz="2000" dirty="0"/>
              <a:t>[RHEA] Rolling Horizon Evolution versus Tree Search for Navigation in Single-Player Real-Time Games</a:t>
            </a:r>
          </a:p>
          <a:p>
            <a:pPr lvl="1"/>
            <a:r>
              <a:rPr lang="en-US" altLang="zh-CN" sz="2000" dirty="0"/>
              <a:t>[Adaptive-RHEA] Self-Adaptive Rolling Horizon Evolutionary Algorithms for General Video Game Playing</a:t>
            </a:r>
          </a:p>
          <a:p>
            <a:pPr lvl="1"/>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2B4FC65F-DB04-498A-8C3A-08A2D5245214}"/>
              </a:ext>
            </a:extLst>
          </p:cNvPr>
          <p:cNvSpPr>
            <a:spLocks noGrp="1"/>
          </p:cNvSpPr>
          <p:nvPr>
            <p:ph type="title"/>
          </p:nvPr>
        </p:nvSpPr>
        <p:spPr/>
        <p:txBody>
          <a:bodyPr/>
          <a:lstStyle/>
          <a:p>
            <a:r>
              <a:rPr lang="zh-CN" altLang="en-US" dirty="0"/>
              <a:t>任务三</a:t>
            </a:r>
          </a:p>
        </p:txBody>
      </p:sp>
      <p:sp>
        <p:nvSpPr>
          <p:cNvPr id="4" name="页脚占位符 3">
            <a:extLst>
              <a:ext uri="{FF2B5EF4-FFF2-40B4-BE49-F238E27FC236}">
                <a16:creationId xmlns:a16="http://schemas.microsoft.com/office/drawing/2014/main" id="{3DEDE11D-4CC3-4A67-A796-1E464AE05532}"/>
              </a:ext>
            </a:extLst>
          </p:cNvPr>
          <p:cNvSpPr>
            <a:spLocks noGrp="1"/>
          </p:cNvSpPr>
          <p:nvPr>
            <p:ph type="ftr" sz="quarter" idx="12"/>
          </p:nvPr>
        </p:nvSpPr>
        <p:spPr/>
        <p:txBody>
          <a:bodyPr/>
          <a:lstStyle/>
          <a:p>
            <a:endParaRPr lang="zh-CN" altLang="en-US"/>
          </a:p>
        </p:txBody>
      </p:sp>
      <p:sp>
        <p:nvSpPr>
          <p:cNvPr id="5" name="灯片编号占位符 4">
            <a:extLst>
              <a:ext uri="{FF2B5EF4-FFF2-40B4-BE49-F238E27FC236}">
                <a16:creationId xmlns:a16="http://schemas.microsoft.com/office/drawing/2014/main" id="{286EE962-6A92-4259-8278-25869A25DE1D}"/>
              </a:ext>
            </a:extLst>
          </p:cNvPr>
          <p:cNvSpPr>
            <a:spLocks noGrp="1"/>
          </p:cNvSpPr>
          <p:nvPr>
            <p:ph type="sldNum" sz="quarter" idx="13"/>
          </p:nvPr>
        </p:nvSpPr>
        <p:spPr/>
        <p:txBody>
          <a:bodyPr/>
          <a:lstStyle/>
          <a:p>
            <a:fld id="{E95C8E7F-AD04-420A-8248-C0D009E53656}" type="slidenum">
              <a:rPr lang="zh-CN" altLang="en-US" smtClean="0"/>
              <a:pPr/>
              <a:t>5</a:t>
            </a:fld>
            <a:endParaRPr lang="zh-CN" altLang="en-US" dirty="0"/>
          </a:p>
        </p:txBody>
      </p:sp>
    </p:spTree>
    <p:extLst>
      <p:ext uri="{BB962C8B-B14F-4D97-AF65-F5344CB8AC3E}">
        <p14:creationId xmlns:p14="http://schemas.microsoft.com/office/powerpoint/2010/main" val="108210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26E0BE-AA32-4C95-A494-06C7F1CF3FC6}"/>
              </a:ext>
            </a:extLst>
          </p:cNvPr>
          <p:cNvSpPr>
            <a:spLocks noGrp="1"/>
          </p:cNvSpPr>
          <p:nvPr>
            <p:ph type="body" sz="quarter" idx="14"/>
          </p:nvPr>
        </p:nvSpPr>
        <p:spPr/>
        <p:txBody>
          <a:bodyPr>
            <a:normAutofit/>
          </a:bodyPr>
          <a:lstStyle/>
          <a:p>
            <a:r>
              <a:rPr lang="zh-CN" altLang="en-US" dirty="0"/>
              <a:t>你需要提交一份压缩文件，以“学号</a:t>
            </a:r>
            <a:r>
              <a:rPr lang="en-US" altLang="zh-CN" dirty="0"/>
              <a:t>_</a:t>
            </a:r>
            <a:r>
              <a:rPr lang="zh-CN" altLang="en-US" dirty="0"/>
              <a:t>姓名”的方式命名，如“</a:t>
            </a:r>
            <a:r>
              <a:rPr lang="en-US" altLang="zh-CN" dirty="0"/>
              <a:t>MG1937001_</a:t>
            </a:r>
            <a:r>
              <a:rPr lang="zh-CN" altLang="en-US" dirty="0"/>
              <a:t>张三</a:t>
            </a:r>
            <a:r>
              <a:rPr lang="en-US" altLang="zh-CN" dirty="0"/>
              <a:t>.zip”</a:t>
            </a:r>
            <a:r>
              <a:rPr lang="zh-CN" altLang="en-US" dirty="0"/>
              <a:t>。</a:t>
            </a:r>
            <a:endParaRPr lang="en-US" altLang="zh-CN" dirty="0"/>
          </a:p>
          <a:p>
            <a:pPr lvl="1"/>
            <a:r>
              <a:rPr lang="zh-CN" altLang="en-US" dirty="0"/>
              <a:t>文件中需要包含完整的项目代码和实验报告，在作业截止日期</a:t>
            </a:r>
            <a:r>
              <a:rPr lang="en-US" altLang="zh-CN" dirty="0"/>
              <a:t>(</a:t>
            </a:r>
            <a:r>
              <a:rPr lang="en-US" altLang="zh-CN" b="1" dirty="0">
                <a:solidFill>
                  <a:srgbClr val="C00000"/>
                </a:solidFill>
              </a:rPr>
              <a:t>11</a:t>
            </a:r>
            <a:r>
              <a:rPr lang="zh-CN" altLang="en-US" b="1" dirty="0">
                <a:solidFill>
                  <a:srgbClr val="C00000"/>
                </a:solidFill>
              </a:rPr>
              <a:t>月</a:t>
            </a:r>
            <a:r>
              <a:rPr lang="en-US" altLang="zh-CN" b="1">
                <a:solidFill>
                  <a:srgbClr val="C00000"/>
                </a:solidFill>
              </a:rPr>
              <a:t>26</a:t>
            </a:r>
            <a:r>
              <a:rPr lang="zh-CN" altLang="en-US" b="1">
                <a:solidFill>
                  <a:srgbClr val="C00000"/>
                </a:solidFill>
              </a:rPr>
              <a:t>日</a:t>
            </a:r>
            <a:r>
              <a:rPr lang="en-US" altLang="zh-CN" b="1" dirty="0">
                <a:solidFill>
                  <a:srgbClr val="C00000"/>
                </a:solidFill>
              </a:rPr>
              <a:t>23:59</a:t>
            </a:r>
            <a:r>
              <a:rPr lang="en-US" altLang="zh-CN" dirty="0"/>
              <a:t>)</a:t>
            </a:r>
            <a:r>
              <a:rPr lang="zh-CN" altLang="en-US" dirty="0"/>
              <a:t> 前发送到</a:t>
            </a:r>
            <a:r>
              <a:rPr lang="en-US" altLang="zh-CN" dirty="0"/>
              <a:t>xuek@lamda.nju.edu.cn</a:t>
            </a:r>
            <a:r>
              <a:rPr lang="zh-CN" altLang="en-US" dirty="0"/>
              <a:t>，邮件标题命名和压缩文件一致。</a:t>
            </a:r>
            <a:endParaRPr lang="en-US" altLang="zh-CN" dirty="0"/>
          </a:p>
          <a:p>
            <a:r>
              <a:rPr lang="zh-CN" altLang="en-US" dirty="0"/>
              <a:t>作业的评分主要参考演化算法的实现，算法的效率，以及相应实验报告。</a:t>
            </a:r>
            <a:endParaRPr lang="en-US" altLang="zh-CN" dirty="0"/>
          </a:p>
          <a:p>
            <a:pPr lvl="1"/>
            <a:r>
              <a:rPr lang="zh-CN" altLang="en-US" dirty="0">
                <a:solidFill>
                  <a:srgbClr val="C00000"/>
                </a:solidFill>
              </a:rPr>
              <a:t>一份逻辑清晰的实验报告和实验效果同等重要</a:t>
            </a:r>
            <a:r>
              <a:rPr lang="zh-CN" altLang="en-US" dirty="0"/>
              <a:t>。</a:t>
            </a:r>
            <a:endParaRPr lang="en-US" altLang="zh-CN" dirty="0"/>
          </a:p>
          <a:p>
            <a:r>
              <a:rPr lang="zh-CN" altLang="en-US" dirty="0"/>
              <a:t>延期提交的折扣为</a:t>
            </a:r>
            <a:r>
              <a:rPr lang="en-US" altLang="zh-CN" dirty="0"/>
              <a:t>-5/</a:t>
            </a:r>
            <a:r>
              <a:rPr lang="zh-CN" altLang="en-US" dirty="0"/>
              <a:t>天，即每延迟一天，本次作业得分减</a:t>
            </a:r>
            <a:r>
              <a:rPr lang="en-US" altLang="zh-CN" dirty="0"/>
              <a:t>5</a:t>
            </a:r>
            <a:r>
              <a:rPr lang="zh-CN" altLang="en-US" dirty="0"/>
              <a:t>。</a:t>
            </a:r>
            <a:endParaRPr lang="en-US" altLang="zh-CN" dirty="0"/>
          </a:p>
          <a:p>
            <a:r>
              <a:rPr lang="zh-CN" altLang="en-US" dirty="0"/>
              <a:t>作业的说明和代码会发布在课程群</a:t>
            </a:r>
            <a:r>
              <a:rPr lang="en-US" altLang="zh-CN" dirty="0"/>
              <a:t>/</a:t>
            </a:r>
            <a:r>
              <a:rPr lang="zh-CN" altLang="en-US" dirty="0"/>
              <a:t>课程主页。</a:t>
            </a:r>
          </a:p>
          <a:p>
            <a:endParaRPr lang="en-US" altLang="zh-CN" dirty="0"/>
          </a:p>
        </p:txBody>
      </p:sp>
      <p:sp>
        <p:nvSpPr>
          <p:cNvPr id="3" name="标题 2">
            <a:extLst>
              <a:ext uri="{FF2B5EF4-FFF2-40B4-BE49-F238E27FC236}">
                <a16:creationId xmlns:a16="http://schemas.microsoft.com/office/drawing/2014/main" id="{FB96457F-3121-4DD8-8420-3CEC55180DE3}"/>
              </a:ext>
            </a:extLst>
          </p:cNvPr>
          <p:cNvSpPr>
            <a:spLocks noGrp="1"/>
          </p:cNvSpPr>
          <p:nvPr>
            <p:ph type="title"/>
          </p:nvPr>
        </p:nvSpPr>
        <p:spPr/>
        <p:txBody>
          <a:bodyPr/>
          <a:lstStyle/>
          <a:p>
            <a:r>
              <a:rPr lang="zh-CN" altLang="en-US" dirty="0"/>
              <a:t>作业提交与评分</a:t>
            </a:r>
          </a:p>
        </p:txBody>
      </p:sp>
      <p:sp>
        <p:nvSpPr>
          <p:cNvPr id="4" name="页脚占位符 3">
            <a:extLst>
              <a:ext uri="{FF2B5EF4-FFF2-40B4-BE49-F238E27FC236}">
                <a16:creationId xmlns:a16="http://schemas.microsoft.com/office/drawing/2014/main" id="{75550CE9-74BA-4EE3-A5EA-74F9FA3F0AC2}"/>
              </a:ext>
            </a:extLst>
          </p:cNvPr>
          <p:cNvSpPr>
            <a:spLocks noGrp="1"/>
          </p:cNvSpPr>
          <p:nvPr>
            <p:ph type="ftr" sz="quarter" idx="12"/>
          </p:nvPr>
        </p:nvSpPr>
        <p:spPr/>
        <p:txBody>
          <a:bodyPr/>
          <a:lstStyle/>
          <a:p>
            <a:endParaRPr lang="zh-CN" altLang="en-US"/>
          </a:p>
        </p:txBody>
      </p:sp>
      <p:sp>
        <p:nvSpPr>
          <p:cNvPr id="5" name="灯片编号占位符 4">
            <a:extLst>
              <a:ext uri="{FF2B5EF4-FFF2-40B4-BE49-F238E27FC236}">
                <a16:creationId xmlns:a16="http://schemas.microsoft.com/office/drawing/2014/main" id="{5B3343DB-4B14-43E9-BF64-2C611B80ADEB}"/>
              </a:ext>
            </a:extLst>
          </p:cNvPr>
          <p:cNvSpPr>
            <a:spLocks noGrp="1"/>
          </p:cNvSpPr>
          <p:nvPr>
            <p:ph type="sldNum" sz="quarter" idx="13"/>
          </p:nvPr>
        </p:nvSpPr>
        <p:spPr/>
        <p:txBody>
          <a:bodyPr/>
          <a:lstStyle/>
          <a:p>
            <a:fld id="{E95C8E7F-AD04-420A-8248-C0D009E53656}" type="slidenum">
              <a:rPr lang="zh-CN" altLang="en-US" smtClean="0"/>
              <a:pPr/>
              <a:t>6</a:t>
            </a:fld>
            <a:endParaRPr lang="zh-CN" altLang="en-US" dirty="0"/>
          </a:p>
        </p:txBody>
      </p:sp>
    </p:spTree>
    <p:extLst>
      <p:ext uri="{BB962C8B-B14F-4D97-AF65-F5344CB8AC3E}">
        <p14:creationId xmlns:p14="http://schemas.microsoft.com/office/powerpoint/2010/main" val="39851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5C3820E-1EBA-4075-BF73-FB0C4DAB6B35}"/>
              </a:ext>
            </a:extLst>
          </p:cNvPr>
          <p:cNvSpPr>
            <a:spLocks noGrp="1"/>
          </p:cNvSpPr>
          <p:nvPr>
            <p:ph type="body" sz="quarter" idx="14"/>
          </p:nvPr>
        </p:nvSpPr>
        <p:spPr/>
        <p:txBody>
          <a:bodyPr/>
          <a:lstStyle/>
          <a:p>
            <a:pPr marL="0" indent="0" algn="ctr">
              <a:buNone/>
            </a:pPr>
            <a:endParaRPr lang="en-US" altLang="zh-CN" b="1" dirty="0">
              <a:solidFill>
                <a:srgbClr val="C00000"/>
              </a:solidFill>
            </a:endParaRPr>
          </a:p>
          <a:p>
            <a:pPr marL="0" indent="0" algn="ctr">
              <a:buNone/>
            </a:pPr>
            <a:endParaRPr lang="en-US" altLang="zh-CN" b="1" dirty="0">
              <a:solidFill>
                <a:srgbClr val="C00000"/>
              </a:solidFill>
            </a:endParaRPr>
          </a:p>
          <a:p>
            <a:pPr marL="0" indent="0" algn="ctr">
              <a:buNone/>
            </a:pPr>
            <a:endParaRPr lang="en-US" altLang="zh-CN" b="1" dirty="0">
              <a:solidFill>
                <a:srgbClr val="C00000"/>
              </a:solidFill>
            </a:endParaRPr>
          </a:p>
          <a:p>
            <a:pPr marL="0" indent="0" algn="ctr">
              <a:buNone/>
            </a:pPr>
            <a:r>
              <a:rPr lang="zh-CN" altLang="en-US" b="1" dirty="0">
                <a:solidFill>
                  <a:srgbClr val="C00000"/>
                </a:solidFill>
              </a:rPr>
              <a:t>若发现结果造假和作业出现雷同的情况，会根据相关规定给予惩罚，详情请参考课程主页中“学术诚信”的相关内容。</a:t>
            </a:r>
            <a:endParaRPr lang="en-US" altLang="zh-CN" b="1" dirty="0">
              <a:solidFill>
                <a:srgbClr val="C00000"/>
              </a:solidFill>
            </a:endParaRPr>
          </a:p>
          <a:p>
            <a:pPr marL="0" indent="0" algn="ctr">
              <a:buNone/>
            </a:pPr>
            <a:r>
              <a:rPr lang="zh-CN" altLang="en-US" dirty="0"/>
              <a:t>请同学们务必独立完成作业！</a:t>
            </a:r>
          </a:p>
          <a:p>
            <a:endParaRPr lang="zh-CN" altLang="en-US" dirty="0"/>
          </a:p>
        </p:txBody>
      </p:sp>
      <p:sp>
        <p:nvSpPr>
          <p:cNvPr id="3" name="标题 2">
            <a:extLst>
              <a:ext uri="{FF2B5EF4-FFF2-40B4-BE49-F238E27FC236}">
                <a16:creationId xmlns:a16="http://schemas.microsoft.com/office/drawing/2014/main" id="{ABBF80F9-52E8-4797-88E5-3D4416DEB97F}"/>
              </a:ext>
            </a:extLst>
          </p:cNvPr>
          <p:cNvSpPr>
            <a:spLocks noGrp="1"/>
          </p:cNvSpPr>
          <p:nvPr>
            <p:ph type="title"/>
          </p:nvPr>
        </p:nvSpPr>
        <p:spPr/>
        <p:txBody>
          <a:bodyPr/>
          <a:lstStyle/>
          <a:p>
            <a:r>
              <a:rPr lang="zh-CN" altLang="en-US" dirty="0"/>
              <a:t>学术诚信</a:t>
            </a:r>
          </a:p>
        </p:txBody>
      </p:sp>
      <p:sp>
        <p:nvSpPr>
          <p:cNvPr id="4" name="页脚占位符 3">
            <a:extLst>
              <a:ext uri="{FF2B5EF4-FFF2-40B4-BE49-F238E27FC236}">
                <a16:creationId xmlns:a16="http://schemas.microsoft.com/office/drawing/2014/main" id="{529C42A0-0C68-4DE3-9689-7D77EA765EF1}"/>
              </a:ext>
            </a:extLst>
          </p:cNvPr>
          <p:cNvSpPr>
            <a:spLocks noGrp="1"/>
          </p:cNvSpPr>
          <p:nvPr>
            <p:ph type="ftr" sz="quarter" idx="12"/>
          </p:nvPr>
        </p:nvSpPr>
        <p:spPr/>
        <p:txBody>
          <a:bodyPr/>
          <a:lstStyle/>
          <a:p>
            <a:endParaRPr lang="zh-CN" altLang="en-US"/>
          </a:p>
        </p:txBody>
      </p:sp>
      <p:sp>
        <p:nvSpPr>
          <p:cNvPr id="5" name="灯片编号占位符 4">
            <a:extLst>
              <a:ext uri="{FF2B5EF4-FFF2-40B4-BE49-F238E27FC236}">
                <a16:creationId xmlns:a16="http://schemas.microsoft.com/office/drawing/2014/main" id="{B44C7404-20A1-4283-9C51-340E0824E929}"/>
              </a:ext>
            </a:extLst>
          </p:cNvPr>
          <p:cNvSpPr>
            <a:spLocks noGrp="1"/>
          </p:cNvSpPr>
          <p:nvPr>
            <p:ph type="sldNum" sz="quarter" idx="13"/>
          </p:nvPr>
        </p:nvSpPr>
        <p:spPr/>
        <p:txBody>
          <a:bodyPr/>
          <a:lstStyle/>
          <a:p>
            <a:fld id="{E95C8E7F-AD04-420A-8248-C0D009E53656}" type="slidenum">
              <a:rPr lang="zh-CN" altLang="en-US" smtClean="0"/>
              <a:pPr/>
              <a:t>7</a:t>
            </a:fld>
            <a:endParaRPr lang="zh-CN" altLang="en-US" dirty="0"/>
          </a:p>
        </p:txBody>
      </p:sp>
    </p:spTree>
    <p:extLst>
      <p:ext uri="{BB962C8B-B14F-4D97-AF65-F5344CB8AC3E}">
        <p14:creationId xmlns:p14="http://schemas.microsoft.com/office/powerpoint/2010/main" val="248269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 </a:t>
            </a:r>
            <a:endParaRPr lang="zh-CN" altLang="en-US" dirty="0"/>
          </a:p>
        </p:txBody>
      </p:sp>
      <p:pic>
        <p:nvPicPr>
          <p:cNvPr id="2" name="图片 1">
            <a:extLst>
              <a:ext uri="{FF2B5EF4-FFF2-40B4-BE49-F238E27FC236}">
                <a16:creationId xmlns:a16="http://schemas.microsoft.com/office/drawing/2014/main" id="{B2FEB933-FA35-44EC-8D65-428F836A25D7}"/>
              </a:ext>
            </a:extLst>
          </p:cNvPr>
          <p:cNvPicPr>
            <a:picLocks noChangeAspect="1"/>
          </p:cNvPicPr>
          <p:nvPr/>
        </p:nvPicPr>
        <p:blipFill>
          <a:blip r:embed="rId4"/>
          <a:stretch>
            <a:fillRect/>
          </a:stretch>
        </p:blipFill>
        <p:spPr>
          <a:xfrm>
            <a:off x="928394" y="1340768"/>
            <a:ext cx="7287211" cy="4968552"/>
          </a:xfrm>
          <a:prstGeom prst="rect">
            <a:avLst/>
          </a:prstGeom>
        </p:spPr>
      </p:pic>
    </p:spTree>
    <p:custDataLst>
      <p:tags r:id="rId1"/>
    </p:custDataLst>
    <p:extLst>
      <p:ext uri="{BB962C8B-B14F-4D97-AF65-F5344CB8AC3E}">
        <p14:creationId xmlns:p14="http://schemas.microsoft.com/office/powerpoint/2010/main" val="32191647"/>
      </p:ext>
    </p:extLst>
  </p:cSld>
  <p:clrMapOvr>
    <a:masterClrMapping/>
  </p:clrMapOvr>
  <mc:AlternateContent xmlns:mc="http://schemas.openxmlformats.org/markup-compatibility/2006" xmlns:p14="http://schemas.microsoft.com/office/powerpoint/2010/main">
    <mc:Choice Requires="p14">
      <p:transition spd="slow" p14:dur="2000" advTm="32590"/>
    </mc:Choice>
    <mc:Fallback xmlns="">
      <p:transition spd="slow" advTm="3259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5|5.5"/>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AFA_Chao">
      <a:majorFont>
        <a:latin typeface="Palatino Linotype"/>
        <a:ea typeface="宋体"/>
        <a:cs typeface=""/>
      </a:majorFont>
      <a:minorFont>
        <a:latin typeface="Palatino Linotype"/>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rgbClr val="C00000"/>
          </a:solidFill>
          <a:prstDash val="dash"/>
          <a:tailEnd type="none"/>
        </a:ln>
      </a:spPr>
      <a:bodyPr rtlCol="0" anchor="ctr"/>
      <a:lstStyle>
        <a:defPPr algn="ctr">
          <a:defRPr dirty="0"/>
        </a:defPPr>
      </a:lstStyle>
      <a:style>
        <a:lnRef idx="1">
          <a:schemeClr val="accent1"/>
        </a:lnRef>
        <a:fillRef idx="0">
          <a:schemeClr val="accent1"/>
        </a:fillRef>
        <a:effectRef idx="0">
          <a:schemeClr val="accent1"/>
        </a:effectRef>
        <a:fontRef idx="minor">
          <a:schemeClr val="tx1"/>
        </a:fontRef>
      </a:style>
    </a:spDef>
    <a:lnDef>
      <a:spPr>
        <a:ln w="19050">
          <a:solidFill>
            <a:srgbClr val="C00000"/>
          </a:solidFill>
          <a:prstDash val="dash"/>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lgn="l">
          <a:defRPr sz="2000" dirty="0" smtClean="0">
            <a:solidFill>
              <a:srgbClr val="C00000"/>
            </a:solidFill>
          </a:defRPr>
        </a:defPPr>
      </a:lstStyle>
      <a:style>
        <a:lnRef idx="2">
          <a:schemeClr val="dk1"/>
        </a:lnRef>
        <a:fillRef idx="1">
          <a:schemeClr val="lt1"/>
        </a:fillRef>
        <a:effectRef idx="0">
          <a:schemeClr val="dk1"/>
        </a:effectRef>
        <a:fontRef idx="minor">
          <a:schemeClr val="dk1"/>
        </a:fontRef>
      </a:style>
    </a:txDef>
  </a:objectDefaults>
  <a:extraClrSchemeLst/>
  <a:extLst>
    <a:ext uri="{05A4C25C-085E-4340-85A3-A5531E510DB2}">
      <thm15:themeFamily xmlns:thm15="http://schemas.microsoft.com/office/thememl/2012/main" name="演示文稿9" id="{18BD98BB-66E7-42EE-A899-37D689469B98}" vid="{E1DD3DCD-2344-4DA5-927A-120B33DCFF9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ijcai</Template>
  <TotalTime>16688</TotalTime>
  <Words>548</Words>
  <Application>Microsoft Office PowerPoint</Application>
  <PresentationFormat>全屏显示(4:3)</PresentationFormat>
  <Paragraphs>62</Paragraphs>
  <Slides>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Helvetica Neue</vt:lpstr>
      <vt:lpstr>等线</vt:lpstr>
      <vt:lpstr>Arial</vt:lpstr>
      <vt:lpstr>Calibri</vt:lpstr>
      <vt:lpstr>Cambria Math</vt:lpstr>
      <vt:lpstr>Palatino Linotype</vt:lpstr>
      <vt:lpstr>Wingdings</vt:lpstr>
      <vt:lpstr>Office 主题</vt:lpstr>
      <vt:lpstr>HSEA – Assignment2</vt:lpstr>
      <vt:lpstr>背景</vt:lpstr>
      <vt:lpstr>任务一</vt:lpstr>
      <vt:lpstr>任务二</vt:lpstr>
      <vt:lpstr>任务三</vt:lpstr>
      <vt:lpstr>作业提交与评分</vt:lpstr>
      <vt:lpstr>学术诚信</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Report on Coevolutionary Algorithms</dc:title>
  <dc:creator>c b</dc:creator>
  <cp:lastModifiedBy>KeXue</cp:lastModifiedBy>
  <cp:revision>1599</cp:revision>
  <dcterms:created xsi:type="dcterms:W3CDTF">2019-11-06T08:38:46Z</dcterms:created>
  <dcterms:modified xsi:type="dcterms:W3CDTF">2021-10-25T08:20:27Z</dcterms:modified>
</cp:coreProperties>
</file>