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64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9" r:id="rId12"/>
    <p:sldId id="281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E91C-6270-4347-84F3-1C8D38F156C0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45F83-81C2-40E8-BDDB-B082F260B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D20BB-70DB-4F21-9761-CBE7A25F62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F3037-F02D-467B-9E5F-88E3FADE6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38D2C-B617-4A57-80A2-085B00BE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939A7-14FE-4D45-8E83-84A0768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6F256-0350-453C-9618-83AFF01D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A1686-8A56-4684-B957-0C5F82A5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B836-F5CF-4323-928D-B010A0D1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0B365-3B56-4E73-A6DD-9A673FA59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5F2AD-04B9-4CBE-B237-52CE576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A19B5-C684-42F9-B801-14924641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43DF-6F76-4680-A56D-06A5B0F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4BE475-A439-452F-B7FE-8C268B0DA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0869B-2B3F-425E-B7FE-94D052CB4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24C29-32A6-46AA-92E3-CD50A32E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94D81-9F8B-4A4A-9B64-6F5EEAA1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B4027-3EDF-4E4E-A8D3-AB87CCB5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4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34434" y="1131274"/>
            <a:ext cx="11523133" cy="509254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 baseline="0">
                <a:latin typeface="Palatino Linotype" panose="02040502050505030304" pitchFamily="18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400" baseline="0">
                <a:latin typeface="Palatino Linotype" panose="02040502050505030304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400" baseline="0">
                <a:latin typeface="Palatino Linotype" panose="02040502050505030304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400" baseline="0">
                <a:latin typeface="Palatino Linotype" panose="02040502050505030304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2400"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01024"/>
            <a:ext cx="96980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lang="zh-CN" altLang="en-US" sz="3200" b="1" i="0" kern="1200" baseline="0" dirty="0" smtClean="0">
                <a:solidFill>
                  <a:schemeClr val="tx1"/>
                </a:solidFill>
                <a:effectLst/>
                <a:latin typeface="Palatino Linotype" pitchFamily="18" charset="0"/>
                <a:ea typeface="+mj-ea"/>
                <a:cs typeface="Helvetica Neue Bold Condensed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334434" y="996494"/>
            <a:ext cx="7393517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334434" y="6525344"/>
            <a:ext cx="1152313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527381" y="6492876"/>
            <a:ext cx="2743200" cy="365124"/>
          </a:xfrm>
        </p:spPr>
        <p:txBody>
          <a:bodyPr/>
          <a:lstStyle/>
          <a:p>
            <a:fld id="{A9D1C164-2958-43A0-B175-5998E770FF81}" type="datetime1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3791744" y="652394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9118528" y="6509731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95C8E7F-AD04-420A-8248-C0D009E5365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93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432" y="260350"/>
            <a:ext cx="96980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0" i="0">
                <a:effectLst/>
                <a:latin typeface="Palatino Linotype" panose="02040502050505030304" pitchFamily="18" charset="0"/>
                <a:cs typeface="Palatino Linotype" panose="0204050205050503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4435" y="1196752"/>
            <a:ext cx="11571856" cy="5040560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 b="0" i="0">
                <a:latin typeface="Helvetica Neue"/>
                <a:cs typeface="Helvetica Neue"/>
              </a:defRPr>
            </a:lvl1pPr>
            <a:lvl2pPr>
              <a:buClr>
                <a:srgbClr val="C00000"/>
              </a:buClr>
              <a:defRPr sz="2200" b="0" i="0">
                <a:latin typeface="Helvetica Neue"/>
                <a:cs typeface="Helvetica Neue"/>
              </a:defRPr>
            </a:lvl2pPr>
            <a:lvl3pPr marL="1143000" indent="-228600">
              <a:buClr>
                <a:srgbClr val="C00000"/>
              </a:buClr>
              <a:buFont typeface="Wingdings" pitchFamily="2" charset="2"/>
              <a:buChar char="ü"/>
              <a:defRPr sz="2000" b="0" i="0">
                <a:latin typeface="Helvetica Neue"/>
                <a:cs typeface="Helvetica Neue"/>
              </a:defRPr>
            </a:lvl3pPr>
            <a:lvl4pPr>
              <a:buClr>
                <a:srgbClr val="C00000"/>
              </a:buClr>
              <a:defRPr sz="1800" b="0" i="0">
                <a:latin typeface="Helvetica Neue"/>
                <a:cs typeface="Helvetica Neue"/>
              </a:defRPr>
            </a:lvl4pPr>
            <a:lvl5pPr>
              <a:buClr>
                <a:srgbClr val="C00000"/>
              </a:buClr>
              <a:defRPr sz="1600" b="0" i="0">
                <a:latin typeface="Helvetica Neue"/>
                <a:cs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334434" y="996494"/>
            <a:ext cx="7393517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334434" y="6381750"/>
            <a:ext cx="1152313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8390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53D6A-6C62-4663-AF9A-FE46B3C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3735-57A3-4BB2-BD88-E28D761E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3218B-23B2-4449-AC9B-3054157A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E941B-D6EE-4836-BB78-FF4C1DC9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8F68F-D4C4-4AC0-A88C-BAA9B1C8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AA59E-A9F1-4B64-8FB3-0A322204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F38B3-2F77-4C32-AB45-157761C0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8D687-1CF1-4A5E-9F43-2C28C5F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C12CE-83D3-41AF-BF25-45EBFFB5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098F2-B5DC-419B-803F-D2F7F3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8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DD0D6-51E4-4133-B7B4-E226F936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94D33-EA83-4BC6-BF63-B233A588A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78574-64BF-4F4A-89FE-6BD9015D8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5CEC4-8CDC-42F0-94FB-2063DCE2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C633F-AA4C-403A-9C46-501E6AC5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C0948-4728-4542-B8CA-986E3DC6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0635-D2A6-4A5A-87EE-5832BD51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BD74B-43DE-4E8F-9CCD-32F427FBC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5C028-0838-4899-9685-1F2F8E5FE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5649A-0254-492E-BB29-392F666BF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EF4B0-2242-4331-9CB4-CD939260C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CA5DC-F9FB-4A06-8325-D3B9B9A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563C74-57DE-4EF4-A285-A712CC9C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C1B1E9-95F5-4E29-A46B-FB98BDCB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9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3F73E-DB94-482E-9CE9-4CD74DE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00266-6AAF-4E9A-99FA-A9578632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C1AC88-810F-43C5-84EF-8D4487FB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67E33-7317-4AC5-A85C-94CA8E60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DA0D8-EA98-469B-9E9F-2457CF5C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AABBF-74CC-400F-A043-9ECEE10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09D6B-2048-4031-A0AD-14801F71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B7D54-7098-4D01-9147-42B0D31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61972-3277-44F9-9900-A9C18784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A20DF-F9B6-4C35-8516-407320468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FA748-B6FE-4142-9987-128F7E9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14455-FAAD-48E6-A707-204EF551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3A9F-0787-4059-BAA6-140212DF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2F6B8-AC9F-4A74-9D2A-EA32C31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5A511-ABD1-4B97-A16A-B5D2E29C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CF7E1-CA54-4E6B-873B-ABF2BF403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B223B-8972-4623-A17C-02DB51C3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E228C-15AE-4915-BD30-4B67EED1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4C7DA-829F-438E-AA84-00DE37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0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7D2DE-63E4-4B8A-BA3D-5B4F123E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F4617-15FC-42C9-A3FA-F4E6CAE3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B4FED-0E7A-4260-8B51-A319562E5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F508-C899-47AF-BB95-A7505FC8CA88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BC9FD-7393-48BB-B2BA-BC257ABD2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E4A72-D91E-4243-8C69-4000391C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D28B-1D2B-46C8-BB57-1661DFB68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6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7488" y="1844824"/>
            <a:ext cx="9217024" cy="94744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HSEA – Assignment1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4221088"/>
            <a:ext cx="6858000" cy="2742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by Dan-Xuan Liu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2021/09/17</a:t>
            </a:r>
          </a:p>
        </p:txBody>
      </p:sp>
    </p:spTree>
    <p:extLst>
      <p:ext uri="{BB962C8B-B14F-4D97-AF65-F5344CB8AC3E}">
        <p14:creationId xmlns:p14="http://schemas.microsoft.com/office/powerpoint/2010/main" val="41250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45"/>
    </mc:Choice>
    <mc:Fallback xmlns="">
      <p:transition spd="slow" advTm="164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作业内容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D5C33F-A8F6-41F2-A8EB-E72B4F7D3317}"/>
              </a:ext>
            </a:extLst>
          </p:cNvPr>
          <p:cNvSpPr txBox="1"/>
          <p:nvPr/>
        </p:nvSpPr>
        <p:spPr>
          <a:xfrm>
            <a:off x="268260" y="1131274"/>
            <a:ext cx="11851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：任务二中的解决方案解决方案只取决于墙壁、普通食物（小豆子）和吃豆人的位置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没有考虑任何幽灵和能量食物（大豆子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的作用。任务三中，</a:t>
            </a:r>
            <a:r>
              <a:rPr lang="zh-CN" altLang="en-US" dirty="0"/>
              <a:t>我们将在</a:t>
            </a:r>
            <a:r>
              <a:rPr lang="en-US" altLang="zh-CN" dirty="0" err="1"/>
              <a:t>minimaxClassic</a:t>
            </a:r>
            <a:r>
              <a:rPr lang="zh-CN" altLang="en-US" dirty="0"/>
              <a:t>、</a:t>
            </a:r>
            <a:r>
              <a:rPr lang="en-US" altLang="zh-CN" dirty="0" err="1"/>
              <a:t>originalClassic</a:t>
            </a:r>
            <a:r>
              <a:rPr lang="zh-CN" altLang="en-US" dirty="0"/>
              <a:t>、</a:t>
            </a:r>
            <a:r>
              <a:rPr lang="en-US" altLang="zh-CN" dirty="0" err="1"/>
              <a:t>powerClassic</a:t>
            </a:r>
            <a:r>
              <a:rPr lang="zh-CN" altLang="en-US" dirty="0"/>
              <a:t>三个有幽灵的布局上试运行任务二中的</a:t>
            </a:r>
            <a:r>
              <a:rPr lang="en-US" altLang="zh-CN" dirty="0"/>
              <a:t>A*</a:t>
            </a:r>
            <a:r>
              <a:rPr lang="zh-CN" altLang="en-US" dirty="0"/>
              <a:t>搜索算法。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 pacman.py -l  </a:t>
            </a:r>
            <a:r>
              <a:rPr lang="en-US" altLang="zh-CN" dirty="0" err="1"/>
              <a:t>minimaxClassic</a:t>
            </a:r>
            <a:r>
              <a:rPr lang="en-US" altLang="zh-CN" dirty="0"/>
              <a:t>  -p </a:t>
            </a:r>
            <a:r>
              <a:rPr lang="en-US" altLang="zh-CN" dirty="0" err="1"/>
              <a:t>AStarFoodSearchAgent</a:t>
            </a:r>
            <a:r>
              <a:rPr lang="en-US" altLang="zh-CN" dirty="0"/>
              <a:t> –n 5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 pacman.py -l  </a:t>
            </a:r>
            <a:r>
              <a:rPr lang="en-US" altLang="zh-CN" dirty="0" err="1"/>
              <a:t>originalClassic</a:t>
            </a:r>
            <a:r>
              <a:rPr lang="en-US" altLang="zh-CN" dirty="0"/>
              <a:t>  -p </a:t>
            </a:r>
            <a:r>
              <a:rPr lang="en-US" altLang="zh-CN" dirty="0" err="1"/>
              <a:t>AStarFoodSearchAgent</a:t>
            </a:r>
            <a:r>
              <a:rPr lang="en-US" altLang="zh-CN" dirty="0"/>
              <a:t> –n 5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 pacman.py -l  </a:t>
            </a:r>
            <a:r>
              <a:rPr lang="en-US" altLang="zh-CN" dirty="0" err="1"/>
              <a:t>powerClassic</a:t>
            </a:r>
            <a:r>
              <a:rPr lang="en-US" altLang="zh-CN" dirty="0"/>
              <a:t>  -p </a:t>
            </a:r>
            <a:r>
              <a:rPr lang="en-US" altLang="zh-CN" dirty="0" err="1"/>
              <a:t>AStarFoodSearchAgent</a:t>
            </a:r>
            <a:r>
              <a:rPr lang="en-US" altLang="zh-CN" dirty="0"/>
              <a:t> –n 5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获取你的算法在</a:t>
            </a:r>
            <a:r>
              <a:rPr lang="en-US" altLang="zh-CN" dirty="0"/>
              <a:t>5</a:t>
            </a:r>
            <a:r>
              <a:rPr lang="zh-CN" altLang="en-US" dirty="0"/>
              <a:t>次游戏下的平均值。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（附加任务，算法在此布局上的效果不会要求很严格）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57C02F-F284-483F-9C55-FA87472D2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0" t="19035" r="53473" b="56842"/>
          <a:stretch/>
        </p:blipFill>
        <p:spPr>
          <a:xfrm>
            <a:off x="5321078" y="3441374"/>
            <a:ext cx="6798287" cy="30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915663-2DEA-4E2C-BF5B-8CE552ED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309339-6D12-4135-AE75-E4D533BC93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05175-C139-476E-9B6B-B0B29192B5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AE576B1-82D4-4A65-95F1-FB6E89C866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434" y="1131274"/>
            <a:ext cx="11523133" cy="509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作业的评分主要参考任务的完成情况（</a:t>
            </a:r>
            <a:r>
              <a:rPr lang="en-US" altLang="zh-CN" dirty="0"/>
              <a:t>60%</a:t>
            </a:r>
            <a:r>
              <a:rPr lang="zh-CN" altLang="en-US" dirty="0"/>
              <a:t>）以及报告的书写（</a:t>
            </a:r>
            <a:r>
              <a:rPr lang="en-US" altLang="zh-CN" dirty="0"/>
              <a:t>40%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实验报告应包括但不限于：任务叙述</a:t>
            </a:r>
            <a:r>
              <a:rPr lang="en-US" altLang="zh-CN" dirty="0"/>
              <a:t>+</a:t>
            </a:r>
            <a:r>
              <a:rPr lang="zh-CN" altLang="en-US" dirty="0"/>
              <a:t>解决方法</a:t>
            </a:r>
            <a:r>
              <a:rPr lang="en-US" altLang="zh-CN" dirty="0"/>
              <a:t>+</a:t>
            </a:r>
            <a:r>
              <a:rPr lang="zh-CN" altLang="en-US" dirty="0"/>
              <a:t>实验效果</a:t>
            </a:r>
            <a:r>
              <a:rPr lang="en-US" altLang="zh-CN" dirty="0"/>
              <a:t>+</a:t>
            </a:r>
            <a:r>
              <a:rPr lang="zh-CN" altLang="en-US" dirty="0"/>
              <a:t>必要分析。以及复现实验效果的操作说明。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特别提醒</a:t>
            </a:r>
            <a:r>
              <a:rPr lang="zh-CN" altLang="en-US" dirty="0"/>
              <a:t>：一份逻辑清晰的实验报告和实验效果同等重要。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如果你的算法能取得好的效果，实验报告却潦草，最终也会影响你的分数。如果你无法实现效果好的算法，一份展现你努力尝试过程的报告也会弥补一些分数。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20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26E0BE-AA32-4C95-A494-06C7F1CF3F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你需要提交一份压缩文件，以“学号</a:t>
            </a:r>
            <a:r>
              <a:rPr lang="en-US" altLang="zh-CN" dirty="0"/>
              <a:t>_</a:t>
            </a:r>
            <a:r>
              <a:rPr lang="zh-CN" altLang="en-US" dirty="0"/>
              <a:t>姓名”的方式命名，如“</a:t>
            </a:r>
            <a:r>
              <a:rPr lang="en-US" altLang="zh-CN" dirty="0"/>
              <a:t>MG21370001_</a:t>
            </a:r>
            <a:r>
              <a:rPr lang="zh-CN" altLang="en-US" dirty="0"/>
              <a:t>张三</a:t>
            </a:r>
            <a:r>
              <a:rPr lang="en-US" altLang="zh-CN" dirty="0"/>
              <a:t>.zip”</a:t>
            </a:r>
            <a:r>
              <a:rPr lang="zh-CN" altLang="en-US" dirty="0"/>
              <a:t>。文件中需要包含完整的项目代码和实验报告，在作业截止日期前发送到</a:t>
            </a:r>
            <a:r>
              <a:rPr lang="en-US" altLang="zh-CN" dirty="0"/>
              <a:t>liudx@lamda.nju.edu.cn</a:t>
            </a:r>
            <a:r>
              <a:rPr lang="zh-CN" altLang="en-US" dirty="0"/>
              <a:t>，邮件标题命名和压缩文件一致。</a:t>
            </a:r>
            <a:endParaRPr lang="en-US" altLang="zh-CN" dirty="0"/>
          </a:p>
          <a:p>
            <a:r>
              <a:rPr lang="zh-CN" altLang="en-US" dirty="0"/>
              <a:t>延期提交的折扣为</a:t>
            </a:r>
            <a:r>
              <a:rPr lang="en-US" altLang="zh-CN" dirty="0"/>
              <a:t>-5/</a:t>
            </a:r>
            <a:r>
              <a:rPr lang="zh-CN" altLang="en-US" dirty="0"/>
              <a:t>天，即每延迟一天，本次作业得分减</a:t>
            </a:r>
            <a:r>
              <a:rPr lang="en-US" altLang="zh-CN" dirty="0"/>
              <a:t>5</a:t>
            </a:r>
            <a:r>
              <a:rPr lang="zh-CN" altLang="en-US" dirty="0"/>
              <a:t>。你的作业流程可简单分为：熟悉代码、编程、修改、书写实验报告，请合理分配时间。</a:t>
            </a:r>
            <a:endParaRPr lang="en-US" altLang="zh-CN" dirty="0"/>
          </a:p>
          <a:p>
            <a:r>
              <a:rPr lang="zh-CN" altLang="en-US" dirty="0"/>
              <a:t>作业的说明和代码会发布在课程群</a:t>
            </a:r>
            <a:r>
              <a:rPr lang="en-US" altLang="zh-CN" dirty="0"/>
              <a:t>/</a:t>
            </a:r>
            <a:r>
              <a:rPr lang="zh-CN" altLang="en-US" dirty="0"/>
              <a:t>课程主页。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96457F-3121-4DD8-8420-3CEC5518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550CE9-74BA-4EE3-A5EA-74F9FA3F0A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3343DB-4B14-43E9-BF64-2C611B80AD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53624C-881E-42F2-98FA-33341D5F8DB9}"/>
              </a:ext>
            </a:extLst>
          </p:cNvPr>
          <p:cNvSpPr txBox="1"/>
          <p:nvPr/>
        </p:nvSpPr>
        <p:spPr>
          <a:xfrm>
            <a:off x="654216" y="5210478"/>
            <a:ext cx="11142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注：若发现结果造假和作业出现雷同的情况，会根据相关规定给予惩罚，详情请参考课程主页中“学术诚信”的相关内容。</a:t>
            </a:r>
            <a:r>
              <a:rPr lang="zh-CN" altLang="en-US" dirty="0"/>
              <a:t>请同学们务必独立完成作业！</a:t>
            </a:r>
          </a:p>
        </p:txBody>
      </p:sp>
    </p:spTree>
    <p:extLst>
      <p:ext uri="{BB962C8B-B14F-4D97-AF65-F5344CB8AC3E}">
        <p14:creationId xmlns:p14="http://schemas.microsoft.com/office/powerpoint/2010/main" val="376960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FEB933-FA35-44EC-8D65-428F836A2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28" y="1160295"/>
            <a:ext cx="7287211" cy="49685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90"/>
    </mc:Choice>
    <mc:Fallback xmlns="">
      <p:transition spd="slow" advTm="325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BE90FBD-44CE-44D6-92EE-E4DACD04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Pacman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A89D5-CBCD-46D4-8B99-3F36F6F04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A742E-1C90-4D6A-932F-ABF656EA80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BD8F73-BCDF-4694-9F79-4D94514CF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9" t="20702" r="52211" b="42983"/>
          <a:stretch/>
        </p:blipFill>
        <p:spPr>
          <a:xfrm>
            <a:off x="334434" y="3429000"/>
            <a:ext cx="4187134" cy="26850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7986D9-FB38-4291-9B31-A624252D8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3" t="8245" r="59887" b="55439"/>
          <a:stretch/>
        </p:blipFill>
        <p:spPr>
          <a:xfrm>
            <a:off x="4960944" y="3420122"/>
            <a:ext cx="4362396" cy="26850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AEDDE17-23A1-416A-A14B-E32B863FD952}"/>
              </a:ext>
            </a:extLst>
          </p:cNvPr>
          <p:cNvSpPr txBox="1"/>
          <p:nvPr/>
        </p:nvSpPr>
        <p:spPr>
          <a:xfrm>
            <a:off x="282298" y="1095775"/>
            <a:ext cx="116229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游戏规则：</a:t>
            </a:r>
            <a:endParaRPr lang="en-US" altLang="zh-CN" b="1" dirty="0"/>
          </a:p>
          <a:p>
            <a:r>
              <a:rPr lang="zh-CN" altLang="en-US" dirty="0"/>
              <a:t>黄色吃豆人是玩家控制的</a:t>
            </a:r>
            <a:r>
              <a:rPr lang="en-US" altLang="zh-CN" dirty="0"/>
              <a:t>agent</a:t>
            </a:r>
            <a:r>
              <a:rPr lang="zh-CN" altLang="en-US" dirty="0"/>
              <a:t>，可上下左右在迷宫中行走。</a:t>
            </a:r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所示，吃豆人吃掉小豆子和大豆子都可获得加分。吃豆人的目标是吃掉豆子获得分数，幽灵的目标是吃掉吃豆人。注意，随着时间消耗，你的得分也会减少。另外，当吃豆人吃掉大豆子后随即会处于加强状态一段时间，此刻吃豆人可以反杀幽灵获得额外分数，界面如图</a:t>
            </a:r>
            <a:r>
              <a:rPr lang="en-US" altLang="zh-CN" dirty="0"/>
              <a:t>2</a:t>
            </a:r>
            <a:r>
              <a:rPr lang="zh-CN" altLang="en-US" dirty="0"/>
              <a:t>所示。游戏会在“吃豆人吃掉所有的豆子”或“吃豆人被幽灵吃掉”或“严重超时”的情况下终止。你需要在游戏规则下最大化</a:t>
            </a:r>
            <a:r>
              <a:rPr lang="en-US" altLang="zh-CN" dirty="0"/>
              <a:t>agent</a:t>
            </a:r>
            <a:r>
              <a:rPr lang="zh-CN" altLang="en-US" dirty="0"/>
              <a:t>的得分。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2C75B1-DE95-4343-915E-C49F6E7FDC42}"/>
              </a:ext>
            </a:extLst>
          </p:cNvPr>
          <p:cNvSpPr txBox="1"/>
          <p:nvPr/>
        </p:nvSpPr>
        <p:spPr>
          <a:xfrm>
            <a:off x="1908566" y="6114022"/>
            <a:ext cx="1179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770FF2-687E-4E63-8D19-EA075163B065}"/>
              </a:ext>
            </a:extLst>
          </p:cNvPr>
          <p:cNvSpPr txBox="1"/>
          <p:nvPr/>
        </p:nvSpPr>
        <p:spPr>
          <a:xfrm>
            <a:off x="6476555" y="6114022"/>
            <a:ext cx="1179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8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72"/>
    </mc:Choice>
    <mc:Fallback xmlns="">
      <p:transition spd="slow" advTm="806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D19C1C-57F2-47C1-B1C7-6D7D9E826D30}"/>
              </a:ext>
            </a:extLst>
          </p:cNvPr>
          <p:cNvSpPr txBox="1"/>
          <p:nvPr/>
        </p:nvSpPr>
        <p:spPr>
          <a:xfrm>
            <a:off x="532954" y="4568137"/>
            <a:ext cx="791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查看关键代码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你需要编辑的文件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searchAgents.py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（在后续作业要求处再介绍）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06892C-414E-4CD4-8C71-BCCC920530D2}"/>
              </a:ext>
            </a:extLst>
          </p:cNvPr>
          <p:cNvSpPr txBox="1"/>
          <p:nvPr/>
        </p:nvSpPr>
        <p:spPr>
          <a:xfrm>
            <a:off x="695381" y="5555483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你需要了解的文件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pacman.py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（代码中也有更具体的注释）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5A05A9-3BAE-405B-AEC5-A907A5049665}"/>
              </a:ext>
            </a:extLst>
          </p:cNvPr>
          <p:cNvSpPr txBox="1"/>
          <p:nvPr/>
        </p:nvSpPr>
        <p:spPr>
          <a:xfrm>
            <a:off x="698731" y="60282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其他支撑文件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E3C474-7643-4103-8103-B80F4D653903}"/>
              </a:ext>
            </a:extLst>
          </p:cNvPr>
          <p:cNvSpPr txBox="1"/>
          <p:nvPr/>
        </p:nvSpPr>
        <p:spPr>
          <a:xfrm>
            <a:off x="334434" y="12053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如何熟悉代码框架？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0C17EA-55CE-459D-9FA1-A3ADF861E4A3}"/>
              </a:ext>
            </a:extLst>
          </p:cNvPr>
          <p:cNvSpPr txBox="1"/>
          <p:nvPr/>
        </p:nvSpPr>
        <p:spPr>
          <a:xfrm>
            <a:off x="532954" y="1595352"/>
            <a:ext cx="10433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直观上：下载代码后，在正确的目录下，你可以通过在命令行输入“</a:t>
            </a:r>
            <a:r>
              <a:rPr lang="en-US" altLang="zh-CN" dirty="0"/>
              <a:t>python pacman.py</a:t>
            </a:r>
            <a:r>
              <a:rPr lang="zh-CN" altLang="en-US" dirty="0"/>
              <a:t>”试玩游戏。通过箭头控制吃豆人的移动，快速熟悉游戏要求。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70BCD5B-5D54-4F5D-A26D-42FB9D6F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9" t="20702" r="52211" b="42983"/>
          <a:stretch/>
        </p:blipFill>
        <p:spPr>
          <a:xfrm>
            <a:off x="2867312" y="2271332"/>
            <a:ext cx="4187134" cy="26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66"/>
    </mc:Choice>
    <mc:Fallback xmlns="">
      <p:transition spd="slow" advTm="803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3C4778-6545-417F-B668-F7BAAF245ED9}"/>
              </a:ext>
            </a:extLst>
          </p:cNvPr>
          <p:cNvSpPr txBox="1"/>
          <p:nvPr/>
        </p:nvSpPr>
        <p:spPr>
          <a:xfrm>
            <a:off x="-54587" y="1131274"/>
            <a:ext cx="106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简单举例：你可以在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pacman.py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类中获取有关游戏状态的信息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这有助于你代码的编写：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7A7982-3539-4422-B21D-B2291F4E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6" y="1500606"/>
            <a:ext cx="5466752" cy="47980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9D76958-BEBB-4F42-AD01-A5900D3509D1}"/>
              </a:ext>
            </a:extLst>
          </p:cNvPr>
          <p:cNvSpPr txBox="1"/>
          <p:nvPr/>
        </p:nvSpPr>
        <p:spPr>
          <a:xfrm>
            <a:off x="4704347" y="15006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产生后继节点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545F94-D6C4-4CF0-950F-C5D01260A39E}"/>
              </a:ext>
            </a:extLst>
          </p:cNvPr>
          <p:cNvSpPr txBox="1"/>
          <p:nvPr/>
        </p:nvSpPr>
        <p:spPr>
          <a:xfrm>
            <a:off x="3286626" y="20769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获取吃豆人状态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85BFF4-9536-4721-974D-57E197AA3246}"/>
              </a:ext>
            </a:extLst>
          </p:cNvPr>
          <p:cNvSpPr txBox="1"/>
          <p:nvPr/>
        </p:nvSpPr>
        <p:spPr>
          <a:xfrm>
            <a:off x="3474263" y="26001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获取吃豆人位置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12EA6-41FD-4D0A-9FC6-4C61F1AAF474}"/>
              </a:ext>
            </a:extLst>
          </p:cNvPr>
          <p:cNvSpPr txBox="1"/>
          <p:nvPr/>
        </p:nvSpPr>
        <p:spPr>
          <a:xfrm>
            <a:off x="2655684" y="58416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获取得分</a:t>
            </a:r>
          </a:p>
        </p:txBody>
      </p:sp>
    </p:spTree>
    <p:extLst>
      <p:ext uri="{BB962C8B-B14F-4D97-AF65-F5344CB8AC3E}">
        <p14:creationId xmlns:p14="http://schemas.microsoft.com/office/powerpoint/2010/main" val="2186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51"/>
    </mc:Choice>
    <mc:Fallback xmlns="">
      <p:transition spd="slow" advTm="504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3C4778-6545-417F-B668-F7BAAF245ED9}"/>
              </a:ext>
            </a:extLst>
          </p:cNvPr>
          <p:cNvSpPr txBox="1"/>
          <p:nvPr/>
        </p:nvSpPr>
        <p:spPr>
          <a:xfrm>
            <a:off x="126331" y="1065100"/>
            <a:ext cx="1179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简单举例：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你也可以在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pacman.py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runGames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readCommand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等函数了解游戏调用的参数，例如游戏布局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--layout/-l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、界面大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--zoom -z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代理的类型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等信息。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你也可以直接输入“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pacman.py -h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”获取帮助。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65F736-6B02-4FF8-A1B7-C567970D3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06" b="45877"/>
          <a:stretch/>
        </p:blipFill>
        <p:spPr>
          <a:xfrm>
            <a:off x="462037" y="2352173"/>
            <a:ext cx="5264994" cy="37117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22C4E8A-0D9A-42E8-8B42-F1718A4D0247}"/>
              </a:ext>
            </a:extLst>
          </p:cNvPr>
          <p:cNvCxnSpPr/>
          <p:nvPr/>
        </p:nvCxnSpPr>
        <p:spPr>
          <a:xfrm>
            <a:off x="667753" y="3043989"/>
            <a:ext cx="418097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AED779-8902-4546-8E68-C5B28E7AE31B}"/>
              </a:ext>
            </a:extLst>
          </p:cNvPr>
          <p:cNvCxnSpPr/>
          <p:nvPr/>
        </p:nvCxnSpPr>
        <p:spPr>
          <a:xfrm>
            <a:off x="609600" y="3665620"/>
            <a:ext cx="418097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2D3DB61-E20B-4B68-B527-61DC7779192A}"/>
              </a:ext>
            </a:extLst>
          </p:cNvPr>
          <p:cNvCxnSpPr>
            <a:cxnSpLocks/>
          </p:cNvCxnSpPr>
          <p:nvPr/>
        </p:nvCxnSpPr>
        <p:spPr>
          <a:xfrm>
            <a:off x="609599" y="5873415"/>
            <a:ext cx="469031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6519764-0B48-42A3-B5DC-B06C31C743C2}"/>
              </a:ext>
            </a:extLst>
          </p:cNvPr>
          <p:cNvSpPr txBox="1"/>
          <p:nvPr/>
        </p:nvSpPr>
        <p:spPr>
          <a:xfrm>
            <a:off x="4948131" y="27917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游戏次数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7EB7F1-58C5-40B1-9C33-247AD1EDDCEC}"/>
              </a:ext>
            </a:extLst>
          </p:cNvPr>
          <p:cNvSpPr txBox="1"/>
          <p:nvPr/>
        </p:nvSpPr>
        <p:spPr>
          <a:xfrm>
            <a:off x="4938136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游戏地图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8E6E70-41A1-46C6-A5A9-50CDF244DCB9}"/>
              </a:ext>
            </a:extLst>
          </p:cNvPr>
          <p:cNvSpPr txBox="1"/>
          <p:nvPr/>
        </p:nvSpPr>
        <p:spPr>
          <a:xfrm>
            <a:off x="5299911" y="56051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界面大小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70F5AE-BB45-4CEF-BC8E-8036FCB0C065}"/>
              </a:ext>
            </a:extLst>
          </p:cNvPr>
          <p:cNvCxnSpPr>
            <a:cxnSpLocks/>
          </p:cNvCxnSpPr>
          <p:nvPr/>
        </p:nvCxnSpPr>
        <p:spPr>
          <a:xfrm>
            <a:off x="609599" y="4208044"/>
            <a:ext cx="449179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C223D6B-CFE8-4943-838F-29632580C3C8}"/>
              </a:ext>
            </a:extLst>
          </p:cNvPr>
          <p:cNvSpPr txBox="1"/>
          <p:nvPr/>
        </p:nvSpPr>
        <p:spPr>
          <a:xfrm>
            <a:off x="5201483" y="392591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87"/>
    </mc:Choice>
    <mc:Fallback xmlns="">
      <p:transition spd="slow" advTm="437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D19C1C-57F2-47C1-B1C7-6D7D9E826D30}"/>
              </a:ext>
            </a:extLst>
          </p:cNvPr>
          <p:cNvSpPr txBox="1"/>
          <p:nvPr/>
        </p:nvSpPr>
        <p:spPr>
          <a:xfrm>
            <a:off x="695381" y="2890427"/>
            <a:ext cx="779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你需要编辑的文件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searchAgents.py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（在后续作业要求处再介绍）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06892C-414E-4CD4-8C71-BCCC920530D2}"/>
              </a:ext>
            </a:extLst>
          </p:cNvPr>
          <p:cNvSpPr txBox="1"/>
          <p:nvPr/>
        </p:nvSpPr>
        <p:spPr>
          <a:xfrm>
            <a:off x="695381" y="3333866"/>
            <a:ext cx="51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你需要了解的文件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pacman.py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util.py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5A05A9-3BAE-405B-AEC5-A907A5049665}"/>
              </a:ext>
            </a:extLst>
          </p:cNvPr>
          <p:cNvSpPr txBox="1"/>
          <p:nvPr/>
        </p:nvSpPr>
        <p:spPr>
          <a:xfrm>
            <a:off x="698731" y="38066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其他支撑文件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E3C474-7643-4103-8103-B80F4D653903}"/>
              </a:ext>
            </a:extLst>
          </p:cNvPr>
          <p:cNvSpPr txBox="1"/>
          <p:nvPr/>
        </p:nvSpPr>
        <p:spPr>
          <a:xfrm>
            <a:off x="334434" y="12053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如何熟悉代码框架？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0C17EA-55CE-459D-9FA1-A3ADF861E4A3}"/>
              </a:ext>
            </a:extLst>
          </p:cNvPr>
          <p:cNvSpPr txBox="1"/>
          <p:nvPr/>
        </p:nvSpPr>
        <p:spPr>
          <a:xfrm>
            <a:off x="436698" y="1595352"/>
            <a:ext cx="10433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直观上：下载代码后，在正确的目录下，你可以通过在命令行输入“</a:t>
            </a:r>
            <a:r>
              <a:rPr lang="en-US" altLang="zh-CN" dirty="0"/>
              <a:t>python pacman.py</a:t>
            </a:r>
            <a:r>
              <a:rPr lang="zh-CN" altLang="en-US" dirty="0"/>
              <a:t>”试玩游戏。通过箭头控制吃豆人的移动，快速熟悉游戏要求。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查看关键代码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196514-11AB-4B9D-9F46-91FE96290601}"/>
              </a:ext>
            </a:extLst>
          </p:cNvPr>
          <p:cNvSpPr txBox="1"/>
          <p:nvPr/>
        </p:nvSpPr>
        <p:spPr>
          <a:xfrm>
            <a:off x="400602" y="4222195"/>
            <a:ext cx="8885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通过简单例子了解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运行“</a:t>
            </a:r>
            <a:r>
              <a:rPr lang="en-US" altLang="zh-CN" dirty="0"/>
              <a:t>python pacman.py -l </a:t>
            </a:r>
            <a:r>
              <a:rPr lang="en-US" altLang="zh-CN" dirty="0" err="1"/>
              <a:t>eg</a:t>
            </a:r>
            <a:r>
              <a:rPr lang="en-US" altLang="zh-CN" dirty="0"/>
              <a:t> -p </a:t>
            </a:r>
            <a:r>
              <a:rPr lang="en-US" altLang="zh-CN" dirty="0" err="1"/>
              <a:t>SearchAgent</a:t>
            </a:r>
            <a:r>
              <a:rPr lang="en-US" altLang="zh-CN" dirty="0"/>
              <a:t> -a </a:t>
            </a:r>
            <a:r>
              <a:rPr lang="en-US" altLang="zh-CN" dirty="0" err="1"/>
              <a:t>fn</a:t>
            </a:r>
            <a:r>
              <a:rPr lang="en-US" altLang="zh-CN" dirty="0"/>
              <a:t>=</a:t>
            </a:r>
            <a:r>
              <a:rPr lang="en-US" altLang="zh-CN" dirty="0" err="1"/>
              <a:t>tinyMazeSearch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”指令，代码会生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layouts/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eg.lay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中的布局地图，并采用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SearchAgent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tinyMazeSearch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算法进行游戏。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你可以通过这个简单例子了解代码之间的联系。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（注：这只是个让吃豆人进行移动的简单例子）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5E451D-A645-489D-9B8F-7DB08DAED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" t="5847" r="71000" b="46842"/>
          <a:stretch/>
        </p:blipFill>
        <p:spPr>
          <a:xfrm>
            <a:off x="9143030" y="3075093"/>
            <a:ext cx="2907424" cy="32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13"/>
    </mc:Choice>
    <mc:Fallback xmlns="">
      <p:transition spd="slow" advTm="527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作业内容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E3AA9-47B5-474E-A128-F870C7E0E9E5}"/>
              </a:ext>
            </a:extLst>
          </p:cNvPr>
          <p:cNvSpPr txBox="1"/>
          <p:nvPr/>
        </p:nvSpPr>
        <p:spPr>
          <a:xfrm>
            <a:off x="276282" y="1184376"/>
            <a:ext cx="1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文件夹中包含若干不同类型的地图：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4162DC-47E1-40E6-890D-6F9F2EFF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5" t="25527" r="52870" b="18509"/>
          <a:stretch/>
        </p:blipFill>
        <p:spPr>
          <a:xfrm>
            <a:off x="334434" y="1682868"/>
            <a:ext cx="4357124" cy="46485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58EF6F-D011-4BBA-8A8E-FA8AC11A2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0" t="19035" r="53473" b="56842"/>
          <a:stretch/>
        </p:blipFill>
        <p:spPr>
          <a:xfrm>
            <a:off x="4806616" y="4534312"/>
            <a:ext cx="4938706" cy="1860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926AF-82BC-44BE-B703-D06610612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09" t="19303" r="52191" b="11966"/>
          <a:stretch/>
        </p:blipFill>
        <p:spPr>
          <a:xfrm>
            <a:off x="6040921" y="1131274"/>
            <a:ext cx="2919046" cy="33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10"/>
    </mc:Choice>
    <mc:Fallback xmlns="">
      <p:transition spd="slow" advTm="785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作业内容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D5C33F-A8F6-41F2-A8EB-E72B4F7D3317}"/>
              </a:ext>
            </a:extLst>
          </p:cNvPr>
          <p:cNvSpPr txBox="1"/>
          <p:nvPr/>
        </p:nvSpPr>
        <p:spPr>
          <a:xfrm>
            <a:off x="268260" y="1131274"/>
            <a:ext cx="11851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中的空函数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aStarSearch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的图搜索代码和启发式函数代码。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aStarSearch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输入中有一个参数为启发式函数，其默认值为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search.py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nullHeuristic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函数，这只是一个简单的启发式函数例子，你需要自行选择并编写效果更好的启发式函数，补充在</a:t>
            </a:r>
            <a:r>
              <a:rPr lang="en-US" altLang="zh-CN" dirty="0" err="1"/>
              <a:t>myHeuristic</a:t>
            </a:r>
            <a:r>
              <a:rPr lang="zh-CN" altLang="en-US" dirty="0"/>
              <a:t>中，并在报告中对两种启发式函数的效果进行分析。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我们将在</a:t>
            </a:r>
            <a:r>
              <a:rPr lang="en-US" altLang="zh-CN" dirty="0" err="1"/>
              <a:t>bigMaze</a:t>
            </a:r>
            <a:r>
              <a:rPr lang="zh-CN" altLang="en-US" dirty="0"/>
              <a:t>、</a:t>
            </a:r>
            <a:r>
              <a:rPr lang="en-US" altLang="zh-CN" dirty="0" err="1"/>
              <a:t>openMaze</a:t>
            </a:r>
            <a:r>
              <a:rPr lang="zh-CN" altLang="en-US" dirty="0"/>
              <a:t>、</a:t>
            </a:r>
            <a:r>
              <a:rPr lang="en-US" altLang="zh-CN" dirty="0" err="1"/>
              <a:t>smallMaze</a:t>
            </a:r>
            <a:r>
              <a:rPr lang="zh-CN" altLang="en-US" dirty="0"/>
              <a:t>三个布局上运行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 pacman.py -l </a:t>
            </a:r>
            <a:r>
              <a:rPr lang="en-US" altLang="zh-CN" dirty="0" err="1"/>
              <a:t>bigMaze</a:t>
            </a:r>
            <a:r>
              <a:rPr lang="en-US" altLang="zh-CN" dirty="0"/>
              <a:t> -p </a:t>
            </a:r>
            <a:r>
              <a:rPr lang="en-US" altLang="zh-CN" dirty="0" err="1"/>
              <a:t>SearchAgent</a:t>
            </a:r>
            <a:r>
              <a:rPr lang="en-US" altLang="zh-CN" dirty="0"/>
              <a:t> -a </a:t>
            </a:r>
            <a:r>
              <a:rPr lang="en-US" altLang="zh-CN" dirty="0" err="1"/>
              <a:t>fn</a:t>
            </a:r>
            <a:r>
              <a:rPr lang="en-US" altLang="zh-CN" dirty="0"/>
              <a:t>=</a:t>
            </a:r>
            <a:r>
              <a:rPr lang="en-US" altLang="zh-CN" dirty="0" err="1"/>
              <a:t>astar,heuristic</a:t>
            </a:r>
            <a:r>
              <a:rPr lang="en-US" altLang="zh-CN" dirty="0"/>
              <a:t>=</a:t>
            </a:r>
            <a:r>
              <a:rPr lang="en-US" altLang="zh-CN" dirty="0" err="1"/>
              <a:t>myHeuristic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python pacman.py -l </a:t>
            </a:r>
            <a:r>
              <a:rPr lang="en-US" altLang="zh-CN" dirty="0" err="1"/>
              <a:t>openMaze</a:t>
            </a:r>
            <a:r>
              <a:rPr lang="en-US" altLang="zh-CN" dirty="0"/>
              <a:t> -p </a:t>
            </a:r>
            <a:r>
              <a:rPr lang="en-US" altLang="zh-CN" dirty="0" err="1"/>
              <a:t>SearchAgent</a:t>
            </a:r>
            <a:r>
              <a:rPr lang="en-US" altLang="zh-CN" dirty="0"/>
              <a:t> -a </a:t>
            </a:r>
            <a:r>
              <a:rPr lang="en-US" altLang="zh-CN" dirty="0" err="1"/>
              <a:t>fn</a:t>
            </a:r>
            <a:r>
              <a:rPr lang="en-US" altLang="zh-CN" dirty="0"/>
              <a:t>=</a:t>
            </a:r>
            <a:r>
              <a:rPr lang="en-US" altLang="zh-CN" dirty="0" err="1"/>
              <a:t>astar,heuristic</a:t>
            </a:r>
            <a:r>
              <a:rPr lang="en-US" altLang="zh-CN" dirty="0"/>
              <a:t>=</a:t>
            </a:r>
            <a:r>
              <a:rPr lang="en-US" altLang="zh-CN" dirty="0" err="1"/>
              <a:t>myHeuristic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 pacman.py -l </a:t>
            </a:r>
            <a:r>
              <a:rPr lang="en-US" altLang="zh-CN" dirty="0" err="1"/>
              <a:t>smallMaze</a:t>
            </a:r>
            <a:r>
              <a:rPr lang="en-US" altLang="zh-CN" dirty="0"/>
              <a:t> -p </a:t>
            </a:r>
            <a:r>
              <a:rPr lang="en-US" altLang="zh-CN" dirty="0" err="1"/>
              <a:t>SearchAgent</a:t>
            </a:r>
            <a:r>
              <a:rPr lang="en-US" altLang="zh-CN" dirty="0"/>
              <a:t> -a </a:t>
            </a:r>
            <a:r>
              <a:rPr lang="en-US" altLang="zh-CN" dirty="0" err="1"/>
              <a:t>fn</a:t>
            </a:r>
            <a:r>
              <a:rPr lang="en-US" altLang="zh-CN" dirty="0"/>
              <a:t>=</a:t>
            </a:r>
            <a:r>
              <a:rPr lang="en-US" altLang="zh-CN" dirty="0" err="1"/>
              <a:t>astar,heuristic</a:t>
            </a:r>
            <a:r>
              <a:rPr lang="en-US" altLang="zh-CN" dirty="0"/>
              <a:t>=</a:t>
            </a:r>
            <a:r>
              <a:rPr lang="en-US" altLang="zh-CN" dirty="0" err="1"/>
              <a:t>myHeuristic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获取算法的结果。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3FFE97-D172-48FA-9A0F-CA40587E1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5" t="25527" r="52870" b="18509"/>
          <a:stretch/>
        </p:blipFill>
        <p:spPr>
          <a:xfrm>
            <a:off x="8682632" y="2747366"/>
            <a:ext cx="3322882" cy="35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3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73"/>
    </mc:Choice>
    <mc:Fallback xmlns="">
      <p:transition spd="slow" advTm="886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C0464-8B19-4F48-8ADF-D8E55A9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作业内容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DC21C-02B1-4FEA-A120-351DF0C34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AA5D-52D8-403C-8124-98A6C92E86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5C8E7F-AD04-420A-8248-C0D009E5365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D5C33F-A8F6-41F2-A8EB-E72B4F7D3317}"/>
              </a:ext>
            </a:extLst>
          </p:cNvPr>
          <p:cNvSpPr txBox="1"/>
          <p:nvPr/>
        </p:nvSpPr>
        <p:spPr>
          <a:xfrm>
            <a:off x="268261" y="1070811"/>
            <a:ext cx="11209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：基于任务一，当编写好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aStarSearch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函数后，现在我们将解决一个困难的搜索问题：在尽可能少的步骤中吃掉所有的豆子。 为此，我们引入一个新的搜索问题定义来形式化食物清理问题，即，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searchAgents.py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FoodSearchProblem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一个解决方案被定义为一条收集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Pacman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世界中所有食物的路径。你需要完成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searchAgents.py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foodHeuristic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函数的编写，来帮助吃豆人进行游戏。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我们期待你实现满足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的启发式函数，请在实验报告中对此进行阐述。如果你的启发式函数不满足此性质，我们同样也希望看到你对失败尝试的总结。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我们将在</a:t>
            </a:r>
            <a:r>
              <a:rPr lang="en-US" altLang="zh-CN" dirty="0"/>
              <a:t>Search1</a:t>
            </a:r>
            <a:r>
              <a:rPr lang="zh-CN" altLang="en-US" dirty="0"/>
              <a:t>、</a:t>
            </a:r>
            <a:r>
              <a:rPr lang="en-US" altLang="zh-CN" dirty="0"/>
              <a:t> Search2 </a:t>
            </a:r>
            <a:r>
              <a:rPr lang="zh-CN" altLang="en-US" dirty="0"/>
              <a:t>、</a:t>
            </a:r>
            <a:r>
              <a:rPr lang="en-US" altLang="zh-CN" dirty="0"/>
              <a:t> Search3</a:t>
            </a:r>
            <a:r>
              <a:rPr lang="zh-CN" altLang="en-US" dirty="0"/>
              <a:t>三个布局上运行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 pacman.py -l  Search1  -p </a:t>
            </a:r>
            <a:r>
              <a:rPr lang="en-US" altLang="zh-CN" dirty="0" err="1"/>
              <a:t>AStarFoodSearchAgent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 pacman.py -l  Search2  -p </a:t>
            </a:r>
            <a:r>
              <a:rPr lang="en-US" altLang="zh-CN" dirty="0" err="1"/>
              <a:t>AStarFoodSearchAgent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python pacman.py -l  Search3  -p </a:t>
            </a:r>
            <a:r>
              <a:rPr lang="en-US" altLang="zh-CN" dirty="0" err="1"/>
              <a:t>AStarFoodSearchAgent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获取算法的结果。</a:t>
            </a:r>
            <a:endParaRPr lang="en-US" altLang="zh-CN" dirty="0"/>
          </a:p>
          <a:p>
            <a:r>
              <a:rPr lang="zh-CN" altLang="en-US" dirty="0"/>
              <a:t>我们也会通过你的启发式算法拓展的节点数目相比</a:t>
            </a:r>
            <a:r>
              <a:rPr lang="en-US" altLang="zh-CN" dirty="0"/>
              <a:t>h=0</a:t>
            </a:r>
            <a:r>
              <a:rPr lang="zh-CN" altLang="en-US" dirty="0"/>
              <a:t>情况的</a:t>
            </a:r>
            <a:endParaRPr lang="en-US" altLang="zh-CN" dirty="0"/>
          </a:p>
          <a:p>
            <a:r>
              <a:rPr lang="zh-CN" altLang="en-US" dirty="0"/>
              <a:t>减少量进行打分。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269F4B-4D3F-4AB6-BD38-3F931F712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9" t="19303" r="52191" b="11966"/>
          <a:stretch/>
        </p:blipFill>
        <p:spPr>
          <a:xfrm>
            <a:off x="6920151" y="2872151"/>
            <a:ext cx="2919046" cy="33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4"/>
    </mc:Choice>
    <mc:Fallback xmlns="">
      <p:transition spd="slow" advTm="550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1429</Words>
  <Application>Microsoft Office PowerPoint</Application>
  <PresentationFormat>宽屏</PresentationFormat>
  <Paragraphs>105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Helvetica Neue</vt:lpstr>
      <vt:lpstr>等线</vt:lpstr>
      <vt:lpstr>等线 Light</vt:lpstr>
      <vt:lpstr>Arial</vt:lpstr>
      <vt:lpstr>Palatino Linotype</vt:lpstr>
      <vt:lpstr>Times New Roman</vt:lpstr>
      <vt:lpstr>Wingdings</vt:lpstr>
      <vt:lpstr>Office 主题​​</vt:lpstr>
      <vt:lpstr>HSEA – Assignment1</vt:lpstr>
      <vt:lpstr>Pacman</vt:lpstr>
      <vt:lpstr>code</vt:lpstr>
      <vt:lpstr>code</vt:lpstr>
      <vt:lpstr>code</vt:lpstr>
      <vt:lpstr>code</vt:lpstr>
      <vt:lpstr>作业内容</vt:lpstr>
      <vt:lpstr>作业内容</vt:lpstr>
      <vt:lpstr>作业内容</vt:lpstr>
      <vt:lpstr>作业内容</vt:lpstr>
      <vt:lpstr>评分标准</vt:lpstr>
      <vt:lpstr>作业提交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HSEA – Assignment1</dc:title>
  <dc:creator>肉 松</dc:creator>
  <cp:lastModifiedBy>肉 松</cp:lastModifiedBy>
  <cp:revision>45</cp:revision>
  <dcterms:created xsi:type="dcterms:W3CDTF">2021-09-16T14:11:29Z</dcterms:created>
  <dcterms:modified xsi:type="dcterms:W3CDTF">2021-09-18T09:26:14Z</dcterms:modified>
</cp:coreProperties>
</file>