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995-47A6-456F-A84E-42AE28F9984A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E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微软雅黑"/>
              </a:rPr>
              <a:t>机器学习导论</a:t>
            </a:r>
            <a:endParaRPr lang="zh-CN" altLang="en-US" sz="32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251" y="298450"/>
            <a:ext cx="2003754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2016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春季学期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785" y="2577719"/>
            <a:ext cx="7553350" cy="38132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/>
              </a:rPr>
              <a:t>二、模型评估与选择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主讲教师：周志华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69976" y="4363211"/>
            <a:ext cx="7572756" cy="461774"/>
          </a:xfrm>
          <a:custGeom>
            <a:avLst/>
            <a:gdLst/>
            <a:ahLst/>
            <a:cxnLst/>
            <a:rect l="0" t="0" r="0" b="0"/>
            <a:pathLst>
              <a:path w="7572756" h="461774">
                <a:moveTo>
                  <a:pt x="0" y="461773"/>
                </a:moveTo>
                <a:lnTo>
                  <a:pt x="7572755" y="461773"/>
                </a:lnTo>
                <a:lnTo>
                  <a:pt x="7572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3088" y="5251703"/>
            <a:ext cx="8397241" cy="461774"/>
          </a:xfrm>
          <a:custGeom>
            <a:avLst/>
            <a:gdLst/>
            <a:ahLst/>
            <a:cxnLst/>
            <a:rect l="0" t="0" r="0" b="0"/>
            <a:pathLst>
              <a:path w="8397241" h="461774">
                <a:moveTo>
                  <a:pt x="0" y="461773"/>
                </a:moveTo>
                <a:lnTo>
                  <a:pt x="8397240" y="461773"/>
                </a:lnTo>
                <a:lnTo>
                  <a:pt x="8397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217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39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“调参”与最终模型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1236126"/>
            <a:ext cx="7540526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算法的参数：一般由人工设定，亦称“超参数”</a:t>
            </a: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563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模型的参数：一般由学习确定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25" y="3663696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参数调得好不好对性能往往对最终性能有关键影响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4737" y="2545083"/>
            <a:ext cx="7078861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B050"/>
                </a:solidFill>
                <a:latin typeface="微软雅黑"/>
              </a:rPr>
              <a:t>调参过程相似：先产生若干模型，然后基于某种评估</a:t>
            </a:r>
          </a:p>
          <a:p>
            <a:pPr>
              <a:lnSpc>
                <a:spcPts val="2811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微软雅黑"/>
              </a:rPr>
              <a:t>方法进行选择</a:t>
            </a:r>
            <a:endParaRPr lang="zh-CN" altLang="en-US" sz="2400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025" y="4407990"/>
            <a:ext cx="6631624" cy="3482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区别：训练集 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vs. 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测试集 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验证集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(validation set)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832" y="5296814"/>
            <a:ext cx="8156079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算法参数选定后，要用“训练集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+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验证集”重新训练最终模型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245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模型选择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(model selection)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3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三个关键问题</a:t>
            </a:r>
            <a:r>
              <a:rPr lang="en-US" altLang="zh-CN" sz="32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32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546" y="2274392"/>
            <a:ext cx="4469172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37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如何获得测试结果？</a:t>
            </a: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2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如何评估性能优劣？</a:t>
            </a: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0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6" smtClean="0">
                <a:solidFill>
                  <a:srgbClr val="000000"/>
                </a:solidFill>
                <a:latin typeface="微软雅黑"/>
              </a:rPr>
              <a:t>如何判断实质差别？</a:t>
            </a:r>
            <a:endParaRPr lang="zh-CN" altLang="en-US" sz="320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评估方法</a:t>
            </a: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761"/>
              </a:lnSpc>
            </a:pPr>
            <a:r>
              <a:rPr lang="zh-CN" altLang="en-US" sz="2798" smtClean="0">
                <a:solidFill>
                  <a:srgbClr val="FF0000"/>
                </a:solidFill>
                <a:latin typeface="微软雅黑"/>
              </a:rPr>
              <a:t>性能度量</a:t>
            </a: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2882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比较检验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72311" y="3087623"/>
            <a:ext cx="7112509" cy="830581"/>
          </a:xfrm>
          <a:custGeom>
            <a:avLst/>
            <a:gdLst/>
            <a:ahLst/>
            <a:cxnLst/>
            <a:rect l="0" t="0" r="0" b="0"/>
            <a:pathLst>
              <a:path w="7112509" h="830581">
                <a:moveTo>
                  <a:pt x="0" y="830580"/>
                </a:moveTo>
                <a:lnTo>
                  <a:pt x="7112508" y="830580"/>
                </a:lnTo>
                <a:lnTo>
                  <a:pt x="71125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76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500" y="4813300"/>
            <a:ext cx="4711700" cy="1282700"/>
          </a:xfrm>
          <a:prstGeom prst="rect">
            <a:avLst/>
          </a:prstGeom>
        </p:spPr>
      </p:pic>
      <p:pic>
        <p:nvPicPr>
          <p:cNvPr id="4" name="图片 3" descr="ws_277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性能度量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1230373"/>
            <a:ext cx="6692538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性能度量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(performance measure)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是衡量模型泛化能力的</a:t>
            </a:r>
          </a:p>
          <a:p>
            <a:pPr>
              <a:lnSpc>
                <a:spcPts val="273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评价标准，反映了任务需求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25" y="2324735"/>
            <a:ext cx="6463308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使用不同的性能度量往往会导致不同的评判结果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3213" y="3197605"/>
            <a:ext cx="70788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什么样的模型是“好”的，不仅取决于算法和数据，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68345" y="3554221"/>
            <a:ext cx="246221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还取决于任务需求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004" y="4411014"/>
            <a:ext cx="512800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回归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(regression)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任务常用均方误差：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A5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9200" y="1879600"/>
            <a:ext cx="4584700" cy="1066800"/>
          </a:xfrm>
          <a:prstGeom prst="rect">
            <a:avLst/>
          </a:prstGeom>
        </p:spPr>
      </p:pic>
      <p:pic>
        <p:nvPicPr>
          <p:cNvPr id="3" name="图片 2" descr="ws_2A5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530600"/>
            <a:ext cx="5346700" cy="1803400"/>
          </a:xfrm>
          <a:prstGeom prst="rect">
            <a:avLst/>
          </a:prstGeom>
        </p:spPr>
      </p:pic>
      <p:pic>
        <p:nvPicPr>
          <p:cNvPr id="4" name="图片 3" descr="ws_2A6A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39" y="256034"/>
            <a:ext cx="2399696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错误率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精度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281" y="1511223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错误率：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329" y="3314476"/>
            <a:ext cx="150522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精度：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D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300" y="1054100"/>
            <a:ext cx="5092700" cy="2679700"/>
          </a:xfrm>
          <a:prstGeom prst="rect">
            <a:avLst/>
          </a:prstGeom>
        </p:spPr>
      </p:pic>
      <p:pic>
        <p:nvPicPr>
          <p:cNvPr id="3" name="图片 2" descr="ws_2D1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2600" y="3937000"/>
            <a:ext cx="2273300" cy="1092200"/>
          </a:xfrm>
          <a:prstGeom prst="rect">
            <a:avLst/>
          </a:prstGeom>
        </p:spPr>
      </p:pic>
      <p:pic>
        <p:nvPicPr>
          <p:cNvPr id="4" name="图片 3" descr="ws_2D1B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9900" y="5080000"/>
            <a:ext cx="2298700" cy="1028700"/>
          </a:xfrm>
          <a:prstGeom prst="rect">
            <a:avLst/>
          </a:prstGeom>
        </p:spPr>
      </p:pic>
      <p:pic>
        <p:nvPicPr>
          <p:cNvPr id="5" name="图片 4" descr="ws_2D1C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5758" y="4328464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查准率：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39" y="256034"/>
            <a:ext cx="2758769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查准率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查全率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5758" y="5440375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查全率：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824728" y="2007107"/>
            <a:ext cx="3054096" cy="1708405"/>
          </a:xfrm>
          <a:custGeom>
            <a:avLst/>
            <a:gdLst/>
            <a:ahLst/>
            <a:cxnLst/>
            <a:rect l="0" t="0" r="0" b="0"/>
            <a:pathLst>
              <a:path w="3054096" h="1708405">
                <a:moveTo>
                  <a:pt x="0" y="1708404"/>
                </a:moveTo>
                <a:lnTo>
                  <a:pt x="3054095" y="1708404"/>
                </a:lnTo>
                <a:lnTo>
                  <a:pt x="3054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838444" y="4329684"/>
            <a:ext cx="3055621" cy="1708405"/>
          </a:xfrm>
          <a:custGeom>
            <a:avLst/>
            <a:gdLst/>
            <a:ahLst/>
            <a:cxnLst/>
            <a:rect l="0" t="0" r="0" b="0"/>
            <a:pathLst>
              <a:path w="3055621" h="1708405">
                <a:moveTo>
                  <a:pt x="0" y="1708404"/>
                </a:moveTo>
                <a:lnTo>
                  <a:pt x="3055620" y="1708404"/>
                </a:lnTo>
                <a:lnTo>
                  <a:pt x="3055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02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" y="1917700"/>
            <a:ext cx="5308600" cy="4457700"/>
          </a:xfrm>
          <a:prstGeom prst="rect">
            <a:avLst/>
          </a:prstGeom>
        </p:spPr>
      </p:pic>
      <p:pic>
        <p:nvPicPr>
          <p:cNvPr id="5" name="图片 4" descr="ws_303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88865" y="2050795"/>
            <a:ext cx="577081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(BEP)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6421" y="2052320"/>
            <a:ext cx="2672270" cy="371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PR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图：</a:t>
            </a:r>
          </a:p>
          <a:p>
            <a:pPr>
              <a:lnSpc>
                <a:spcPts val="276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</a:t>
            </a:r>
          </a:p>
          <a:p>
            <a:pPr>
              <a:lnSpc>
                <a:spcPts val="2761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C</a:t>
            </a:r>
          </a:p>
          <a:p>
            <a:pPr>
              <a:lnSpc>
                <a:spcPts val="2761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 ??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03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BEP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：</a:t>
            </a:r>
          </a:p>
          <a:p>
            <a:pPr>
              <a:lnSpc>
                <a:spcPts val="2768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</a:t>
            </a: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</a:t>
            </a: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39" y="256034"/>
            <a:ext cx="5565626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PR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图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, BEP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52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根据学习器的预测结果按正例可能性大小对样例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进行排序，并逐个把样本作为正例进行预测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4D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600" y="1663700"/>
            <a:ext cx="5588000" cy="1117600"/>
          </a:xfrm>
          <a:prstGeom prst="rect">
            <a:avLst/>
          </a:prstGeom>
        </p:spPr>
      </p:pic>
      <p:pic>
        <p:nvPicPr>
          <p:cNvPr id="3" name="图片 2" descr="ws_34D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886200"/>
            <a:ext cx="3543300" cy="1092200"/>
          </a:xfrm>
          <a:prstGeom prst="rect">
            <a:avLst/>
          </a:prstGeom>
        </p:spPr>
      </p:pic>
      <p:pic>
        <p:nvPicPr>
          <p:cNvPr id="4" name="图片 3" descr="ws_34E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8300" y="5207000"/>
            <a:ext cx="7073900" cy="406400"/>
          </a:xfrm>
          <a:prstGeom prst="rect">
            <a:avLst/>
          </a:prstGeom>
        </p:spPr>
      </p:pic>
      <p:pic>
        <p:nvPicPr>
          <p:cNvPr id="5" name="图片 4" descr="ws_34EF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254510"/>
            <a:ext cx="378309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F1</a:t>
            </a:r>
            <a:endParaRPr lang="zh-CN" altLang="en-US" sz="27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20" y="3234182"/>
            <a:ext cx="4393832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若对查准率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查全率有不同偏好：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720" y="1185669"/>
            <a:ext cx="350583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比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BEP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更常用的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F1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度量：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263" y="3037332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82311" y="3029711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80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3187700"/>
            <a:ext cx="4229100" cy="2578100"/>
          </a:xfrm>
          <a:prstGeom prst="rect">
            <a:avLst/>
          </a:prstGeom>
        </p:spPr>
      </p:pic>
      <p:pic>
        <p:nvPicPr>
          <p:cNvPr id="5" name="图片 4" descr="ws_380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9100" y="3200400"/>
            <a:ext cx="2705100" cy="876300"/>
          </a:xfrm>
          <a:prstGeom prst="rect">
            <a:avLst/>
          </a:prstGeom>
        </p:spPr>
      </p:pic>
      <p:pic>
        <p:nvPicPr>
          <p:cNvPr id="6" name="图片 5" descr="ws_380D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7100" y="4102100"/>
            <a:ext cx="4241800" cy="1612900"/>
          </a:xfrm>
          <a:prstGeom prst="rect">
            <a:avLst/>
          </a:prstGeom>
        </p:spPr>
      </p:pic>
      <p:pic>
        <p:nvPicPr>
          <p:cNvPr id="7" name="图片 6" descr="ws_381E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39" y="256034"/>
            <a:ext cx="7199087" cy="17568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宏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xx 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微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xx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09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402" smtClean="0">
                <a:solidFill>
                  <a:srgbClr val="0000FF"/>
                </a:solidFill>
                <a:latin typeface="微软雅黑"/>
              </a:rPr>
              <a:t>若能得到多个混淆矩阵</a:t>
            </a:r>
            <a:r>
              <a:rPr lang="en-US" altLang="zh-CN" sz="2402" smtClean="0">
                <a:solidFill>
                  <a:srgbClr val="0000FF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402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04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402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例如多次训练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测试的结果，多分类的两两混淆矩阵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966" y="2566161"/>
            <a:ext cx="3096489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宏</a:t>
            </a:r>
            <a:r>
              <a:rPr lang="en-US" altLang="zh-CN" sz="1596" b="1" smtClean="0">
                <a:solidFill>
                  <a:srgbClr val="FF0000"/>
                </a:solidFill>
                <a:latin typeface="Times New Roman"/>
              </a:rPr>
              <a:t>(macro-)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查准率、查全率、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F1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5229" y="2557600"/>
            <a:ext cx="3053208" cy="263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2" smtClean="0">
                <a:solidFill>
                  <a:srgbClr val="FF0000"/>
                </a:solidFill>
                <a:latin typeface="微软雅黑"/>
              </a:rPr>
              <a:t>微</a:t>
            </a:r>
            <a:r>
              <a:rPr lang="en-US" altLang="zh-CN" sz="1598" b="1" smtClean="0">
                <a:solidFill>
                  <a:srgbClr val="FF0000"/>
                </a:solidFill>
                <a:latin typeface="Times New Roman"/>
              </a:rPr>
              <a:t>(micro-)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查准率、查全率、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F1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8881" y="4798314"/>
            <a:ext cx="2484121" cy="598933"/>
          </a:xfrm>
          <a:custGeom>
            <a:avLst/>
            <a:gdLst/>
            <a:ahLst/>
            <a:cxnLst/>
            <a:rect l="0" t="0" r="0" b="0"/>
            <a:pathLst>
              <a:path w="2484121" h="598933">
                <a:moveTo>
                  <a:pt x="0" y="598932"/>
                </a:moveTo>
                <a:lnTo>
                  <a:pt x="2484120" y="598932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327141" y="4377690"/>
            <a:ext cx="2484121" cy="598932"/>
          </a:xfrm>
          <a:custGeom>
            <a:avLst/>
            <a:gdLst/>
            <a:ahLst/>
            <a:cxnLst/>
            <a:rect l="0" t="0" r="0" b="0"/>
            <a:pathLst>
              <a:path w="2484121" h="598932">
                <a:moveTo>
                  <a:pt x="0" y="598931"/>
                </a:moveTo>
                <a:lnTo>
                  <a:pt x="2484120" y="598931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BF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400" y="1625600"/>
            <a:ext cx="5003800" cy="3784600"/>
          </a:xfrm>
          <a:prstGeom prst="rect">
            <a:avLst/>
          </a:prstGeom>
        </p:spPr>
      </p:pic>
      <p:pic>
        <p:nvPicPr>
          <p:cNvPr id="5" name="图片 4" descr="ws_3BF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4800" y="4368800"/>
            <a:ext cx="2362200" cy="647700"/>
          </a:xfrm>
          <a:prstGeom prst="rect">
            <a:avLst/>
          </a:prstGeom>
        </p:spPr>
      </p:pic>
      <p:pic>
        <p:nvPicPr>
          <p:cNvPr id="6" name="图片 5" descr="ws_3C07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740400"/>
            <a:ext cx="1358900" cy="406400"/>
          </a:xfrm>
          <a:prstGeom prst="rect">
            <a:avLst/>
          </a:prstGeom>
        </p:spPr>
      </p:pic>
      <p:pic>
        <p:nvPicPr>
          <p:cNvPr id="7" name="图片 6" descr="ws_3C08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0100" y="5562600"/>
            <a:ext cx="6667500" cy="774700"/>
          </a:xfrm>
          <a:prstGeom prst="rect">
            <a:avLst/>
          </a:prstGeom>
        </p:spPr>
      </p:pic>
      <p:pic>
        <p:nvPicPr>
          <p:cNvPr id="8" name="图片 7" descr="ws_3C09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7785" y="3230245"/>
            <a:ext cx="1091774" cy="2601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4"/>
              </a:lnSpc>
            </a:pPr>
            <a:r>
              <a:rPr lang="en-US" altLang="zh-CN" sz="2004" i="1" smtClean="0">
                <a:solidFill>
                  <a:srgbClr val="FFFF00"/>
                </a:solidFill>
                <a:latin typeface="Calibri"/>
              </a:rPr>
              <a:t>ROC Curve</a:t>
            </a:r>
            <a:endParaRPr lang="zh-CN" altLang="en-US" sz="2004" i="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39" y="254510"/>
            <a:ext cx="8159285" cy="29495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ROC, AUC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71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AUC: </a:t>
            </a:r>
            <a:r>
              <a:rPr lang="en-US" altLang="zh-CN" sz="2196" b="1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rea </a:t>
            </a:r>
            <a:r>
              <a:rPr lang="en-US" altLang="zh-CN" sz="2196" b="1" smtClean="0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nder the ROC </a:t>
            </a:r>
            <a:r>
              <a:rPr lang="en-US" altLang="zh-CN" sz="2196" b="1" smtClean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urve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17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ROC 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(Receiver Operating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			Characteristic)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Curve </a:t>
            </a: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[Green</a:t>
            </a:r>
          </a:p>
          <a:p>
            <a:pPr marL="0" marR="0" lvl="0" indent="0" defTabSz="914400" eaLnBrk="1" fontAlgn="auto" latinLnBrk="0" hangingPunct="1">
              <a:lnSpc>
                <a:spcPts val="1916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			&amp; Swets, Book 66; Spackman,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			IWML’89]</a:t>
            </a:r>
          </a:p>
          <a:p>
            <a:pPr marL="0" marR="0" lvl="0" indent="0" defTabSz="914400" eaLnBrk="1" fontAlgn="auto" latinLnBrk="0" hangingPunct="1">
              <a:lnSpc>
                <a:spcPts val="228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		</a:t>
            </a:r>
            <a:r>
              <a:rPr lang="en-US" altLang="zh-CN" sz="2006" i="1" smtClean="0">
                <a:solidFill>
                  <a:srgbClr val="FFFF00"/>
                </a:solidFill>
                <a:latin typeface="Calibri"/>
              </a:rPr>
              <a:t>Area Under</a:t>
            </a:r>
            <a:endParaRPr lang="zh-CN" altLang="en-US" sz="2006" i="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10784" y="3444900"/>
            <a:ext cx="2683170" cy="312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2"/>
              </a:lnSpc>
            </a:pPr>
            <a:r>
              <a:rPr lang="en-US" altLang="zh-CN" sz="2402" i="1" smtClean="0">
                <a:solidFill>
                  <a:srgbClr val="000000"/>
                </a:solidFill>
                <a:latin typeface="Calibri"/>
              </a:rPr>
              <a:t>The bigger, the better</a:t>
            </a:r>
            <a:endParaRPr lang="zh-CN" altLang="en-US" sz="2402" i="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FB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500" y="965200"/>
            <a:ext cx="3594100" cy="2552700"/>
          </a:xfrm>
          <a:prstGeom prst="rect">
            <a:avLst/>
          </a:prstGeom>
        </p:spPr>
      </p:pic>
      <p:pic>
        <p:nvPicPr>
          <p:cNvPr id="3" name="图片 2" descr="ws_3FC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1500" y="4165600"/>
            <a:ext cx="5588000" cy="2057400"/>
          </a:xfrm>
          <a:prstGeom prst="rect">
            <a:avLst/>
          </a:prstGeom>
        </p:spPr>
      </p:pic>
      <p:pic>
        <p:nvPicPr>
          <p:cNvPr id="4" name="图片 3" descr="ws_3FC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非均等代价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897" y="1359408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犯不同的错误往往会造成不同的损失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7597" y="2078735"/>
            <a:ext cx="3693319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此时需考虑“非均等代价”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5904" y="2385311"/>
            <a:ext cx="149220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(unequal cost)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0248" y="3577493"/>
            <a:ext cx="461184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代价敏感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(cost-sensitive)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错误率：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D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D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300" y="1016000"/>
            <a:ext cx="6578600" cy="3530600"/>
          </a:xfrm>
          <a:prstGeom prst="rect">
            <a:avLst/>
          </a:prstGeom>
        </p:spPr>
      </p:pic>
      <p:pic>
        <p:nvPicPr>
          <p:cNvPr id="4" name="图片 3" descr="ws_BEF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39" y="321726"/>
            <a:ext cx="8540800" cy="17184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典型的机器学习过程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93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smtClean="0">
                <a:solidFill>
                  <a:srgbClr val="0000FF"/>
                </a:solidFill>
                <a:latin typeface="微软雅黑"/>
              </a:rPr>
              <a:t>什么模型好？</a:t>
            </a:r>
            <a:endParaRPr lang="zh-CN" altLang="en-US" sz="2402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6934" y="4590793"/>
            <a:ext cx="393575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能很好地适用于 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unseen instance</a:t>
            </a:r>
            <a:endParaRPr lang="zh-CN" altLang="en-US" sz="2004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04" y="4668357"/>
            <a:ext cx="153888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泛化能力强！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1622" y="5156580"/>
            <a:ext cx="5722720" cy="987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例如，错误率低、精度高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5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然而，我们手上没有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unseen instance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42E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模型选择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(model selection)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3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三个关键问题</a:t>
            </a:r>
            <a:r>
              <a:rPr lang="en-US" altLang="zh-CN" sz="32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32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546" y="2274392"/>
            <a:ext cx="4469172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37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如何获得测试结果？</a:t>
            </a: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2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如何评估性能优劣？</a:t>
            </a: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0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6" smtClean="0">
                <a:solidFill>
                  <a:srgbClr val="000000"/>
                </a:solidFill>
                <a:latin typeface="微软雅黑"/>
              </a:rPr>
              <a:t>如何判断实质差别？</a:t>
            </a:r>
            <a:endParaRPr lang="zh-CN" altLang="en-US" sz="320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评估方法</a:t>
            </a: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761"/>
              </a:lnSpc>
            </a:pPr>
            <a:r>
              <a:rPr lang="zh-CN" altLang="en-US" sz="2798" smtClean="0">
                <a:solidFill>
                  <a:srgbClr val="000000"/>
                </a:solidFill>
                <a:latin typeface="微软雅黑"/>
              </a:rPr>
              <a:t>性能度量</a:t>
            </a: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882"/>
              </a:lnSpc>
            </a:pPr>
            <a:r>
              <a:rPr lang="zh-CN" altLang="en-US" sz="2796" smtClean="0">
                <a:solidFill>
                  <a:srgbClr val="FF0000"/>
                </a:solidFill>
                <a:latin typeface="微软雅黑"/>
              </a:rPr>
              <a:t>比较检验</a:t>
            </a:r>
            <a:endParaRPr lang="zh-CN" altLang="en-US" sz="2796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39667" y="4549140"/>
            <a:ext cx="969266" cy="585216"/>
          </a:xfrm>
          <a:custGeom>
            <a:avLst/>
            <a:gdLst/>
            <a:ahLst/>
            <a:cxnLst/>
            <a:rect l="0" t="0" r="0" b="0"/>
            <a:pathLst>
              <a:path w="969266" h="585216">
                <a:moveTo>
                  <a:pt x="0" y="146304"/>
                </a:moveTo>
                <a:lnTo>
                  <a:pt x="676656" y="146304"/>
                </a:lnTo>
                <a:lnTo>
                  <a:pt x="676656" y="0"/>
                </a:lnTo>
                <a:lnTo>
                  <a:pt x="969265" y="292607"/>
                </a:lnTo>
                <a:lnTo>
                  <a:pt x="676656" y="585215"/>
                </a:lnTo>
                <a:lnTo>
                  <a:pt x="676656" y="438912"/>
                </a:lnTo>
                <a:lnTo>
                  <a:pt x="0" y="4389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6F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39" y="321726"/>
            <a:ext cx="8874224" cy="30521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比较检验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在某种度量下取得评估结果后，是否可以直接比较以评判优劣？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98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/>
              </a:rPr>
              <a:t>NO !  </a:t>
            </a: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因为：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测试性能不等于泛化性能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82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测试性能随着测试集的变化而变化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8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很多机器学习算法本身有一定的随机性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1247" y="4565177"/>
            <a:ext cx="2051844" cy="4907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lang="zh-CN" altLang="en-US" sz="3996" smtClean="0">
                <a:solidFill>
                  <a:srgbClr val="000000"/>
                </a:solidFill>
                <a:latin typeface="微软雅黑"/>
              </a:rPr>
              <a:t>机器学习</a:t>
            </a:r>
            <a:endParaRPr lang="zh-CN" altLang="en-US" sz="39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6526" y="4565177"/>
            <a:ext cx="4103688" cy="4907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lang="zh-CN" altLang="en-US" sz="3996" smtClean="0">
                <a:solidFill>
                  <a:srgbClr val="000000"/>
                </a:solidFill>
                <a:latin typeface="微软雅黑"/>
              </a:rPr>
              <a:t>“概率近似正确”</a:t>
            </a:r>
            <a:endParaRPr lang="zh-CN" altLang="en-US" sz="39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4AC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9300" y="4419600"/>
            <a:ext cx="4419600" cy="711200"/>
          </a:xfrm>
          <a:prstGeom prst="rect">
            <a:avLst/>
          </a:prstGeom>
        </p:spPr>
      </p:pic>
      <p:pic>
        <p:nvPicPr>
          <p:cNvPr id="3" name="图片 2" descr="ws_4AD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8800" y="101600"/>
            <a:ext cx="2120900" cy="2463800"/>
          </a:xfrm>
          <a:prstGeom prst="rect">
            <a:avLst/>
          </a:prstGeom>
        </p:spPr>
      </p:pic>
      <p:pic>
        <p:nvPicPr>
          <p:cNvPr id="4" name="图片 3" descr="ws_4AE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9045" y="2944911"/>
            <a:ext cx="1695977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34"/>
              </a:lnSpc>
              <a:buClrTx/>
              <a:buSzTx/>
              <a:buNone/>
              <a:tabLst>
                <a:tab pos="266700" algn="l"/>
                <a:tab pos="4191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微软雅黑"/>
              </a:rPr>
              <a:t>(</a:t>
            </a:r>
            <a:r>
              <a:rPr lang="zh-CN" altLang="en-US" sz="1596" smtClean="0">
                <a:solidFill>
                  <a:srgbClr val="000000"/>
                </a:solidFill>
                <a:latin typeface="微软雅黑"/>
              </a:rPr>
              <a:t>莱斯利  维利昂特</a:t>
            </a:r>
            <a:r>
              <a:rPr lang="en-US" altLang="zh-CN" sz="1596" smtClean="0">
                <a:solidFill>
                  <a:srgbClr val="000000"/>
                </a:solidFill>
                <a:latin typeface="微软雅黑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266700" algn="l"/>
                <a:tab pos="4191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微软雅黑"/>
              </a:rPr>
              <a:t>		(1949-    )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266700" algn="l"/>
                <a:tab pos="4191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微软雅黑"/>
              </a:rPr>
              <a:t>	2010</a:t>
            </a:r>
            <a:r>
              <a:rPr lang="zh-CN" altLang="en-US" sz="1596" smtClean="0">
                <a:solidFill>
                  <a:srgbClr val="000000"/>
                </a:solidFill>
                <a:latin typeface="微软雅黑"/>
              </a:rPr>
              <a:t>年图灵奖</a:t>
            </a:r>
            <a:endParaRPr lang="zh-CN" altLang="en-US" sz="15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052" y="321726"/>
            <a:ext cx="8406276" cy="2603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机器学习的理论基础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4229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3600" smtClean="0">
                <a:solidFill>
                  <a:srgbClr val="000000"/>
                </a:solidFill>
                <a:latin typeface="微软雅黑"/>
              </a:rPr>
              <a:t>计算学习理论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36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173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r>
              <a:rPr lang="zh-CN" altLang="en-US" sz="360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Computational learning theory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179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1596" smtClean="0">
                <a:solidFill>
                  <a:srgbClr val="000000"/>
                </a:solidFill>
                <a:latin typeface="微软雅黑"/>
              </a:rPr>
              <a:t>Leslie  Valiant</a:t>
            </a:r>
            <a:endParaRPr lang="zh-CN" altLang="en-US" sz="15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912" y="3130933"/>
            <a:ext cx="5037918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b="1" smtClean="0">
                <a:solidFill>
                  <a:srgbClr val="0000FF"/>
                </a:solidFill>
                <a:latin typeface="Times New Roman"/>
              </a:rPr>
              <a:t>PAC </a:t>
            </a:r>
            <a:r>
              <a:rPr lang="en-US" altLang="zh-CN" sz="2400" smtClean="0">
                <a:solidFill>
                  <a:srgbClr val="0000FF"/>
                </a:solidFill>
                <a:latin typeface="Times New Roman"/>
              </a:rPr>
              <a:t>(Probably Approximately Correct)</a:t>
            </a:r>
            <a:endParaRPr lang="zh-CN" altLang="en-US" sz="2400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912" y="3753358"/>
            <a:ext cx="1880323" cy="3601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Times New Roman"/>
              </a:rPr>
              <a:t>learning model</a:t>
            </a:r>
            <a:endParaRPr lang="zh-CN" altLang="en-US" sz="2400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08905" y="3824732"/>
            <a:ext cx="1385059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[Valiant, 1984]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553455" y="1543811"/>
            <a:ext cx="3442717" cy="1594106"/>
          </a:xfrm>
          <a:custGeom>
            <a:avLst/>
            <a:gdLst/>
            <a:ahLst/>
            <a:cxnLst/>
            <a:rect l="0" t="0" r="0" b="0"/>
            <a:pathLst>
              <a:path w="3442717" h="1594106">
                <a:moveTo>
                  <a:pt x="1826896" y="320421"/>
                </a:moveTo>
                <a:lnTo>
                  <a:pt x="2357248" y="0"/>
                </a:lnTo>
                <a:lnTo>
                  <a:pt x="2315084" y="426340"/>
                </a:lnTo>
                <a:lnTo>
                  <a:pt x="2870074" y="234062"/>
                </a:lnTo>
                <a:lnTo>
                  <a:pt x="2610739" y="482093"/>
                </a:lnTo>
                <a:lnTo>
                  <a:pt x="3442716" y="490347"/>
                </a:lnTo>
                <a:lnTo>
                  <a:pt x="2707133" y="693928"/>
                </a:lnTo>
                <a:lnTo>
                  <a:pt x="2911984" y="833247"/>
                </a:lnTo>
                <a:lnTo>
                  <a:pt x="2610739" y="908431"/>
                </a:lnTo>
                <a:lnTo>
                  <a:pt x="3008758" y="1153668"/>
                </a:lnTo>
                <a:lnTo>
                  <a:pt x="2333372" y="1059053"/>
                </a:lnTo>
                <a:lnTo>
                  <a:pt x="2381504" y="1281939"/>
                </a:lnTo>
                <a:lnTo>
                  <a:pt x="1941323" y="1176021"/>
                </a:lnTo>
                <a:lnTo>
                  <a:pt x="1850772" y="1390524"/>
                </a:lnTo>
                <a:lnTo>
                  <a:pt x="1573403" y="1281939"/>
                </a:lnTo>
                <a:lnTo>
                  <a:pt x="1386587" y="1454786"/>
                </a:lnTo>
                <a:lnTo>
                  <a:pt x="1199642" y="1337691"/>
                </a:lnTo>
                <a:lnTo>
                  <a:pt x="783717" y="1594105"/>
                </a:lnTo>
                <a:lnTo>
                  <a:pt x="765810" y="1346074"/>
                </a:lnTo>
                <a:lnTo>
                  <a:pt x="204852" y="1315466"/>
                </a:lnTo>
                <a:lnTo>
                  <a:pt x="530734" y="1134365"/>
                </a:lnTo>
                <a:lnTo>
                  <a:pt x="0" y="950341"/>
                </a:lnTo>
                <a:lnTo>
                  <a:pt x="627127" y="855472"/>
                </a:lnTo>
                <a:lnTo>
                  <a:pt x="186817" y="610362"/>
                </a:lnTo>
                <a:lnTo>
                  <a:pt x="856235" y="576962"/>
                </a:lnTo>
                <a:lnTo>
                  <a:pt x="717550" y="267590"/>
                </a:lnTo>
                <a:lnTo>
                  <a:pt x="1362711" y="471043"/>
                </a:lnTo>
                <a:lnTo>
                  <a:pt x="1549527" y="1393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EA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416" y="2193975"/>
            <a:ext cx="242855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两学习器比较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416" y="2679826"/>
            <a:ext cx="7622279" cy="36676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交叉验证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检验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基于成对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检验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88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k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折交叉验证；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5x2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交叉验证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174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McNemar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检验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基于列联表，卡方检验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多学习器比较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73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Friedman + Nemenyi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1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•  Friedman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检验 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基于序值，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F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检验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; 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判断</a:t>
            </a:r>
            <a:r>
              <a:rPr lang="zh-CN" altLang="en-US" sz="2006" smtClean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是否都相同</a:t>
            </a:r>
            <a:r>
              <a:rPr lang="zh-CN" altLang="en-US" sz="2006" smtClean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82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•  Nemenyi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后续检验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基于序值，进一步判断两两差别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321726"/>
            <a:ext cx="7551747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常用方法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97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统计假设检验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(hypothesis test)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为学习器性能比较提供了</a:t>
            </a:r>
          </a:p>
          <a:p>
            <a:pPr marL="0" marR="0" lvl="0" indent="0" defTabSz="914400" eaLnBrk="1" fontAlgn="auto" latinLnBrk="0" hangingPunct="1">
              <a:lnSpc>
                <a:spcPts val="2804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重要依据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0817" y="220513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FF0000"/>
                </a:solidFill>
                <a:latin typeface="微软雅黑"/>
              </a:rPr>
              <a:t>统计显著性</a:t>
            </a:r>
            <a:endParaRPr lang="zh-CN" altLang="en-US" sz="2796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4B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100" y="1752600"/>
            <a:ext cx="6515100" cy="3505200"/>
          </a:xfrm>
          <a:prstGeom prst="rect">
            <a:avLst/>
          </a:prstGeom>
        </p:spPr>
      </p:pic>
      <p:pic>
        <p:nvPicPr>
          <p:cNvPr id="3" name="图片 2" descr="ws_54C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39" y="306577"/>
            <a:ext cx="2332370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Friedman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检验图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459" y="1165514"/>
            <a:ext cx="874598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横轴为平均序值，每个算法圆点为其平均序值，线段为临界阈值的大小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7950" y="5484395"/>
            <a:ext cx="6229782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若两个算法有交叠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(A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和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B)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，则说明没有显著差别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;</a:t>
            </a:r>
          </a:p>
          <a:p>
            <a:pPr>
              <a:lnSpc>
                <a:spcPts val="338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否则有显著差别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(A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和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C)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，算法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显著优于算法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C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88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7541" y="1878842"/>
            <a:ext cx="5397311" cy="449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2"/>
              </a:lnSpc>
            </a:pPr>
            <a:r>
              <a:rPr lang="zh-CN" altLang="en-US" sz="3602" smtClean="0">
                <a:solidFill>
                  <a:srgbClr val="000000"/>
                </a:solidFill>
                <a:latin typeface="微软雅黑"/>
              </a:rPr>
              <a:t>“误差”包含了哪些因素 </a:t>
            </a:r>
            <a:r>
              <a:rPr lang="en-US" altLang="zh-CN" sz="3602" smtClean="0">
                <a:solidFill>
                  <a:srgbClr val="000000"/>
                </a:solidFill>
                <a:latin typeface="微软雅黑"/>
              </a:rPr>
              <a:t>?</a:t>
            </a:r>
            <a:endParaRPr lang="zh-CN" altLang="en-US" sz="36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4517" y="3261197"/>
            <a:ext cx="574516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换言之，从机器学习的角度看，</a:t>
            </a:r>
            <a:endParaRPr lang="zh-CN" altLang="en-US" sz="32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1610" y="3992467"/>
            <a:ext cx="347370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1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微软雅黑"/>
              </a:rPr>
              <a:t>“误差”从何而来</a:t>
            </a:r>
            <a:r>
              <a:rPr lang="en-US" altLang="zh-CN" sz="3206" smtClean="0">
                <a:solidFill>
                  <a:srgbClr val="000000"/>
                </a:solidFill>
                <a:latin typeface="微软雅黑"/>
              </a:rPr>
              <a:t>?</a:t>
            </a:r>
            <a:endParaRPr lang="zh-CN" altLang="en-US" sz="320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23665" y="2277617"/>
            <a:ext cx="1327025" cy="1"/>
          </a:xfrm>
          <a:custGeom>
            <a:avLst/>
            <a:gdLst/>
            <a:ahLst/>
            <a:cxnLst/>
            <a:rect l="0" t="0" r="0" b="0"/>
            <a:pathLst>
              <a:path w="1327025" h="1">
                <a:moveTo>
                  <a:pt x="0" y="0"/>
                </a:moveTo>
                <a:lnTo>
                  <a:pt x="1327024" y="0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694688" y="2712720"/>
            <a:ext cx="3104389" cy="583692"/>
          </a:xfrm>
          <a:custGeom>
            <a:avLst/>
            <a:gdLst/>
            <a:ahLst/>
            <a:cxnLst/>
            <a:rect l="0" t="0" r="0" b="0"/>
            <a:pathLst>
              <a:path w="3104389" h="583692">
                <a:moveTo>
                  <a:pt x="0" y="583691"/>
                </a:moveTo>
                <a:lnTo>
                  <a:pt x="3104388" y="583691"/>
                </a:lnTo>
                <a:lnTo>
                  <a:pt x="31043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045202" y="2247138"/>
            <a:ext cx="1080008" cy="1"/>
          </a:xfrm>
          <a:custGeom>
            <a:avLst/>
            <a:gdLst/>
            <a:ahLst/>
            <a:cxnLst/>
            <a:rect l="0" t="0" r="0" b="0"/>
            <a:pathLst>
              <a:path w="1080008" h="1">
                <a:moveTo>
                  <a:pt x="0" y="0"/>
                </a:moveTo>
                <a:lnTo>
                  <a:pt x="1080007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892807" y="3503676"/>
            <a:ext cx="4393694" cy="667513"/>
          </a:xfrm>
          <a:custGeom>
            <a:avLst/>
            <a:gdLst/>
            <a:ahLst/>
            <a:cxnLst/>
            <a:rect l="0" t="0" r="0" b="0"/>
            <a:pathLst>
              <a:path w="4393694" h="667513">
                <a:moveTo>
                  <a:pt x="0" y="667512"/>
                </a:moveTo>
                <a:lnTo>
                  <a:pt x="4393693" y="667512"/>
                </a:lnTo>
                <a:lnTo>
                  <a:pt x="43936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422897" y="2250185"/>
            <a:ext cx="360047" cy="1"/>
          </a:xfrm>
          <a:custGeom>
            <a:avLst/>
            <a:gdLst/>
            <a:ahLst/>
            <a:cxnLst/>
            <a:rect l="0" t="0" r="0" b="0"/>
            <a:pathLst>
              <a:path w="360047" h="1">
                <a:moveTo>
                  <a:pt x="0" y="0"/>
                </a:moveTo>
                <a:lnTo>
                  <a:pt x="360046" y="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524500" y="4520184"/>
            <a:ext cx="2549653" cy="583693"/>
          </a:xfrm>
          <a:custGeom>
            <a:avLst/>
            <a:gdLst/>
            <a:ahLst/>
            <a:cxnLst/>
            <a:rect l="0" t="0" r="0" b="0"/>
            <a:pathLst>
              <a:path w="2549653" h="583693">
                <a:moveTo>
                  <a:pt x="0" y="583692"/>
                </a:moveTo>
                <a:lnTo>
                  <a:pt x="2549652" y="583692"/>
                </a:lnTo>
                <a:lnTo>
                  <a:pt x="25496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FD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52043" y="5466588"/>
            <a:ext cx="8304277" cy="832104"/>
          </a:xfrm>
          <a:custGeom>
            <a:avLst/>
            <a:gdLst/>
            <a:ahLst/>
            <a:cxnLst/>
            <a:rect l="0" t="0" r="0" b="0"/>
            <a:pathLst>
              <a:path w="8304277" h="832104">
                <a:moveTo>
                  <a:pt x="0" y="832103"/>
                </a:moveTo>
                <a:lnTo>
                  <a:pt x="8304276" y="832103"/>
                </a:lnTo>
                <a:lnTo>
                  <a:pt x="8304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5C3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400" y="1600200"/>
            <a:ext cx="6286500" cy="3543300"/>
          </a:xfrm>
          <a:prstGeom prst="rect">
            <a:avLst/>
          </a:prstGeom>
        </p:spPr>
      </p:pic>
      <p:pic>
        <p:nvPicPr>
          <p:cNvPr id="10" name="图片 9" descr="ws_5C3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439" y="256034"/>
            <a:ext cx="2273058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偏差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方差分解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6377" y="357121"/>
            <a:ext cx="315041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(bias-variance decomposition)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275" y="1245690"/>
            <a:ext cx="7840288" cy="27443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2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对回归任务，泛化误差可通过“偏差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方差分解”拆解为：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638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4" smtClean="0">
                <a:solidFill>
                  <a:srgbClr val="FF0000"/>
                </a:solidFill>
                <a:latin typeface="微软雅黑"/>
              </a:rPr>
              <a:t>期望输出与真实</a:t>
            </a:r>
          </a:p>
          <a:p>
            <a:pPr marL="0" marR="0" lvl="0" indent="0" defTabSz="914400" eaLnBrk="1" fontAlgn="auto" latinLnBrk="0" hangingPunct="1">
              <a:lnSpc>
                <a:spcPts val="1646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4" smtClean="0">
                <a:solidFill>
                  <a:srgbClr val="FF0000"/>
                </a:solidFill>
                <a:latin typeface="微软雅黑"/>
              </a:rPr>
              <a:t>输出的差别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4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4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4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596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4" smtClean="0">
                <a:solidFill>
                  <a:srgbClr val="FF0000"/>
                </a:solidFill>
                <a:latin typeface="微软雅黑"/>
              </a:rPr>
              <a:t>	</a:t>
            </a:r>
            <a:r>
              <a:rPr lang="zh-CN" altLang="en-US" sz="1404" smtClean="0">
                <a:solidFill>
                  <a:srgbClr val="0000FF"/>
                </a:solidFill>
                <a:latin typeface="微软雅黑"/>
              </a:rPr>
              <a:t>同样大小的训练集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4" smtClean="0">
                <a:solidFill>
                  <a:srgbClr val="0000FF"/>
                </a:solidFill>
                <a:latin typeface="微软雅黑"/>
              </a:rPr>
              <a:t>	的变动，所导致的</a:t>
            </a:r>
            <a:endParaRPr lang="zh-CN" altLang="en-US" sz="1404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6804" y="4009739"/>
            <a:ext cx="718145" cy="179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2"/>
              </a:lnSpc>
            </a:pPr>
            <a:r>
              <a:rPr lang="zh-CN" altLang="en-US" sz="1406" smtClean="0">
                <a:solidFill>
                  <a:srgbClr val="0000FF"/>
                </a:solidFill>
                <a:latin typeface="微软雅黑"/>
              </a:rPr>
              <a:t>性能变化</a:t>
            </a:r>
            <a:endParaRPr lang="zh-CN" altLang="en-US" sz="140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5243" y="3996019"/>
            <a:ext cx="1436291" cy="1690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9"/>
              </a:lnSpc>
            </a:pPr>
            <a:r>
              <a:rPr lang="zh-CN" altLang="en-US" sz="1404" smtClean="0">
                <a:solidFill>
                  <a:srgbClr val="00B050"/>
                </a:solidFill>
                <a:latin typeface="微软雅黑"/>
              </a:rPr>
              <a:t>训练样本的标记与</a:t>
            </a:r>
            <a:endParaRPr lang="zh-CN" altLang="en-US" sz="1404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093" y="4204807"/>
            <a:ext cx="8002191" cy="20261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49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1404" smtClean="0">
                <a:solidFill>
                  <a:srgbClr val="00B050"/>
                </a:solidFill>
                <a:latin typeface="微软雅黑"/>
              </a:rPr>
              <a:t>真实标记有区别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535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1404" smtClean="0">
                <a:solidFill>
                  <a:srgbClr val="00B050"/>
                </a:solidFill>
                <a:latin typeface="微软雅黑"/>
              </a:rPr>
              <a:t>	表达了当前任务上任何学习算法</a:t>
            </a:r>
          </a:p>
          <a:p>
            <a:pPr marL="0" marR="0" lvl="0" indent="0" defTabSz="914400" eaLnBrk="1" fontAlgn="auto" latinLnBrk="0" hangingPunct="1">
              <a:lnSpc>
                <a:spcPts val="1644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1404" smtClean="0">
                <a:solidFill>
                  <a:srgbClr val="00B050"/>
                </a:solidFill>
                <a:latin typeface="微软雅黑"/>
              </a:rPr>
              <a:t>	所能达到的期望泛化误差下界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592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泛化性能是由</a:t>
            </a: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学习算法的能力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、</a:t>
            </a: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数据的充分性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以及</a:t>
            </a:r>
            <a:r>
              <a:rPr lang="zh-CN" altLang="en-US" sz="2400" smtClean="0">
                <a:solidFill>
                  <a:srgbClr val="00B050"/>
                </a:solidFill>
                <a:latin typeface="微软雅黑"/>
              </a:rPr>
              <a:t>学习任务</a:t>
            </a:r>
          </a:p>
          <a:p>
            <a:pPr marL="0" marR="0" lvl="0" indent="0" defTabSz="914400" eaLnBrk="1" fontAlgn="auto" latinLnBrk="0" hangingPunct="1">
              <a:lnSpc>
                <a:spcPts val="2808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2400" smtClean="0">
                <a:solidFill>
                  <a:srgbClr val="00B050"/>
                </a:solidFill>
                <a:latin typeface="微软雅黑"/>
              </a:rPr>
              <a:t>本身的难度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共同决定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0F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7400" y="1879600"/>
            <a:ext cx="4254500" cy="3670300"/>
          </a:xfrm>
          <a:prstGeom prst="rect">
            <a:avLst/>
          </a:prstGeom>
        </p:spPr>
      </p:pic>
      <p:pic>
        <p:nvPicPr>
          <p:cNvPr id="3" name="图片 2" descr="ws_60F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39" y="256034"/>
            <a:ext cx="2273058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偏差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方差窘境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6377" y="357121"/>
            <a:ext cx="236064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(bias-variance dillema)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3509" y="1302135"/>
            <a:ext cx="461664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9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一般而言，偏差与方差存在冲突：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74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训练不足时，学习器拟合能</a:t>
            </a:r>
          </a:p>
          <a:p>
            <a:pPr marL="0" marR="0" lvl="0" indent="0" defTabSz="914400" eaLnBrk="1" fontAlgn="auto" latinLnBrk="0" hangingPunct="1">
              <a:lnSpc>
                <a:spcPts val="2428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力不强，偏差主导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94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随着训练程度加深，学习器</a:t>
            </a:r>
          </a:p>
          <a:p>
            <a:pPr marL="0" marR="0" lvl="0" indent="0" defTabSz="914400" eaLnBrk="1" fontAlgn="auto" latinLnBrk="0" hangingPunct="1">
              <a:lnSpc>
                <a:spcPts val="2499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拟合能力逐渐增强，方差逐</a:t>
            </a:r>
          </a:p>
          <a:p>
            <a:pPr marL="0" marR="0" lvl="0" indent="0" defTabSz="914400" eaLnBrk="1" fontAlgn="auto" latinLnBrk="0" hangingPunct="1">
              <a:lnSpc>
                <a:spcPts val="2568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渐主导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训练充足后，学习器的拟合</a:t>
            </a:r>
          </a:p>
          <a:p>
            <a:pPr marL="0" marR="0" lvl="0" indent="0" defTabSz="914400" eaLnBrk="1" fontAlgn="auto" latinLnBrk="0" hangingPunct="1">
              <a:lnSpc>
                <a:spcPts val="2427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能力很强，方差主导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5A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1498600"/>
            <a:ext cx="7886700" cy="4597400"/>
          </a:xfrm>
          <a:prstGeom prst="rect">
            <a:avLst/>
          </a:prstGeom>
        </p:spPr>
      </p:pic>
      <p:pic>
        <p:nvPicPr>
          <p:cNvPr id="4" name="图片 3" descr="ws_65A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4198" y="576836"/>
            <a:ext cx="3590727" cy="5755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微软雅黑"/>
              </a:rPr>
              <a:t>前往第三站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4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39" y="256034"/>
            <a:ext cx="344966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泛化误差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经验误差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" y="1316482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泛化误差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：在“未来”样本上的误差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40" y="1834642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经验误差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：在训练集上的误差，亦称“训练误差”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1216" y="2741980"/>
            <a:ext cx="304410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泛化误差越小越好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1216" y="3290620"/>
            <a:ext cx="39674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经验误差是否越小越好？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1216" y="4304794"/>
            <a:ext cx="5780878" cy="406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NO!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因为会出现“</a:t>
            </a:r>
            <a:r>
              <a:rPr lang="zh-CN" altLang="en-US" sz="2796" smtClean="0">
                <a:solidFill>
                  <a:srgbClr val="0000FF"/>
                </a:solidFill>
                <a:latin typeface="微软雅黑"/>
              </a:rPr>
              <a:t>过拟合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”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(overfitting)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0F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1130300"/>
            <a:ext cx="8293100" cy="4991100"/>
          </a:xfrm>
          <a:prstGeom prst="rect">
            <a:avLst/>
          </a:prstGeom>
        </p:spPr>
      </p:pic>
      <p:pic>
        <p:nvPicPr>
          <p:cNvPr id="3" name="图片 2" descr="ws_110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39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过拟合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3461" y="357121"/>
            <a:ext cx="124463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(overfitting)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1475" y="256034"/>
            <a:ext cx="157575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欠拟合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5769" y="357121"/>
            <a:ext cx="140057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(underfitting)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33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模型选择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(model selection)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3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三个关键问题</a:t>
            </a:r>
            <a:r>
              <a:rPr lang="en-US" altLang="zh-CN" sz="32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32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546" y="2274392"/>
            <a:ext cx="4469172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37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如何获得测试结果？</a:t>
            </a: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2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如何评估性能优劣？</a:t>
            </a: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0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6" smtClean="0">
                <a:solidFill>
                  <a:srgbClr val="000000"/>
                </a:solidFill>
                <a:latin typeface="微软雅黑"/>
              </a:rPr>
              <a:t>如何判断实质差别？</a:t>
            </a:r>
            <a:endParaRPr lang="zh-CN" altLang="en-US" sz="320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FF0000"/>
                </a:solidFill>
                <a:latin typeface="微软雅黑"/>
              </a:rPr>
              <a:t>评估方法</a:t>
            </a: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2761"/>
              </a:lnSpc>
            </a:pPr>
            <a:r>
              <a:rPr lang="zh-CN" altLang="en-US" sz="2798" smtClean="0">
                <a:solidFill>
                  <a:srgbClr val="FF0000"/>
                </a:solidFill>
                <a:latin typeface="微软雅黑"/>
              </a:rPr>
              <a:t>性能度量</a:t>
            </a: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2882"/>
              </a:lnSpc>
            </a:pPr>
            <a:r>
              <a:rPr lang="zh-CN" altLang="en-US" sz="2796" smtClean="0">
                <a:solidFill>
                  <a:srgbClr val="FF0000"/>
                </a:solidFill>
                <a:latin typeface="微软雅黑"/>
              </a:rPr>
              <a:t>比较检验</a:t>
            </a:r>
            <a:endParaRPr lang="zh-CN" altLang="en-US" sz="2796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5D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评估方法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025" y="1236126"/>
            <a:ext cx="560890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8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关键：怎么获得“测试集”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(test set)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？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2474" y="1963932"/>
            <a:ext cx="4001095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测试集应该与训练集“互斥”</a:t>
            </a:r>
            <a:endParaRPr lang="zh-CN" altLang="en-US" sz="2402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2921162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常见方法：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1087" y="3579017"/>
            <a:ext cx="26866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留出法 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(hold-out)</a:t>
            </a:r>
            <a:endParaRPr lang="zh-CN" altLang="en-US" sz="200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1087" y="4097705"/>
            <a:ext cx="4001095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交叉验证法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(cross validation)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8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自助法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(bootstrap)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50669" y="2123694"/>
            <a:ext cx="5542789" cy="1606297"/>
          </a:xfrm>
          <a:custGeom>
            <a:avLst/>
            <a:gdLst/>
            <a:ahLst/>
            <a:cxnLst/>
            <a:rect l="0" t="0" r="0" b="0"/>
            <a:pathLst>
              <a:path w="5542789" h="1606297">
                <a:moveTo>
                  <a:pt x="0" y="1606296"/>
                </a:moveTo>
                <a:lnTo>
                  <a:pt x="5542788" y="1606296"/>
                </a:lnTo>
                <a:lnTo>
                  <a:pt x="5542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D54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85994" y="2123694"/>
            <a:ext cx="1" cy="1605789"/>
          </a:xfrm>
          <a:custGeom>
            <a:avLst/>
            <a:gdLst/>
            <a:ahLst/>
            <a:cxnLst/>
            <a:rect l="0" t="0" r="0" b="0"/>
            <a:pathLst>
              <a:path w="1" h="1605789">
                <a:moveTo>
                  <a:pt x="0" y="0"/>
                </a:moveTo>
                <a:lnTo>
                  <a:pt x="0" y="160578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49908" y="1450847"/>
            <a:ext cx="5542788" cy="678181"/>
          </a:xfrm>
          <a:custGeom>
            <a:avLst/>
            <a:gdLst/>
            <a:ahLst/>
            <a:cxnLst/>
            <a:rect l="0" t="0" r="0" b="0"/>
            <a:pathLst>
              <a:path w="5542788" h="678181">
                <a:moveTo>
                  <a:pt x="0" y="678180"/>
                </a:moveTo>
                <a:cubicBezTo>
                  <a:pt x="0" y="490855"/>
                  <a:pt x="25272" y="339091"/>
                  <a:pt x="56514" y="339091"/>
                </a:cubicBezTo>
                <a:lnTo>
                  <a:pt x="2714878" y="339091"/>
                </a:lnTo>
                <a:cubicBezTo>
                  <a:pt x="2746120" y="339091"/>
                  <a:pt x="2771394" y="187326"/>
                  <a:pt x="2771394" y="0"/>
                </a:cubicBezTo>
                <a:cubicBezTo>
                  <a:pt x="2771394" y="187326"/>
                  <a:pt x="2796667" y="339091"/>
                  <a:pt x="2827908" y="339091"/>
                </a:cubicBezTo>
                <a:lnTo>
                  <a:pt x="5486273" y="339091"/>
                </a:lnTo>
                <a:cubicBezTo>
                  <a:pt x="5517514" y="339091"/>
                  <a:pt x="5542787" y="490855"/>
                  <a:pt x="5542787" y="678180"/>
                </a:cubicBez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88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78607" y="2695610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FF"/>
                </a:solidFill>
                <a:latin typeface="微软雅黑"/>
              </a:rPr>
              <a:t>训练集</a:t>
            </a:r>
            <a:endParaRPr lang="zh-CN" altLang="en-US" sz="279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1246" y="2695610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FF"/>
                </a:solidFill>
                <a:latin typeface="微软雅黑"/>
              </a:rPr>
              <a:t>测试集</a:t>
            </a:r>
            <a:endParaRPr lang="zh-CN" altLang="en-US" sz="279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5014193" cy="10567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136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留出法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9"/>
              </a:lnSpc>
              <a:buClrTx/>
              <a:buSzTx/>
              <a:buNone/>
              <a:tabLst>
                <a:tab pos="3136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拥有的数据集</a:t>
            </a:r>
            <a:endParaRPr lang="zh-CN" altLang="en-US" sz="2402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9827" y="4148966"/>
            <a:ext cx="6418424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注意：</a:t>
            </a:r>
          </a:p>
          <a:p>
            <a:pPr>
              <a:lnSpc>
                <a:spcPts val="1000"/>
              </a:lnSpc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241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保持数据分布一致性 （例如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分层采样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8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多次重复划分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例如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: 100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次随机划分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82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测试集不能太大、不能太小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例如：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1/5~1/3)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BE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1104900"/>
            <a:ext cx="8648700" cy="4686300"/>
          </a:xfrm>
          <a:prstGeom prst="rect">
            <a:avLst/>
          </a:prstGeom>
        </p:spPr>
      </p:pic>
      <p:pic>
        <p:nvPicPr>
          <p:cNvPr id="3" name="图片 2" descr="ws_1BF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240794"/>
            <a:ext cx="2431756" cy="4345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4"/>
              </a:lnSpc>
            </a:pPr>
            <a:r>
              <a:rPr lang="en-US" altLang="zh-CN" sz="2796" i="1" smtClean="0">
                <a:solidFill>
                  <a:srgbClr val="000000"/>
                </a:solidFill>
                <a:latin typeface="Palatino Linotype"/>
              </a:rPr>
              <a:t>k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折交叉验证法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7807" y="1254378"/>
            <a:ext cx="2917465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若 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k = m</a:t>
            </a: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，则得到“留一法”</a:t>
            </a:r>
            <a:endParaRPr lang="zh-CN" altLang="en-US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5909" y="1527175"/>
            <a:ext cx="2013372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(leave-one-out, LOO)</a:t>
            </a:r>
            <a:endParaRPr lang="zh-CN" altLang="en-US">
              <a:solidFill>
                <a:srgbClr val="0000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E7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1E8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8200" y="4597400"/>
            <a:ext cx="2641600" cy="660400"/>
          </a:xfrm>
          <a:prstGeom prst="rect">
            <a:avLst/>
          </a:prstGeom>
        </p:spPr>
      </p:pic>
      <p:pic>
        <p:nvPicPr>
          <p:cNvPr id="4" name="图片 3" descr="ws_1E9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6937797" cy="1603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自助法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05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基于“自助采样”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(bootsrap sampling)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04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400" smtClean="0">
                <a:solidFill>
                  <a:srgbClr val="00B050"/>
                </a:solidFill>
                <a:latin typeface="微软雅黑"/>
              </a:rPr>
              <a:t>亦称“有放回采样”、“可重复采样”</a:t>
            </a:r>
            <a:endParaRPr lang="zh-CN" altLang="en-US" sz="2400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713" y="4253989"/>
            <a:ext cx="285494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约有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36.8%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的样本不出现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6840" y="4186986"/>
            <a:ext cx="3630802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Wingdings"/>
              </a:rPr>
              <a:t></a:t>
            </a: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训练集与原样本集同规模</a:t>
            </a:r>
            <a:endParaRPr lang="zh-CN" altLang="en-US" sz="240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6716" y="4705146"/>
            <a:ext cx="6785512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50"/>
              </a:lnSpc>
              <a:buClrTx/>
              <a:buSzTx/>
              <a:buNone/>
              <a:tabLst>
                <a:tab pos="4038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Wingdings"/>
              </a:rPr>
              <a:t></a:t>
            </a: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数据分布有所改变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428"/>
              </a:lnSpc>
              <a:buClrTx/>
              <a:buSzTx/>
              <a:buNone/>
              <a:tabLst>
                <a:tab pos="4038600" algn="l"/>
              </a:tabLst>
              <a:defRPr/>
            </a:pP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“包外估计”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(out-of-bag estimation)</a:t>
            </a:r>
            <a:endParaRPr lang="zh-CN" altLang="en-US" sz="200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Microsoft Office PowerPoint</Application>
  <PresentationFormat>自定义</PresentationFormat>
  <Paragraphs>952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LuMaoMao</cp:lastModifiedBy>
  <cp:revision>1</cp:revision>
  <dcterms:created xsi:type="dcterms:W3CDTF">2017-09-13T08:31:38Z</dcterms:created>
  <dcterms:modified xsi:type="dcterms:W3CDTF">2017-09-13T08:32:03Z</dcterms:modified>
</cp:coreProperties>
</file>