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B1EB-F0D9-4F23-AFA5-67EB69811831}" type="datetimeFigureOut">
              <a:rPr lang="zh-CN" altLang="en-US" smtClean="0"/>
              <a:t>2017/9/13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307A-51E0-4F0A-8679-A3938C5B8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1.jpeg"/><Relationship Id="rId7" Type="http://schemas.openxmlformats.org/officeDocument/2006/relationships/image" Target="../media/image36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eg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4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9500" y="139700"/>
            <a:ext cx="1727200" cy="838200"/>
          </a:xfrm>
          <a:prstGeom prst="rect">
            <a:avLst/>
          </a:prstGeom>
        </p:spPr>
      </p:pic>
      <p:pic>
        <p:nvPicPr>
          <p:cNvPr id="4" name="图片 3" descr="ws_D4D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2100" y="127000"/>
            <a:ext cx="1092200" cy="1638300"/>
          </a:xfrm>
          <a:prstGeom prst="rect">
            <a:avLst/>
          </a:prstGeom>
        </p:spPr>
      </p:pic>
      <p:pic>
        <p:nvPicPr>
          <p:cNvPr id="5" name="图片 4" descr="ws_D4E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778500"/>
            <a:ext cx="9144000" cy="107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39255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2157" y="1428750"/>
            <a:ext cx="4492897" cy="5313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63"/>
              </a:lnSpc>
            </a:pPr>
            <a:r>
              <a:rPr lang="en-US" altLang="zh-CN" sz="3600" b="1" smtClean="0">
                <a:solidFill>
                  <a:srgbClr val="3333FF"/>
                </a:solidFill>
                <a:latin typeface="Times New Roman"/>
              </a:rPr>
              <a:t>On the Margin Theory</a:t>
            </a:r>
            <a:endParaRPr lang="zh-CN" altLang="en-US" sz="3600" b="1">
              <a:solidFill>
                <a:srgbClr val="3333FF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1027" y="1977083"/>
            <a:ext cx="2595134" cy="5314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66"/>
              </a:lnSpc>
            </a:pPr>
            <a:r>
              <a:rPr lang="en-US" altLang="zh-CN" sz="3602" b="1" smtClean="0">
                <a:solidFill>
                  <a:srgbClr val="3333FF"/>
                </a:solidFill>
                <a:latin typeface="Times New Roman"/>
              </a:rPr>
              <a:t>for AdaBoost</a:t>
            </a:r>
            <a:endParaRPr lang="zh-CN" altLang="en-US" sz="3602" b="1">
              <a:solidFill>
                <a:srgbClr val="3333FF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5029" y="2860042"/>
            <a:ext cx="2063065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Zhi-Hua Zhou</a:t>
            </a:r>
            <a:endParaRPr lang="zh-CN" altLang="en-US" sz="27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5661" y="3528695"/>
            <a:ext cx="3507370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http://cs.nju.edu.cn/zhouzh/</a:t>
            </a:r>
          </a:p>
          <a:p>
            <a:pPr marL="0" marR="0" lvl="0" indent="0" defTabSz="914400" eaLnBrk="1" fontAlgn="auto" latinLnBrk="0" hangingPunct="1">
              <a:lnSpc>
                <a:spcPts val="3168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Email: zhouzh@nju.edu.cn</a:t>
            </a:r>
            <a:endParaRPr lang="zh-CN" altLang="en-US" sz="24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4447" y="4626104"/>
            <a:ext cx="1808700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LAMDA Group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251" y="4994912"/>
            <a:ext cx="6530890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National Key Laboratory for Novel Software Technology,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81300" y="5330167"/>
            <a:ext cx="2966518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Nanjing University, China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F11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F12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300" y="2755900"/>
            <a:ext cx="7124700" cy="927100"/>
          </a:xfrm>
          <a:prstGeom prst="rect">
            <a:avLst/>
          </a:prstGeom>
        </p:spPr>
      </p:pic>
      <p:pic>
        <p:nvPicPr>
          <p:cNvPr id="7" name="图片 6" descr="ws_F12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708400"/>
            <a:ext cx="1549400" cy="342900"/>
          </a:xfrm>
          <a:prstGeom prst="rect">
            <a:avLst/>
          </a:prstGeom>
        </p:spPr>
      </p:pic>
      <p:pic>
        <p:nvPicPr>
          <p:cNvPr id="8" name="图片 7" descr="ws_F12D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43100" y="4673600"/>
            <a:ext cx="965200" cy="444500"/>
          </a:xfrm>
          <a:prstGeom prst="rect">
            <a:avLst/>
          </a:prstGeom>
        </p:spPr>
      </p:pic>
      <p:pic>
        <p:nvPicPr>
          <p:cNvPr id="9" name="图片 8" descr="ws_F12E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02100" y="4762500"/>
            <a:ext cx="787400" cy="381000"/>
          </a:xfrm>
          <a:prstGeom prst="rect">
            <a:avLst/>
          </a:prstGeom>
        </p:spPr>
      </p:pic>
      <p:pic>
        <p:nvPicPr>
          <p:cNvPr id="10" name="图片 9" descr="ws_F13F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6400" y="5308600"/>
            <a:ext cx="9398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" y="699645"/>
            <a:ext cx="4100738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Why AdaBoost high impact? (con’t)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3036" y="1455803"/>
            <a:ext cx="7774564" cy="52578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Third, there are sound theoretical results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524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Freund &amp; Schapire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[JCSS97]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proved that the training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error of AdaBoost is bounded by: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19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where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625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Palatino Linotype"/>
              </a:rPr>
              <a:t>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Thus, if each base classifier is slightly better than random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such that           for some        , then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the training error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	drops exponentially fast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in T because the above bound is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at most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26"/>
              </a:lnSpc>
              <a:buClrTx/>
              <a:buSzTx/>
              <a:buNone/>
              <a:tabLst>
                <a:tab pos="88900" algn="l"/>
                <a:tab pos="177800" algn="l"/>
                <a:tab pos="469900" algn="l"/>
                <a:tab pos="57277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4884" y="5337047"/>
            <a:ext cx="8808721" cy="1016509"/>
          </a:xfrm>
          <a:custGeom>
            <a:avLst/>
            <a:gdLst/>
            <a:ahLst/>
            <a:cxnLst/>
            <a:rect l="0" t="0" r="0" b="0"/>
            <a:pathLst>
              <a:path w="8808721" h="1016509">
                <a:moveTo>
                  <a:pt x="0" y="1016508"/>
                </a:moveTo>
                <a:lnTo>
                  <a:pt x="8808720" y="1016508"/>
                </a:lnTo>
                <a:lnTo>
                  <a:pt x="8808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3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F49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7" name="图片 6" descr="ws_F4A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0200" y="2260600"/>
            <a:ext cx="3009900" cy="1003300"/>
          </a:xfrm>
          <a:prstGeom prst="rect">
            <a:avLst/>
          </a:prstGeom>
        </p:spPr>
      </p:pic>
      <p:pic>
        <p:nvPicPr>
          <p:cNvPr id="8" name="图片 7" descr="ws_F4A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200" y="3276600"/>
            <a:ext cx="8420100" cy="116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" y="700915"/>
            <a:ext cx="2455544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Generalization bound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933" y="1455803"/>
            <a:ext cx="7992573" cy="52963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Freund &amp; Schapire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[JCSS97]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proved that the generalization</a:t>
            </a:r>
          </a:p>
          <a:p>
            <a:pPr marL="0" marR="0" lvl="0" indent="0" defTabSz="914400" eaLnBrk="1" fontAlgn="auto" latinLnBrk="0" hangingPunct="1">
              <a:lnSpc>
                <a:spcPts val="2643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error of AdaBoost is bounded by: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79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It implies that AdaBoost will </a:t>
            </a:r>
            <a:r>
              <a:rPr lang="en-US" altLang="zh-CN" sz="2196" b="1" smtClean="0">
                <a:solidFill>
                  <a:srgbClr val="0000FF"/>
                </a:solidFill>
                <a:latin typeface="Times New Roman"/>
              </a:rPr>
              <a:t>overfit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if T is large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66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Overfit (</a:t>
            </a:r>
            <a:r>
              <a:rPr lang="zh-CN" altLang="en-US" sz="2004" smtClean="0">
                <a:solidFill>
                  <a:srgbClr val="000000"/>
                </a:solidFill>
                <a:latin typeface="幼圆"/>
              </a:rPr>
              <a:t>过拟合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): The trained model fits the training data too much</a:t>
            </a:r>
          </a:p>
          <a:p>
            <a:pPr marL="0" marR="0" lvl="0" indent="0" defTabSz="914400" eaLnBrk="1" fontAlgn="auto" latinLnBrk="0" hangingPunct="1">
              <a:lnSpc>
                <a:spcPts val="2378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such that it can exaggerate minor fluctuations in the training data,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leading to poor generalization performance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087"/>
              </a:lnSpc>
              <a:buClrTx/>
              <a:buSzTx/>
              <a:buNone/>
              <a:tabLst>
                <a:tab pos="101600" algn="l"/>
                <a:tab pos="7874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F7E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" y="2438400"/>
            <a:ext cx="4267200" cy="2603500"/>
          </a:xfrm>
          <a:prstGeom prst="rect">
            <a:avLst/>
          </a:prstGeom>
        </p:spPr>
      </p:pic>
      <p:pic>
        <p:nvPicPr>
          <p:cNvPr id="6" name="图片 5" descr="ws_F7E8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9957" y="6473974"/>
            <a:ext cx="1990930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1447512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Mystery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137" y="1455803"/>
            <a:ext cx="6540060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However, AdaBoost often does not overfit in real practice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8805" y="2104519"/>
            <a:ext cx="2427396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A typical performance plot of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	AdaBoost on real data</a:t>
            </a:r>
            <a:endParaRPr lang="zh-CN" altLang="en-US" sz="15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6430" y="2558795"/>
            <a:ext cx="277108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Seems contradict with</a:t>
            </a:r>
          </a:p>
          <a:p>
            <a:pPr marL="0" marR="0" lvl="0" indent="0" defTabSz="914400" eaLnBrk="1" fontAlgn="auto" latinLnBrk="0" hangingPunct="1">
              <a:lnSpc>
                <a:spcPts val="288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the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Occam’s Razor</a:t>
            </a:r>
            <a:endParaRPr lang="zh-CN" altLang="en-US" sz="2400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3738369"/>
            <a:ext cx="7824001" cy="2372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004" smtClean="0">
                <a:solidFill>
                  <a:srgbClr val="009900"/>
                </a:solidFill>
                <a:latin typeface="Times New Roman"/>
              </a:rPr>
              <a:t>Knowing the reason may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r>
              <a:rPr lang="en-US" altLang="zh-CN" sz="2004" smtClean="0">
                <a:solidFill>
                  <a:srgbClr val="009900"/>
                </a:solidFill>
                <a:latin typeface="Times New Roman"/>
              </a:rPr>
              <a:t>	inspire new methodology for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r>
              <a:rPr lang="en-US" altLang="zh-CN" sz="2004" smtClean="0">
                <a:solidFill>
                  <a:srgbClr val="009900"/>
                </a:solidFill>
                <a:latin typeface="Times New Roman"/>
              </a:rPr>
              <a:t>			algorithm design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endParaRPr lang="en-US" altLang="zh-CN" sz="2004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endParaRPr lang="en-US" altLang="zh-CN" sz="2004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endParaRPr lang="en-US" altLang="zh-CN" sz="2004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endParaRPr lang="en-US" altLang="zh-CN" sz="2004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endParaRPr lang="en-US" altLang="zh-CN" sz="2004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651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Understanding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why AdaBoost seems resistant to overfitting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762500" algn="l"/>
                <a:tab pos="4991100" algn="l"/>
                <a:tab pos="55118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is the most fascinating fundamental theoretical issue</a:t>
            </a:r>
            <a:endParaRPr lang="zh-CN" altLang="en-US" sz="2196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933" y="6406919"/>
            <a:ext cx="4109908" cy="4360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C00000"/>
                </a:solidFill>
                <a:latin typeface="Times New Roman"/>
              </a:rPr>
              <a:t>Figure replot based on [Schapire, Freund, Bartlett &amp; Lee,</a:t>
            </a:r>
          </a:p>
          <a:p>
            <a:pPr>
              <a:lnSpc>
                <a:spcPts val="1680"/>
              </a:lnSpc>
            </a:pPr>
            <a:r>
              <a:rPr lang="en-US" altLang="zh-CN" sz="1404" smtClean="0">
                <a:solidFill>
                  <a:srgbClr val="C00000"/>
                </a:solidFill>
                <a:latin typeface="Times New Roman"/>
              </a:rPr>
              <a:t>Ann. Stat. 1998]</a:t>
            </a:r>
            <a:endParaRPr lang="zh-CN" altLang="en-US" sz="1404">
              <a:solidFill>
                <a:srgbClr val="C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FC0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2807372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Major theoretical efforts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207" y="1635886"/>
            <a:ext cx="7751033" cy="5116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Margin Theory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2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Started from </a:t>
            </a: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[Schapire, Freund, Bartlett &amp; Lee, Boosting the</a:t>
            </a:r>
          </a:p>
          <a:p>
            <a:pPr marL="0" marR="0" lvl="0" indent="0" defTabSz="914400" eaLnBrk="1" fontAlgn="auto" latinLnBrk="0" hangingPunct="1">
              <a:lnSpc>
                <a:spcPts val="2378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margin: A new explanation for the effectiveness of voting methods.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Annals of Statistics, 26(5):1651–1686, 1998]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3792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Statistical View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5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Started from </a:t>
            </a: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[Friedman, Hastie &amp; Tibshirani. Additive logistic</a:t>
            </a:r>
          </a:p>
          <a:p>
            <a:pPr marL="0" marR="0" lvl="0" indent="0" defTabSz="914400" eaLnBrk="1" fontAlgn="auto" latinLnBrk="0" hangingPunct="1">
              <a:lnSpc>
                <a:spcPts val="2376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regression: A statistical view of boosting (with discussions). Annals of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Statistics, 28(2):337–407, 2000]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2355"/>
              </a:lnSpc>
              <a:buClrTx/>
              <a:buSzTx/>
              <a:buNone/>
              <a:tabLst>
                <a:tab pos="4572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57805" y="3429761"/>
            <a:ext cx="1602234" cy="1"/>
          </a:xfrm>
          <a:custGeom>
            <a:avLst/>
            <a:gdLst/>
            <a:ahLst/>
            <a:cxnLst/>
            <a:rect l="0" t="0" r="0" b="0"/>
            <a:pathLst>
              <a:path w="1602234" h="1">
                <a:moveTo>
                  <a:pt x="1602233" y="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88485" y="4330446"/>
            <a:ext cx="1602233" cy="1"/>
          </a:xfrm>
          <a:custGeom>
            <a:avLst/>
            <a:gdLst/>
            <a:ahLst/>
            <a:cxnLst/>
            <a:rect l="0" t="0" r="0" b="0"/>
            <a:pathLst>
              <a:path w="1602233" h="1">
                <a:moveTo>
                  <a:pt x="1602232" y="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822191" y="3392423"/>
            <a:ext cx="89918" cy="89918"/>
          </a:xfrm>
          <a:custGeom>
            <a:avLst/>
            <a:gdLst/>
            <a:ahLst/>
            <a:cxnLst/>
            <a:rect l="0" t="0" r="0" b="0"/>
            <a:pathLst>
              <a:path w="89918" h="89918">
                <a:moveTo>
                  <a:pt x="0" y="44959"/>
                </a:moveTo>
                <a:cubicBezTo>
                  <a:pt x="0" y="20067"/>
                  <a:pt x="20067" y="0"/>
                  <a:pt x="44959" y="0"/>
                </a:cubicBezTo>
                <a:cubicBezTo>
                  <a:pt x="69850" y="0"/>
                  <a:pt x="89917" y="20067"/>
                  <a:pt x="89917" y="44959"/>
                </a:cubicBezTo>
                <a:cubicBezTo>
                  <a:pt x="89917" y="69850"/>
                  <a:pt x="69850" y="89917"/>
                  <a:pt x="44959" y="89917"/>
                </a:cubicBezTo>
                <a:cubicBezTo>
                  <a:pt x="20067" y="89917"/>
                  <a:pt x="0" y="69850"/>
                  <a:pt x="0" y="44959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822191" y="3392423"/>
            <a:ext cx="89918" cy="89918"/>
          </a:xfrm>
          <a:custGeom>
            <a:avLst/>
            <a:gdLst/>
            <a:ahLst/>
            <a:cxnLst/>
            <a:rect l="0" t="0" r="0" b="0"/>
            <a:pathLst>
              <a:path w="89918" h="89918">
                <a:moveTo>
                  <a:pt x="0" y="44959"/>
                </a:moveTo>
                <a:cubicBezTo>
                  <a:pt x="0" y="20067"/>
                  <a:pt x="20067" y="0"/>
                  <a:pt x="44959" y="0"/>
                </a:cubicBezTo>
                <a:cubicBezTo>
                  <a:pt x="69850" y="0"/>
                  <a:pt x="89917" y="20067"/>
                  <a:pt x="89917" y="44959"/>
                </a:cubicBezTo>
                <a:cubicBezTo>
                  <a:pt x="89917" y="69850"/>
                  <a:pt x="69850" y="89917"/>
                  <a:pt x="44959" y="89917"/>
                </a:cubicBezTo>
                <a:cubicBezTo>
                  <a:pt x="20067" y="89917"/>
                  <a:pt x="0" y="69850"/>
                  <a:pt x="0" y="4495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826764" y="4285488"/>
            <a:ext cx="89916" cy="89916"/>
          </a:xfrm>
          <a:custGeom>
            <a:avLst/>
            <a:gdLst/>
            <a:ahLst/>
            <a:cxnLst/>
            <a:rect l="0" t="0" r="0" b="0"/>
            <a:pathLst>
              <a:path w="89916" h="89916">
                <a:moveTo>
                  <a:pt x="0" y="44958"/>
                </a:moveTo>
                <a:cubicBezTo>
                  <a:pt x="0" y="20065"/>
                  <a:pt x="20065" y="0"/>
                  <a:pt x="44957" y="0"/>
                </a:cubicBezTo>
                <a:cubicBezTo>
                  <a:pt x="69850" y="0"/>
                  <a:pt x="89915" y="20065"/>
                  <a:pt x="89915" y="44958"/>
                </a:cubicBezTo>
                <a:cubicBezTo>
                  <a:pt x="89915" y="69850"/>
                  <a:pt x="69850" y="89915"/>
                  <a:pt x="44957" y="89915"/>
                </a:cubicBezTo>
                <a:cubicBezTo>
                  <a:pt x="20065" y="89915"/>
                  <a:pt x="0" y="69850"/>
                  <a:pt x="0" y="44958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26764" y="4285488"/>
            <a:ext cx="89916" cy="89916"/>
          </a:xfrm>
          <a:custGeom>
            <a:avLst/>
            <a:gdLst/>
            <a:ahLst/>
            <a:cxnLst/>
            <a:rect l="0" t="0" r="0" b="0"/>
            <a:pathLst>
              <a:path w="89916" h="89916">
                <a:moveTo>
                  <a:pt x="0" y="44958"/>
                </a:moveTo>
                <a:cubicBezTo>
                  <a:pt x="0" y="20065"/>
                  <a:pt x="20065" y="0"/>
                  <a:pt x="44957" y="0"/>
                </a:cubicBezTo>
                <a:cubicBezTo>
                  <a:pt x="69850" y="0"/>
                  <a:pt x="89915" y="20065"/>
                  <a:pt x="89915" y="44958"/>
                </a:cubicBezTo>
                <a:cubicBezTo>
                  <a:pt x="89915" y="69850"/>
                  <a:pt x="69850" y="89915"/>
                  <a:pt x="44957" y="89915"/>
                </a:cubicBezTo>
                <a:cubicBezTo>
                  <a:pt x="20065" y="89915"/>
                  <a:pt x="0" y="69850"/>
                  <a:pt x="0" y="44958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779646" y="2740914"/>
            <a:ext cx="1222376" cy="1525652"/>
          </a:xfrm>
          <a:custGeom>
            <a:avLst/>
            <a:gdLst/>
            <a:ahLst/>
            <a:cxnLst/>
            <a:rect l="0" t="0" r="0" b="0"/>
            <a:pathLst>
              <a:path w="1222376" h="1525652">
                <a:moveTo>
                  <a:pt x="1222375" y="1437258"/>
                </a:moveTo>
                <a:cubicBezTo>
                  <a:pt x="619761" y="1525651"/>
                  <a:pt x="75946" y="965072"/>
                  <a:pt x="7620" y="185165"/>
                </a:cubicBezTo>
                <a:cubicBezTo>
                  <a:pt x="2287" y="123697"/>
                  <a:pt x="0" y="61849"/>
                  <a:pt x="763" y="0"/>
                </a:cubicBezTo>
              </a:path>
            </a:pathLst>
          </a:custGeom>
          <a:ln w="25400" cap="flat" cmpd="sng" algn="ctr">
            <a:solidFill>
              <a:srgbClr val="008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362705" y="2809494"/>
            <a:ext cx="1332612" cy="1523747"/>
          </a:xfrm>
          <a:custGeom>
            <a:avLst/>
            <a:gdLst/>
            <a:ahLst/>
            <a:cxnLst/>
            <a:rect l="0" t="0" r="0" b="0"/>
            <a:pathLst>
              <a:path w="1332612" h="1523747">
                <a:moveTo>
                  <a:pt x="0" y="0"/>
                </a:moveTo>
                <a:lnTo>
                  <a:pt x="1332611" y="1523746"/>
                </a:lnTo>
              </a:path>
            </a:pathLst>
          </a:custGeom>
          <a:ln w="25400" cap="flat" cmpd="sng" algn="ctr">
            <a:solidFill>
              <a:srgbClr val="CC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670297" y="4303014"/>
            <a:ext cx="666244" cy="1"/>
          </a:xfrm>
          <a:custGeom>
            <a:avLst/>
            <a:gdLst/>
            <a:ahLst/>
            <a:cxnLst/>
            <a:rect l="0" t="0" r="0" b="0"/>
            <a:pathLst>
              <a:path w="666244" h="1">
                <a:moveTo>
                  <a:pt x="0" y="0"/>
                </a:moveTo>
                <a:lnTo>
                  <a:pt x="666243" y="0"/>
                </a:lnTo>
              </a:path>
            </a:pathLst>
          </a:custGeom>
          <a:ln w="25400" cap="flat" cmpd="sng" algn="ctr">
            <a:solidFill>
              <a:srgbClr val="CC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ws_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15" name="图片 14" descr="ws_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4400" y="2705100"/>
            <a:ext cx="3505200" cy="1854200"/>
          </a:xfrm>
          <a:prstGeom prst="rect">
            <a:avLst/>
          </a:prstGeom>
        </p:spPr>
      </p:pic>
      <p:pic>
        <p:nvPicPr>
          <p:cNvPr id="16" name="图片 15" descr="ws_1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4800" y="5651500"/>
            <a:ext cx="3543300" cy="673100"/>
          </a:xfrm>
          <a:prstGeom prst="rect">
            <a:avLst/>
          </a:prstGeom>
        </p:spPr>
      </p:pic>
      <p:pic>
        <p:nvPicPr>
          <p:cNvPr id="17" name="图片 16" descr="ws_1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7500" y="5689600"/>
            <a:ext cx="2082800" cy="609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8" name="TextBox 3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" y="700915"/>
            <a:ext cx="3451842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Intuition of the statistical view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5137" y="1421508"/>
            <a:ext cx="7928452" cy="53219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In binary classification, we want to optimize the 0/1-loss</a:t>
            </a:r>
          </a:p>
          <a:p>
            <a:pPr marL="0" marR="0" lvl="0" indent="0" defTabSz="914400" eaLnBrk="1" fontAlgn="auto" latinLnBrk="0" hangingPunct="1">
              <a:lnSpc>
                <a:spcPts val="3403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Because it is non-smooth, non-convex, …, in statistical learning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usually we instead optimize a 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surrogate loss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803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b="1" i="1" smtClean="0">
                <a:solidFill>
                  <a:srgbClr val="008000"/>
                </a:solidFill>
                <a:latin typeface="Calibri"/>
              </a:rPr>
              <a:t>exponential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008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008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008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382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b="1" i="1" smtClean="0">
                <a:solidFill>
                  <a:srgbClr val="008000"/>
                </a:solidFill>
                <a:latin typeface="Calibri"/>
              </a:rPr>
              <a:t>		</a:t>
            </a: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ts val="2379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b="1" i="1" smtClean="0">
                <a:solidFill>
                  <a:srgbClr val="CC00FF"/>
                </a:solidFill>
                <a:latin typeface="Calibri"/>
              </a:rPr>
              <a:t>hinge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CC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CC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CC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b="1" i="1" smtClean="0">
              <a:solidFill>
                <a:srgbClr val="CC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97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b="1" i="1" smtClean="0">
                <a:solidFill>
                  <a:srgbClr val="CC00FF"/>
                </a:solidFill>
                <a:latin typeface="Calibri"/>
              </a:rPr>
              <a:t>	</a:t>
            </a: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O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12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 key step of the AdaBoost algorithm seems closely related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to the exponential loss: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7"/>
              </a:lnSpc>
              <a:buClrTx/>
              <a:buSzTx/>
              <a:buNone/>
              <a:tabLst>
                <a:tab pos="3302000" algn="l"/>
                <a:tab pos="3505200" algn="l"/>
                <a:tab pos="3835400" algn="l"/>
                <a:tab pos="44577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7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4700" y="1651000"/>
            <a:ext cx="2514600" cy="431800"/>
          </a:xfrm>
          <a:prstGeom prst="rect">
            <a:avLst/>
          </a:prstGeom>
        </p:spPr>
      </p:pic>
      <p:pic>
        <p:nvPicPr>
          <p:cNvPr id="6" name="图片 5" descr="ws_38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8200" y="2374900"/>
            <a:ext cx="4648200" cy="952500"/>
          </a:xfrm>
          <a:prstGeom prst="rect">
            <a:avLst/>
          </a:prstGeom>
        </p:spPr>
      </p:pic>
      <p:pic>
        <p:nvPicPr>
          <p:cNvPr id="7" name="图片 6" descr="ws_38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0700" y="4279900"/>
            <a:ext cx="5372100" cy="673100"/>
          </a:xfrm>
          <a:prstGeom prst="rect">
            <a:avLst/>
          </a:prstGeom>
        </p:spPr>
      </p:pic>
      <p:pic>
        <p:nvPicPr>
          <p:cNvPr id="8" name="图片 7" descr="ws_385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" y="699645"/>
            <a:ext cx="3219343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Statistical view of AdaBoost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933" y="1382519"/>
            <a:ext cx="632141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Friedman, Hastie &amp; Tibshirani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[Ann. Stat. 2000]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showed that if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6933" y="1717799"/>
            <a:ext cx="327576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we consider the 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additive model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00569" y="1717799"/>
            <a:ext cx="746808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take a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933" y="2052773"/>
            <a:ext cx="7992573" cy="46679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2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logistic function and estimate probability via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2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then AdaBoost algorithm is a Newton-like procedure optimizing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the exponential loss function and the log loss function (negative</a:t>
            </a:r>
          </a:p>
          <a:p>
            <a:pPr marL="0" marR="0" lvl="0" indent="0" defTabSz="914400" eaLnBrk="1" fontAlgn="auto" latinLnBrk="0" hangingPunct="1">
              <a:lnSpc>
                <a:spcPts val="2367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log-likelihood)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545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That is,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AdaBoost can be viewed as a stage-wise estimation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procedure for fitting an additive logistic regression model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198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198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943600" algn="l"/>
              </a:tabLst>
              <a:defRPr/>
            </a:pPr>
            <a:endParaRPr lang="en-US" altLang="zh-CN" sz="2198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88"/>
              </a:lnSpc>
              <a:buClrTx/>
              <a:buSzTx/>
              <a:buNone/>
              <a:tabLst>
                <a:tab pos="5943600" algn="l"/>
              </a:tabLst>
              <a:defRPr/>
            </a:pP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0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3859903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Implications of the statistical view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171" y="1346578"/>
            <a:ext cx="7928452" cy="53989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As alternatives, one can fit the additive logistic regression model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by optimizing the log loss function via other procedures, leading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to many variants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e.g.,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LogitBoost </a:t>
            </a:r>
            <a:r>
              <a:rPr lang="en-US" altLang="zh-CN" sz="1802" smtClean="0">
                <a:solidFill>
                  <a:srgbClr val="990000"/>
                </a:solidFill>
                <a:latin typeface="Times New Roman"/>
              </a:rPr>
              <a:t>[Friedman, Hastie &amp; Tibshirani, Ann. Stat. 2000]</a:t>
            </a:r>
          </a:p>
          <a:p>
            <a:pPr marL="0" marR="0" lvl="0" indent="0" defTabSz="914400" eaLnBrk="1" fontAlgn="auto" latinLnBrk="0" hangingPunct="1">
              <a:lnSpc>
                <a:spcPts val="2599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1802" smtClean="0">
                <a:solidFill>
                  <a:srgbClr val="99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LPBoost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[Demiriz, Bennett &amp; Shawe-Taylor, MLJ 2002]</a:t>
            </a:r>
          </a:p>
          <a:p>
            <a:pPr marL="0" marR="0" lvl="0" indent="0" defTabSz="914400" eaLnBrk="1" fontAlgn="auto" latinLnBrk="0" hangingPunct="1">
              <a:lnSpc>
                <a:spcPts val="2592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L2Boost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[Bühlmann &amp; Yu, JASA 2003]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RegBoost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[Lugosi &amp; Vayatis, Ann. Stat. 2004]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etc.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41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 statistical view also encouraged the study of some specific</a:t>
            </a:r>
          </a:p>
          <a:p>
            <a:pPr marL="0" marR="0" lvl="0" indent="0" defTabSz="914400" eaLnBrk="1" fontAlgn="auto" latinLnBrk="0" hangingPunct="1">
              <a:lnSpc>
                <a:spcPts val="2403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statistical properties of AdaBoost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e.g., for 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consistency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: Boosting with early stopping is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consistent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[Zhang &amp; Yu, Ann. Stat. 2004]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Exponential and logistic</a:t>
            </a:r>
          </a:p>
          <a:p>
            <a:pPr marL="0" marR="0" lvl="0" indent="0" defTabSz="914400" eaLnBrk="1" fontAlgn="auto" latinLnBrk="0" hangingPunct="1">
              <a:lnSpc>
                <a:spcPts val="2166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loss is consistent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[Zhang, Ann. Stat. 2004, Bartlett, Jordana &amp;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	McAuliffea, JASA 2006]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, etc.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44"/>
              </a:lnSpc>
              <a:buClrTx/>
              <a:buSzTx/>
              <a:buNone/>
              <a:tabLst>
                <a:tab pos="457200" algn="l"/>
                <a:tab pos="1104900" algn="l"/>
                <a:tab pos="5880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B5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B5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6400" y="3530600"/>
            <a:ext cx="4279900" cy="257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" y="700915"/>
            <a:ext cx="3973845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Concerns about the statistical view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171" y="1383921"/>
            <a:ext cx="6828792" cy="19107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However, many aspects of the statistical view have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been questioned by empirical results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97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e.g., in a famous article </a:t>
            </a: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[Mease &amp; Wyner. Evidence contrary to the</a:t>
            </a:r>
          </a:p>
          <a:p>
            <a:pPr marL="0" marR="0" lvl="0" indent="0" defTabSz="914400" eaLnBrk="1" fontAlgn="auto" latinLnBrk="0" hangingPunct="1">
              <a:lnSpc>
                <a:spcPts val="2166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	statistical view of boosting (with discussions). JMLR, 9:131–201, 2008]</a:t>
            </a:r>
          </a:p>
          <a:p>
            <a:pPr marL="0" marR="0" lvl="0" indent="0" defTabSz="914400" eaLnBrk="1" fontAlgn="auto" latinLnBrk="0" hangingPunct="1">
              <a:lnSpc>
                <a:spcPts val="2162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mtClean="0">
                <a:solidFill>
                  <a:srgbClr val="99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it was disclosed that: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1582" y="3962910"/>
            <a:ext cx="2856359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AdaBoost with stumps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09600" algn="l"/>
              </a:tabLst>
              <a:defRPr/>
            </a:pPr>
            <a:endParaRPr lang="en-US" altLang="zh-CN" sz="15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118"/>
              </a:lnSpc>
              <a:buClrTx/>
              <a:buSzTx/>
              <a:buNone/>
              <a:tabLst>
                <a:tab pos="609600" algn="l"/>
              </a:tabLst>
              <a:defRPr/>
            </a:pPr>
            <a:r>
              <a:rPr lang="en-US" altLang="zh-CN" sz="15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598" smtClean="0">
                <a:solidFill>
                  <a:srgbClr val="FF6666"/>
                </a:solidFill>
                <a:latin typeface="Times New Roman"/>
              </a:rPr>
              <a:t>AdaBoost with 8-node tree</a:t>
            </a:r>
            <a:endParaRPr lang="zh-CN" altLang="en-US" sz="1598">
              <a:solidFill>
                <a:srgbClr val="FF6666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988" y="3739641"/>
            <a:ext cx="2782237" cy="13336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Larger-size trees will lead to</a:t>
            </a:r>
          </a:p>
          <a:p>
            <a:pPr>
              <a:lnSpc>
                <a:spcPts val="2160"/>
              </a:lnSpc>
            </a:pP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overfitting because of higher-</a:t>
            </a:r>
          </a:p>
          <a:p>
            <a:pPr>
              <a:lnSpc>
                <a:spcPts val="2163"/>
              </a:lnSpc>
            </a:pP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level interaction </a:t>
            </a: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[Friedman,</a:t>
            </a:r>
          </a:p>
          <a:p>
            <a:pPr>
              <a:lnSpc>
                <a:spcPts val="1914"/>
              </a:lnSpc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Hastie &amp; Tibshirani, Ann. Stat.</a:t>
            </a:r>
          </a:p>
          <a:p>
            <a:pPr>
              <a:lnSpc>
                <a:spcPts val="1920"/>
              </a:lnSpc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2000]</a:t>
            </a:r>
            <a:endParaRPr lang="zh-CN" altLang="en-US" sz="1596">
              <a:solidFill>
                <a:srgbClr val="99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988" y="5324983"/>
            <a:ext cx="7904921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57404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But in practice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404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67"/>
              </a:lnSpc>
              <a:buClrTx/>
              <a:buSzTx/>
              <a:buNone/>
              <a:tabLst>
                <a:tab pos="57404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F3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F3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1257300"/>
            <a:ext cx="4165600" cy="2476500"/>
          </a:xfrm>
          <a:prstGeom prst="rect">
            <a:avLst/>
          </a:prstGeom>
        </p:spPr>
      </p:pic>
      <p:pic>
        <p:nvPicPr>
          <p:cNvPr id="7" name="图片 6" descr="ws_F4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7100" y="3886200"/>
            <a:ext cx="3619500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4785862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Concerns about the statistical view (con’t)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8519" y="1477901"/>
            <a:ext cx="3098605" cy="52578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4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LogitBoost with 8-node tree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36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r>
              <a:rPr lang="en-US" altLang="zh-CN" sz="159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1596" smtClean="0">
                <a:solidFill>
                  <a:srgbClr val="FF6666"/>
                </a:solidFill>
                <a:latin typeface="Times New Roman"/>
              </a:rPr>
              <a:t>AdaBoost with 8-node tree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endParaRPr lang="en-US" altLang="zh-CN" sz="1596" smtClean="0">
              <a:solidFill>
                <a:srgbClr val="FF6666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876300" algn="l"/>
                <a:tab pos="1092200" algn="l"/>
              </a:tabLst>
              <a:defRPr/>
            </a:pPr>
            <a:r>
              <a:rPr lang="en-US" altLang="zh-CN" sz="1596" smtClean="0">
                <a:solidFill>
                  <a:srgbClr val="FF6666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000" y="1456436"/>
            <a:ext cx="3562065" cy="52578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2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LogitBoost is better than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	</a:t>
            </a:r>
            <a:r>
              <a:rPr lang="en-US" altLang="zh-CN" sz="1802" smtClean="0">
                <a:solidFill>
                  <a:srgbClr val="006600"/>
                </a:solidFill>
                <a:latin typeface="Times New Roman"/>
              </a:rPr>
              <a:t>AdaBoost for noisy data</a:t>
            </a:r>
          </a:p>
          <a:p>
            <a:pPr marL="0" marR="0" lvl="0" indent="0" defTabSz="914400" eaLnBrk="1" fontAlgn="auto" latinLnBrk="0" hangingPunct="1">
              <a:lnSpc>
                <a:spcPts val="1915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802" smtClean="0">
                <a:solidFill>
                  <a:srgbClr val="006600"/>
                </a:solidFill>
                <a:latin typeface="Times New Roman"/>
              </a:rPr>
              <a:t>	</a:t>
            </a: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[Hastie, Tibshirani &amp; Friedman,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	“The Elements of Statistical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	Learning”, Springer 2001]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z="1596" smtClean="0">
              <a:solidFill>
                <a:srgbClr val="99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z="1596" smtClean="0">
              <a:solidFill>
                <a:srgbClr val="99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26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But in practice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3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Early stopping can be used to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mtClean="0">
                <a:solidFill>
                  <a:srgbClr val="006600"/>
                </a:solidFill>
                <a:latin typeface="Times New Roman"/>
              </a:rPr>
              <a:t>		prevent overfitting </a:t>
            </a: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[Zhang &amp; Yu,</a:t>
            </a:r>
          </a:p>
          <a:p>
            <a:pPr marL="0" marR="0" lvl="0" indent="0" defTabSz="914400" eaLnBrk="1" fontAlgn="auto" latinLnBrk="0" hangingPunct="1">
              <a:lnSpc>
                <a:spcPts val="1914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		Ann. Stat. 2004]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z="1596" smtClean="0">
              <a:solidFill>
                <a:srgbClr val="99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z="1596" smtClean="0">
              <a:solidFill>
                <a:srgbClr val="99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26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99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But in practice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48"/>
              </a:lnSpc>
              <a:buClrTx/>
              <a:buSzTx/>
              <a:buNone/>
              <a:tabLst>
                <a:tab pos="571500" algn="l"/>
                <a:tab pos="6477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[Mease &amp; Wyner, JMLR 2008]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584197" y="4618482"/>
            <a:ext cx="6175249" cy="1403604"/>
          </a:xfrm>
          <a:custGeom>
            <a:avLst/>
            <a:gdLst/>
            <a:ahLst/>
            <a:cxnLst/>
            <a:rect l="0" t="0" r="0" b="0"/>
            <a:pathLst>
              <a:path w="6175249" h="1403604">
                <a:moveTo>
                  <a:pt x="0" y="233933"/>
                </a:moveTo>
                <a:cubicBezTo>
                  <a:pt x="0" y="104775"/>
                  <a:pt x="104776" y="0"/>
                  <a:pt x="233935" y="0"/>
                </a:cubicBezTo>
                <a:lnTo>
                  <a:pt x="5941314" y="0"/>
                </a:lnTo>
                <a:cubicBezTo>
                  <a:pt x="6070473" y="0"/>
                  <a:pt x="6175248" y="104775"/>
                  <a:pt x="6175248" y="233933"/>
                </a:cubicBezTo>
                <a:lnTo>
                  <a:pt x="6175248" y="1169670"/>
                </a:lnTo>
                <a:cubicBezTo>
                  <a:pt x="6175248" y="1298867"/>
                  <a:pt x="6070473" y="1403603"/>
                  <a:pt x="5941314" y="1403603"/>
                </a:cubicBezTo>
                <a:lnTo>
                  <a:pt x="233935" y="1403603"/>
                </a:lnTo>
                <a:cubicBezTo>
                  <a:pt x="104776" y="1403603"/>
                  <a:pt x="0" y="1298867"/>
                  <a:pt x="0" y="1169670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584197" y="4618482"/>
            <a:ext cx="6175249" cy="1403604"/>
          </a:xfrm>
          <a:custGeom>
            <a:avLst/>
            <a:gdLst/>
            <a:ahLst/>
            <a:cxnLst/>
            <a:rect l="0" t="0" r="0" b="0"/>
            <a:pathLst>
              <a:path w="6175249" h="1403604">
                <a:moveTo>
                  <a:pt x="0" y="233933"/>
                </a:moveTo>
                <a:cubicBezTo>
                  <a:pt x="0" y="104775"/>
                  <a:pt x="104776" y="0"/>
                  <a:pt x="233935" y="0"/>
                </a:cubicBezTo>
                <a:lnTo>
                  <a:pt x="5941314" y="0"/>
                </a:lnTo>
                <a:cubicBezTo>
                  <a:pt x="6070473" y="0"/>
                  <a:pt x="6175248" y="104775"/>
                  <a:pt x="6175248" y="233933"/>
                </a:cubicBezTo>
                <a:lnTo>
                  <a:pt x="6175248" y="1169670"/>
                </a:lnTo>
                <a:cubicBezTo>
                  <a:pt x="6175248" y="1298867"/>
                  <a:pt x="6070473" y="1403603"/>
                  <a:pt x="5941314" y="1403603"/>
                </a:cubicBezTo>
                <a:lnTo>
                  <a:pt x="233935" y="1403603"/>
                </a:lnTo>
                <a:cubicBezTo>
                  <a:pt x="104776" y="1403603"/>
                  <a:pt x="0" y="1298867"/>
                  <a:pt x="0" y="116967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144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2807372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Major theoretical efforts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207" y="1635886"/>
            <a:ext cx="7751033" cy="5116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Wingdings"/>
              </a:rPr>
              <a:t> 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/>
              </a:rPr>
              <a:t>Margin Theory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0" b="1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2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b="1" smtClean="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Started from </a:t>
            </a: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[Schapire, Freund, Bartlett &amp; Lee, Boosting the</a:t>
            </a:r>
          </a:p>
          <a:p>
            <a:pPr marL="0" marR="0" lvl="0" indent="0" defTabSz="914400" eaLnBrk="1" fontAlgn="auto" latinLnBrk="0" hangingPunct="1">
              <a:lnSpc>
                <a:spcPts val="2378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margin: A new explanation for the effectiveness of voting methods.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Annals of Statistics, 26(5):1651–1686, 1998]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3792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Statistical View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5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Started from </a:t>
            </a: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[Friedman, Hastie &amp; Tibshirani. Additive logistic</a:t>
            </a:r>
          </a:p>
          <a:p>
            <a:pPr marL="0" marR="0" lvl="0" indent="0" defTabSz="914400" eaLnBrk="1" fontAlgn="auto" latinLnBrk="0" hangingPunct="1">
              <a:lnSpc>
                <a:spcPts val="2376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regression: A statistical view of boosting (with discussions). Annals of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Statistics, 28(2):337–407, 2000]</a:t>
            </a:r>
          </a:p>
          <a:p>
            <a:pPr marL="0" marR="0" lvl="0" indent="0" defTabSz="914400" eaLnBrk="1" fontAlgn="auto" latinLnBrk="0" hangingPunct="1">
              <a:lnSpc>
                <a:spcPts val="1783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Calibri"/>
              </a:rPr>
              <a:t>				</a:t>
            </a:r>
            <a:r>
              <a:rPr lang="en-US" altLang="zh-CN" sz="2400" b="1" smtClean="0">
                <a:solidFill>
                  <a:srgbClr val="0000FF"/>
                </a:solidFill>
                <a:latin typeface="Calibri"/>
              </a:rPr>
              <a:t>The biggest issue: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b="1" smtClean="0">
                <a:solidFill>
                  <a:srgbClr val="0000FF"/>
                </a:solidFill>
                <a:latin typeface="Calibri"/>
              </a:rPr>
              <a:t>		The statistical view did not explain why</a:t>
            </a:r>
          </a:p>
          <a:p>
            <a:pPr marL="0" marR="0" lvl="0" indent="0" defTabSz="914400" eaLnBrk="1" fontAlgn="auto" latinLnBrk="0" hangingPunct="1">
              <a:lnSpc>
                <a:spcPts val="2881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0" b="1" smtClean="0">
                <a:solidFill>
                  <a:srgbClr val="0000FF"/>
                </a:solidFill>
                <a:latin typeface="Calibri"/>
              </a:rPr>
              <a:t>			</a:t>
            </a:r>
            <a:r>
              <a:rPr lang="en-US" altLang="zh-CN" sz="2402" b="1" smtClean="0">
                <a:solidFill>
                  <a:srgbClr val="0000FF"/>
                </a:solidFill>
                <a:latin typeface="Calibri"/>
              </a:rPr>
              <a:t>AdaBoost is resistant to overfitting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811"/>
              </a:lnSpc>
              <a:buClrTx/>
              <a:buSzTx/>
              <a:buNone/>
              <a:tabLst>
                <a:tab pos="457200" algn="l"/>
                <a:tab pos="1524000" algn="l"/>
                <a:tab pos="1816100" algn="l"/>
                <a:tab pos="2895600" algn="l"/>
                <a:tab pos="5588000" algn="l"/>
              </a:tabLst>
              <a:defRPr/>
            </a:pPr>
            <a:r>
              <a:rPr lang="en-US" altLang="zh-CN" sz="2402" b="1" smtClean="0">
                <a:solidFill>
                  <a:srgbClr val="0000FF"/>
                </a:solidFill>
                <a:latin typeface="Calibri"/>
              </a:rPr>
              <a:t>	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D77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800" y="4749800"/>
            <a:ext cx="482600" cy="736600"/>
          </a:xfrm>
          <a:prstGeom prst="rect">
            <a:avLst/>
          </a:prstGeom>
        </p:spPr>
      </p:pic>
      <p:pic>
        <p:nvPicPr>
          <p:cNvPr id="6" name="图片 5" descr="ws_D77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" y="699645"/>
            <a:ext cx="4049698" cy="995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317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Special focus of this talk: AdaBoost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388"/>
              </a:lnSpc>
              <a:buClrTx/>
              <a:buSzTx/>
              <a:buNone/>
              <a:tabLst>
                <a:tab pos="3175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Significant advantageous: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4341" y="2001179"/>
            <a:ext cx="150682" cy="21225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57"/>
              </a:lnSpc>
            </a:pPr>
            <a:r>
              <a:rPr lang="zh-CN" altLang="en-US" sz="1320" smtClean="0">
                <a:solidFill>
                  <a:srgbClr val="800000"/>
                </a:solidFill>
                <a:latin typeface="Wingdings"/>
              </a:rPr>
              <a:t></a:t>
            </a: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746"/>
              </a:lnSpc>
            </a:pPr>
            <a:r>
              <a:rPr lang="zh-CN" altLang="en-US" sz="1320" smtClean="0">
                <a:solidFill>
                  <a:srgbClr val="800000"/>
                </a:solidFill>
                <a:latin typeface="Wingdings"/>
              </a:rPr>
              <a:t></a:t>
            </a: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936"/>
              </a:lnSpc>
            </a:pPr>
            <a:r>
              <a:rPr lang="zh-CN" altLang="en-US" sz="1320" smtClean="0">
                <a:solidFill>
                  <a:srgbClr val="800000"/>
                </a:solidFill>
                <a:latin typeface="Wingdings"/>
              </a:rPr>
              <a:t></a:t>
            </a: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840"/>
              </a:lnSpc>
            </a:pPr>
            <a:r>
              <a:rPr lang="zh-CN" altLang="en-US" sz="1320" smtClean="0">
                <a:solidFill>
                  <a:srgbClr val="800000"/>
                </a:solidFill>
                <a:latin typeface="Wingdings"/>
              </a:rPr>
              <a:t></a:t>
            </a: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000"/>
              </a:lnSpc>
            </a:pPr>
            <a:endParaRPr lang="zh-CN" altLang="en-US" sz="1320" smtClean="0">
              <a:solidFill>
                <a:srgbClr val="800000"/>
              </a:solidFill>
              <a:latin typeface="Wingdings"/>
            </a:endParaRPr>
          </a:p>
          <a:p>
            <a:pPr>
              <a:lnSpc>
                <a:spcPts val="1843"/>
              </a:lnSpc>
            </a:pPr>
            <a:r>
              <a:rPr lang="zh-CN" altLang="en-US" sz="1320" smtClean="0">
                <a:solidFill>
                  <a:srgbClr val="800000"/>
                </a:solidFill>
                <a:latin typeface="Wingdings"/>
              </a:rPr>
              <a:t></a:t>
            </a:r>
            <a:endParaRPr lang="zh-CN" altLang="en-US" sz="1320">
              <a:solidFill>
                <a:srgbClr val="800000"/>
              </a:solidFill>
              <a:latin typeface="Wingding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30477" y="1871295"/>
            <a:ext cx="6167586" cy="23083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4"/>
              </a:lnSpc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Very accurate prediction</a:t>
            </a:r>
          </a:p>
          <a:p>
            <a:pPr>
              <a:lnSpc>
                <a:spcPts val="1000"/>
              </a:lnSpc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915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Very simple (“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just 10 lines of code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”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as Schapire said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196" smtClean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ts val="2767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Wide and successful applications</a:t>
            </a:r>
          </a:p>
          <a:p>
            <a:pPr>
              <a:lnSpc>
                <a:spcPts val="1000"/>
              </a:lnSpc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840"/>
              </a:lnSpc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Sound theoretical foundation</a:t>
            </a:r>
          </a:p>
          <a:p>
            <a:pPr>
              <a:lnSpc>
                <a:spcPts val="1000"/>
              </a:lnSpc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843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… …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5593" y="4814191"/>
            <a:ext cx="7348165" cy="18979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52451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Gödel Prize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(2003)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451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42"/>
              </a:lnSpc>
              <a:buClrTx/>
              <a:buSzTx/>
              <a:buNone/>
              <a:tabLst>
                <a:tab pos="5245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Freund &amp; Schapire, A decision theoretic generalization of on-line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5245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learning and an application to Boosting. Journal of Computer and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5245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System Sciences, 1997, 55: 119-139.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45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2451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48"/>
              </a:lnSpc>
              <a:buClrTx/>
              <a:buSzTx/>
              <a:buNone/>
              <a:tabLst>
                <a:tab pos="52451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8A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700" y="2260600"/>
            <a:ext cx="3378200" cy="3175000"/>
          </a:xfrm>
          <a:prstGeom prst="rect">
            <a:avLst/>
          </a:prstGeom>
        </p:spPr>
      </p:pic>
      <p:pic>
        <p:nvPicPr>
          <p:cNvPr id="6" name="图片 5" descr="ws_18B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7" name="图片 6" descr="ws_18B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3400" y="1574800"/>
            <a:ext cx="2032000" cy="457200"/>
          </a:xfrm>
          <a:prstGeom prst="rect">
            <a:avLst/>
          </a:prstGeom>
        </p:spPr>
      </p:pic>
      <p:pic>
        <p:nvPicPr>
          <p:cNvPr id="8" name="图片 7" descr="ws_18B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6400" y="2527300"/>
            <a:ext cx="1168400" cy="457200"/>
          </a:xfrm>
          <a:prstGeom prst="rect">
            <a:avLst/>
          </a:prstGeom>
        </p:spPr>
      </p:pic>
      <p:pic>
        <p:nvPicPr>
          <p:cNvPr id="9" name="图片 8" descr="ws_18C6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4200" y="3162300"/>
            <a:ext cx="2514600" cy="444500"/>
          </a:xfrm>
          <a:prstGeom prst="rect">
            <a:avLst/>
          </a:prstGeom>
        </p:spPr>
      </p:pic>
      <p:pic>
        <p:nvPicPr>
          <p:cNvPr id="10" name="图片 9" descr="ws_18C7.tmp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99100" y="3898900"/>
            <a:ext cx="3238500" cy="762000"/>
          </a:xfrm>
          <a:prstGeom prst="rect">
            <a:avLst/>
          </a:prstGeom>
        </p:spPr>
      </p:pic>
      <p:pic>
        <p:nvPicPr>
          <p:cNvPr id="11" name="图片 10" descr="ws_18C8.tmp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6600" y="5143500"/>
            <a:ext cx="2501900" cy="1079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" y="702439"/>
            <a:ext cx="4495654" cy="30008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“margin” (</a:t>
            </a:r>
            <a:r>
              <a:rPr lang="zh-CN" altLang="en-US" sz="2196" smtClean="0">
                <a:solidFill>
                  <a:srgbClr val="000000"/>
                </a:solidFill>
                <a:latin typeface="幼圆"/>
              </a:rPr>
              <a:t>间隔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14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Binary classification can be viewed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as the task of separating classes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in a feature space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63500" algn="l"/>
                <a:tab pos="23622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b="1" i="1" smtClean="0">
                <a:solidFill>
                  <a:srgbClr val="339933"/>
                </a:solidFill>
                <a:latin typeface="Calibri"/>
              </a:rPr>
              <a:t>margin of this point</a:t>
            </a:r>
            <a:endParaRPr lang="zh-CN" altLang="en-US" sz="2004" b="1" i="1">
              <a:solidFill>
                <a:srgbClr val="339933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4239" y="904197"/>
            <a:ext cx="3787896" cy="30264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For binary classification, the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ground-truth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32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 margin of a single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classifier h: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717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For</a:t>
            </a:r>
          </a:p>
          <a:p>
            <a:pPr marL="0" marR="0" lvl="0" indent="0" defTabSz="914400" eaLnBrk="1" fontAlgn="auto" latinLnBrk="0" hangingPunct="1">
              <a:lnSpc>
                <a:spcPts val="3118"/>
              </a:lnSpc>
              <a:buClrTx/>
              <a:buSzTx/>
              <a:buNone/>
              <a:tabLst>
                <a:tab pos="21717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 margin is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5203" y="4800216"/>
            <a:ext cx="7659148" cy="19107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and the normalized margin: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64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The bigger the margin,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the higher the predictive confidence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endParaRPr lang="en-US" altLang="zh-CN" sz="200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endParaRPr lang="en-US" altLang="zh-CN" sz="200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787"/>
              </a:lnSpc>
              <a:buClrTx/>
              <a:buSzTx/>
              <a:buNone/>
              <a:tabLst>
                <a:tab pos="4572000" algn="l"/>
                <a:tab pos="5613400" algn="l"/>
              </a:tabLst>
              <a:defRPr/>
            </a:pP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D1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1D2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400" y="1295400"/>
            <a:ext cx="8432800" cy="1536700"/>
          </a:xfrm>
          <a:prstGeom prst="rect">
            <a:avLst/>
          </a:prstGeom>
        </p:spPr>
      </p:pic>
      <p:pic>
        <p:nvPicPr>
          <p:cNvPr id="7" name="图片 6" descr="ws_1D2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2900" y="2882900"/>
            <a:ext cx="5867400" cy="189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3679469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Margin explanation of AdaBoost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036" y="5093083"/>
            <a:ext cx="7774564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This bound implies that, when other variables are fixed,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57277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the larger the margin over the training data, the smaller</a:t>
            </a:r>
          </a:p>
          <a:p>
            <a:pPr marL="0" marR="0" lvl="0" indent="0" defTabSz="914400" eaLnBrk="1" fontAlgn="auto" latinLnBrk="0" hangingPunct="1">
              <a:lnSpc>
                <a:spcPts val="2642"/>
              </a:lnSpc>
              <a:buClrTx/>
              <a:buSzTx/>
              <a:buNone/>
              <a:tabLst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generalization error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31"/>
              </a:lnSpc>
              <a:buClrTx/>
              <a:buSzTx/>
              <a:buNone/>
              <a:tabLst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07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208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3840" y="700915"/>
            <a:ext cx="4491486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Margin explanation of AdaBoost (con’t)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036" y="1527936"/>
            <a:ext cx="7774564" cy="5206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Why AdaBoost tends to be resistant to overfitting?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521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the margin theory answers: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400" smtClean="0">
                <a:solidFill>
                  <a:srgbClr val="FF0000"/>
                </a:solidFill>
                <a:latin typeface="Times New Roman"/>
              </a:rPr>
              <a:t>Because it is able to increase the ensemble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400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US" altLang="zh-CN" sz="2402" smtClean="0">
                <a:solidFill>
                  <a:srgbClr val="FF0000"/>
                </a:solidFill>
                <a:latin typeface="Times New Roman"/>
              </a:rPr>
              <a:t>margin even after the training error reaches zero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2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2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2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402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603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402" smtClean="0">
                <a:solidFill>
                  <a:srgbClr val="FF0000"/>
                </a:solidFill>
                <a:latin typeface="Times New Roman"/>
              </a:rPr>
              <a:t>		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This explanation is quite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intuitive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83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It receives good support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in empirical study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90"/>
              </a:lnSpc>
              <a:buClrTx/>
              <a:buSzTx/>
              <a:buNone/>
              <a:tabLst>
                <a:tab pos="63500" algn="l"/>
                <a:tab pos="520700" algn="l"/>
                <a:tab pos="4584700" algn="l"/>
                <a:tab pos="5727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48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2100" y="1828800"/>
            <a:ext cx="2730500" cy="355600"/>
          </a:xfrm>
          <a:prstGeom prst="rect">
            <a:avLst/>
          </a:prstGeom>
        </p:spPr>
      </p:pic>
      <p:pic>
        <p:nvPicPr>
          <p:cNvPr id="6" name="图片 5" descr="ws_248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3454400"/>
            <a:ext cx="2540000" cy="571500"/>
          </a:xfrm>
          <a:prstGeom prst="rect">
            <a:avLst/>
          </a:prstGeom>
        </p:spPr>
      </p:pic>
      <p:pic>
        <p:nvPicPr>
          <p:cNvPr id="7" name="图片 6" descr="ws_2493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3250249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minimum margin bound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9171" y="1419862"/>
            <a:ext cx="7928452" cy="53219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Schapire et al.’s bound depends heavily on the smallest</a:t>
            </a: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margin, because                                 will be small if the</a:t>
            </a:r>
          </a:p>
          <a:p>
            <a:pPr marL="0" marR="0" lvl="0" indent="0" defTabSz="914400" eaLnBrk="1" fontAlgn="auto" latinLnBrk="0" hangingPunct="1">
              <a:lnSpc>
                <a:spcPts val="2907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smallest margin is large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67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Thus, by considering the minimum margin: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38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Breiman </a:t>
            </a:r>
            <a:r>
              <a:rPr lang="en-US" altLang="zh-CN" smtClean="0">
                <a:solidFill>
                  <a:srgbClr val="C00000"/>
                </a:solidFill>
                <a:latin typeface="Times New Roman"/>
              </a:rPr>
              <a:t>[Neural Comp. 1999]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proved a generalization bound,</a:t>
            </a: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which is tighter than Schapire et al.’s bound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801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16"/>
              </a:lnSpc>
              <a:buClrTx/>
              <a:buSzTx/>
              <a:buNone/>
              <a:tabLst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90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291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4" name="图片 3" descr="ws_2928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400" y="1181100"/>
            <a:ext cx="7975600" cy="1981200"/>
          </a:xfrm>
          <a:prstGeom prst="rect">
            <a:avLst/>
          </a:prstGeom>
        </p:spPr>
      </p:pic>
      <p:pic>
        <p:nvPicPr>
          <p:cNvPr id="5" name="图片 4" descr="ws_2929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9400" y="3340100"/>
            <a:ext cx="7835900" cy="279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" y="700915"/>
            <a:ext cx="3515001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two generalization bounds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9957" y="904197"/>
            <a:ext cx="2736327" cy="58477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3006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	</a:t>
            </a:r>
            <a:r>
              <a:rPr lang="en-US" altLang="zh-CN" sz="2004" i="1" smtClean="0">
                <a:solidFill>
                  <a:srgbClr val="FF0000"/>
                </a:solidFill>
                <a:latin typeface="Times New Roman"/>
              </a:rPr>
              <a:t>O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 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log 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/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61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US" altLang="zh-CN" sz="2004" i="1" smtClean="0">
                <a:solidFill>
                  <a:srgbClr val="FF0000"/>
                </a:solidFill>
                <a:latin typeface="Times New Roman"/>
              </a:rPr>
              <a:t>O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log 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/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431800" algn="l"/>
                <a:tab pos="596900" algn="l"/>
                <a:tab pos="1130300" algn="l"/>
              </a:tabLst>
              <a:defRPr/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E2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3595023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doubt about margin theory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171" y="1383921"/>
            <a:ext cx="7928452" cy="53347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Breiman </a:t>
            </a:r>
            <a:r>
              <a:rPr lang="en-US" altLang="zh-CN" smtClean="0">
                <a:solidFill>
                  <a:srgbClr val="C00000"/>
                </a:solidFill>
                <a:latin typeface="Times New Roman"/>
              </a:rPr>
              <a:t>[Neural Comp. 1999]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designed a variant of AdaBoost,</a:t>
            </a: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arc-gv algorithm, which directly maximizes the</a:t>
            </a: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minimum margin</a:t>
            </a:r>
          </a:p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339933"/>
                </a:solidFill>
                <a:latin typeface="Times New Roman"/>
              </a:rPr>
              <a:t>the margin theory would appear to predict that arc-gv should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339933"/>
                </a:solidFill>
                <a:latin typeface="Times New Roman"/>
              </a:rPr>
              <a:t>		perform better than AdaBoost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004" smtClean="0">
              <a:solidFill>
                <a:srgbClr val="339933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004" smtClean="0">
              <a:solidFill>
                <a:srgbClr val="339933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62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However, experiments show that, comparing with AdaBoost:</a:t>
            </a:r>
          </a:p>
          <a:p>
            <a:pPr marL="0" marR="0" lvl="0" indent="0" defTabSz="914400" eaLnBrk="1" fontAlgn="auto" latinLnBrk="0" hangingPunct="1">
              <a:lnSpc>
                <a:spcPts val="3247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arc-gv does produce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uniformly larger minimum margin</a:t>
            </a:r>
          </a:p>
          <a:p>
            <a:pPr marL="0" marR="0" lvl="0" indent="0" defTabSz="914400" eaLnBrk="1" fontAlgn="auto" latinLnBrk="0" hangingPunct="1">
              <a:lnSpc>
                <a:spcPts val="324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•   the test error increases drastically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in almost every case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89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Thus, Breiman convincingly concluded that </a:t>
            </a: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the margin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8" b="1" smtClean="0">
                <a:solidFill>
                  <a:srgbClr val="000000"/>
                </a:solidFill>
                <a:latin typeface="Times New Roman"/>
              </a:rPr>
              <a:t>theory was in serious doubt</a:t>
            </a: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. This almost sentenced the</a:t>
            </a:r>
          </a:p>
          <a:p>
            <a:pPr marL="0" marR="0" lvl="0" indent="0" defTabSz="914400" eaLnBrk="1" fontAlgn="auto" latinLnBrk="0" hangingPunct="1">
              <a:lnSpc>
                <a:spcPts val="2642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margin theory to death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31"/>
              </a:lnSpc>
              <a:buClrTx/>
              <a:buSzTx/>
              <a:buNone/>
              <a:tabLst>
                <a:tab pos="76200" algn="l"/>
                <a:tab pos="4572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30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1731243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7 years later …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171" y="1383921"/>
            <a:ext cx="7928452" cy="53604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Reyzin &amp; Schapire </a:t>
            </a:r>
            <a:r>
              <a:rPr lang="en-US" altLang="zh-CN" smtClean="0">
                <a:solidFill>
                  <a:srgbClr val="C00000"/>
                </a:solidFill>
                <a:latin typeface="Times New Roman"/>
              </a:rPr>
              <a:t>[ICML’06 best paper]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found that, amazingly,</a:t>
            </a: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Breiman had not controlled model complexity well in exps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469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smtClean="0">
                <a:solidFill>
                  <a:srgbClr val="009900"/>
                </a:solidFill>
                <a:latin typeface="Times New Roman"/>
              </a:rPr>
              <a:t>Breiman controlled the model complexity by using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9900"/>
                </a:solidFill>
                <a:latin typeface="Times New Roman"/>
              </a:rPr>
              <a:t>		decision trees with a fixed number of leaves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82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9900"/>
                </a:solidFill>
                <a:latin typeface="Times New Roman"/>
              </a:rPr>
              <a:t>		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Reyzin &amp; Schapire found that, the trees of arc-gv are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		generally “deeper” than the trees of AdaBoost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451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Reyzin &amp; Schapire repeated Brieman’s exps using decision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stumps with two leaves: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arc-gv is with larger minimum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	margin, but worse margin distribution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7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		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R&amp;S claimed that the minimum margin is not crucial, and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altLang="zh-CN" sz="2004" i="1" smtClean="0">
                <a:solidFill>
                  <a:srgbClr val="000000"/>
                </a:solidFill>
                <a:latin typeface="Times New Roman"/>
              </a:rPr>
              <a:t>average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altLang="zh-CN" sz="2004" i="1" smtClean="0">
                <a:solidFill>
                  <a:srgbClr val="000000"/>
                </a:solidFill>
                <a:latin typeface="Times New Roman"/>
              </a:rPr>
              <a:t>median margin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is crucial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54"/>
              </a:lnSpc>
              <a:buClrTx/>
              <a:buSzTx/>
              <a:buNone/>
              <a:tabLst>
                <a:tab pos="38100" algn="l"/>
                <a:tab pos="431800" algn="l"/>
                <a:tab pos="495300" algn="l"/>
                <a:tab pos="58801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571238" y="2779014"/>
            <a:ext cx="949453" cy="1094233"/>
          </a:xfrm>
          <a:custGeom>
            <a:avLst/>
            <a:gdLst/>
            <a:ahLst/>
            <a:cxnLst/>
            <a:rect l="0" t="0" r="0" b="0"/>
            <a:pathLst>
              <a:path w="949453" h="1094233">
                <a:moveTo>
                  <a:pt x="0" y="1094232"/>
                </a:moveTo>
                <a:lnTo>
                  <a:pt x="949452" y="1094232"/>
                </a:lnTo>
                <a:lnTo>
                  <a:pt x="949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382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7" name="图片 6" descr="ws_382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044700"/>
            <a:ext cx="7531100" cy="3086100"/>
          </a:xfrm>
          <a:prstGeom prst="rect">
            <a:avLst/>
          </a:prstGeom>
        </p:spPr>
      </p:pic>
      <p:pic>
        <p:nvPicPr>
          <p:cNvPr id="8" name="图片 7" descr="ws_382C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300" y="5143500"/>
            <a:ext cx="7556500" cy="59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000" y="700915"/>
            <a:ext cx="4003853" cy="60401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Experimental results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i="1" smtClean="0">
                <a:solidFill>
                  <a:srgbClr val="0000FF"/>
                </a:solidFill>
                <a:latin typeface="Calibri"/>
              </a:rPr>
              <a:t>Tree depth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r>
              <a:rPr lang="en-US" altLang="zh-CN" sz="2004" i="1" smtClean="0">
                <a:solidFill>
                  <a:srgbClr val="0000FF"/>
                </a:solidFill>
                <a:latin typeface="Calibri"/>
              </a:rPr>
              <a:t>	using fixed number of leaves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2557"/>
              </a:lnSpc>
              <a:buClrTx/>
              <a:buSzTx/>
              <a:buNone/>
              <a:tabLst>
                <a:tab pos="1041400" algn="l"/>
                <a:tab pos="1955800" algn="l"/>
              </a:tabLst>
              <a:defRPr/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Figure from [Zhou’s book, 2012]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64734" y="904197"/>
            <a:ext cx="3634008" cy="58349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2327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	</a:t>
            </a:r>
            <a:r>
              <a:rPr lang="en-US" altLang="zh-CN" sz="2004" i="1" smtClean="0">
                <a:solidFill>
                  <a:srgbClr val="0000FF"/>
                </a:solidFill>
                <a:latin typeface="Calibri"/>
              </a:rPr>
              <a:t>Margin distribution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r>
              <a:rPr lang="en-US" altLang="zh-CN" sz="2004" i="1" smtClean="0">
                <a:solidFill>
                  <a:srgbClr val="0000FF"/>
                </a:solidFill>
                <a:latin typeface="Calibri"/>
              </a:rPr>
              <a:t>using decision stumps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endParaRPr lang="en-US" altLang="zh-CN" sz="2004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702"/>
              </a:lnSpc>
              <a:buClrTx/>
              <a:buSzTx/>
              <a:buNone/>
              <a:tabLst>
                <a:tab pos="127000" algn="l"/>
                <a:tab pos="889000" algn="l"/>
                <a:tab pos="2019300" algn="l"/>
              </a:tabLst>
              <a:defRPr/>
            </a:pPr>
            <a:r>
              <a:rPr lang="en-US" altLang="zh-CN" sz="2004" i="1" smtClean="0">
                <a:solidFill>
                  <a:srgbClr val="0000FF"/>
                </a:solidFill>
                <a:latin typeface="Calibri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3C7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2642326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Margin theory survive?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240" y="1479243"/>
            <a:ext cx="7671972" cy="52706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2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Not necessarily …</a:t>
            </a:r>
          </a:p>
          <a:p>
            <a:pPr marL="0" marR="0" lvl="0" indent="0" defTabSz="914400" eaLnBrk="1" fontAlgn="auto" latinLnBrk="0" hangingPunct="1">
              <a:lnSpc>
                <a:spcPts val="2882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Breiman’s minimum margin bound is tighter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51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To claim margin distribution is more crucial, we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need a margin distribution bound which is even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tighter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26"/>
              </a:lnSpc>
              <a:buClrTx/>
              <a:buSzTx/>
              <a:buNone/>
              <a:tabLst>
                <a:tab pos="457200" algn="l"/>
                <a:tab pos="56261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078" y="3826002"/>
            <a:ext cx="2916302" cy="1"/>
          </a:xfrm>
          <a:custGeom>
            <a:avLst/>
            <a:gdLst/>
            <a:ahLst/>
            <a:cxnLst/>
            <a:rect l="0" t="0" r="0" b="0"/>
            <a:pathLst>
              <a:path w="2916302" h="1">
                <a:moveTo>
                  <a:pt x="0" y="0"/>
                </a:moveTo>
                <a:lnTo>
                  <a:pt x="2916301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51459" y="1190244"/>
            <a:ext cx="7417310" cy="4363212"/>
          </a:xfrm>
          <a:custGeom>
            <a:avLst/>
            <a:gdLst/>
            <a:ahLst/>
            <a:cxnLst/>
            <a:rect l="0" t="0" r="0" b="0"/>
            <a:pathLst>
              <a:path w="7417310" h="4363212">
                <a:moveTo>
                  <a:pt x="0" y="4363211"/>
                </a:moveTo>
                <a:lnTo>
                  <a:pt x="7417309" y="4363211"/>
                </a:lnTo>
                <a:lnTo>
                  <a:pt x="74173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731507" y="3575303"/>
            <a:ext cx="2340865" cy="646177"/>
          </a:xfrm>
          <a:custGeom>
            <a:avLst/>
            <a:gdLst/>
            <a:ahLst/>
            <a:cxnLst/>
            <a:rect l="0" t="0" r="0" b="0"/>
            <a:pathLst>
              <a:path w="2340865" h="646177">
                <a:moveTo>
                  <a:pt x="0" y="646176"/>
                </a:moveTo>
                <a:lnTo>
                  <a:pt x="2340864" y="646176"/>
                </a:lnTo>
                <a:lnTo>
                  <a:pt x="2340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418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9" name="图片 8" descr="ws_419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300" y="1143000"/>
            <a:ext cx="7556500" cy="4394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9957" y="6473974"/>
            <a:ext cx="1990930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034" y="6462087"/>
            <a:ext cx="4790222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C00000"/>
                </a:solidFill>
                <a:latin typeface="Times New Roman"/>
              </a:rPr>
              <a:t>First presented in [Wang, Sugiyama, Yang, Zhou, Feng, COLT’08]</a:t>
            </a:r>
            <a:endParaRPr lang="zh-CN" altLang="en-US" sz="1404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" y="700915"/>
            <a:ext cx="6256521" cy="35137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4838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Equilibrium margin (Emargin) bound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8387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74"/>
              </a:lnSpc>
              <a:buClrTx/>
              <a:buSzTx/>
              <a:buNone/>
              <a:tabLst>
                <a:tab pos="48387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i="1" smtClean="0">
                <a:solidFill>
                  <a:srgbClr val="FF0000"/>
                </a:solidFill>
                <a:latin typeface="Times New Roman"/>
              </a:rPr>
              <a:t>O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log 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/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" y="5633389"/>
            <a:ext cx="6903493" cy="5642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7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•   Considered factors different from Schapire et al. and Breiman’s bounds</a:t>
            </a:r>
          </a:p>
          <a:p>
            <a:pPr>
              <a:lnSpc>
                <a:spcPts val="2162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•   No intuition to optimize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4726" y="904197"/>
            <a:ext cx="2159245" cy="32957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588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en-US" altLang="zh-CN" i="1" smtClean="0">
                <a:solidFill>
                  <a:srgbClr val="FF0000"/>
                </a:solidFill>
                <a:latin typeface="Calibri"/>
              </a:rPr>
              <a:t>Proved to be tighter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558800" algn="l"/>
              </a:tabLst>
              <a:defRPr/>
            </a:pPr>
            <a:r>
              <a:rPr lang="en-US" altLang="zh-CN" i="1" smtClean="0">
                <a:solidFill>
                  <a:srgbClr val="FF0000"/>
                </a:solidFill>
                <a:latin typeface="Calibri"/>
              </a:rPr>
              <a:t>than Breiman’s bound</a:t>
            </a:r>
            <a:endParaRPr lang="zh-CN" altLang="en-US" i="1">
              <a:solidFill>
                <a:srgbClr val="FF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57200" y="2478023"/>
            <a:ext cx="8075677" cy="2570989"/>
          </a:xfrm>
          <a:custGeom>
            <a:avLst/>
            <a:gdLst/>
            <a:ahLst/>
            <a:cxnLst/>
            <a:rect l="0" t="0" r="0" b="0"/>
            <a:pathLst>
              <a:path w="8075677" h="2570989">
                <a:moveTo>
                  <a:pt x="0" y="2570988"/>
                </a:moveTo>
                <a:lnTo>
                  <a:pt x="8075676" y="2570988"/>
                </a:lnTo>
                <a:lnTo>
                  <a:pt x="8075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DA9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8500" y="3187700"/>
            <a:ext cx="1536700" cy="381000"/>
          </a:xfrm>
          <a:prstGeom prst="rect">
            <a:avLst/>
          </a:prstGeom>
        </p:spPr>
      </p:pic>
      <p:pic>
        <p:nvPicPr>
          <p:cNvPr id="7" name="图片 6" descr="ws_DA9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8" name="图片 7" descr="ws_DAA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56000" y="3200400"/>
            <a:ext cx="4241800" cy="35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" y="699645"/>
            <a:ext cx="2494337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born of AdaBoost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5137" y="1384556"/>
            <a:ext cx="7968528" cy="53476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An open problem </a:t>
            </a:r>
            <a:r>
              <a:rPr lang="en-US" altLang="zh-CN" smtClean="0">
                <a:solidFill>
                  <a:srgbClr val="CC3300"/>
                </a:solidFill>
                <a:latin typeface="Times New Roman"/>
              </a:rPr>
              <a:t>[Kearns &amp; Valiant, STOC’89]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2877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“weakly learnable” ?= “strongly learnable”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00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00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00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14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a problem is </a:t>
            </a:r>
            <a:r>
              <a:rPr lang="en-US" altLang="zh-CN" sz="2196" b="1" i="1" smtClean="0">
                <a:solidFill>
                  <a:srgbClr val="000000"/>
                </a:solidFill>
                <a:latin typeface="Palatino Linotype"/>
              </a:rPr>
              <a:t>learnable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or </a:t>
            </a:r>
            <a:r>
              <a:rPr lang="en-US" altLang="zh-CN" sz="2196" b="1" i="1" smtClean="0">
                <a:solidFill>
                  <a:srgbClr val="000000"/>
                </a:solidFill>
                <a:latin typeface="Palatino Linotype"/>
              </a:rPr>
              <a:t>strongly learnable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if there exists an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		algorithm that outputs a learner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h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in polynomial time such</a:t>
            </a:r>
          </a:p>
          <a:p>
            <a:pPr marL="0" marR="0" lvl="0" indent="0" defTabSz="914400" eaLnBrk="1" fontAlgn="auto" latinLnBrk="0" hangingPunct="1">
              <a:lnSpc>
                <a:spcPts val="2643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		that for all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		a problem is </a:t>
            </a:r>
            <a:r>
              <a:rPr lang="en-US" altLang="zh-CN" sz="2196" b="1" i="1" smtClean="0">
                <a:solidFill>
                  <a:srgbClr val="000000"/>
                </a:solidFill>
                <a:latin typeface="Palatino Linotype"/>
              </a:rPr>
              <a:t>weakly learnable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if there exists an algorithm that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		outputs a learner with error 0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.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5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−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1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/p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where </a:t>
            </a:r>
            <a:r>
              <a:rPr lang="en-US" altLang="zh-CN" sz="2196" i="1" smtClean="0">
                <a:solidFill>
                  <a:srgbClr val="000000"/>
                </a:solidFill>
                <a:latin typeface="Palatino Linotype"/>
              </a:rPr>
              <a:t>p </a:t>
            </a: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is a polynomial in</a:t>
            </a:r>
          </a:p>
          <a:p>
            <a:pPr marL="0" marR="0" lvl="0" indent="0" defTabSz="914400" eaLnBrk="1" fontAlgn="auto" latinLnBrk="0" hangingPunct="1">
              <a:lnSpc>
                <a:spcPts val="2641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Palatino Linotype"/>
              </a:rPr>
              <a:t>		</a:t>
            </a:r>
            <a:r>
              <a:rPr lang="en-US" altLang="zh-CN" sz="2198" smtClean="0">
                <a:solidFill>
                  <a:srgbClr val="000000"/>
                </a:solidFill>
                <a:latin typeface="Palatino Linotype"/>
              </a:rPr>
              <a:t>problem size and other parameters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823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9900"/>
                </a:solidFill>
                <a:latin typeface="Times New Roman"/>
              </a:rPr>
              <a:t>In other words, whether a “weak” learning algorithm that works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004" smtClean="0">
                <a:solidFill>
                  <a:srgbClr val="009900"/>
                </a:solidFill>
                <a:latin typeface="Times New Roman"/>
              </a:rPr>
              <a:t>just slightly better than random guess can be “boosted” into an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006" smtClean="0">
                <a:solidFill>
                  <a:srgbClr val="009900"/>
                </a:solidFill>
                <a:latin typeface="Times New Roman"/>
              </a:rPr>
              <a:t>arbitrarily accurate “strong” learning algorithm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endParaRPr lang="en-US" altLang="zh-CN" sz="2006" smtClean="0">
              <a:solidFill>
                <a:srgbClr val="0099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55"/>
              </a:lnSpc>
              <a:buClrTx/>
              <a:buSzTx/>
              <a:buNone/>
              <a:tabLst>
                <a:tab pos="139700" algn="l"/>
                <a:tab pos="215900" algn="l"/>
                <a:tab pos="1600200" algn="l"/>
                <a:tab pos="5842000" algn="l"/>
              </a:tabLst>
              <a:defRPr/>
            </a:pPr>
            <a:r>
              <a:rPr lang="en-US" altLang="zh-CN" sz="2006" smtClean="0">
                <a:solidFill>
                  <a:srgbClr val="0099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31291" y="5193791"/>
            <a:ext cx="8101586" cy="1014986"/>
          </a:xfrm>
          <a:custGeom>
            <a:avLst/>
            <a:gdLst/>
            <a:ahLst/>
            <a:cxnLst/>
            <a:rect l="0" t="0" r="0" b="0"/>
            <a:pathLst>
              <a:path w="8101586" h="1014986">
                <a:moveTo>
                  <a:pt x="0" y="1014985"/>
                </a:moveTo>
                <a:lnTo>
                  <a:pt x="8101585" y="1014985"/>
                </a:lnTo>
                <a:lnTo>
                  <a:pt x="8101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3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11123" y="2307335"/>
            <a:ext cx="7705346" cy="2598421"/>
          </a:xfrm>
          <a:custGeom>
            <a:avLst/>
            <a:gdLst/>
            <a:ahLst/>
            <a:cxnLst/>
            <a:rect l="0" t="0" r="0" b="0"/>
            <a:pathLst>
              <a:path w="7705346" h="2598421">
                <a:moveTo>
                  <a:pt x="0" y="2598420"/>
                </a:moveTo>
                <a:lnTo>
                  <a:pt x="7705345" y="2598420"/>
                </a:lnTo>
                <a:lnTo>
                  <a:pt x="77053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470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8" name="图片 7" descr="ws_470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" y="1320800"/>
            <a:ext cx="8597900" cy="889000"/>
          </a:xfrm>
          <a:prstGeom prst="rect">
            <a:avLst/>
          </a:prstGeom>
        </p:spPr>
      </p:pic>
      <p:pic>
        <p:nvPicPr>
          <p:cNvPr id="9" name="图片 8" descr="ws_472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200" y="2362200"/>
            <a:ext cx="7467600" cy="2451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9957" y="6473974"/>
            <a:ext cx="1990930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" y="700915"/>
            <a:ext cx="2519279" cy="332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altLang="zh-CN" sz="2196" i="1" smtClean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 margin bound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0967" y="6461965"/>
            <a:ext cx="2022926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[Gao &amp; Zhou, AIJ 2013]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036" y="5235826"/>
            <a:ext cx="6364499" cy="9233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The minimum margin bound and Emargin bound are special</a:t>
            </a:r>
          </a:p>
          <a:p>
            <a:pPr>
              <a:lnSpc>
                <a:spcPts val="2400"/>
              </a:lnSpc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cases of the kth margin bound, both are single-margin bound</a:t>
            </a:r>
          </a:p>
          <a:p>
            <a:pPr>
              <a:lnSpc>
                <a:spcPts val="2400"/>
              </a:lnSpc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(not margin distribution bound)</a:t>
            </a:r>
            <a:endParaRPr lang="zh-CN" altLang="en-US" sz="2004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59663" y="1376172"/>
            <a:ext cx="8244842" cy="2933700"/>
          </a:xfrm>
          <a:custGeom>
            <a:avLst/>
            <a:gdLst/>
            <a:ahLst/>
            <a:cxnLst/>
            <a:rect l="0" t="0" r="0" b="0"/>
            <a:pathLst>
              <a:path w="8244842" h="2933700">
                <a:moveTo>
                  <a:pt x="0" y="2933699"/>
                </a:moveTo>
                <a:lnTo>
                  <a:pt x="8244841" y="2933699"/>
                </a:lnTo>
                <a:lnTo>
                  <a:pt x="82448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040629" y="3289553"/>
            <a:ext cx="3132329" cy="1"/>
          </a:xfrm>
          <a:custGeom>
            <a:avLst/>
            <a:gdLst/>
            <a:ahLst/>
            <a:cxnLst/>
            <a:rect l="0" t="0" r="0" b="0"/>
            <a:pathLst>
              <a:path w="3132329" h="1">
                <a:moveTo>
                  <a:pt x="0" y="0"/>
                </a:moveTo>
                <a:lnTo>
                  <a:pt x="3132328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4C1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8" name="图片 7" descr="ws_4C2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473200"/>
            <a:ext cx="8013700" cy="284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59957" y="6473974"/>
            <a:ext cx="1990930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" y="700915"/>
            <a:ext cx="4296241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Finally, our margin distribution bound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967" y="6461965"/>
            <a:ext cx="2022926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[Gao &amp; Zhou, AIJ 2013]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4540" y="3324095"/>
            <a:ext cx="7478009" cy="28212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59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2004" i="1" smtClean="0">
                <a:solidFill>
                  <a:srgbClr val="FF0000"/>
                </a:solidFill>
                <a:latin typeface="Times New Roman"/>
              </a:rPr>
              <a:t>O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log 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/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92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Wingdings"/>
              </a:rPr>
              <a:t>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Uniformly tighter than Breiman’s as well as Schapire et al.’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bounds</a:t>
            </a: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Wingdings"/>
              </a:rPr>
              <a:t>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Considers the same factors as Schapire et al. and Breiman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00"/>
              </a:lnSpc>
              <a:buClrTx/>
              <a:buSzTx/>
              <a:buNone/>
              <a:tabLst>
                <a:tab pos="88900" algn="l"/>
                <a:tab pos="342900" algn="l"/>
                <a:tab pos="60960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b="1" smtClean="0">
                <a:solidFill>
                  <a:srgbClr val="FF0000"/>
                </a:solidFill>
                <a:latin typeface="Times New Roman"/>
              </a:rPr>
              <a:t>thus, defends the margin theory against Breiman’s doubt</a:t>
            </a:r>
            <a:endParaRPr lang="zh-CN" altLang="en-US" sz="2004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59663" y="1376172"/>
            <a:ext cx="7956806" cy="4105657"/>
          </a:xfrm>
          <a:custGeom>
            <a:avLst/>
            <a:gdLst/>
            <a:ahLst/>
            <a:cxnLst/>
            <a:rect l="0" t="0" r="0" b="0"/>
            <a:pathLst>
              <a:path w="7956806" h="4105657">
                <a:moveTo>
                  <a:pt x="0" y="4105656"/>
                </a:moveTo>
                <a:lnTo>
                  <a:pt x="7956805" y="4105656"/>
                </a:lnTo>
                <a:lnTo>
                  <a:pt x="79568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0461" y="2494026"/>
            <a:ext cx="2845309" cy="1551433"/>
          </a:xfrm>
          <a:custGeom>
            <a:avLst/>
            <a:gdLst/>
            <a:ahLst/>
            <a:cxnLst/>
            <a:rect l="0" t="0" r="0" b="0"/>
            <a:pathLst>
              <a:path w="2845309" h="1551433">
                <a:moveTo>
                  <a:pt x="0" y="1551432"/>
                </a:moveTo>
                <a:lnTo>
                  <a:pt x="2845308" y="1551432"/>
                </a:lnTo>
                <a:lnTo>
                  <a:pt x="28453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192773" y="2565654"/>
            <a:ext cx="755906" cy="396241"/>
          </a:xfrm>
          <a:custGeom>
            <a:avLst/>
            <a:gdLst/>
            <a:ahLst/>
            <a:cxnLst/>
            <a:rect l="0" t="0" r="0" b="0"/>
            <a:pathLst>
              <a:path w="755906" h="396241">
                <a:moveTo>
                  <a:pt x="0" y="396240"/>
                </a:moveTo>
                <a:lnTo>
                  <a:pt x="755905" y="396240"/>
                </a:lnTo>
                <a:lnTo>
                  <a:pt x="755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308342" y="3358134"/>
            <a:ext cx="541020" cy="396240"/>
          </a:xfrm>
          <a:custGeom>
            <a:avLst/>
            <a:gdLst/>
            <a:ahLst/>
            <a:cxnLst/>
            <a:rect l="0" t="0" r="0" b="0"/>
            <a:pathLst>
              <a:path w="541020" h="396240">
                <a:moveTo>
                  <a:pt x="0" y="396239"/>
                </a:moveTo>
                <a:lnTo>
                  <a:pt x="541019" y="396239"/>
                </a:lnTo>
                <a:lnTo>
                  <a:pt x="541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517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10" name="图片 9" descr="ws_518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" y="1435100"/>
            <a:ext cx="7823200" cy="397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9957" y="6473974"/>
            <a:ext cx="1990930" cy="2056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" y="700915"/>
            <a:ext cx="1495602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New insight?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0967" y="6461965"/>
            <a:ext cx="2022926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4"/>
              </a:lnSpc>
            </a:pP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[Gao &amp; Zhou, AIJ 2013]</a:t>
            </a:r>
            <a:endParaRPr lang="zh-CN" altLang="en-US" sz="1596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540" y="3162173"/>
            <a:ext cx="8077404" cy="31162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4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004" b="1" i="1" smtClean="0">
                <a:solidFill>
                  <a:srgbClr val="0000FF"/>
                </a:solidFill>
                <a:latin typeface="Calibri"/>
              </a:rPr>
              <a:t>related to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4" b="1" i="1" smtClean="0">
                <a:solidFill>
                  <a:srgbClr val="0000FF"/>
                </a:solidFill>
                <a:latin typeface="Calibri"/>
              </a:rPr>
              <a:t>	average margin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b="1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b="1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4" b="1" i="1" smtClean="0">
                <a:solidFill>
                  <a:srgbClr val="0000FF"/>
                </a:solidFill>
                <a:latin typeface="Calibri"/>
              </a:rPr>
              <a:t>		</a:t>
            </a:r>
            <a:r>
              <a:rPr lang="en-US" altLang="zh-CN" sz="2004" i="1" smtClean="0">
                <a:solidFill>
                  <a:srgbClr val="FF0000"/>
                </a:solidFill>
                <a:latin typeface="Times New Roman"/>
              </a:rPr>
              <a:t>O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log 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 </a:t>
            </a:r>
            <a:r>
              <a:rPr lang="en-US" altLang="zh-CN" sz="2004" smtClean="0">
                <a:solidFill>
                  <a:srgbClr val="FF0000"/>
                </a:solidFill>
                <a:latin typeface="Cambria"/>
              </a:rPr>
              <a:t>/</a:t>
            </a:r>
            <a:r>
              <a:rPr lang="zh-CN" altLang="en-US" sz="2004" smtClean="0">
                <a:solidFill>
                  <a:srgbClr val="FF0000"/>
                </a:solidFill>
                <a:latin typeface="Cambria"/>
              </a:rPr>
              <a:t>𝑚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09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			</a:t>
            </a:r>
            <a:r>
              <a:rPr lang="en-US" altLang="zh-CN" sz="2006" b="1" i="1" smtClean="0">
                <a:solidFill>
                  <a:srgbClr val="0000FF"/>
                </a:solidFill>
                <a:latin typeface="Calibri"/>
              </a:rPr>
              <a:t>related to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6" b="1" i="1" smtClean="0">
                <a:solidFill>
                  <a:srgbClr val="0000FF"/>
                </a:solidFill>
                <a:latin typeface="Calibri"/>
              </a:rPr>
              <a:t>			</a:t>
            </a:r>
            <a:r>
              <a:rPr lang="en-US" altLang="zh-CN" sz="2004" b="1" i="1" smtClean="0">
                <a:solidFill>
                  <a:srgbClr val="0000FF"/>
                </a:solidFill>
                <a:latin typeface="Calibri"/>
              </a:rPr>
              <a:t>margin variance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b="1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endParaRPr lang="en-US" altLang="zh-CN" sz="2004" b="1" i="1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3276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6" b="1" smtClean="0">
                <a:solidFill>
                  <a:srgbClr val="000000"/>
                </a:solidFill>
                <a:latin typeface="Times New Roman"/>
              </a:rPr>
              <a:t>We should pay attention to not only the average margin,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073400" algn="l"/>
                <a:tab pos="5207000" algn="l"/>
                <a:tab pos="6223000" algn="l"/>
                <a:tab pos="6565900" algn="l"/>
              </a:tabLst>
              <a:defRPr/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but also the margin variance !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573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573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257300"/>
            <a:ext cx="8890000" cy="334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" y="700915"/>
            <a:ext cx="2484655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Empirical verification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473" y="1930907"/>
            <a:ext cx="7864332" cy="48090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2400" i="1" smtClean="0">
                <a:solidFill>
                  <a:srgbClr val="000000"/>
                </a:solidFill>
                <a:latin typeface="Calibri"/>
              </a:rPr>
              <a:t>Margin variance really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400" i="1" smtClean="0">
                <a:solidFill>
                  <a:srgbClr val="000000"/>
                </a:solidFill>
                <a:latin typeface="Calibri"/>
              </a:rPr>
              <a:t>		important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400" i="1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400" i="1" smtClean="0">
              <a:solidFill>
                <a:srgbClr val="000000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2818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400" i="1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altLang="zh-CN" sz="1596" smtClean="0">
                <a:solidFill>
                  <a:srgbClr val="C00000"/>
                </a:solidFill>
                <a:latin typeface="Times New Roman"/>
              </a:rPr>
              <a:t>Figure from [Gao &amp; Zhou, AIJ 2013]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1596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368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[Shivaswamy &amp; Jebara, NIPS 2011] tried to design new boosting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algorithms by maximizing average margin and minimizing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margin variance simultaneously, and the results are encouraging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07"/>
              </a:lnSpc>
              <a:buClrTx/>
              <a:buSzTx/>
              <a:buNone/>
              <a:tabLst>
                <a:tab pos="4584700" algn="l"/>
                <a:tab pos="4838700" algn="l"/>
                <a:tab pos="5816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5BC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700915"/>
            <a:ext cx="1038811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Question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003" y="1850260"/>
            <a:ext cx="7736092" cy="4885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156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r>
              <a:rPr lang="en-US" altLang="zh-CN" sz="2604" smtClean="0">
                <a:solidFill>
                  <a:srgbClr val="0000FF"/>
                </a:solidFill>
                <a:latin typeface="Times New Roman"/>
              </a:rPr>
              <a:t>Do we have direct and principled way to: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4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r>
              <a:rPr lang="en-US" altLang="zh-CN" sz="2604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606" smtClean="0">
                <a:solidFill>
                  <a:srgbClr val="0000FF"/>
                </a:solidFill>
                <a:latin typeface="Times New Roman"/>
              </a:rPr>
              <a:t>maximize the margin mean and minimize the</a:t>
            </a:r>
          </a:p>
          <a:p>
            <a:pPr marL="0" marR="0" lvl="0" indent="0" defTabSz="914400" eaLnBrk="1" fontAlgn="auto" latinLnBrk="0" hangingPunct="1">
              <a:lnSpc>
                <a:spcPts val="3123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r>
              <a:rPr lang="en-US" altLang="zh-CN" sz="260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604" smtClean="0">
                <a:solidFill>
                  <a:srgbClr val="0000FF"/>
                </a:solidFill>
                <a:latin typeface="Times New Roman"/>
              </a:rPr>
              <a:t>margin variance simultaneously?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endParaRPr lang="en-US" altLang="zh-CN" sz="26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457200" algn="l"/>
                <a:tab pos="5689600" algn="l"/>
              </a:tabLst>
              <a:defRPr/>
            </a:pPr>
            <a:r>
              <a:rPr lang="en-US" altLang="zh-CN" sz="2604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05471" y="4005071"/>
            <a:ext cx="1594106" cy="2132077"/>
          </a:xfrm>
          <a:custGeom>
            <a:avLst/>
            <a:gdLst/>
            <a:ahLst/>
            <a:cxnLst/>
            <a:rect l="0" t="0" r="0" b="0"/>
            <a:pathLst>
              <a:path w="1594106" h="2132077">
                <a:moveTo>
                  <a:pt x="0" y="2132076"/>
                </a:moveTo>
                <a:lnTo>
                  <a:pt x="1594105" y="2132076"/>
                </a:lnTo>
                <a:lnTo>
                  <a:pt x="15941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603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" y="1511300"/>
            <a:ext cx="4292600" cy="3556000"/>
          </a:xfrm>
          <a:prstGeom prst="rect">
            <a:avLst/>
          </a:prstGeom>
        </p:spPr>
      </p:pic>
      <p:pic>
        <p:nvPicPr>
          <p:cNvPr id="7" name="图片 6" descr="ws_604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3100" y="3975100"/>
            <a:ext cx="1409700" cy="2171700"/>
          </a:xfrm>
          <a:prstGeom prst="rect">
            <a:avLst/>
          </a:prstGeom>
        </p:spPr>
      </p:pic>
      <p:pic>
        <p:nvPicPr>
          <p:cNvPr id="8" name="图片 7" descr="ws_6045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9" name="图片 8" descr="ws_6056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0900" y="4000500"/>
            <a:ext cx="1612900" cy="2146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" y="700915"/>
            <a:ext cx="2714974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Large margin classifiers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84242" y="904197"/>
            <a:ext cx="4631076" cy="58349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2505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	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Large margin</a:t>
            </a:r>
          </a:p>
          <a:p>
            <a:pPr marL="0" marR="0" lvl="0" indent="0" defTabSz="914400" eaLnBrk="1" fontAlgn="auto" latinLnBrk="0" hangingPunct="1">
              <a:lnSpc>
                <a:spcPts val="2403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classifiers are actually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trying to maximize the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minimum margin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91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196" b="1" i="1" smtClean="0">
                <a:solidFill>
                  <a:srgbClr val="339933"/>
                </a:solidFill>
                <a:latin typeface="Calibri"/>
              </a:rPr>
              <a:t>Support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196" b="1" i="1" smtClean="0">
                <a:solidFill>
                  <a:srgbClr val="339933"/>
                </a:solidFill>
                <a:latin typeface="Calibri"/>
              </a:rPr>
              <a:t>vectors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endParaRPr lang="en-US" altLang="zh-CN" sz="2196" b="1" i="1" smtClean="0">
              <a:solidFill>
                <a:srgbClr val="339933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790"/>
              </a:lnSpc>
              <a:buClrTx/>
              <a:buSzTx/>
              <a:buNone/>
              <a:tabLst>
                <a:tab pos="444500" algn="l"/>
                <a:tab pos="1765300" algn="l"/>
                <a:tab pos="2895600" algn="l"/>
              </a:tabLst>
              <a:defRPr/>
            </a:pPr>
            <a:r>
              <a:rPr lang="en-US" altLang="zh-CN" sz="2196" b="1" i="1" smtClean="0">
                <a:solidFill>
                  <a:srgbClr val="339933"/>
                </a:solidFill>
                <a:latin typeface="Calibri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53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" y="326265"/>
            <a:ext cx="5271571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Big difference between</a:t>
            </a:r>
          </a:p>
          <a:p>
            <a:pPr>
              <a:lnSpc>
                <a:spcPts val="26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“large margin” and “large margin distribution”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6255" y="1636519"/>
            <a:ext cx="3356432" cy="51167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2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mtClean="0"/>
              <a:t>				</a:t>
            </a: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maximizing the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	minimum margin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108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		maximizing the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		margin mean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93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optimizing the margin</a:t>
            </a:r>
          </a:p>
          <a:p>
            <a:pPr marL="0" marR="0" lvl="0" indent="0" defTabSz="914400" eaLnBrk="1" fontAlgn="auto" latinLnBrk="0" hangingPunct="1">
              <a:lnSpc>
                <a:spcPts val="1682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distribution by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maximizing the margin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mean and minimizing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the margin variance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simultaneously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48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and    are the mean instances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(not necessarily real instances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observed in training data)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endParaRPr lang="en-US" altLang="zh-CN" sz="14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819"/>
              </a:lnSpc>
              <a:buClrTx/>
              <a:buSzTx/>
              <a:buNone/>
              <a:tabLst>
                <a:tab pos="241300" algn="l"/>
                <a:tab pos="1155700" algn="l"/>
                <a:tab pos="1689100" algn="l"/>
                <a:tab pos="1701800" algn="l"/>
                <a:tab pos="1828800" algn="l"/>
              </a:tabLst>
              <a:defRPr/>
            </a:pPr>
            <a:r>
              <a:rPr lang="en-US" altLang="zh-CN" sz="14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A3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4" name="TextBox 3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" y="303659"/>
            <a:ext cx="4055469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Another advantage of</a:t>
            </a:r>
          </a:p>
          <a:p>
            <a:pPr>
              <a:lnSpc>
                <a:spcPts val="26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“large margin distribution learning”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1346" y="2112007"/>
            <a:ext cx="7120539" cy="46422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02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mtClean="0"/>
              <a:t>		</a:t>
            </a: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optimizing the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minimum margin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57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optimizing the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z="1404" i="1" smtClean="0">
                <a:solidFill>
                  <a:srgbClr val="000000"/>
                </a:solidFill>
                <a:latin typeface="Times New Roman"/>
              </a:rPr>
              <a:t>			margin distribution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1404" i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77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Less sensitive to outliers or noisy data points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52"/>
              </a:lnSpc>
              <a:buClrTx/>
              <a:buSzTx/>
              <a:buNone/>
              <a:tabLst>
                <a:tab pos="5080000" algn="l"/>
                <a:tab pos="5283200" algn="l"/>
                <a:tab pos="5321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955027" y="2577464"/>
            <a:ext cx="862585" cy="1"/>
          </a:xfrm>
          <a:custGeom>
            <a:avLst/>
            <a:gdLst/>
            <a:ahLst/>
            <a:cxnLst/>
            <a:rect l="0" t="0" r="0" b="0"/>
            <a:pathLst>
              <a:path w="862585" h="1">
                <a:moveTo>
                  <a:pt x="0" y="0"/>
                </a:moveTo>
                <a:lnTo>
                  <a:pt x="862584" y="0"/>
                </a:lnTo>
              </a:path>
            </a:pathLst>
          </a:custGeom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17039" y="2998851"/>
            <a:ext cx="4686302" cy="10669"/>
          </a:xfrm>
          <a:custGeom>
            <a:avLst/>
            <a:gdLst/>
            <a:ahLst/>
            <a:cxnLst/>
            <a:rect l="0" t="0" r="0" b="0"/>
            <a:pathLst>
              <a:path w="4686302" h="10669">
                <a:moveTo>
                  <a:pt x="0" y="0"/>
                </a:moveTo>
                <a:lnTo>
                  <a:pt x="1562101" y="0"/>
                </a:lnTo>
                <a:lnTo>
                  <a:pt x="3124201" y="0"/>
                </a:lnTo>
                <a:lnTo>
                  <a:pt x="4686301" y="0"/>
                </a:lnTo>
                <a:lnTo>
                  <a:pt x="4686301" y="10668"/>
                </a:lnTo>
                <a:lnTo>
                  <a:pt x="3124201" y="10668"/>
                </a:lnTo>
                <a:lnTo>
                  <a:pt x="1562101" y="10668"/>
                </a:lnTo>
                <a:lnTo>
                  <a:pt x="0" y="10668"/>
                </a:lnTo>
                <a:close/>
              </a:path>
            </a:pathLst>
          </a:custGeom>
          <a:solidFill>
            <a:srgbClr val="0033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12284" y="4310760"/>
            <a:ext cx="3764281" cy="10669"/>
          </a:xfrm>
          <a:custGeom>
            <a:avLst/>
            <a:gdLst/>
            <a:ahLst/>
            <a:cxnLst/>
            <a:rect l="0" t="0" r="0" b="0"/>
            <a:pathLst>
              <a:path w="3764281" h="10669">
                <a:moveTo>
                  <a:pt x="0" y="0"/>
                </a:moveTo>
                <a:lnTo>
                  <a:pt x="1882139" y="0"/>
                </a:lnTo>
                <a:lnTo>
                  <a:pt x="3764280" y="0"/>
                </a:lnTo>
                <a:lnTo>
                  <a:pt x="3764280" y="10668"/>
                </a:lnTo>
                <a:lnTo>
                  <a:pt x="1882139" y="10668"/>
                </a:lnTo>
                <a:lnTo>
                  <a:pt x="0" y="10668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5027" y="4590415"/>
            <a:ext cx="1359409" cy="1"/>
          </a:xfrm>
          <a:custGeom>
            <a:avLst/>
            <a:gdLst/>
            <a:ahLst/>
            <a:cxnLst/>
            <a:rect l="0" t="0" r="0" b="0"/>
            <a:pathLst>
              <a:path w="1359409" h="1">
                <a:moveTo>
                  <a:pt x="0" y="0"/>
                </a:moveTo>
                <a:lnTo>
                  <a:pt x="1359408" y="0"/>
                </a:lnTo>
              </a:path>
            </a:pathLst>
          </a:custGeom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17039" y="5011801"/>
            <a:ext cx="4988054" cy="10669"/>
          </a:xfrm>
          <a:custGeom>
            <a:avLst/>
            <a:gdLst/>
            <a:ahLst/>
            <a:cxnLst/>
            <a:rect l="0" t="0" r="0" b="0"/>
            <a:pathLst>
              <a:path w="4988054" h="10669">
                <a:moveTo>
                  <a:pt x="0" y="0"/>
                </a:moveTo>
                <a:lnTo>
                  <a:pt x="1662684" y="0"/>
                </a:lnTo>
                <a:lnTo>
                  <a:pt x="3325369" y="0"/>
                </a:lnTo>
                <a:lnTo>
                  <a:pt x="4988053" y="0"/>
                </a:lnTo>
                <a:lnTo>
                  <a:pt x="4988053" y="10668"/>
                </a:lnTo>
                <a:lnTo>
                  <a:pt x="3325369" y="10668"/>
                </a:lnTo>
                <a:lnTo>
                  <a:pt x="1662684" y="10668"/>
                </a:lnTo>
                <a:lnTo>
                  <a:pt x="0" y="10668"/>
                </a:lnTo>
                <a:close/>
              </a:path>
            </a:pathLst>
          </a:custGeom>
          <a:solidFill>
            <a:srgbClr val="0033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6F0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391" y="627763"/>
            <a:ext cx="4117602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Large margin Distribution Machines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003" y="1491565"/>
            <a:ext cx="7736092" cy="52834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4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8" smtClean="0">
                <a:solidFill>
                  <a:srgbClr val="FF0000"/>
                </a:solidFill>
                <a:latin typeface="Wingdings"/>
              </a:rPr>
              <a:t> </a:t>
            </a:r>
            <a:r>
              <a:rPr lang="en-US" altLang="zh-CN" sz="2198" smtClean="0">
                <a:solidFill>
                  <a:srgbClr val="FF0000"/>
                </a:solidFill>
                <a:latin typeface="Times New Roman"/>
              </a:rPr>
              <a:t>LDM</a:t>
            </a: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8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04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T. Zhang and Z.-H. Zhou. Large margin distribution machine.</a:t>
            </a:r>
          </a:p>
          <a:p>
            <a:pPr marL="0" marR="0" lvl="0" indent="0" defTabSz="914400" eaLnBrk="1" fontAlgn="auto" latinLnBrk="0" hangingPunct="1">
              <a:lnSpc>
                <a:spcPts val="2162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KDD'14, pp.313-322.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6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C00000"/>
                </a:solidFill>
                <a:latin typeface="Times New Roman"/>
              </a:rPr>
              <a:t>Code: </a:t>
            </a:r>
            <a:r>
              <a:rPr lang="en-US" altLang="zh-CN" smtClean="0">
                <a:solidFill>
                  <a:srgbClr val="0033CC"/>
                </a:solidFill>
                <a:latin typeface="Times New Roman"/>
              </a:rPr>
              <a:t>http://lamda.nju.edu.cn/code_LDM.ashx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mtClean="0">
              <a:solidFill>
                <a:srgbClr val="0033CC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mtClean="0">
              <a:solidFill>
                <a:srgbClr val="0033CC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53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cisLDM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19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Y.-H. Zhou and Z.-H. Zhou. Large margin distribution learning with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cost interval and unlabeled data. IEEE Trans. Knowledge and Data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Engineering, in press.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36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1802" smtClean="0">
                <a:solidFill>
                  <a:srgbClr val="C00000"/>
                </a:solidFill>
                <a:latin typeface="Times New Roman"/>
              </a:rPr>
              <a:t>Code: </a:t>
            </a:r>
            <a:r>
              <a:rPr lang="en-US" altLang="zh-CN" sz="1802" smtClean="0">
                <a:solidFill>
                  <a:srgbClr val="0033CC"/>
                </a:solidFill>
                <a:latin typeface="Times New Roman"/>
              </a:rPr>
              <a:t>http://lamda.nju.edu.cn/code_cisLDM.ashx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1802" smtClean="0">
              <a:solidFill>
                <a:srgbClr val="0033CC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1802" smtClean="0">
              <a:solidFill>
                <a:srgbClr val="0033CC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355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Wingdings"/>
              </a:rPr>
              <a:t> 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...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endParaRPr lang="en-US" altLang="zh-CN" sz="2196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36"/>
              </a:lnSpc>
              <a:buClrTx/>
              <a:buSzTx/>
              <a:buNone/>
              <a:tabLst>
                <a:tab pos="393700" algn="l"/>
                <a:tab pos="5689600" algn="l"/>
              </a:tabLst>
              <a:defRPr/>
            </a:pP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751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933" y="1288620"/>
            <a:ext cx="99386" cy="15022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3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3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</a:t>
            </a:r>
          </a:p>
          <a:p>
            <a:pPr>
              <a:lnSpc>
                <a:spcPts val="3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833" y="1331849"/>
            <a:ext cx="7711214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96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1989, [Kearns &amp; Valiant],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open problem</a:t>
            </a:r>
          </a:p>
          <a:p>
            <a:pPr>
              <a:lnSpc>
                <a:spcPts val="1000"/>
              </a:lnSpc>
            </a:pPr>
            <a:endParaRPr lang="en-US" altLang="zh-CN" sz="2196" smtClean="0">
              <a:solidFill>
                <a:srgbClr val="0000FF"/>
              </a:solidFill>
              <a:latin typeface="Calibri"/>
            </a:endParaRPr>
          </a:p>
          <a:p>
            <a:pPr>
              <a:lnSpc>
                <a:spcPts val="2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1990, [Schapire],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proof by construction, the first Boosting algorithm</a:t>
            </a:r>
          </a:p>
          <a:p>
            <a:pPr>
              <a:lnSpc>
                <a:spcPts val="1000"/>
              </a:lnSpc>
            </a:pPr>
            <a:endParaRPr lang="en-US" altLang="zh-CN" sz="2196" smtClean="0">
              <a:solidFill>
                <a:srgbClr val="0000FF"/>
              </a:solidFill>
              <a:latin typeface="Calibri"/>
            </a:endParaRPr>
          </a:p>
          <a:p>
            <a:pPr>
              <a:lnSpc>
                <a:spcPts val="2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1993, [Freund],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another impractical boosting algorithm by voting</a:t>
            </a:r>
          </a:p>
          <a:p>
            <a:pPr>
              <a:lnSpc>
                <a:spcPts val="1000"/>
              </a:lnSpc>
            </a:pPr>
            <a:endParaRPr lang="en-US" altLang="zh-CN" sz="2196" smtClean="0">
              <a:solidFill>
                <a:srgbClr val="0000FF"/>
              </a:solidFill>
              <a:latin typeface="Calibri"/>
            </a:endParaRPr>
          </a:p>
          <a:p>
            <a:pPr>
              <a:lnSpc>
                <a:spcPts val="2240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1995/97, [Freund &amp; Schapire],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AdaBoost</a:t>
            </a:r>
            <a:endParaRPr lang="zh-CN" altLang="en-US" sz="2196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933" y="3346401"/>
            <a:ext cx="8295861" cy="33342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536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1998, [Schapire, Freund, Bartlett &amp; Lee],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Margin theory</a:t>
            </a:r>
          </a:p>
          <a:p>
            <a:pPr marL="0" marR="0" lvl="0" indent="0" defTabSz="914400" eaLnBrk="1" fontAlgn="auto" latinLnBrk="0" hangingPunct="1">
              <a:lnSpc>
                <a:spcPts val="3240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1999, [Breiman],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serious doubt by minimum margin bound</a:t>
            </a:r>
          </a:p>
          <a:p>
            <a:pPr marL="0" marR="0" lvl="0" indent="0" defTabSz="914400" eaLnBrk="1" fontAlgn="auto" latinLnBrk="0" hangingPunct="1">
              <a:lnSpc>
                <a:spcPts val="3241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8" smtClean="0">
                <a:solidFill>
                  <a:srgbClr val="000000"/>
                </a:solidFill>
                <a:latin typeface="Calibri"/>
              </a:rPr>
              <a:t>2006, [Reyzin &amp; Schapire], </a:t>
            </a:r>
            <a:r>
              <a:rPr lang="en-US" altLang="zh-CN" sz="2198" smtClean="0">
                <a:solidFill>
                  <a:srgbClr val="0000FF"/>
                </a:solidFill>
                <a:latin typeface="Calibri"/>
              </a:rPr>
              <a:t>finding the model complexity issue in exps,</a:t>
            </a:r>
          </a:p>
          <a:p>
            <a:pPr marL="0" marR="0" lvl="0" indent="0" defTabSz="914400" eaLnBrk="1" fontAlgn="auto" latinLnBrk="0" hangingPunct="1">
              <a:lnSpc>
                <a:spcPts val="2641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8" smtClean="0">
                <a:solidFill>
                  <a:srgbClr val="0000FF"/>
                </a:solidFill>
                <a:latin typeface="Calibri"/>
              </a:rPr>
              <a:t>	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emphasizing the importance of margin distribution</a:t>
            </a:r>
          </a:p>
          <a:p>
            <a:pPr marL="0" marR="0" lvl="0" indent="0" defTabSz="914400" eaLnBrk="1" fontAlgn="auto" latinLnBrk="0" hangingPunct="1">
              <a:lnSpc>
                <a:spcPts val="3240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6" smtClean="0">
                <a:solidFill>
                  <a:srgbClr val="000000"/>
                </a:solidFill>
                <a:latin typeface="Calibri"/>
              </a:rPr>
              <a:t>2008, [Wang, Sugiyama, Yang, Zhou &amp; Feng], 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Emargin bound, believed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	to be a margin distribution bound</a:t>
            </a:r>
          </a:p>
          <a:p>
            <a:pPr marL="0" marR="0" lvl="0" indent="0" defTabSz="914400" eaLnBrk="1" fontAlgn="auto" latinLnBrk="0" hangingPunct="1">
              <a:lnSpc>
                <a:spcPts val="3241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8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en-US" altLang="zh-CN" sz="2198" smtClean="0">
                <a:solidFill>
                  <a:srgbClr val="000000"/>
                </a:solidFill>
                <a:latin typeface="Calibri"/>
              </a:rPr>
              <a:t>2013, [Gao &amp; Zhou], </a:t>
            </a:r>
            <a:r>
              <a:rPr lang="en-US" altLang="zh-CN" sz="2198" smtClean="0">
                <a:solidFill>
                  <a:srgbClr val="0000FF"/>
                </a:solidFill>
                <a:latin typeface="Calibri"/>
              </a:rPr>
              <a:t>a real margin distribution bound, sheding new</a:t>
            </a:r>
          </a:p>
          <a:p>
            <a:pPr marL="0" marR="0" lvl="0" indent="0" defTabSz="914400" eaLnBrk="1" fontAlgn="auto" latinLnBrk="0" hangingPunct="1">
              <a:lnSpc>
                <a:spcPts val="2642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8" smtClean="0">
                <a:solidFill>
                  <a:srgbClr val="0000FF"/>
                </a:solidFill>
                <a:latin typeface="Calibri"/>
              </a:rPr>
              <a:t>	</a:t>
            </a: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insight ; margin theory defensed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ts val="1907"/>
              </a:lnSpc>
              <a:buClrTx/>
              <a:buSzTx/>
              <a:buNone/>
              <a:tabLst>
                <a:tab pos="342900" algn="l"/>
                <a:tab pos="59436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Calibri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40" y="700915"/>
            <a:ext cx="4870308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Long march of margin theory for AdaBoost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DE3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" y="699645"/>
            <a:ext cx="3348930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born of AdaBoost (con’t)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900" y="1532506"/>
            <a:ext cx="7954101" cy="52065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Amazingly, in 1990 Schapire proves that the answer is “yes”.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More importantly, the proof is a construction!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C00000"/>
                </a:solidFill>
                <a:latin typeface="Times New Roman"/>
              </a:rPr>
              <a:t>This is the first Boosting algorithm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C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31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In 1993, Freund presents a scheme of combining weak</a:t>
            </a:r>
          </a:p>
          <a:p>
            <a:pPr marL="0" marR="0" lvl="0" indent="0" defTabSz="914400" eaLnBrk="1" fontAlgn="auto" latinLnBrk="0" hangingPunct="1">
              <a:lnSpc>
                <a:spcPts val="2402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learners by majority voting in Phd thesis at UC Santa Cruz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6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196" b="1" smtClean="0">
                <a:solidFill>
                  <a:srgbClr val="0000FF"/>
                </a:solidFill>
                <a:latin typeface="Times New Roman"/>
              </a:rPr>
              <a:t>However, these algorithms are not practical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196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196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196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196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63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Later, at AT&amp;T Bell Labs, Freund &amp; Schapire published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the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1997 journal paper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(the work was reported in EuroCOLT’95),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which proposed the AdaBoost algorithm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, a practical algorithm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146"/>
              </a:lnSpc>
              <a:buClrTx/>
              <a:buSzTx/>
              <a:buNone/>
              <a:tabLst>
                <a:tab pos="342900" algn="l"/>
                <a:tab pos="393700" algn="l"/>
                <a:tab pos="457200" algn="l"/>
                <a:tab pos="59055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39517" y="2737230"/>
            <a:ext cx="1479805" cy="1"/>
          </a:xfrm>
          <a:custGeom>
            <a:avLst/>
            <a:gdLst/>
            <a:ahLst/>
            <a:cxnLst/>
            <a:rect l="0" t="0" r="0" b="0"/>
            <a:pathLst>
              <a:path w="1479805" h="1">
                <a:moveTo>
                  <a:pt x="0" y="0"/>
                </a:moveTo>
                <a:lnTo>
                  <a:pt x="1479804" y="0"/>
                </a:lnTo>
              </a:path>
            </a:pathLst>
          </a:custGeom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223642" y="5071998"/>
            <a:ext cx="1616966" cy="12193"/>
          </a:xfrm>
          <a:custGeom>
            <a:avLst/>
            <a:gdLst/>
            <a:ahLst/>
            <a:cxnLst/>
            <a:rect l="0" t="0" r="0" b="0"/>
            <a:pathLst>
              <a:path w="1616966" h="12193">
                <a:moveTo>
                  <a:pt x="0" y="0"/>
                </a:moveTo>
                <a:lnTo>
                  <a:pt x="808483" y="0"/>
                </a:lnTo>
                <a:lnTo>
                  <a:pt x="1616965" y="0"/>
                </a:lnTo>
                <a:lnTo>
                  <a:pt x="1616965" y="12192"/>
                </a:lnTo>
                <a:lnTo>
                  <a:pt x="808483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BD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" y="1651000"/>
            <a:ext cx="1384300" cy="1600200"/>
          </a:xfrm>
          <a:prstGeom prst="rect">
            <a:avLst/>
          </a:prstGeom>
        </p:spPr>
      </p:pic>
      <p:pic>
        <p:nvPicPr>
          <p:cNvPr id="8" name="图片 7" descr="ws_7BE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391" y="627763"/>
            <a:ext cx="3104824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Joint work with my student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3737" y="1844926"/>
            <a:ext cx="7659148" cy="4898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mtClean="0"/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W. Gao and Z.-H. Zhou. On the doubt about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margin explanation of boosting. Artificial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Intelligence, 2013, 203: 1-18.</a:t>
            </a:r>
          </a:p>
          <a:p>
            <a:pPr marL="0" marR="0" lvl="0" indent="0" defTabSz="914400" eaLnBrk="1" fontAlgn="auto" latinLnBrk="0" hangingPunct="1">
              <a:lnSpc>
                <a:spcPts val="2166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(arXiv:1009.3613, Sept.2010)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1802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1802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93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Wei Gao</a:t>
            </a:r>
          </a:p>
          <a:p>
            <a:pPr marL="0" marR="0" lvl="0" indent="0" defTabSz="914400" eaLnBrk="1" fontAlgn="auto" latinLnBrk="0" hangingPunct="1">
              <a:lnSpc>
                <a:spcPts val="2352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006" smtClean="0">
                <a:solidFill>
                  <a:srgbClr val="000000"/>
                </a:solidFill>
                <a:latin typeface="幼圆"/>
              </a:rPr>
              <a:t>(</a:t>
            </a:r>
            <a:r>
              <a:rPr lang="zh-CN" altLang="en-US" sz="2006" smtClean="0">
                <a:solidFill>
                  <a:srgbClr val="000000"/>
                </a:solidFill>
                <a:latin typeface="幼圆"/>
              </a:rPr>
              <a:t>高 尉</a:t>
            </a:r>
            <a:r>
              <a:rPr lang="en-US" altLang="zh-CN" sz="2006" smtClean="0">
                <a:solidFill>
                  <a:srgbClr val="000000"/>
                </a:solidFill>
                <a:latin typeface="幼圆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3223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幼圆"/>
              </a:rPr>
              <a:t>		</a:t>
            </a:r>
            <a:r>
              <a:rPr lang="en-US" altLang="zh-CN" sz="2004" b="1" smtClean="0">
                <a:solidFill>
                  <a:srgbClr val="0000FF"/>
                </a:solidFill>
                <a:latin typeface="Times New Roman"/>
              </a:rPr>
              <a:t>An easy-to-read article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Z.-H. Zhou. Large margin distribution learning.</a:t>
            </a:r>
          </a:p>
          <a:p>
            <a:pPr marL="0" marR="0" lvl="0" indent="0" defTabSz="914400" eaLnBrk="1" fontAlgn="auto" latinLnBrk="0" hangingPunct="1">
              <a:lnSpc>
                <a:spcPts val="2403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6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ANNPR 2014, pp.1-11. (keynote article)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85"/>
              </a:lnSpc>
              <a:buClrTx/>
              <a:buSzTx/>
              <a:buNone/>
              <a:tabLst>
                <a:tab pos="88900" algn="l"/>
                <a:tab pos="1587500" algn="l"/>
                <a:tab pos="1600200" algn="l"/>
                <a:tab pos="4394200" algn="l"/>
                <a:tab pos="56134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84276" y="5440679"/>
            <a:ext cx="5032248" cy="707137"/>
          </a:xfrm>
          <a:custGeom>
            <a:avLst/>
            <a:gdLst/>
            <a:ahLst/>
            <a:cxnLst/>
            <a:rect l="0" t="0" r="0" b="0"/>
            <a:pathLst>
              <a:path w="5032248" h="707137">
                <a:moveTo>
                  <a:pt x="0" y="707136"/>
                </a:moveTo>
                <a:lnTo>
                  <a:pt x="5032247" y="707136"/>
                </a:lnTo>
                <a:lnTo>
                  <a:pt x="50322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1A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81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7" name="图片 6" descr="ws_820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4700" y="5283200"/>
            <a:ext cx="3251200" cy="135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700915"/>
            <a:ext cx="2490618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Take-Home Messages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8653" y="5479694"/>
            <a:ext cx="2016578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18"/>
              </a:lnSpc>
            </a:pPr>
            <a:r>
              <a:rPr lang="en-US" altLang="zh-CN" sz="4800" smtClean="0">
                <a:solidFill>
                  <a:srgbClr val="FF0000"/>
                </a:solidFill>
                <a:latin typeface="Times New Roman"/>
              </a:rPr>
              <a:t>Thanks!</a:t>
            </a:r>
          </a:p>
          <a:p>
            <a:pPr>
              <a:lnSpc>
                <a:spcPts val="1000"/>
              </a:lnSpc>
            </a:pPr>
            <a:endParaRPr lang="en-US" altLang="zh-CN" sz="4800" smtClean="0">
              <a:solidFill>
                <a:srgbClr val="FF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z="4800" smtClean="0">
              <a:solidFill>
                <a:srgbClr val="FF0000"/>
              </a:solidFill>
              <a:latin typeface="Times New Roman"/>
            </a:endParaRPr>
          </a:p>
          <a:p>
            <a:pPr>
              <a:lnSpc>
                <a:spcPts val="1713"/>
              </a:lnSpc>
            </a:pP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5137" y="1419733"/>
            <a:ext cx="7886261" cy="38343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Why AdaBoost is less prone to overfitting?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2" b="1" smtClean="0">
                <a:solidFill>
                  <a:srgbClr val="0000FF"/>
                </a:solidFill>
                <a:latin typeface="Times New Roman"/>
              </a:rPr>
              <a:t>Margin theory stands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2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63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What’s crucial in margin theory?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/>
              </a:rPr>
              <a:t>Margin mean and margin variance, together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0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z="2400" b="1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62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Large margin methods good?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b="1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/>
              </a:rPr>
              <a:t>Large margin distribution methods better</a:t>
            </a:r>
          </a:p>
          <a:p>
            <a:pPr marL="0" marR="0" lvl="0" indent="0" defTabSz="914400" eaLnBrk="1" fontAlgn="auto" latinLnBrk="0" hangingPunct="1">
              <a:lnSpc>
                <a:spcPts val="331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400" b="1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796" i="1" smtClean="0">
                <a:solidFill>
                  <a:srgbClr val="C00000"/>
                </a:solidFill>
                <a:latin typeface="Calibri"/>
              </a:rPr>
              <a:t>LDM can be applied to generalize all kinds of large</a:t>
            </a:r>
          </a:p>
          <a:p>
            <a:pPr marL="0" marR="0" lvl="0" indent="0" defTabSz="914400" eaLnBrk="1" fontAlgn="auto" latinLnBrk="0" hangingPunct="1">
              <a:lnSpc>
                <a:spcPts val="3361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796" i="1" smtClean="0">
                <a:solidFill>
                  <a:srgbClr val="C00000"/>
                </a:solidFill>
                <a:latin typeface="Calibri"/>
              </a:rPr>
              <a:t>	</a:t>
            </a:r>
            <a:r>
              <a:rPr lang="en-US" altLang="zh-CN" sz="2798" i="1" smtClean="0">
                <a:solidFill>
                  <a:srgbClr val="C00000"/>
                </a:solidFill>
                <a:latin typeface="Calibri"/>
              </a:rPr>
              <a:t>margin methods</a:t>
            </a:r>
            <a:endParaRPr lang="zh-CN" altLang="en-US" sz="2798" i="1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020" y="5482994"/>
            <a:ext cx="397063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Now we call LDM as 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ODM (Optimal</a:t>
            </a:r>
          </a:p>
          <a:p>
            <a:pPr>
              <a:lnSpc>
                <a:spcPts val="2400"/>
              </a:lnSpc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margin Distribution Machine)</a:t>
            </a:r>
            <a:endParaRPr lang="zh-CN" altLang="en-US" sz="2004" b="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8F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00" y="1409700"/>
            <a:ext cx="8712200" cy="4965700"/>
          </a:xfrm>
          <a:prstGeom prst="rect">
            <a:avLst/>
          </a:prstGeom>
        </p:spPr>
      </p:pic>
      <p:pic>
        <p:nvPicPr>
          <p:cNvPr id="4" name="图片 3" descr="ws_890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0770" y="576836"/>
            <a:ext cx="2204130" cy="576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幼圆"/>
              </a:rPr>
              <a:t>前往 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426964" y="2025395"/>
            <a:ext cx="3249168" cy="1004317"/>
          </a:xfrm>
          <a:custGeom>
            <a:avLst/>
            <a:gdLst/>
            <a:ahLst/>
            <a:cxnLst/>
            <a:rect l="0" t="0" r="0" b="0"/>
            <a:pathLst>
              <a:path w="3249168" h="1004317">
                <a:moveTo>
                  <a:pt x="0" y="1004316"/>
                </a:moveTo>
                <a:lnTo>
                  <a:pt x="3249167" y="1004316"/>
                </a:lnTo>
                <a:lnTo>
                  <a:pt x="32491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426964" y="2025395"/>
            <a:ext cx="3249168" cy="1004317"/>
          </a:xfrm>
          <a:custGeom>
            <a:avLst/>
            <a:gdLst/>
            <a:ahLst/>
            <a:cxnLst/>
            <a:rect l="0" t="0" r="0" b="0"/>
            <a:pathLst>
              <a:path w="3249168" h="1004317">
                <a:moveTo>
                  <a:pt x="0" y="1004316"/>
                </a:moveTo>
                <a:lnTo>
                  <a:pt x="3249167" y="1004316"/>
                </a:lnTo>
                <a:lnTo>
                  <a:pt x="32491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744723" y="3105911"/>
            <a:ext cx="5817109" cy="1"/>
          </a:xfrm>
          <a:custGeom>
            <a:avLst/>
            <a:gdLst/>
            <a:ahLst/>
            <a:cxnLst/>
            <a:rect l="0" t="0" r="0" b="0"/>
            <a:pathLst>
              <a:path w="5817109" h="1">
                <a:moveTo>
                  <a:pt x="5817108" y="0"/>
                </a:moveTo>
                <a:lnTo>
                  <a:pt x="0" y="0"/>
                </a:lnTo>
              </a:path>
            </a:pathLst>
          </a:custGeom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572000" y="3393947"/>
            <a:ext cx="1728216" cy="359665"/>
          </a:xfrm>
          <a:custGeom>
            <a:avLst/>
            <a:gdLst/>
            <a:ahLst/>
            <a:cxnLst/>
            <a:rect l="0" t="0" r="0" b="0"/>
            <a:pathLst>
              <a:path w="1728216" h="359665">
                <a:moveTo>
                  <a:pt x="0" y="359664"/>
                </a:moveTo>
                <a:lnTo>
                  <a:pt x="1728215" y="359664"/>
                </a:lnTo>
                <a:lnTo>
                  <a:pt x="17282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493008" y="4126991"/>
            <a:ext cx="5183124" cy="923545"/>
          </a:xfrm>
          <a:custGeom>
            <a:avLst/>
            <a:gdLst/>
            <a:ahLst/>
            <a:cxnLst/>
            <a:rect l="0" t="0" r="0" b="0"/>
            <a:pathLst>
              <a:path w="5183124" h="923545">
                <a:moveTo>
                  <a:pt x="0" y="923544"/>
                </a:moveTo>
                <a:lnTo>
                  <a:pt x="5183123" y="923544"/>
                </a:lnTo>
                <a:lnTo>
                  <a:pt x="5183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493008" y="4126991"/>
            <a:ext cx="5183124" cy="923545"/>
          </a:xfrm>
          <a:custGeom>
            <a:avLst/>
            <a:gdLst/>
            <a:ahLst/>
            <a:cxnLst/>
            <a:rect l="0" t="0" r="0" b="0"/>
            <a:pathLst>
              <a:path w="5183124" h="923545">
                <a:moveTo>
                  <a:pt x="0" y="923544"/>
                </a:moveTo>
                <a:lnTo>
                  <a:pt x="5183123" y="923544"/>
                </a:lnTo>
                <a:lnTo>
                  <a:pt x="51831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300215" y="3537203"/>
            <a:ext cx="719329" cy="577598"/>
          </a:xfrm>
          <a:custGeom>
            <a:avLst/>
            <a:gdLst/>
            <a:ahLst/>
            <a:cxnLst/>
            <a:rect l="0" t="0" r="0" b="0"/>
            <a:pathLst>
              <a:path w="719329" h="577598">
                <a:moveTo>
                  <a:pt x="0" y="0"/>
                </a:moveTo>
                <a:lnTo>
                  <a:pt x="719328" y="577597"/>
                </a:ln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E1C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13" name="图片 12" descr="ws_E1C4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6900" y="1333500"/>
            <a:ext cx="8013700" cy="4737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4" name="TextBox 33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" y="699645"/>
            <a:ext cx="2788136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AdaBoost algorithm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4447" y="2254077"/>
            <a:ext cx="4995791" cy="447558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31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1802" smtClean="0">
                <a:solidFill>
                  <a:srgbClr val="000000"/>
                </a:solidFill>
                <a:latin typeface="Palatino Linotype"/>
              </a:rPr>
              <a:t>typically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z="1802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349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z="1802" smtClean="0">
                <a:solidFill>
                  <a:srgbClr val="000000"/>
                </a:solidFill>
                <a:latin typeface="Palatino Linotype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where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125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the weights of incorrectly classified examples are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increased such that the base learner is forced to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focus on the “hard” examples in the training set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304"/>
              </a:lnSpc>
              <a:buClrTx/>
              <a:buSzTx/>
              <a:buNone/>
              <a:tabLst>
                <a:tab pos="1930400" algn="l"/>
                <a:tab pos="26670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2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E436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175000"/>
            <a:ext cx="152400" cy="1828800"/>
          </a:xfrm>
          <a:prstGeom prst="rect">
            <a:avLst/>
          </a:prstGeom>
        </p:spPr>
      </p:pic>
      <p:pic>
        <p:nvPicPr>
          <p:cNvPr id="4" name="图片 3" descr="ws_E43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4000" y="3175000"/>
            <a:ext cx="152400" cy="1828800"/>
          </a:xfrm>
          <a:prstGeom prst="rect">
            <a:avLst/>
          </a:prstGeom>
        </p:spPr>
      </p:pic>
      <p:pic>
        <p:nvPicPr>
          <p:cNvPr id="5" name="图片 4" descr="ws_E44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9064" y="2866101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smtClean="0">
                <a:solidFill>
                  <a:srgbClr val="008080"/>
                </a:solidFill>
                <a:latin typeface="Palatino Linotype"/>
              </a:rPr>
              <a:t>1</a:t>
            </a:r>
            <a:endParaRPr lang="zh-CN" altLang="en-US" sz="1068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3797" y="2859751"/>
            <a:ext cx="854401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smtClean="0">
                <a:solidFill>
                  <a:srgbClr val="008080"/>
                </a:solidFill>
                <a:latin typeface="Palatino Linotype"/>
              </a:rPr>
              <a:t>2</a:t>
            </a:r>
            <a:endParaRPr lang="zh-CN" altLang="en-US" sz="1068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2310" y="2859751"/>
            <a:ext cx="868828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56"/>
              </a:lnSpc>
            </a:pPr>
            <a:r>
              <a:rPr lang="en-US" altLang="zh-CN" sz="1596" smtClean="0">
                <a:solidFill>
                  <a:srgbClr val="008080"/>
                </a:solidFill>
                <a:latin typeface="Palatino Linotype"/>
              </a:rPr>
              <a:t>Data set </a:t>
            </a:r>
            <a:r>
              <a:rPr lang="en-US" altLang="zh-CN" sz="1068" i="1" smtClean="0">
                <a:solidFill>
                  <a:srgbClr val="008080"/>
                </a:solidFill>
                <a:latin typeface="Palatino Linotype"/>
              </a:rPr>
              <a:t>T</a:t>
            </a:r>
            <a:endParaRPr lang="zh-CN" altLang="en-US" sz="1068" i="1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4719" y="5194350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2"/>
              </a:lnSpc>
            </a:pPr>
            <a:r>
              <a:rPr lang="en-US" altLang="zh-CN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/>
              </a:rPr>
              <a:t>1</a:t>
            </a:r>
            <a:endParaRPr lang="zh-CN" altLang="en-US" sz="12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52748" y="5194350"/>
            <a:ext cx="87363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2"/>
              </a:lnSpc>
            </a:pPr>
            <a:r>
              <a:rPr lang="en-US" altLang="zh-CN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smtClean="0">
                <a:solidFill>
                  <a:srgbClr val="008080"/>
                </a:solidFill>
                <a:latin typeface="Palatino Linotype"/>
              </a:rPr>
              <a:t>2</a:t>
            </a:r>
            <a:endParaRPr lang="zh-CN" altLang="en-US" sz="12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1261" y="5194350"/>
            <a:ext cx="889667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2"/>
              </a:lnSpc>
            </a:pPr>
            <a:r>
              <a:rPr lang="en-US" altLang="zh-CN" smtClean="0">
                <a:solidFill>
                  <a:srgbClr val="008080"/>
                </a:solidFill>
                <a:latin typeface="Palatino Linotype"/>
              </a:rPr>
              <a:t>Learner</a:t>
            </a:r>
            <a:r>
              <a:rPr lang="en-US" altLang="zh-CN" sz="1200" i="1" smtClean="0">
                <a:solidFill>
                  <a:srgbClr val="008080"/>
                </a:solidFill>
                <a:latin typeface="Palatino Linotype"/>
              </a:rPr>
              <a:t>T</a:t>
            </a:r>
            <a:endParaRPr lang="zh-CN" altLang="en-US" sz="1200" i="1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65953" y="5084978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5953" y="2780944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5953" y="3932199"/>
            <a:ext cx="615553" cy="3127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8"/>
              </a:lnSpc>
            </a:pPr>
            <a:r>
              <a:rPr lang="en-US" altLang="zh-CN" sz="2400" smtClean="0">
                <a:solidFill>
                  <a:srgbClr val="008080"/>
                </a:solidFill>
                <a:latin typeface="Palatino Linotype"/>
              </a:rPr>
              <a:t>… ...</a:t>
            </a:r>
            <a:endParaRPr lang="zh-CN" altLang="en-US" sz="2400">
              <a:solidFill>
                <a:srgbClr val="008080"/>
              </a:solidFill>
              <a:latin typeface="Palatino Linotyp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27450" y="904197"/>
            <a:ext cx="5288307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29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57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57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57600" algn="l"/>
              </a:tabLst>
              <a:defRPr/>
            </a:pPr>
            <a:endParaRPr lang="en-US" altLang="zh-CN" sz="996" b="1" smtClean="0">
              <a:solidFill>
                <a:srgbClr val="000000"/>
              </a:solidFill>
              <a:latin typeface="Georgia"/>
            </a:endParaRPr>
          </a:p>
          <a:p>
            <a:pPr marL="0" marR="0" lvl="0" indent="0" defTabSz="914400" eaLnBrk="1" fontAlgn="auto" latinLnBrk="0" hangingPunct="1">
              <a:lnSpc>
                <a:spcPts val="2138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training instances that are wrongly predicted</a:t>
            </a:r>
          </a:p>
          <a:p>
            <a:pPr marL="0" marR="0" lvl="0" indent="0" defTabSz="914400" eaLnBrk="1" fontAlgn="auto" latinLnBrk="0" hangingPunct="1">
              <a:lnSpc>
                <a:spcPts val="2434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by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/>
              </a:rPr>
              <a:t>1 </a:t>
            </a: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will play more important roles in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3657600" algn="l"/>
              </a:tabLst>
              <a:defRPr/>
            </a:pPr>
            <a:r>
              <a:rPr lang="en-US" altLang="zh-CN" smtClean="0">
                <a:solidFill>
                  <a:srgbClr val="996600"/>
                </a:solidFill>
                <a:latin typeface="Palatino Linotype"/>
              </a:rPr>
              <a:t>the training of Learner</a:t>
            </a:r>
            <a:r>
              <a:rPr lang="en-US" altLang="zh-CN" sz="1200" smtClean="0">
                <a:solidFill>
                  <a:srgbClr val="996600"/>
                </a:solidFill>
                <a:latin typeface="Palatino Linotype"/>
              </a:rPr>
              <a:t>2</a:t>
            </a:r>
            <a:endParaRPr lang="zh-CN" altLang="en-US" sz="1200">
              <a:solidFill>
                <a:srgbClr val="996600"/>
              </a:solidFill>
              <a:latin typeface="Palatino Linotyp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6076" y="5783579"/>
            <a:ext cx="4737387" cy="9105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29"/>
              </a:lnSpc>
              <a:buClrTx/>
              <a:buSzTx/>
              <a:buNone/>
              <a:tabLst>
                <a:tab pos="2603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weighted combination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03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03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03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Palatino Linotype"/>
            </a:endParaRPr>
          </a:p>
          <a:p>
            <a:pPr marL="0" marR="0" lvl="0" indent="0" defTabSz="914400" eaLnBrk="1" fontAlgn="auto" latinLnBrk="0" hangingPunct="1">
              <a:lnSpc>
                <a:spcPts val="2309"/>
              </a:lnSpc>
              <a:buClrTx/>
              <a:buSzTx/>
              <a:buNone/>
              <a:tabLst>
                <a:tab pos="2603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3840" y="699645"/>
            <a:ext cx="2634247" cy="15517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 flowchart illustration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19100" algn="l"/>
              </a:tabLst>
              <a:defRPr/>
            </a:pPr>
            <a:endParaRPr lang="en-US" altLang="zh-CN" sz="219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48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Palatino Linotype"/>
              </a:rPr>
              <a:t>Original training set</a:t>
            </a:r>
            <a:endParaRPr lang="zh-CN" altLang="en-US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E7C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4191000"/>
            <a:ext cx="2984500" cy="1663700"/>
          </a:xfrm>
          <a:prstGeom prst="rect">
            <a:avLst/>
          </a:prstGeom>
        </p:spPr>
      </p:pic>
      <p:pic>
        <p:nvPicPr>
          <p:cNvPr id="6" name="图片 5" descr="ws_E7D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" y="699645"/>
            <a:ext cx="3265830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Why AdaBoost high impact?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1104" y="1455803"/>
            <a:ext cx="7851508" cy="52963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First, it is simple yet effective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9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can be applied to almost all tasks where one wants to apply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machine learning techniques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368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For example,  in computer vision, the </a:t>
            </a: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Viola-Jones detector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b="1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86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b="1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AdaBoost using harr-like features in a cascade structure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9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		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in average, only 8 features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needed to be evaluated per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image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457200" algn="l"/>
                <a:tab pos="546100" algn="l"/>
                <a:tab pos="3962400" algn="l"/>
                <a:tab pos="58039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4884" y="1815083"/>
            <a:ext cx="4824984" cy="461773"/>
          </a:xfrm>
          <a:custGeom>
            <a:avLst/>
            <a:gdLst/>
            <a:ahLst/>
            <a:cxnLst/>
            <a:rect l="0" t="0" r="0" b="0"/>
            <a:pathLst>
              <a:path w="4824984" h="461773">
                <a:moveTo>
                  <a:pt x="0" y="461772"/>
                </a:moveTo>
                <a:lnTo>
                  <a:pt x="4824983" y="461772"/>
                </a:lnTo>
                <a:lnTo>
                  <a:pt x="4824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3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EB1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" y="5105400"/>
            <a:ext cx="482600" cy="736600"/>
          </a:xfrm>
          <a:prstGeom prst="rect">
            <a:avLst/>
          </a:prstGeom>
        </p:spPr>
      </p:pic>
      <p:pic>
        <p:nvPicPr>
          <p:cNvPr id="7" name="图片 6" descr="ws_EB2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9700" y="25400"/>
            <a:ext cx="5130800" cy="523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" y="699645"/>
            <a:ext cx="2821991" cy="3340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The Viola-Jones detector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6933" y="1843151"/>
            <a:ext cx="8053487" cy="4898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094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400" b="1" i="1" smtClean="0">
                <a:solidFill>
                  <a:srgbClr val="FF0000"/>
                </a:solidFill>
                <a:latin typeface="Palatino Linotype"/>
              </a:rPr>
              <a:t>“the first real-time face detector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/>
              </a:rPr>
              <a:t>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400" b="1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400" b="1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499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400" b="1" smtClean="0">
                <a:solidFill>
                  <a:srgbClr val="FF0000"/>
                </a:solidFill>
                <a:latin typeface="Times New Roman"/>
              </a:rPr>
              <a:t>	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Comparable accuracy, but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</a:t>
            </a:r>
            <a:r>
              <a:rPr lang="en-US" altLang="zh-CN" sz="2004" b="1" smtClean="0">
                <a:solidFill>
                  <a:srgbClr val="0000FF"/>
                </a:solidFill>
                <a:latin typeface="Times New Roman"/>
              </a:rPr>
              <a:t>15 times faster 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than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state-of-the-art of face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detectors (at that time)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53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196" smtClean="0">
                <a:solidFill>
                  <a:srgbClr val="FF0000"/>
                </a:solidFill>
                <a:latin typeface="Times New Roman"/>
              </a:rPr>
              <a:t>Longuet-Higgins Prize </a:t>
            </a: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(2011)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z="2004" smtClean="0">
              <a:solidFill>
                <a:srgbClr val="FF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42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z="2004" smtClean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Viola &amp; Jones, Rapid object detection using a Boosted cascade of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simple features. CVPR, 2001.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717"/>
              </a:lnSpc>
              <a:buClrTx/>
              <a:buSzTx/>
              <a:buNone/>
              <a:tabLst>
                <a:tab pos="177800" algn="l"/>
                <a:tab pos="546100" algn="l"/>
                <a:tab pos="59436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1" cy="6858001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2222" y="1143761"/>
            <a:ext cx="5544313" cy="1"/>
          </a:xfrm>
          <a:custGeom>
            <a:avLst/>
            <a:gdLst/>
            <a:ahLst/>
            <a:cxnLst/>
            <a:rect l="0" t="0" r="0" b="0"/>
            <a:pathLst>
              <a:path w="5544313" h="1">
                <a:moveTo>
                  <a:pt x="0" y="0"/>
                </a:moveTo>
                <a:lnTo>
                  <a:pt x="5544312" y="0"/>
                </a:lnTo>
              </a:path>
            </a:pathLst>
          </a:custGeom>
          <a:ln w="508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52222" y="6383273"/>
            <a:ext cx="8641081" cy="1"/>
          </a:xfrm>
          <a:custGeom>
            <a:avLst/>
            <a:gdLst/>
            <a:ahLst/>
            <a:cxnLst/>
            <a:rect l="0" t="0" r="0" b="0"/>
            <a:pathLst>
              <a:path w="8641081" h="1">
                <a:moveTo>
                  <a:pt x="0" y="0"/>
                </a:moveTo>
                <a:lnTo>
                  <a:pt x="8641080" y="0"/>
                </a:lnTo>
              </a:path>
            </a:pathLst>
          </a:custGeom>
          <a:ln w="254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EE4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500" y="139700"/>
            <a:ext cx="1727200" cy="838200"/>
          </a:xfrm>
          <a:prstGeom prst="rect">
            <a:avLst/>
          </a:prstGeom>
        </p:spPr>
      </p:pic>
      <p:pic>
        <p:nvPicPr>
          <p:cNvPr id="6" name="图片 5" descr="ws_EE5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2700" y="1981200"/>
            <a:ext cx="6896100" cy="339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481511" y="496540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709786" y="473712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2938060" y="450885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3166335" y="428057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3394609" y="405230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3622884" y="382403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3851158" y="359575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习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4079433" y="336748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导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4307707" y="313920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 rot="18900000">
            <a:off x="4535981" y="2910932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课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 rot="18900000">
            <a:off x="4764256" y="2682658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程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 rot="18900000">
            <a:off x="4992530" y="245438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专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 rot="18900000">
            <a:off x="5220805" y="222610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用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 rot="18900000">
            <a:off x="5449079" y="1997835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所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4" name="TextBox 23"/>
          <p:cNvSpPr txBox="1"/>
          <p:nvPr/>
        </p:nvSpPr>
        <p:spPr>
          <a:xfrm rot="18900000">
            <a:off x="5677354" y="176956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有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 rot="18900000">
            <a:off x="5905628" y="1541286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权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 rot="18900000">
            <a:off x="6133902" y="1313011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保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 rot="18900000">
            <a:off x="6362177" y="108473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留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2509" y="904197"/>
            <a:ext cx="1594988" cy="1410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9"/>
              </a:lnSpc>
            </a:pPr>
            <a:r>
              <a:rPr lang="en-US" altLang="zh-CN" sz="996" b="1" smtClean="0">
                <a:solidFill>
                  <a:srgbClr val="000000"/>
                </a:solidFill>
                <a:latin typeface="Georgia"/>
              </a:rPr>
              <a:t>http://lamda.nju.edu.cn</a:t>
            </a:r>
            <a:endParaRPr lang="zh-CN" altLang="en-US" sz="996" b="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840" y="699645"/>
            <a:ext cx="4100738" cy="3256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Why AdaBoost high impact? (con’t)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2900" y="1455803"/>
            <a:ext cx="7954101" cy="52963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2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z="2196" smtClean="0">
                <a:solidFill>
                  <a:srgbClr val="0000FF"/>
                </a:solidFill>
                <a:latin typeface="Times New Roman"/>
              </a:rPr>
              <a:t>Second, it generates the Boosting Family of algorithms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z="2196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99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lot of Boosting algorithms: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AdaBoost.M1, AdaBoost.MR, FilterBoost, GentleBoost, GradientBoost,</a:t>
            </a: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MadaBoost, LogitBoost, LPBoost, MultiBoost, RealBoost, RobustBoost, …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134"/>
              </a:lnSpc>
              <a:buClrTx/>
              <a:buSzTx/>
              <a:buNone/>
              <a:tabLst>
                <a:tab pos="101600" algn="l"/>
                <a:tab pos="5905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1404" smtClean="0">
                <a:solidFill>
                  <a:srgbClr val="000066"/>
                </a:solidFill>
                <a:latin typeface="Times New Roman"/>
              </a:rPr>
              <a:t>http://cs.nju.edu.cn/zhouzh/</a:t>
            </a:r>
            <a:endParaRPr lang="zh-CN" altLang="en-US" sz="1404">
              <a:solidFill>
                <a:srgbClr val="000066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Microsoft Office PowerPoint</Application>
  <PresentationFormat>自定义</PresentationFormat>
  <Paragraphs>2080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LuMaoMao</cp:lastModifiedBy>
  <cp:revision>1</cp:revision>
  <dcterms:created xsi:type="dcterms:W3CDTF">2017-09-13T08:34:41Z</dcterms:created>
  <dcterms:modified xsi:type="dcterms:W3CDTF">2017-09-13T08:35:28Z</dcterms:modified>
</cp:coreProperties>
</file>