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BEEF-4325-49C6-8F31-B72B5D73E646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2987E-1FDE-4031-9A80-807DA37D35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BEEF-4325-49C6-8F31-B72B5D73E646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2987E-1FDE-4031-9A80-807DA37D35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BEEF-4325-49C6-8F31-B72B5D73E646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2987E-1FDE-4031-9A80-807DA37D35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BEEF-4325-49C6-8F31-B72B5D73E646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2987E-1FDE-4031-9A80-807DA37D35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BEEF-4325-49C6-8F31-B72B5D73E646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2987E-1FDE-4031-9A80-807DA37D35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BEEF-4325-49C6-8F31-B72B5D73E646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2987E-1FDE-4031-9A80-807DA37D35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BEEF-4325-49C6-8F31-B72B5D73E646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2987E-1FDE-4031-9A80-807DA37D35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BEEF-4325-49C6-8F31-B72B5D73E646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2987E-1FDE-4031-9A80-807DA37D35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BEEF-4325-49C6-8F31-B72B5D73E646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2987E-1FDE-4031-9A80-807DA37D35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BEEF-4325-49C6-8F31-B72B5D73E646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2987E-1FDE-4031-9A80-807DA37D35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BEEF-4325-49C6-8F31-B72B5D73E646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2987E-1FDE-4031-9A80-807DA37D35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DBEEF-4325-49C6-8F31-B72B5D73E646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2987E-1FDE-4031-9A80-807DA37D35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amazon.com/Ensemble-Methods-Foundations-Algorithms-Recognition/dp/1439830037/ref=sr_1_sc_1?ie=UTF8&amp;qid=1351688158&amp;sr=8-1-spell&amp;keywords=Ensemble+methods:+Founadtions+and+Algorithms#256,5,myslide5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9ED6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4" name="TextBox 3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5" name="TextBox 4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5986" y="271109"/>
            <a:ext cx="2462213" cy="3986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79"/>
              </a:lnSpc>
            </a:pPr>
            <a:r>
              <a:rPr lang="zh-CN" altLang="en-US" sz="3204" smtClean="0">
                <a:solidFill>
                  <a:srgbClr val="FF0000"/>
                </a:solidFill>
                <a:latin typeface="幼圆"/>
              </a:rPr>
              <a:t>机器学习导论</a:t>
            </a:r>
            <a:endParaRPr lang="zh-CN" altLang="en-US" sz="3204">
              <a:solidFill>
                <a:srgbClr val="FF0000"/>
              </a:solidFill>
              <a:latin typeface="幼圆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78251" y="298450"/>
            <a:ext cx="2104743" cy="3481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2016 </a:t>
            </a: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春季学期 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)</a:t>
            </a:r>
            <a:endParaRPr lang="zh-CN" altLang="en-US" sz="24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3485" y="2577719"/>
            <a:ext cx="6514604" cy="381322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5189"/>
              </a:lnSpc>
              <a:buClrTx/>
              <a:buSzTx/>
              <a:buNone/>
              <a:tabLst>
                <a:tab pos="4013200" algn="l"/>
              </a:tabLst>
              <a:defRPr/>
            </a:pPr>
            <a:r>
              <a:rPr lang="zh-CN" altLang="en-US" sz="5400" smtClean="0">
                <a:solidFill>
                  <a:srgbClr val="0000FF"/>
                </a:solidFill>
                <a:latin typeface="幼圆"/>
              </a:rPr>
              <a:t>八、集成学习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016"/>
              </a:lnSpc>
              <a:buClrTx/>
              <a:buSzTx/>
              <a:buNone/>
              <a:tabLst>
                <a:tab pos="4013200" algn="l"/>
              </a:tabLst>
              <a:defRPr/>
            </a:pPr>
            <a:r>
              <a:rPr lang="zh-CN" altLang="en-US" sz="5400" smtClean="0">
                <a:solidFill>
                  <a:srgbClr val="0000FF"/>
                </a:solidFill>
                <a:latin typeface="幼圆"/>
              </a:rPr>
              <a:t>	</a:t>
            </a: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主讲教师：周志华</a:t>
            </a:r>
            <a:endParaRPr lang="zh-CN" altLang="en-US" sz="2400">
              <a:solidFill>
                <a:srgbClr val="000000"/>
              </a:solidFill>
              <a:latin typeface="幼圆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BC51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86100" y="2095500"/>
            <a:ext cx="1701800" cy="546100"/>
          </a:xfrm>
          <a:prstGeom prst="rect">
            <a:avLst/>
          </a:prstGeom>
        </p:spPr>
      </p:pic>
      <p:pic>
        <p:nvPicPr>
          <p:cNvPr id="3" name="图片 2" descr="ws_BC52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2400" y="3441700"/>
            <a:ext cx="2895600" cy="1079500"/>
          </a:xfrm>
          <a:prstGeom prst="rect">
            <a:avLst/>
          </a:prstGeom>
        </p:spPr>
      </p:pic>
      <p:pic>
        <p:nvPicPr>
          <p:cNvPr id="4" name="图片 3" descr="ws_BC53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07000" y="3340100"/>
            <a:ext cx="3632200" cy="2844800"/>
          </a:xfrm>
          <a:prstGeom prst="rect">
            <a:avLst/>
          </a:prstGeom>
        </p:spPr>
      </p:pic>
      <p:pic>
        <p:nvPicPr>
          <p:cNvPr id="5" name="图片 4" descr="ws_BC54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3736" y="406272"/>
            <a:ext cx="5275483" cy="107721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306"/>
              </a:lnSpc>
              <a:buClrTx/>
              <a:buSzTx/>
              <a:buNone/>
              <a:tabLst>
                <a:tab pos="1397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多样性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067"/>
              </a:lnSpc>
              <a:buClrTx/>
              <a:buSzTx/>
              <a:buNone/>
              <a:tabLst>
                <a:tab pos="1397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	</a:t>
            </a:r>
            <a:r>
              <a:rPr lang="zh-CN" altLang="en-US" sz="2400" smtClean="0">
                <a:solidFill>
                  <a:srgbClr val="FF0000"/>
                </a:solidFill>
                <a:latin typeface="幼圆"/>
              </a:rPr>
              <a:t>“多样性”</a:t>
            </a:r>
            <a:r>
              <a:rPr lang="en-US" altLang="zh-CN" sz="2004" smtClean="0">
                <a:solidFill>
                  <a:srgbClr val="FF0000"/>
                </a:solidFill>
                <a:latin typeface="Times New Roman"/>
              </a:rPr>
              <a:t>(diversity) </a:t>
            </a: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是集成学习的关键</a:t>
            </a:r>
            <a:endParaRPr lang="zh-CN" altLang="en-US" sz="2400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00832" y="1738629"/>
            <a:ext cx="3134641" cy="27251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(error-ambiguity decomposition):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6389" y="1662048"/>
            <a:ext cx="1949252" cy="13347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9"/>
              </a:lnSpc>
              <a:buClrTx/>
              <a:buSzTx/>
              <a:buNone/>
              <a:tabLst>
                <a:tab pos="762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误差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-</a:t>
            </a: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分歧分解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762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762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762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762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762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529"/>
              </a:lnSpc>
              <a:buClrTx/>
              <a:buSzTx/>
              <a:buNone/>
              <a:tabLst>
                <a:tab pos="762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	</a:t>
            </a:r>
            <a:r>
              <a:rPr lang="zh-CN" altLang="en-US" sz="2402" smtClean="0">
                <a:solidFill>
                  <a:srgbClr val="FF0000"/>
                </a:solidFill>
                <a:latin typeface="幼圆"/>
              </a:rPr>
              <a:t>多样性度量</a:t>
            </a:r>
            <a:endParaRPr lang="zh-CN" altLang="en-US" sz="2402">
              <a:solidFill>
                <a:srgbClr val="FF0000"/>
              </a:solidFill>
              <a:latin typeface="幼圆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59789" y="3051774"/>
            <a:ext cx="4616648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一般通过两分类器的预测结果</a:t>
            </a:r>
            <a:r>
              <a:rPr lang="zh-CN" altLang="en-US" sz="2004" smtClean="0">
                <a:solidFill>
                  <a:srgbClr val="0000FF"/>
                </a:solidFill>
                <a:latin typeface="幼圆"/>
              </a:rPr>
              <a:t>列联表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定义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2589" y="4594400"/>
            <a:ext cx="89768" cy="14234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4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</a:t>
            </a:r>
          </a:p>
          <a:p>
            <a:pPr>
              <a:lnSpc>
                <a:spcPts val="3001"/>
              </a:lnSpc>
            </a:pPr>
            <a:r>
              <a:rPr lang="en-US" altLang="zh-CN" sz="2006" smtClean="0">
                <a:solidFill>
                  <a:srgbClr val="000000"/>
                </a:solidFill>
                <a:latin typeface="Times New Roman"/>
              </a:rPr>
              <a:t>•</a:t>
            </a:r>
          </a:p>
          <a:p>
            <a:pPr>
              <a:lnSpc>
                <a:spcPts val="2905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</a:t>
            </a:r>
          </a:p>
          <a:p>
            <a:pPr>
              <a:lnSpc>
                <a:spcPts val="3000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89101" y="4616033"/>
            <a:ext cx="3068148" cy="14234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74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不合度量 </a:t>
            </a:r>
            <a:r>
              <a:rPr lang="en-US" altLang="zh-CN" sz="1596" smtClean="0">
                <a:solidFill>
                  <a:srgbClr val="000000"/>
                </a:solidFill>
                <a:latin typeface="Times New Roman"/>
              </a:rPr>
              <a:t>(disagreement measure)</a:t>
            </a:r>
          </a:p>
          <a:p>
            <a:pPr>
              <a:lnSpc>
                <a:spcPts val="1000"/>
              </a:lnSpc>
            </a:pPr>
            <a:endParaRPr lang="en-US" altLang="zh-CN" sz="1596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2001"/>
              </a:lnSpc>
            </a:pPr>
            <a:r>
              <a:rPr lang="zh-CN" altLang="en-US" sz="2006" smtClean="0">
                <a:solidFill>
                  <a:srgbClr val="000000"/>
                </a:solidFill>
                <a:latin typeface="幼圆"/>
              </a:rPr>
              <a:t>相关系数 </a:t>
            </a:r>
            <a:r>
              <a:rPr lang="en-US" altLang="zh-CN" sz="1598" smtClean="0">
                <a:solidFill>
                  <a:srgbClr val="000000"/>
                </a:solidFill>
                <a:latin typeface="Times New Roman"/>
              </a:rPr>
              <a:t>(correlation coefficient)</a:t>
            </a:r>
          </a:p>
          <a:p>
            <a:pPr>
              <a:lnSpc>
                <a:spcPts val="3144"/>
              </a:lnSpc>
            </a:pPr>
            <a:r>
              <a:rPr lang="en-US" altLang="zh-CN" sz="2004" i="1" smtClean="0">
                <a:solidFill>
                  <a:srgbClr val="000000"/>
                </a:solidFill>
                <a:latin typeface="Palatino Linotype"/>
              </a:rPr>
              <a:t>Q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-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统计量 </a:t>
            </a:r>
            <a:r>
              <a:rPr lang="en-US" altLang="zh-CN" sz="1596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CN" sz="1596" i="1" smtClean="0">
                <a:solidFill>
                  <a:srgbClr val="000000"/>
                </a:solidFill>
                <a:latin typeface="Palatino Linotype"/>
              </a:rPr>
              <a:t>Q</a:t>
            </a:r>
            <a:r>
              <a:rPr lang="en-US" altLang="zh-CN" sz="1596" smtClean="0">
                <a:solidFill>
                  <a:srgbClr val="000000"/>
                </a:solidFill>
                <a:latin typeface="Times New Roman"/>
              </a:rPr>
              <a:t>-statistic)</a:t>
            </a:r>
          </a:p>
          <a:p>
            <a:pPr>
              <a:lnSpc>
                <a:spcPts val="3000"/>
              </a:lnSpc>
            </a:pPr>
            <a:r>
              <a:rPr lang="el-GR" altLang="zh-CN" sz="2004" i="1" smtClean="0">
                <a:solidFill>
                  <a:srgbClr val="000000"/>
                </a:solidFill>
                <a:latin typeface="Palatino Linotype"/>
              </a:rPr>
              <a:t>κ</a:t>
            </a:r>
            <a:r>
              <a:rPr lang="el-GR" altLang="zh-CN" sz="2004" smtClean="0">
                <a:solidFill>
                  <a:srgbClr val="000000"/>
                </a:solidFill>
                <a:latin typeface="Times New Roman"/>
              </a:rPr>
              <a:t>-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统计量 </a:t>
            </a:r>
            <a:r>
              <a:rPr lang="zh-CN" altLang="en-US" sz="1596" smtClean="0">
                <a:solidFill>
                  <a:srgbClr val="000000"/>
                </a:solidFill>
                <a:latin typeface="幼圆"/>
              </a:rPr>
              <a:t>（</a:t>
            </a:r>
            <a:r>
              <a:rPr lang="el-GR" altLang="zh-CN" sz="1596" i="1" smtClean="0">
                <a:solidFill>
                  <a:srgbClr val="000000"/>
                </a:solidFill>
                <a:latin typeface="Palatino Linotype"/>
              </a:rPr>
              <a:t>κ</a:t>
            </a:r>
            <a:r>
              <a:rPr lang="el-GR" altLang="zh-CN" sz="1596" smtClean="0">
                <a:solidFill>
                  <a:srgbClr val="000000"/>
                </a:solidFill>
                <a:latin typeface="Times New Roman"/>
              </a:rPr>
              <a:t>-</a:t>
            </a:r>
            <a:r>
              <a:rPr lang="en-US" altLang="zh-CN" sz="1596" smtClean="0">
                <a:solidFill>
                  <a:srgbClr val="000000"/>
                </a:solidFill>
                <a:latin typeface="Times New Roman"/>
              </a:rPr>
              <a:t>statistic</a:t>
            </a:r>
            <a:r>
              <a:rPr lang="zh-CN" altLang="en-US" sz="1596" smtClean="0">
                <a:solidFill>
                  <a:srgbClr val="000000"/>
                </a:solidFill>
                <a:latin typeface="幼圆"/>
              </a:rPr>
              <a:t>）</a:t>
            </a:r>
            <a:endParaRPr lang="zh-CN" altLang="en-US" sz="15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2589" y="6111034"/>
            <a:ext cx="795089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46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… …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72020" y="3127886"/>
            <a:ext cx="894476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90"/>
              </a:lnSpc>
            </a:pPr>
            <a:r>
              <a:rPr lang="el-GR" altLang="zh-CN" sz="1802" i="1" smtClean="0">
                <a:solidFill>
                  <a:srgbClr val="000000"/>
                </a:solidFill>
                <a:latin typeface="Palatino Linotype"/>
              </a:rPr>
              <a:t>κ</a:t>
            </a:r>
            <a:r>
              <a:rPr lang="el-GR" altLang="zh-CN" sz="1802" smtClean="0">
                <a:solidFill>
                  <a:srgbClr val="000000"/>
                </a:solidFill>
                <a:latin typeface="Times New Roman"/>
              </a:rPr>
              <a:t>-</a:t>
            </a:r>
            <a:r>
              <a:rPr lang="zh-CN" altLang="en-US" sz="1802" smtClean="0">
                <a:solidFill>
                  <a:srgbClr val="000000"/>
                </a:solidFill>
                <a:latin typeface="幼圆"/>
              </a:rPr>
              <a:t>误差图</a:t>
            </a:r>
            <a:endParaRPr lang="zh-CN" altLang="en-US" sz="1802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5396" y="6249832"/>
            <a:ext cx="2872581" cy="19428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34"/>
              </a:lnSpc>
            </a:pPr>
            <a:r>
              <a:rPr lang="zh-CN" altLang="en-US" sz="1596" smtClean="0">
                <a:solidFill>
                  <a:srgbClr val="0000FF"/>
                </a:solidFill>
                <a:latin typeface="幼圆"/>
              </a:rPr>
              <a:t>每一对分类器作为图中的一个点</a:t>
            </a:r>
            <a:endParaRPr lang="zh-CN" altLang="en-US" sz="1596">
              <a:solidFill>
                <a:srgbClr val="0000FF"/>
              </a:solidFill>
              <a:latin typeface="幼圆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C0B8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4" name="TextBox 3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5" name="TextBox 4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3736" y="406272"/>
            <a:ext cx="7024359" cy="153888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306"/>
              </a:lnSpc>
              <a:buClrTx/>
              <a:buSzTx/>
              <a:buNone/>
              <a:tabLst>
                <a:tab pos="241300" algn="l"/>
                <a:tab pos="6985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多样性增强常用策略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6985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6985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6985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651"/>
              </a:lnSpc>
              <a:buClrTx/>
              <a:buSzTx/>
              <a:buNone/>
              <a:tabLst>
                <a:tab pos="241300" algn="l"/>
                <a:tab pos="6985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	</a:t>
            </a:r>
            <a:r>
              <a:rPr lang="zh-CN" altLang="en-US" sz="2402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402" smtClean="0">
                <a:solidFill>
                  <a:srgbClr val="000000"/>
                </a:solidFill>
                <a:latin typeface="幼圆"/>
              </a:rPr>
              <a:t>数据样本扰动</a:t>
            </a:r>
          </a:p>
          <a:p>
            <a:pPr marL="0" marR="0" lvl="0" indent="0" defTabSz="914400" eaLnBrk="1" fontAlgn="auto" latinLnBrk="0" hangingPunct="1">
              <a:lnSpc>
                <a:spcPts val="3014"/>
              </a:lnSpc>
              <a:buClrTx/>
              <a:buSzTx/>
              <a:buNone/>
              <a:tabLst>
                <a:tab pos="241300" algn="l"/>
                <a:tab pos="698500" algn="l"/>
              </a:tabLst>
              <a:defRPr/>
            </a:pPr>
            <a:r>
              <a:rPr lang="zh-CN" altLang="en-US" sz="2402" smtClean="0">
                <a:solidFill>
                  <a:srgbClr val="000000"/>
                </a:solidFill>
                <a:latin typeface="幼圆"/>
              </a:rPr>
              <a:t>		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例如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Adaboost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使用 重要性采样、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Bagging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使用自助采样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7765" y="2021458"/>
            <a:ext cx="80150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7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•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10665" y="1998598"/>
            <a:ext cx="6339877" cy="2680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注意：对“不稳定基学习器”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如决策树、神经网络等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) 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很有效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0565" y="2349119"/>
            <a:ext cx="8494313" cy="9874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82"/>
              </a:lnSpc>
              <a:buClrTx/>
              <a:buSzTx/>
              <a:buNone/>
              <a:tabLst>
                <a:tab pos="14478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mtClean="0">
                <a:solidFill>
                  <a:srgbClr val="0000FF"/>
                </a:solidFill>
                <a:latin typeface="幼圆"/>
              </a:rPr>
              <a:t>不适用于“稳定基学习器” 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（如线性分类器、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SVM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、朴素贝叶斯等）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4478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4478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481"/>
              </a:lnSpc>
              <a:buClrTx/>
              <a:buSzTx/>
              <a:buNone/>
              <a:tabLst>
                <a:tab pos="14478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输入属性扰动</a:t>
            </a:r>
            <a:endParaRPr lang="zh-CN" altLang="en-US" sz="2400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7765" y="3421174"/>
            <a:ext cx="2152833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4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例如 </a:t>
            </a:r>
            <a:r>
              <a:rPr lang="zh-CN" altLang="en-US" sz="2004" smtClean="0">
                <a:solidFill>
                  <a:srgbClr val="FF0000"/>
                </a:solidFill>
                <a:latin typeface="幼圆"/>
              </a:rPr>
              <a:t>随机子空间</a:t>
            </a:r>
            <a:endParaRPr lang="zh-CN" altLang="en-US" sz="2004">
              <a:solidFill>
                <a:srgbClr val="FF0000"/>
              </a:solidFill>
              <a:latin typeface="幼圆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66236" y="3447798"/>
            <a:ext cx="1648465" cy="243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4"/>
              </a:lnSpc>
            </a:pPr>
            <a:r>
              <a:rPr lang="en-US" altLang="zh-CN" sz="1596" smtClean="0">
                <a:solidFill>
                  <a:srgbClr val="000000"/>
                </a:solidFill>
                <a:latin typeface="Times New Roman"/>
              </a:rPr>
              <a:t>(Random Subspace)</a:t>
            </a:r>
            <a:endParaRPr lang="zh-CN" altLang="en-US" sz="15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3613" y="4281474"/>
            <a:ext cx="5945089" cy="1526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50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输出表示扰动</a:t>
            </a:r>
          </a:p>
          <a:p>
            <a:pPr marL="0" marR="0" lvl="0" indent="0" defTabSz="914400" eaLnBrk="1" fontAlgn="auto" latinLnBrk="0" hangingPunct="1">
              <a:lnSpc>
                <a:spcPts val="3013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	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例如 输出标记随机翻转、分类转回归、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ECOC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189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算法参数扰动</a:t>
            </a:r>
            <a:endParaRPr lang="zh-CN" altLang="en-US" sz="2400">
              <a:solidFill>
                <a:srgbClr val="000000"/>
              </a:solidFill>
              <a:latin typeface="幼圆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C50D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C51E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58900" y="3289300"/>
            <a:ext cx="723900" cy="266700"/>
          </a:xfrm>
          <a:prstGeom prst="rect">
            <a:avLst/>
          </a:prstGeom>
        </p:spPr>
      </p:pic>
      <p:pic>
        <p:nvPicPr>
          <p:cNvPr id="4" name="图片 3" descr="ws_C51F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24100" y="3302000"/>
            <a:ext cx="101600" cy="330200"/>
          </a:xfrm>
          <a:prstGeom prst="rect">
            <a:avLst/>
          </a:prstGeom>
        </p:spPr>
      </p:pic>
      <p:pic>
        <p:nvPicPr>
          <p:cNvPr id="5" name="图片 4" descr="ws_C52F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0" y="3276600"/>
            <a:ext cx="1397000" cy="279400"/>
          </a:xfrm>
          <a:prstGeom prst="rect">
            <a:avLst/>
          </a:prstGeom>
        </p:spPr>
      </p:pic>
      <p:pic>
        <p:nvPicPr>
          <p:cNvPr id="6" name="图片 5" descr="ws_C530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736" y="406272"/>
            <a:ext cx="2154436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6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“越多越好”？</a:t>
            </a:r>
            <a:endParaRPr lang="zh-CN" altLang="en-US" sz="2400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7083" y="1115567"/>
            <a:ext cx="1538883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6"/>
              </a:lnSpc>
            </a:pPr>
            <a:r>
              <a:rPr lang="zh-CN" altLang="en-US" sz="2400" smtClean="0">
                <a:solidFill>
                  <a:srgbClr val="0000FF"/>
                </a:solidFill>
                <a:latin typeface="幼圆"/>
              </a:rPr>
              <a:t>选择性集成</a:t>
            </a:r>
            <a:endParaRPr lang="zh-CN" altLang="en-US" sz="2400">
              <a:solidFill>
                <a:srgbClr val="0000FF"/>
              </a:solidFill>
              <a:latin typeface="幼圆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74164" y="1109723"/>
            <a:ext cx="1960473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(selective ensemble)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: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7083" y="1638462"/>
            <a:ext cx="7899598" cy="6155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给定一组个体学习器，从中选择一部分来构建集成，经常会比使</a:t>
            </a:r>
          </a:p>
          <a:p>
            <a:pPr>
              <a:lnSpc>
                <a:spcPts val="2673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用所有个体学习器更好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更小的存储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/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时间开销，更强的泛化性能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)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57095" y="2591180"/>
            <a:ext cx="842218" cy="2657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en-US" altLang="zh-CN" b="1" smtClean="0">
                <a:solidFill>
                  <a:srgbClr val="339933"/>
                </a:solidFill>
                <a:latin typeface="Times New Roman"/>
              </a:rPr>
              <a:t>Problem</a:t>
            </a:r>
            <a:endParaRPr lang="zh-CN" altLang="en-US" b="1">
              <a:solidFill>
                <a:srgbClr val="339933"/>
              </a:solidFill>
              <a:latin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6564" y="3789934"/>
            <a:ext cx="807913" cy="2657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en-US" altLang="zh-CN" b="1" smtClean="0">
                <a:solidFill>
                  <a:srgbClr val="339933"/>
                </a:solidFill>
                <a:latin typeface="Times New Roman"/>
              </a:rPr>
              <a:t>Learner</a:t>
            </a:r>
            <a:endParaRPr lang="zh-CN" altLang="en-US" b="1">
              <a:solidFill>
                <a:srgbClr val="339933"/>
              </a:solidFill>
              <a:latin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46782" y="3276853"/>
            <a:ext cx="1534716" cy="7950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9"/>
              </a:lnSpc>
              <a:buClrTx/>
              <a:buSzTx/>
              <a:buNone/>
              <a:tabLst>
                <a:tab pos="736600" algn="l"/>
              </a:tabLst>
              <a:defRPr/>
            </a:pPr>
            <a:r>
              <a:rPr lang="en-US" altLang="zh-CN" smtClean="0"/>
              <a:t>	</a:t>
            </a:r>
            <a:r>
              <a:rPr lang="en-US" altLang="zh-CN" sz="2400" b="1" smtClean="0">
                <a:solidFill>
                  <a:srgbClr val="339933"/>
                </a:solidFill>
                <a:latin typeface="Times New Roman"/>
              </a:rPr>
              <a:t>… ...</a:t>
            </a:r>
          </a:p>
          <a:p>
            <a:pPr marL="0" marR="0" lvl="0" indent="0" defTabSz="914400" eaLnBrk="1" fontAlgn="auto" latinLnBrk="0" hangingPunct="1">
              <a:lnSpc>
                <a:spcPts val="3284"/>
              </a:lnSpc>
              <a:buClrTx/>
              <a:buSzTx/>
              <a:buNone/>
              <a:tabLst>
                <a:tab pos="736600" algn="l"/>
              </a:tabLst>
              <a:defRPr/>
            </a:pPr>
            <a:r>
              <a:rPr lang="en-US" altLang="zh-CN" b="1" smtClean="0">
                <a:solidFill>
                  <a:srgbClr val="339933"/>
                </a:solidFill>
                <a:latin typeface="Times New Roman"/>
              </a:rPr>
              <a:t>Learner  </a:t>
            </a:r>
            <a:r>
              <a:rPr lang="en-US" altLang="zh-CN" sz="2400" b="1" smtClean="0">
                <a:solidFill>
                  <a:srgbClr val="339933"/>
                </a:solidFill>
                <a:latin typeface="Times New Roman"/>
              </a:rPr>
              <a:t>… ...</a:t>
            </a:r>
            <a:endParaRPr lang="zh-CN" altLang="en-US" sz="2400" b="1">
              <a:solidFill>
                <a:srgbClr val="339933"/>
              </a:solidFill>
              <a:latin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9870" y="3793310"/>
            <a:ext cx="807913" cy="2657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US" altLang="zh-CN" sz="1802" b="1" smtClean="0">
                <a:solidFill>
                  <a:srgbClr val="339933"/>
                </a:solidFill>
                <a:latin typeface="Times New Roman"/>
              </a:rPr>
              <a:t>Learner</a:t>
            </a:r>
            <a:endParaRPr lang="zh-CN" altLang="en-US" sz="1802" b="1">
              <a:solidFill>
                <a:srgbClr val="339933"/>
              </a:solidFill>
              <a:latin typeface="Times New Roman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9917" y="4741928"/>
            <a:ext cx="3520194" cy="101309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34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集成修剪 </a:t>
            </a:r>
            <a:r>
              <a:rPr lang="en-US" altLang="zh-CN" sz="1596" smtClean="0">
                <a:solidFill>
                  <a:srgbClr val="000000"/>
                </a:solidFill>
                <a:latin typeface="Times New Roman"/>
              </a:rPr>
              <a:t>(ensemble pruning)</a:t>
            </a:r>
          </a:p>
          <a:p>
            <a:pPr marL="0" marR="0" lvl="0" indent="0" defTabSz="914400" eaLnBrk="1" fontAlgn="auto" latinLnBrk="0" hangingPunct="1">
              <a:lnSpc>
                <a:spcPts val="1715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sz="1404" smtClean="0">
                <a:solidFill>
                  <a:srgbClr val="C00000"/>
                </a:solidFill>
                <a:latin typeface="Times New Roman"/>
              </a:rPr>
              <a:t>[Margineantu &amp; Dietterich, ICML’97]</a:t>
            </a:r>
          </a:p>
          <a:p>
            <a:pPr marL="0" marR="0" lvl="0" indent="0" defTabSz="914400" eaLnBrk="1" fontAlgn="auto" latinLnBrk="0" hangingPunct="1">
              <a:lnSpc>
                <a:spcPts val="2051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较早出现，针对序列型集成</a:t>
            </a:r>
          </a:p>
          <a:p>
            <a:pPr marL="0" marR="0" lvl="0" indent="0" defTabSz="914400" eaLnBrk="1" fontAlgn="auto" latinLnBrk="0" hangingPunct="1">
              <a:lnSpc>
                <a:spcPts val="2160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	</a:t>
            </a:r>
            <a:r>
              <a:rPr lang="zh-CN" altLang="en-US" smtClean="0">
                <a:solidFill>
                  <a:srgbClr val="FF0000"/>
                </a:solidFill>
                <a:latin typeface="幼圆"/>
              </a:rPr>
              <a:t>减小集成规模 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、</a:t>
            </a:r>
            <a:r>
              <a:rPr lang="zh-CN" altLang="en-US" smtClean="0">
                <a:solidFill>
                  <a:srgbClr val="0000FF"/>
                </a:solidFill>
                <a:latin typeface="幼圆"/>
              </a:rPr>
              <a:t>降低泛化性能</a:t>
            </a:r>
            <a:endParaRPr lang="zh-CN" altLang="en-US">
              <a:solidFill>
                <a:srgbClr val="0000FF"/>
              </a:solidFill>
              <a:latin typeface="幼圆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64379" y="4758182"/>
            <a:ext cx="3721724" cy="10515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767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选择性集成 </a:t>
            </a:r>
            <a:r>
              <a:rPr lang="en-US" altLang="zh-CN" sz="1404" smtClean="0">
                <a:solidFill>
                  <a:srgbClr val="C00000"/>
                </a:solidFill>
                <a:latin typeface="Times New Roman"/>
              </a:rPr>
              <a:t>[Zhou, et al, AIJ 02] 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稍晚，</a:t>
            </a:r>
          </a:p>
          <a:p>
            <a:pPr marL="0" marR="0" lvl="0" indent="0" defTabSz="914400" eaLnBrk="1" fontAlgn="auto" latinLnBrk="0" hangingPunct="1">
              <a:lnSpc>
                <a:spcPts val="2239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针对并行型集成， </a:t>
            </a:r>
            <a:r>
              <a:rPr lang="en-US" altLang="zh-CN" sz="1596" smtClean="0">
                <a:solidFill>
                  <a:srgbClr val="000000"/>
                </a:solidFill>
                <a:latin typeface="Times New Roman"/>
              </a:rPr>
              <a:t>MCBTA (Many could</a:t>
            </a:r>
          </a:p>
          <a:p>
            <a:pPr marL="0" marR="0" lvl="0" indent="0" defTabSz="914400" eaLnBrk="1" fontAlgn="auto" latinLnBrk="0" hangingPunct="1">
              <a:lnSpc>
                <a:spcPts val="2124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sz="1596" smtClean="0">
                <a:solidFill>
                  <a:srgbClr val="000000"/>
                </a:solidFill>
                <a:latin typeface="Times New Roman"/>
              </a:rPr>
              <a:t>be better than all)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定理</a:t>
            </a:r>
          </a:p>
          <a:p>
            <a:pPr marL="0" marR="0" lvl="0" indent="0" defTabSz="914400" eaLnBrk="1" fontAlgn="auto" latinLnBrk="0" hangingPunct="1">
              <a:lnSpc>
                <a:spcPts val="2083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	</a:t>
            </a:r>
            <a:r>
              <a:rPr lang="zh-CN" altLang="en-US" smtClean="0">
                <a:solidFill>
                  <a:srgbClr val="FF0000"/>
                </a:solidFill>
                <a:latin typeface="幼圆"/>
              </a:rPr>
              <a:t>减小集成规模 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、</a:t>
            </a:r>
            <a:r>
              <a:rPr lang="zh-CN" altLang="en-US" smtClean="0">
                <a:solidFill>
                  <a:srgbClr val="FF0000"/>
                </a:solidFill>
                <a:latin typeface="幼圆"/>
              </a:rPr>
              <a:t>增强泛化性能</a:t>
            </a:r>
            <a:endParaRPr lang="zh-CN" altLang="en-US">
              <a:solidFill>
                <a:srgbClr val="FF0000"/>
              </a:solidFill>
              <a:latin typeface="幼圆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42770" y="6034125"/>
            <a:ext cx="5539978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目前“集成修剪”与“选择性集成”基本被视为同义词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62628" y="2857245"/>
            <a:ext cx="4530086" cy="2635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选择过程需考虑个体 </a:t>
            </a:r>
            <a:r>
              <a:rPr lang="zh-CN" altLang="en-US" smtClean="0">
                <a:solidFill>
                  <a:srgbClr val="FF0000"/>
                </a:solidFill>
                <a:latin typeface="幼圆"/>
              </a:rPr>
              <a:t>性能 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与 </a:t>
            </a:r>
            <a:r>
              <a:rPr lang="zh-CN" altLang="en-US" smtClean="0">
                <a:solidFill>
                  <a:srgbClr val="FF0000"/>
                </a:solidFill>
                <a:latin typeface="幼圆"/>
              </a:rPr>
              <a:t>多样性 </a:t>
            </a:r>
            <a:r>
              <a:rPr lang="en-US" altLang="zh-CN" b="1" smtClean="0">
                <a:solidFill>
                  <a:srgbClr val="FF0000"/>
                </a:solidFill>
                <a:latin typeface="Times New Roman"/>
              </a:rPr>
              <a:t>/</a:t>
            </a:r>
            <a:r>
              <a:rPr lang="zh-CN" altLang="en-US" smtClean="0">
                <a:solidFill>
                  <a:srgbClr val="FF0000"/>
                </a:solidFill>
                <a:latin typeface="幼圆"/>
              </a:rPr>
              <a:t>互补性</a:t>
            </a:r>
            <a:endParaRPr lang="zh-CN" altLang="en-US">
              <a:solidFill>
                <a:srgbClr val="FF0000"/>
              </a:solidFill>
              <a:latin typeface="幼圆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90032" y="3323594"/>
            <a:ext cx="3462486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2"/>
              </a:lnSpc>
            </a:pPr>
            <a:r>
              <a:rPr lang="zh-CN" altLang="en-US" sz="1802" smtClean="0">
                <a:solidFill>
                  <a:srgbClr val="000000"/>
                </a:solidFill>
                <a:latin typeface="幼圆"/>
              </a:rPr>
              <a:t>仅选出“精度最高的”通常不好！</a:t>
            </a:r>
            <a:endParaRPr lang="zh-CN" altLang="en-US" sz="1802">
              <a:solidFill>
                <a:srgbClr val="000000"/>
              </a:solidFill>
              <a:latin typeface="幼圆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4309490" y="2499614"/>
            <a:ext cx="2775205" cy="25909"/>
          </a:xfrm>
          <a:custGeom>
            <a:avLst/>
            <a:gdLst/>
            <a:ahLst/>
            <a:cxnLst/>
            <a:rect l="0" t="0" r="0" b="0"/>
            <a:pathLst>
              <a:path w="2775205" h="25909">
                <a:moveTo>
                  <a:pt x="0" y="0"/>
                </a:moveTo>
                <a:lnTo>
                  <a:pt x="925069" y="0"/>
                </a:lnTo>
                <a:lnTo>
                  <a:pt x="1850137" y="0"/>
                </a:lnTo>
                <a:lnTo>
                  <a:pt x="2775204" y="0"/>
                </a:lnTo>
                <a:lnTo>
                  <a:pt x="2775204" y="25908"/>
                </a:lnTo>
                <a:lnTo>
                  <a:pt x="1850137" y="25908"/>
                </a:lnTo>
                <a:lnTo>
                  <a:pt x="925069" y="25908"/>
                </a:lnTo>
                <a:lnTo>
                  <a:pt x="0" y="25908"/>
                </a:lnTo>
                <a:close/>
              </a:path>
            </a:pathLst>
          </a:custGeom>
          <a:solidFill>
            <a:srgbClr val="80C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4309490" y="2804414"/>
            <a:ext cx="4032505" cy="25909"/>
          </a:xfrm>
          <a:custGeom>
            <a:avLst/>
            <a:gdLst/>
            <a:ahLst/>
            <a:cxnLst/>
            <a:rect l="0" t="0" r="0" b="0"/>
            <a:pathLst>
              <a:path w="4032505" h="25909">
                <a:moveTo>
                  <a:pt x="0" y="0"/>
                </a:moveTo>
                <a:lnTo>
                  <a:pt x="1008126" y="0"/>
                </a:lnTo>
                <a:lnTo>
                  <a:pt x="2016252" y="0"/>
                </a:lnTo>
                <a:lnTo>
                  <a:pt x="3024378" y="0"/>
                </a:lnTo>
                <a:lnTo>
                  <a:pt x="4032504" y="0"/>
                </a:lnTo>
                <a:lnTo>
                  <a:pt x="4032504" y="25908"/>
                </a:lnTo>
                <a:lnTo>
                  <a:pt x="3024378" y="25908"/>
                </a:lnTo>
                <a:lnTo>
                  <a:pt x="2016252" y="25908"/>
                </a:lnTo>
                <a:lnTo>
                  <a:pt x="1008126" y="25908"/>
                </a:lnTo>
                <a:lnTo>
                  <a:pt x="0" y="25908"/>
                </a:lnTo>
                <a:close/>
              </a:path>
            </a:pathLst>
          </a:custGeom>
          <a:solidFill>
            <a:srgbClr val="80C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CA02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900" y="1371600"/>
            <a:ext cx="3009900" cy="4635500"/>
          </a:xfrm>
          <a:prstGeom prst="rect">
            <a:avLst/>
          </a:prstGeom>
        </p:spPr>
      </p:pic>
      <p:pic>
        <p:nvPicPr>
          <p:cNvPr id="5" name="图片 4" descr="ws_CA03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10126" y="1922650"/>
            <a:ext cx="1298432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b="1" smtClean="0">
                <a:solidFill>
                  <a:srgbClr val="000000"/>
                </a:solidFill>
                <a:latin typeface="Times New Roman"/>
              </a:rPr>
              <a:t>Z.-H. Zhou.</a:t>
            </a:r>
            <a:endParaRPr lang="zh-CN" altLang="en-US" sz="2004" b="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10126" y="2227144"/>
            <a:ext cx="2173672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2"/>
              </a:lnSpc>
            </a:pPr>
            <a:r>
              <a:rPr lang="en-US" altLang="zh-CN" sz="2006" b="1" smtClean="0">
                <a:solidFill>
                  <a:srgbClr val="80C000"/>
                </a:solidFill>
                <a:latin typeface="Times New Roman"/>
              </a:rPr>
              <a:t>Ensemble Methods:</a:t>
            </a:r>
            <a:endParaRPr lang="zh-CN" altLang="en-US" sz="2006" b="1">
              <a:solidFill>
                <a:srgbClr val="80C000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10126" y="2532504"/>
            <a:ext cx="3246081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b="1" smtClean="0">
                <a:solidFill>
                  <a:srgbClr val="80C000"/>
                </a:solidFill>
                <a:latin typeface="Times New Roman"/>
                <a:hlinkClick r:id="rId4" action="ppaction://hlinkpres?slideindex=5&amp;slidetitle=myslide5"/>
              </a:rPr>
              <a:t>Foundations</a:t>
            </a:r>
            <a:r>
              <a:rPr lang="en-US" altLang="zh-CN" sz="2004" b="1" smtClean="0">
                <a:solidFill>
                  <a:srgbClr val="80C000"/>
                </a:solidFill>
                <a:latin typeface="Times New Roman"/>
              </a:rPr>
              <a:t> and Algorithms</a:t>
            </a:r>
            <a:r>
              <a:rPr lang="en-US" altLang="zh-CN" sz="2004" b="1" smtClean="0">
                <a:solidFill>
                  <a:srgbClr val="000000"/>
                </a:solidFill>
                <a:latin typeface="Times New Roman"/>
              </a:rPr>
              <a:t>,</a:t>
            </a:r>
          </a:p>
          <a:p>
            <a:pPr>
              <a:lnSpc>
                <a:spcPts val="2400"/>
              </a:lnSpc>
            </a:pPr>
            <a:r>
              <a:rPr lang="en-US" altLang="zh-CN" sz="2004" b="1" smtClean="0">
                <a:solidFill>
                  <a:srgbClr val="000000"/>
                </a:solidFill>
                <a:latin typeface="Times New Roman"/>
              </a:rPr>
              <a:t>Boca Raton, FL: Chapman &amp;</a:t>
            </a:r>
          </a:p>
          <a:p>
            <a:pPr>
              <a:lnSpc>
                <a:spcPts val="2400"/>
              </a:lnSpc>
            </a:pPr>
            <a:r>
              <a:rPr lang="en-US" altLang="zh-CN" sz="2004" b="1" smtClean="0">
                <a:solidFill>
                  <a:srgbClr val="000000"/>
                </a:solidFill>
                <a:latin typeface="Times New Roman"/>
              </a:rPr>
              <a:t>Hall/CRC, Jun. 2012.</a:t>
            </a:r>
            <a:endParaRPr lang="zh-CN" altLang="en-US" sz="2004" b="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0126" y="3446904"/>
            <a:ext cx="2755563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b="1" smtClean="0">
                <a:solidFill>
                  <a:srgbClr val="000000"/>
                </a:solidFill>
                <a:latin typeface="Times New Roman"/>
              </a:rPr>
              <a:t>(ISBN 978-1-439-830031)</a:t>
            </a:r>
            <a:endParaRPr lang="zh-CN" altLang="en-US" sz="2004" b="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3736" y="406272"/>
            <a:ext cx="4924425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6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更多关于集成学习的内容，可参考：</a:t>
            </a:r>
            <a:endParaRPr lang="zh-CN" altLang="en-US" sz="2400">
              <a:solidFill>
                <a:srgbClr val="000000"/>
              </a:solidFill>
              <a:latin typeface="幼圆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382011" y="533400"/>
            <a:ext cx="4561333" cy="707137"/>
          </a:xfrm>
          <a:custGeom>
            <a:avLst/>
            <a:gdLst/>
            <a:ahLst/>
            <a:cxnLst/>
            <a:rect l="0" t="0" r="0" b="0"/>
            <a:pathLst>
              <a:path w="4561333" h="707137">
                <a:moveTo>
                  <a:pt x="0" y="707136"/>
                </a:moveTo>
                <a:lnTo>
                  <a:pt x="4561332" y="707136"/>
                </a:lnTo>
                <a:lnTo>
                  <a:pt x="45613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CDAC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200" y="1409700"/>
            <a:ext cx="8712200" cy="4965700"/>
          </a:xfrm>
          <a:prstGeom prst="rect">
            <a:avLst/>
          </a:prstGeom>
        </p:spPr>
      </p:pic>
      <p:pic>
        <p:nvPicPr>
          <p:cNvPr id="4" name="图片 3" descr="ws_CDBC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20770" y="576836"/>
            <a:ext cx="2204130" cy="5769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843"/>
              </a:lnSpc>
            </a:pPr>
            <a:r>
              <a:rPr lang="zh-CN" altLang="en-US" sz="3996" smtClean="0">
                <a:solidFill>
                  <a:srgbClr val="FF0000"/>
                </a:solidFill>
                <a:latin typeface="幼圆"/>
              </a:rPr>
              <a:t>前往 </a:t>
            </a:r>
            <a:r>
              <a:rPr lang="en-US" altLang="zh-CN" sz="3996" b="1" smtClean="0">
                <a:solidFill>
                  <a:srgbClr val="FF0000"/>
                </a:solidFill>
                <a:latin typeface="Times New Roman"/>
              </a:rPr>
              <a:t>……</a:t>
            </a:r>
            <a:endParaRPr lang="zh-CN" altLang="en-US" sz="3996" b="1">
              <a:solidFill>
                <a:srgbClr val="FF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A157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A167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40200" y="2628900"/>
            <a:ext cx="736600" cy="355600"/>
          </a:xfrm>
          <a:prstGeom prst="rect">
            <a:avLst/>
          </a:prstGeom>
        </p:spPr>
      </p:pic>
      <p:pic>
        <p:nvPicPr>
          <p:cNvPr id="4" name="图片 3" descr="ws_A168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18100" y="2641600"/>
            <a:ext cx="101600" cy="330200"/>
          </a:xfrm>
          <a:prstGeom prst="rect">
            <a:avLst/>
          </a:prstGeom>
        </p:spPr>
      </p:pic>
      <p:pic>
        <p:nvPicPr>
          <p:cNvPr id="5" name="图片 4" descr="ws_A169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42000" y="2616200"/>
            <a:ext cx="1358900" cy="368300"/>
          </a:xfrm>
          <a:prstGeom prst="rect">
            <a:avLst/>
          </a:prstGeom>
        </p:spPr>
      </p:pic>
      <p:pic>
        <p:nvPicPr>
          <p:cNvPr id="6" name="图片 5" descr="ws_A16A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集成学习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67204" y="357121"/>
            <a:ext cx="2080698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(Ensemble learning)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7245" y="1187196"/>
            <a:ext cx="7078861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6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集成学习通过构建并结合多个学习器来完成学习任务</a:t>
            </a:r>
            <a:endParaRPr lang="zh-CN" altLang="en-US" sz="2400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48807" y="3011170"/>
            <a:ext cx="461665" cy="2657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en-US" altLang="zh-CN" smtClean="0">
                <a:solidFill>
                  <a:srgbClr val="009900"/>
                </a:solidFill>
                <a:latin typeface="Times New Roman"/>
              </a:rPr>
              <a:t>… ...</a:t>
            </a:r>
            <a:endParaRPr lang="zh-CN" altLang="en-US">
              <a:solidFill>
                <a:srgbClr val="009900"/>
              </a:solidFill>
              <a:latin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61305" y="1859026"/>
            <a:ext cx="1102866" cy="100950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82"/>
              </a:lnSpc>
              <a:buClrTx/>
              <a:buSzTx/>
              <a:buNone/>
              <a:tabLst>
                <a:tab pos="635000" algn="l"/>
              </a:tabLst>
              <a:defRPr/>
            </a:pPr>
            <a:r>
              <a:rPr lang="en-US" altLang="zh-CN" smtClean="0">
                <a:solidFill>
                  <a:srgbClr val="009900"/>
                </a:solidFill>
                <a:latin typeface="Times New Roman"/>
              </a:rPr>
              <a:t>Problem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0" algn="l"/>
              </a:tabLst>
              <a:defRPr/>
            </a:pPr>
            <a:endParaRPr lang="en-US" altLang="zh-CN" smtClean="0">
              <a:solidFill>
                <a:srgbClr val="0099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0" algn="l"/>
              </a:tabLst>
              <a:defRPr/>
            </a:pPr>
            <a:endParaRPr lang="en-US" altLang="zh-CN" smtClean="0">
              <a:solidFill>
                <a:srgbClr val="0099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0" algn="l"/>
              </a:tabLst>
              <a:defRPr/>
            </a:pPr>
            <a:endParaRPr lang="en-US" altLang="zh-CN" smtClean="0">
              <a:solidFill>
                <a:srgbClr val="0099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971"/>
              </a:lnSpc>
              <a:buClrTx/>
              <a:buSzTx/>
              <a:buNone/>
              <a:tabLst>
                <a:tab pos="635000" algn="l"/>
              </a:tabLst>
              <a:defRPr/>
            </a:pPr>
            <a:r>
              <a:rPr lang="en-US" altLang="zh-CN" smtClean="0">
                <a:solidFill>
                  <a:srgbClr val="009900"/>
                </a:solidFill>
                <a:latin typeface="Times New Roman"/>
              </a:rPr>
              <a:t>	… ...</a:t>
            </a:r>
            <a:endParaRPr lang="zh-CN" altLang="en-US">
              <a:solidFill>
                <a:srgbClr val="009900"/>
              </a:solidFill>
              <a:latin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16177" y="2039239"/>
            <a:ext cx="791370" cy="27251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en-US" altLang="zh-CN" smtClean="0">
                <a:solidFill>
                  <a:srgbClr val="009900"/>
                </a:solidFill>
                <a:latin typeface="Times New Roman"/>
              </a:rPr>
              <a:t>Problem</a:t>
            </a:r>
            <a:endParaRPr lang="zh-CN" altLang="en-US">
              <a:solidFill>
                <a:srgbClr val="009900"/>
              </a:solidFill>
              <a:latin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18616" y="2927095"/>
            <a:ext cx="721351" cy="27251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en-US" altLang="zh-CN" smtClean="0">
                <a:solidFill>
                  <a:srgbClr val="339933"/>
                </a:solidFill>
                <a:latin typeface="Times New Roman"/>
              </a:rPr>
              <a:t>Learner</a:t>
            </a:r>
            <a:endParaRPr lang="zh-CN" altLang="en-US">
              <a:solidFill>
                <a:srgbClr val="339933"/>
              </a:solidFill>
              <a:latin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84550" y="3155695"/>
            <a:ext cx="721351" cy="27251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en-US" altLang="zh-CN" smtClean="0">
                <a:solidFill>
                  <a:srgbClr val="339933"/>
                </a:solidFill>
                <a:latin typeface="Times New Roman"/>
              </a:rPr>
              <a:t>Learner</a:t>
            </a:r>
            <a:endParaRPr lang="zh-CN" altLang="en-US">
              <a:solidFill>
                <a:srgbClr val="339933"/>
              </a:solidFill>
              <a:latin typeface="Times New Roman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81728" y="3155695"/>
            <a:ext cx="721351" cy="27251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en-US" altLang="zh-CN" smtClean="0">
                <a:solidFill>
                  <a:srgbClr val="339933"/>
                </a:solidFill>
                <a:latin typeface="Times New Roman"/>
              </a:rPr>
              <a:t>Learner</a:t>
            </a:r>
            <a:endParaRPr lang="zh-CN" altLang="en-US">
              <a:solidFill>
                <a:srgbClr val="339933"/>
              </a:solidFill>
              <a:latin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14133" y="3155695"/>
            <a:ext cx="721351" cy="27251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en-US" altLang="zh-CN" smtClean="0">
                <a:solidFill>
                  <a:srgbClr val="339933"/>
                </a:solidFill>
                <a:latin typeface="Times New Roman"/>
              </a:rPr>
              <a:t>Learner</a:t>
            </a:r>
            <a:endParaRPr lang="zh-CN" altLang="en-US">
              <a:solidFill>
                <a:srgbClr val="339933"/>
              </a:solidFill>
              <a:latin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3075" y="4060652"/>
            <a:ext cx="8483220" cy="202619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27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zh-CN" altLang="en-US" sz="2198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198" smtClean="0">
                <a:solidFill>
                  <a:srgbClr val="000000"/>
                </a:solidFill>
                <a:latin typeface="幼圆"/>
              </a:rPr>
              <a:t>同质</a:t>
            </a:r>
            <a:r>
              <a:rPr lang="en-US" altLang="zh-CN" sz="1802" smtClean="0">
                <a:solidFill>
                  <a:srgbClr val="000000"/>
                </a:solidFill>
                <a:latin typeface="Times New Roman"/>
              </a:rPr>
              <a:t>(homogeneous)</a:t>
            </a:r>
            <a:r>
              <a:rPr lang="zh-CN" altLang="en-US" sz="2198" smtClean="0">
                <a:solidFill>
                  <a:srgbClr val="000000"/>
                </a:solidFill>
                <a:latin typeface="幼圆"/>
              </a:rPr>
              <a:t>集成：集成中只包含同种类型的“个体学习器”</a:t>
            </a:r>
          </a:p>
          <a:p>
            <a:pPr marL="0" marR="0" lvl="0" indent="0" defTabSz="914400" eaLnBrk="1" fontAlgn="auto" latinLnBrk="0" hangingPunct="1">
              <a:lnSpc>
                <a:spcPts val="2997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zh-CN" altLang="en-US" sz="2198" smtClean="0">
                <a:solidFill>
                  <a:srgbClr val="000000"/>
                </a:solidFill>
                <a:latin typeface="幼圆"/>
              </a:rPr>
              <a:t>	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相应的学习算法称为“基学习算法”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(base learning algorithm)</a:t>
            </a:r>
          </a:p>
          <a:p>
            <a:pPr marL="0" marR="0" lvl="0" indent="0" defTabSz="914400" eaLnBrk="1" fontAlgn="auto" latinLnBrk="0" hangingPunct="1">
              <a:lnSpc>
                <a:spcPts val="3000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个体学习器亦称“基学习器”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(base learner)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498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异质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(heterogeneous)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集成：个体学习器由不同的学习算法生成</a:t>
            </a:r>
          </a:p>
          <a:p>
            <a:pPr marL="0" marR="0" lvl="0" indent="0" defTabSz="914400" eaLnBrk="1" fontAlgn="auto" latinLnBrk="0" hangingPunct="1">
              <a:lnSpc>
                <a:spcPts val="2881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	</a:t>
            </a:r>
            <a:r>
              <a:rPr lang="zh-CN" altLang="en-US" sz="2006" smtClean="0">
                <a:solidFill>
                  <a:srgbClr val="000000"/>
                </a:solidFill>
                <a:latin typeface="幼圆"/>
              </a:rPr>
              <a:t>不存在“基学习算法”</a:t>
            </a:r>
            <a:endParaRPr lang="zh-CN" altLang="en-US" sz="2006">
              <a:solidFill>
                <a:srgbClr val="000000"/>
              </a:solidFill>
              <a:latin typeface="幼圆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4874514" y="3541014"/>
            <a:ext cx="467869" cy="373381"/>
          </a:xfrm>
          <a:custGeom>
            <a:avLst/>
            <a:gdLst/>
            <a:ahLst/>
            <a:cxnLst/>
            <a:rect l="0" t="0" r="0" b="0"/>
            <a:pathLst>
              <a:path w="467869" h="373381">
                <a:moveTo>
                  <a:pt x="0" y="186689"/>
                </a:moveTo>
                <a:cubicBezTo>
                  <a:pt x="0" y="83565"/>
                  <a:pt x="104775" y="0"/>
                  <a:pt x="233933" y="0"/>
                </a:cubicBezTo>
                <a:cubicBezTo>
                  <a:pt x="363093" y="0"/>
                  <a:pt x="467868" y="83565"/>
                  <a:pt x="467868" y="186689"/>
                </a:cubicBezTo>
                <a:cubicBezTo>
                  <a:pt x="467868" y="289814"/>
                  <a:pt x="363093" y="373380"/>
                  <a:pt x="233933" y="373380"/>
                </a:cubicBezTo>
                <a:cubicBezTo>
                  <a:pt x="104775" y="373380"/>
                  <a:pt x="0" y="289814"/>
                  <a:pt x="0" y="186689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A4C5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197100"/>
            <a:ext cx="5410200" cy="3619500"/>
          </a:xfrm>
          <a:prstGeom prst="rect">
            <a:avLst/>
          </a:prstGeom>
        </p:spPr>
      </p:pic>
      <p:pic>
        <p:nvPicPr>
          <p:cNvPr id="4" name="图片 3" descr="ws_A4C6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8048" y="387731"/>
            <a:ext cx="7553350" cy="121828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9"/>
              </a:lnSpc>
              <a:buClrTx/>
              <a:buSzTx/>
              <a:buNone/>
              <a:tabLst>
                <a:tab pos="4699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Why Ensemble?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699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699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699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699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581"/>
              </a:lnSpc>
              <a:buClrTx/>
              <a:buSzTx/>
              <a:buNone/>
              <a:tabLst>
                <a:tab pos="4699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zh-CN" altLang="en-US" sz="2400" smtClean="0">
                <a:solidFill>
                  <a:srgbClr val="FF0000"/>
                </a:solidFill>
                <a:latin typeface="幼圆"/>
              </a:rPr>
              <a:t>集成的泛化性能通常显著优于单个学习器的泛化性能</a:t>
            </a:r>
            <a:endParaRPr lang="zh-CN" altLang="en-US" sz="2400">
              <a:solidFill>
                <a:srgbClr val="FF0000"/>
              </a:solidFill>
              <a:latin typeface="幼圆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43448" y="2139060"/>
            <a:ext cx="3141886" cy="219290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730"/>
              </a:lnSpc>
              <a:buClrTx/>
              <a:buSzTx/>
              <a:buNone/>
              <a:tabLst>
                <a:tab pos="927100" algn="l"/>
                <a:tab pos="1054100" algn="l"/>
              </a:tabLst>
              <a:defRPr/>
            </a:pPr>
            <a:r>
              <a:rPr lang="zh-CN" altLang="en-US" smtClean="0">
                <a:solidFill>
                  <a:srgbClr val="0000FF"/>
                </a:solidFill>
                <a:latin typeface="幼圆"/>
              </a:rPr>
              <a:t>一组神经网络的平均性能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927100" algn="l"/>
                <a:tab pos="1054100" algn="l"/>
              </a:tabLst>
              <a:defRPr/>
            </a:pPr>
            <a:endParaRPr lang="zh-CN" altLang="en-US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927100" algn="l"/>
                <a:tab pos="1054100" algn="l"/>
              </a:tabLst>
              <a:defRPr/>
            </a:pPr>
            <a:endParaRPr lang="zh-CN" altLang="en-US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927100" algn="l"/>
                <a:tab pos="1054100" algn="l"/>
              </a:tabLst>
              <a:defRPr/>
            </a:pPr>
            <a:endParaRPr lang="zh-CN" altLang="en-US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453"/>
              </a:lnSpc>
              <a:buClrTx/>
              <a:buSzTx/>
              <a:buNone/>
              <a:tabLst>
                <a:tab pos="927100" algn="l"/>
                <a:tab pos="1054100" algn="l"/>
              </a:tabLst>
              <a:defRPr/>
            </a:pPr>
            <a:r>
              <a:rPr lang="zh-CN" altLang="en-US" smtClean="0">
                <a:solidFill>
                  <a:srgbClr val="0000FF"/>
                </a:solidFill>
                <a:latin typeface="幼圆"/>
              </a:rPr>
              <a:t>	</a:t>
            </a:r>
            <a:r>
              <a:rPr lang="zh-CN" altLang="en-US" sz="1802" smtClean="0">
                <a:solidFill>
                  <a:srgbClr val="0000FF"/>
                </a:solidFill>
                <a:latin typeface="幼圆"/>
              </a:rPr>
              <a:t>选择最优神经网络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927100" algn="l"/>
                <a:tab pos="1054100" algn="l"/>
              </a:tabLst>
              <a:defRPr/>
            </a:pPr>
            <a:endParaRPr lang="zh-CN" altLang="en-US" sz="1802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927100" algn="l"/>
                <a:tab pos="1054100" algn="l"/>
              </a:tabLst>
              <a:defRPr/>
            </a:pPr>
            <a:endParaRPr lang="zh-CN" altLang="en-US" sz="1802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927100" algn="l"/>
                <a:tab pos="1054100" algn="l"/>
              </a:tabLst>
              <a:defRPr/>
            </a:pPr>
            <a:endParaRPr lang="zh-CN" altLang="en-US" sz="1802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927100" algn="l"/>
                <a:tab pos="1054100" algn="l"/>
              </a:tabLst>
              <a:defRPr/>
            </a:pPr>
            <a:endParaRPr lang="zh-CN" altLang="en-US" sz="1802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927100" algn="l"/>
                <a:tab pos="1054100" algn="l"/>
              </a:tabLst>
              <a:defRPr/>
            </a:pPr>
            <a:endParaRPr lang="zh-CN" altLang="en-US" sz="1802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927100" algn="l"/>
                <a:tab pos="1054100" algn="l"/>
              </a:tabLst>
              <a:defRPr/>
            </a:pPr>
            <a:endParaRPr lang="zh-CN" altLang="en-US" sz="1802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819"/>
              </a:lnSpc>
              <a:buClrTx/>
              <a:buSzTx/>
              <a:buNone/>
              <a:tabLst>
                <a:tab pos="927100" algn="l"/>
                <a:tab pos="1054100" algn="l"/>
              </a:tabLst>
              <a:defRPr/>
            </a:pPr>
            <a:r>
              <a:rPr lang="zh-CN" altLang="en-US" sz="1802" smtClean="0">
                <a:solidFill>
                  <a:srgbClr val="0000FF"/>
                </a:solidFill>
                <a:latin typeface="幼圆"/>
              </a:rPr>
              <a:t>		</a:t>
            </a:r>
            <a:r>
              <a:rPr lang="zh-CN" altLang="en-US" smtClean="0">
                <a:solidFill>
                  <a:srgbClr val="FF0000"/>
                </a:solidFill>
                <a:latin typeface="幼圆"/>
              </a:rPr>
              <a:t>两种简单的神经网络</a:t>
            </a:r>
          </a:p>
          <a:p>
            <a:pPr marL="0" marR="0" lvl="0" indent="0" defTabSz="914400" eaLnBrk="1" fontAlgn="auto" latinLnBrk="0" hangingPunct="1">
              <a:lnSpc>
                <a:spcPts val="2103"/>
              </a:lnSpc>
              <a:buClrTx/>
              <a:buSzTx/>
              <a:buNone/>
              <a:tabLst>
                <a:tab pos="927100" algn="l"/>
                <a:tab pos="1054100" algn="l"/>
              </a:tabLst>
              <a:defRPr/>
            </a:pPr>
            <a:r>
              <a:rPr lang="zh-CN" altLang="en-US" smtClean="0">
                <a:solidFill>
                  <a:srgbClr val="FF0000"/>
                </a:solidFill>
                <a:latin typeface="幼圆"/>
              </a:rPr>
              <a:t>		集成方法</a:t>
            </a:r>
            <a:endParaRPr lang="zh-CN" altLang="en-US">
              <a:solidFill>
                <a:srgbClr val="FF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9508" y="2160488"/>
            <a:ext cx="4026680" cy="40139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6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z="2004" smtClean="0">
                <a:solidFill>
                  <a:srgbClr val="CC0000"/>
                </a:solidFill>
                <a:latin typeface="幼圆"/>
              </a:rPr>
              <a:t>一个观察：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endParaRPr lang="zh-CN" altLang="en-US" sz="2004" smtClean="0">
              <a:solidFill>
                <a:srgbClr val="CC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endParaRPr lang="zh-CN" altLang="en-US" sz="2004" smtClean="0">
              <a:solidFill>
                <a:srgbClr val="CC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endParaRPr lang="zh-CN" altLang="en-US" sz="2004" smtClean="0">
              <a:solidFill>
                <a:srgbClr val="CC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endParaRPr lang="zh-CN" altLang="en-US" sz="2004" smtClean="0">
              <a:solidFill>
                <a:srgbClr val="CC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endParaRPr lang="zh-CN" altLang="en-US" sz="2004" smtClean="0">
              <a:solidFill>
                <a:srgbClr val="CC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endParaRPr lang="zh-CN" altLang="en-US" sz="2004" smtClean="0">
              <a:solidFill>
                <a:srgbClr val="CC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endParaRPr lang="zh-CN" altLang="en-US" sz="2004" smtClean="0">
              <a:solidFill>
                <a:srgbClr val="CC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endParaRPr lang="zh-CN" altLang="en-US" sz="2004" smtClean="0">
              <a:solidFill>
                <a:srgbClr val="CC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endParaRPr lang="zh-CN" altLang="en-US" sz="2004" smtClean="0">
              <a:solidFill>
                <a:srgbClr val="CC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endParaRPr lang="zh-CN" altLang="en-US" sz="2004" smtClean="0">
              <a:solidFill>
                <a:srgbClr val="CC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endParaRPr lang="zh-CN" altLang="en-US" sz="2004" smtClean="0">
              <a:solidFill>
                <a:srgbClr val="CC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endParaRPr lang="zh-CN" altLang="en-US" sz="2004" smtClean="0">
              <a:solidFill>
                <a:srgbClr val="CC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915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r>
              <a:rPr lang="zh-CN" altLang="en-US" sz="1596" smtClean="0">
                <a:solidFill>
                  <a:srgbClr val="000000"/>
                </a:solidFill>
                <a:latin typeface="幼圆"/>
              </a:rPr>
              <a:t>误差（曲线</a:t>
            </a:r>
          </a:p>
          <a:p>
            <a:pPr marL="0" marR="0" lvl="0" indent="0" defTabSz="914400" eaLnBrk="1" fontAlgn="auto" latinLnBrk="0" hangingPunct="1">
              <a:lnSpc>
                <a:spcPts val="1860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r>
              <a:rPr lang="zh-CN" altLang="en-US" sz="1596" smtClean="0">
                <a:solidFill>
                  <a:srgbClr val="000000"/>
                </a:solidFill>
                <a:latin typeface="幼圆"/>
              </a:rPr>
              <a:t>越低越好）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endParaRPr lang="zh-CN" altLang="en-US" sz="15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endParaRPr lang="zh-CN" altLang="en-US" sz="15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endParaRPr lang="zh-CN" altLang="en-US" sz="15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endParaRPr lang="zh-CN" altLang="en-US" sz="15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endParaRPr lang="zh-CN" altLang="en-US" sz="15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endParaRPr lang="zh-CN" altLang="en-US" sz="15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endParaRPr lang="zh-CN" altLang="en-US" sz="15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endParaRPr lang="zh-CN" altLang="en-US" sz="15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endParaRPr lang="zh-CN" altLang="en-US" sz="15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endParaRPr lang="zh-CN" altLang="en-US" sz="15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endParaRPr lang="zh-CN" altLang="en-US" sz="15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639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r>
              <a:rPr lang="zh-CN" altLang="en-US" sz="1596" smtClean="0">
                <a:solidFill>
                  <a:srgbClr val="000000"/>
                </a:solidFill>
                <a:latin typeface="幼圆"/>
              </a:rPr>
              <a:t>		</a:t>
            </a:r>
            <a:r>
              <a:rPr lang="en-US" altLang="zh-CN" sz="1596" smtClean="0">
                <a:solidFill>
                  <a:srgbClr val="CC3300"/>
                </a:solidFill>
                <a:latin typeface="Times New Roman"/>
              </a:rPr>
              <a:t>[Hansen &amp; Salamon, TPAMI90]</a:t>
            </a:r>
            <a:endParaRPr lang="zh-CN" altLang="en-US" sz="1596">
              <a:solidFill>
                <a:srgbClr val="CC33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342388" y="5658611"/>
            <a:ext cx="4594860" cy="585218"/>
          </a:xfrm>
          <a:custGeom>
            <a:avLst/>
            <a:gdLst/>
            <a:ahLst/>
            <a:cxnLst/>
            <a:rect l="0" t="0" r="0" b="0"/>
            <a:pathLst>
              <a:path w="4594860" h="585218">
                <a:moveTo>
                  <a:pt x="0" y="585217"/>
                </a:moveTo>
                <a:lnTo>
                  <a:pt x="4594859" y="585217"/>
                </a:lnTo>
                <a:lnTo>
                  <a:pt x="45948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A7D3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900" y="1536700"/>
            <a:ext cx="8166100" cy="2019300"/>
          </a:xfrm>
          <a:prstGeom prst="rect">
            <a:avLst/>
          </a:prstGeom>
        </p:spPr>
      </p:pic>
      <p:pic>
        <p:nvPicPr>
          <p:cNvPr id="4" name="图片 3" descr="ws_A7D4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06726" y="4200687"/>
            <a:ext cx="4414670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令个体学习器 </a:t>
            </a:r>
            <a:r>
              <a:rPr lang="zh-CN" altLang="en-US" sz="2796" smtClean="0">
                <a:solidFill>
                  <a:srgbClr val="FF0000"/>
                </a:solidFill>
                <a:latin typeface="幼圆"/>
              </a:rPr>
              <a:t>“好而不同”</a:t>
            </a:r>
            <a:endParaRPr lang="zh-CN" altLang="en-US" sz="2796">
              <a:solidFill>
                <a:srgbClr val="FF0000"/>
              </a:solidFill>
              <a:latin typeface="幼圆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4520" y="343062"/>
            <a:ext cx="3231654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如何得到好的集成？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11067" y="5777630"/>
            <a:ext cx="2872581" cy="3986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81"/>
              </a:lnSpc>
            </a:pPr>
            <a:r>
              <a:rPr lang="zh-CN" altLang="en-US" sz="3206" smtClean="0">
                <a:solidFill>
                  <a:srgbClr val="FF0000"/>
                </a:solidFill>
                <a:latin typeface="幼圆"/>
              </a:rPr>
              <a:t>想获胜，用集成</a:t>
            </a:r>
            <a:endParaRPr lang="zh-CN" altLang="en-US" sz="3206">
              <a:solidFill>
                <a:srgbClr val="FF0000"/>
              </a:solidFill>
              <a:latin typeface="幼圆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9275" y="5091179"/>
            <a:ext cx="8309967" cy="2965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9"/>
              </a:lnSpc>
            </a:pPr>
            <a:r>
              <a:rPr lang="zh-CN" altLang="en-US" sz="2402" smtClean="0">
                <a:solidFill>
                  <a:srgbClr val="0000FF"/>
                </a:solidFill>
                <a:latin typeface="幼圆"/>
              </a:rPr>
              <a:t>现实各类机器学习、数据挖掘应用中，广泛使用集成学习技术</a:t>
            </a:r>
            <a:endParaRPr lang="zh-CN" altLang="en-US" sz="2402">
              <a:solidFill>
                <a:srgbClr val="0000FF"/>
              </a:solidFill>
              <a:latin typeface="幼圆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AA55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4" name="TextBox 3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5" name="TextBox 4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8541" y="321726"/>
            <a:ext cx="3949799" cy="13465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3937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很多成功的集成学习方法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937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937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937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937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783"/>
              </a:lnSpc>
              <a:buClrTx/>
              <a:buSzTx/>
              <a:buNone/>
              <a:tabLst>
                <a:tab pos="3937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	</a:t>
            </a:r>
            <a:r>
              <a:rPr lang="zh-CN" altLang="en-US" sz="2304" smtClean="0">
                <a:solidFill>
                  <a:srgbClr val="3333FF"/>
                </a:solidFill>
                <a:latin typeface="Wingdings"/>
              </a:rPr>
              <a:t> </a:t>
            </a:r>
            <a:r>
              <a:rPr lang="zh-CN" altLang="en-US" sz="2304" smtClean="0">
                <a:solidFill>
                  <a:srgbClr val="3333FF"/>
                </a:solidFill>
                <a:latin typeface="微软雅黑"/>
              </a:rPr>
              <a:t>序列化方法</a:t>
            </a:r>
            <a:endParaRPr lang="zh-CN" altLang="en-US" sz="2304">
              <a:solidFill>
                <a:srgbClr val="3333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76802" y="1758770"/>
            <a:ext cx="3924472" cy="110286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US" altLang="zh-CN" sz="1802" smtClean="0">
                <a:solidFill>
                  <a:srgbClr val="CC3300"/>
                </a:solidFill>
                <a:latin typeface="Times New Roman"/>
              </a:rPr>
              <a:t>[Freund &amp; Schapire, JCSS97]</a:t>
            </a:r>
          </a:p>
          <a:p>
            <a:pPr>
              <a:lnSpc>
                <a:spcPts val="3170"/>
              </a:lnSpc>
            </a:pPr>
            <a:r>
              <a:rPr lang="en-US" altLang="zh-CN" smtClean="0">
                <a:solidFill>
                  <a:srgbClr val="CC3300"/>
                </a:solidFill>
                <a:latin typeface="Times New Roman"/>
              </a:rPr>
              <a:t>[Friedman, AnnStat01]</a:t>
            </a:r>
          </a:p>
          <a:p>
            <a:pPr>
              <a:lnSpc>
                <a:spcPts val="3168"/>
              </a:lnSpc>
            </a:pPr>
            <a:r>
              <a:rPr lang="en-US" altLang="zh-CN" smtClean="0">
                <a:solidFill>
                  <a:srgbClr val="CC3300"/>
                </a:solidFill>
                <a:latin typeface="Times New Roman"/>
              </a:rPr>
              <a:t>[Demiriz, Bennett, Shawe-Taylor, MLJ06]</a:t>
            </a:r>
            <a:endParaRPr lang="zh-CN" altLang="en-US">
              <a:solidFill>
                <a:srgbClr val="CC3300"/>
              </a:solidFill>
              <a:latin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9353" y="1708227"/>
            <a:ext cx="2327240" cy="24109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64"/>
              </a:lnSpc>
              <a:buClrTx/>
              <a:buSzTx/>
              <a:buNone/>
              <a:tabLst>
                <a:tab pos="406400" algn="l"/>
              </a:tabLst>
              <a:defRPr/>
            </a:pPr>
            <a:r>
              <a:rPr lang="en-US" altLang="zh-CN" smtClean="0"/>
              <a:t>	</a:t>
            </a:r>
            <a:r>
              <a:rPr lang="en-US" altLang="zh-CN" sz="2198" smtClean="0">
                <a:solidFill>
                  <a:srgbClr val="FF0000"/>
                </a:solidFill>
                <a:latin typeface="Times New Roman"/>
              </a:rPr>
              <a:t>•  </a:t>
            </a:r>
            <a:r>
              <a:rPr lang="en-US" altLang="zh-CN" sz="2198" b="1" smtClean="0">
                <a:solidFill>
                  <a:srgbClr val="FF0000"/>
                </a:solidFill>
                <a:latin typeface="Times New Roman"/>
              </a:rPr>
              <a:t>AdaBoost</a:t>
            </a:r>
          </a:p>
          <a:p>
            <a:pPr marL="0" marR="0" lvl="0" indent="0" defTabSz="914400" eaLnBrk="1" fontAlgn="auto" latinLnBrk="0" hangingPunct="1">
              <a:lnSpc>
                <a:spcPts val="3170"/>
              </a:lnSpc>
              <a:buClrTx/>
              <a:buSzTx/>
              <a:buNone/>
              <a:tabLst>
                <a:tab pos="406400" algn="l"/>
              </a:tabLst>
              <a:defRPr/>
            </a:pPr>
            <a:r>
              <a:rPr lang="en-US" altLang="zh-CN" sz="2198" b="1" smtClean="0">
                <a:solidFill>
                  <a:srgbClr val="FF0000"/>
                </a:solidFill>
                <a:latin typeface="Times New Roman"/>
              </a:rPr>
              <a:t>	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•  GradientBoost</a:t>
            </a:r>
          </a:p>
          <a:p>
            <a:pPr marL="0" marR="0" lvl="0" indent="0" defTabSz="914400" eaLnBrk="1" fontAlgn="auto" latinLnBrk="0" hangingPunct="1">
              <a:lnSpc>
                <a:spcPts val="3168"/>
              </a:lnSpc>
              <a:buClrTx/>
              <a:buSzTx/>
              <a:buNone/>
              <a:tabLst>
                <a:tab pos="4064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	•  LPBoost</a:t>
            </a:r>
          </a:p>
          <a:p>
            <a:pPr marL="0" marR="0" lvl="0" indent="0" defTabSz="914400" eaLnBrk="1" fontAlgn="auto" latinLnBrk="0" hangingPunct="1">
              <a:lnSpc>
                <a:spcPts val="3168"/>
              </a:lnSpc>
              <a:buClrTx/>
              <a:buSzTx/>
              <a:buNone/>
              <a:tabLst>
                <a:tab pos="4064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	•  … …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539"/>
              </a:lnSpc>
              <a:buClrTx/>
              <a:buSzTx/>
              <a:buNone/>
              <a:tabLst>
                <a:tab pos="406400" algn="l"/>
              </a:tabLst>
              <a:defRPr/>
            </a:pPr>
            <a:r>
              <a:rPr lang="en-US" altLang="zh-CN" sz="2304" smtClean="0">
                <a:solidFill>
                  <a:srgbClr val="3333FF"/>
                </a:solidFill>
                <a:latin typeface="Wingdings"/>
              </a:rPr>
              <a:t> </a:t>
            </a:r>
            <a:r>
              <a:rPr lang="zh-CN" altLang="en-US" sz="2304" smtClean="0">
                <a:solidFill>
                  <a:srgbClr val="3333FF"/>
                </a:solidFill>
                <a:latin typeface="微软雅黑"/>
              </a:rPr>
              <a:t>并行化方法</a:t>
            </a:r>
            <a:endParaRPr lang="zh-CN" altLang="en-US" sz="2304">
              <a:solidFill>
                <a:srgbClr val="3333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91202" y="4192015"/>
            <a:ext cx="1731243" cy="110286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en-US" altLang="zh-CN" smtClean="0">
                <a:solidFill>
                  <a:srgbClr val="CC3300"/>
                </a:solidFill>
                <a:latin typeface="Times New Roman"/>
              </a:rPr>
              <a:t>[Breiman, MLJ96]</a:t>
            </a:r>
          </a:p>
          <a:p>
            <a:pPr>
              <a:lnSpc>
                <a:spcPts val="3168"/>
              </a:lnSpc>
            </a:pPr>
            <a:r>
              <a:rPr lang="en-US" altLang="zh-CN" sz="1802" smtClean="0">
                <a:solidFill>
                  <a:srgbClr val="CC3300"/>
                </a:solidFill>
                <a:latin typeface="Times New Roman"/>
              </a:rPr>
              <a:t>[Breiman, MLJ01]</a:t>
            </a:r>
          </a:p>
          <a:p>
            <a:pPr>
              <a:lnSpc>
                <a:spcPts val="3170"/>
              </a:lnSpc>
            </a:pPr>
            <a:r>
              <a:rPr lang="en-US" altLang="zh-CN" smtClean="0">
                <a:solidFill>
                  <a:srgbClr val="CC3300"/>
                </a:solidFill>
                <a:latin typeface="Times New Roman"/>
              </a:rPr>
              <a:t>[Ho, TPAMI98]</a:t>
            </a:r>
            <a:endParaRPr lang="zh-CN" altLang="en-US">
              <a:solidFill>
                <a:srgbClr val="CC3300"/>
              </a:solidFill>
              <a:latin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18641" y="4141472"/>
            <a:ext cx="2339038" cy="157735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smtClean="0">
                <a:solidFill>
                  <a:srgbClr val="FF0000"/>
                </a:solidFill>
                <a:latin typeface="Times New Roman"/>
              </a:rPr>
              <a:t>•  </a:t>
            </a:r>
            <a:r>
              <a:rPr lang="en-US" altLang="zh-CN" sz="2196" b="1" smtClean="0">
                <a:solidFill>
                  <a:srgbClr val="FF0000"/>
                </a:solidFill>
                <a:latin typeface="Times New Roman"/>
              </a:rPr>
              <a:t>Bagging</a:t>
            </a:r>
          </a:p>
          <a:p>
            <a:pPr>
              <a:lnSpc>
                <a:spcPts val="3168"/>
              </a:lnSpc>
            </a:pPr>
            <a:r>
              <a:rPr lang="en-US" altLang="zh-CN" sz="2198" smtClean="0">
                <a:solidFill>
                  <a:srgbClr val="000000"/>
                </a:solidFill>
                <a:latin typeface="Times New Roman"/>
              </a:rPr>
              <a:t>•  Random Forest</a:t>
            </a:r>
          </a:p>
          <a:p>
            <a:pPr>
              <a:lnSpc>
                <a:spcPts val="3170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•  Random Subspace</a:t>
            </a:r>
          </a:p>
          <a:p>
            <a:pPr>
              <a:lnSpc>
                <a:spcPts val="3168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•  … …</a:t>
            </a:r>
            <a:endParaRPr lang="zh-CN" altLang="en-US" sz="2196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ADB0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ADC0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3048000"/>
            <a:ext cx="152400" cy="1828800"/>
          </a:xfrm>
          <a:prstGeom prst="rect">
            <a:avLst/>
          </a:prstGeom>
        </p:spPr>
      </p:pic>
      <p:pic>
        <p:nvPicPr>
          <p:cNvPr id="4" name="图片 3" descr="ws_ADC1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64000" y="3048000"/>
            <a:ext cx="152400" cy="1828800"/>
          </a:xfrm>
          <a:prstGeom prst="rect">
            <a:avLst/>
          </a:prstGeom>
        </p:spPr>
      </p:pic>
      <p:pic>
        <p:nvPicPr>
          <p:cNvPr id="5" name="图片 4" descr="ws_ADC2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09064" y="2738974"/>
            <a:ext cx="854401" cy="243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56"/>
              </a:lnSpc>
            </a:pPr>
            <a:r>
              <a:rPr lang="en-US" altLang="zh-CN" sz="1596" smtClean="0">
                <a:solidFill>
                  <a:srgbClr val="008080"/>
                </a:solidFill>
                <a:latin typeface="Palatino Linotype"/>
              </a:rPr>
              <a:t>Data set </a:t>
            </a:r>
            <a:r>
              <a:rPr lang="en-US" altLang="zh-CN" sz="1068" smtClean="0">
                <a:solidFill>
                  <a:srgbClr val="008080"/>
                </a:solidFill>
                <a:latin typeface="Palatino Linotype"/>
              </a:rPr>
              <a:t>1</a:t>
            </a:r>
            <a:endParaRPr lang="zh-CN" altLang="en-US" sz="1068">
              <a:solidFill>
                <a:srgbClr val="008080"/>
              </a:solidFill>
              <a:latin typeface="Palatino Linotype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63797" y="2732624"/>
            <a:ext cx="854401" cy="243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56"/>
              </a:lnSpc>
            </a:pPr>
            <a:r>
              <a:rPr lang="en-US" altLang="zh-CN" sz="1596" smtClean="0">
                <a:solidFill>
                  <a:srgbClr val="008080"/>
                </a:solidFill>
                <a:latin typeface="Palatino Linotype"/>
              </a:rPr>
              <a:t>Data set </a:t>
            </a:r>
            <a:r>
              <a:rPr lang="en-US" altLang="zh-CN" sz="1068" smtClean="0">
                <a:solidFill>
                  <a:srgbClr val="008080"/>
                </a:solidFill>
                <a:latin typeface="Palatino Linotype"/>
              </a:rPr>
              <a:t>2</a:t>
            </a:r>
            <a:endParaRPr lang="zh-CN" altLang="en-US" sz="1068">
              <a:solidFill>
                <a:srgbClr val="008080"/>
              </a:solidFill>
              <a:latin typeface="Palatino Linotype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52310" y="2732624"/>
            <a:ext cx="868828" cy="243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56"/>
              </a:lnSpc>
            </a:pPr>
            <a:r>
              <a:rPr lang="en-US" altLang="zh-CN" sz="1596" smtClean="0">
                <a:solidFill>
                  <a:srgbClr val="008080"/>
                </a:solidFill>
                <a:latin typeface="Palatino Linotype"/>
              </a:rPr>
              <a:t>Data set </a:t>
            </a:r>
            <a:r>
              <a:rPr lang="en-US" altLang="zh-CN" sz="1068" i="1" smtClean="0">
                <a:solidFill>
                  <a:srgbClr val="008080"/>
                </a:solidFill>
                <a:latin typeface="Palatino Linotype"/>
              </a:rPr>
              <a:t>T</a:t>
            </a:r>
            <a:endParaRPr lang="zh-CN" altLang="en-US" sz="1068" i="1">
              <a:solidFill>
                <a:srgbClr val="008080"/>
              </a:solidFill>
              <a:latin typeface="Palatino Linotype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34719" y="5067127"/>
            <a:ext cx="873637" cy="26930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6"/>
              </a:lnSpc>
            </a:pPr>
            <a:r>
              <a:rPr lang="en-US" altLang="zh-CN" sz="1802" smtClean="0">
                <a:solidFill>
                  <a:srgbClr val="008080"/>
                </a:solidFill>
                <a:latin typeface="Palatino Linotype"/>
              </a:rPr>
              <a:t>Learner</a:t>
            </a:r>
            <a:r>
              <a:rPr lang="en-US" altLang="zh-CN" sz="1200" smtClean="0">
                <a:solidFill>
                  <a:srgbClr val="008080"/>
                </a:solidFill>
                <a:latin typeface="Palatino Linotype"/>
              </a:rPr>
              <a:t>1</a:t>
            </a:r>
            <a:endParaRPr lang="zh-CN" altLang="en-US" sz="1200">
              <a:solidFill>
                <a:srgbClr val="008080"/>
              </a:solidFill>
              <a:latin typeface="Palatino Linotype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52748" y="5067127"/>
            <a:ext cx="873637" cy="26930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6"/>
              </a:lnSpc>
            </a:pPr>
            <a:r>
              <a:rPr lang="en-US" altLang="zh-CN" sz="1802" smtClean="0">
                <a:solidFill>
                  <a:srgbClr val="008080"/>
                </a:solidFill>
                <a:latin typeface="Palatino Linotype"/>
              </a:rPr>
              <a:t>Learner</a:t>
            </a:r>
            <a:r>
              <a:rPr lang="en-US" altLang="zh-CN" sz="1200" smtClean="0">
                <a:solidFill>
                  <a:srgbClr val="008080"/>
                </a:solidFill>
                <a:latin typeface="Palatino Linotype"/>
              </a:rPr>
              <a:t>2</a:t>
            </a:r>
            <a:endParaRPr lang="zh-CN" altLang="en-US" sz="1200">
              <a:solidFill>
                <a:srgbClr val="008080"/>
              </a:solidFill>
              <a:latin typeface="Palatino Linotyp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41261" y="5067127"/>
            <a:ext cx="889667" cy="26930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6"/>
              </a:lnSpc>
            </a:pPr>
            <a:r>
              <a:rPr lang="en-US" altLang="zh-CN" sz="1802" smtClean="0">
                <a:solidFill>
                  <a:srgbClr val="008080"/>
                </a:solidFill>
                <a:latin typeface="Palatino Linotype"/>
              </a:rPr>
              <a:t>Learner</a:t>
            </a:r>
            <a:r>
              <a:rPr lang="en-US" altLang="zh-CN" sz="1200" i="1" smtClean="0">
                <a:solidFill>
                  <a:srgbClr val="008080"/>
                </a:solidFill>
                <a:latin typeface="Palatino Linotype"/>
              </a:rPr>
              <a:t>T</a:t>
            </a:r>
            <a:endParaRPr lang="zh-CN" altLang="en-US" sz="1200" i="1">
              <a:solidFill>
                <a:srgbClr val="008080"/>
              </a:solidFill>
              <a:latin typeface="Palatino Linotype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65953" y="4957851"/>
            <a:ext cx="615553" cy="3127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8"/>
              </a:lnSpc>
            </a:pPr>
            <a:r>
              <a:rPr lang="en-US" altLang="zh-CN" sz="2400" smtClean="0">
                <a:solidFill>
                  <a:srgbClr val="008080"/>
                </a:solidFill>
                <a:latin typeface="Palatino Linotype"/>
              </a:rPr>
              <a:t>… ...</a:t>
            </a:r>
            <a:endParaRPr lang="zh-CN" altLang="en-US" sz="2400">
              <a:solidFill>
                <a:srgbClr val="008080"/>
              </a:solidFill>
              <a:latin typeface="Palatino Linotype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65953" y="2653944"/>
            <a:ext cx="615553" cy="3127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8"/>
              </a:lnSpc>
            </a:pPr>
            <a:r>
              <a:rPr lang="en-US" altLang="zh-CN" sz="2400" smtClean="0">
                <a:solidFill>
                  <a:srgbClr val="008080"/>
                </a:solidFill>
                <a:latin typeface="Palatino Linotype"/>
              </a:rPr>
              <a:t>… ...</a:t>
            </a:r>
            <a:endParaRPr lang="zh-CN" altLang="en-US" sz="2400">
              <a:solidFill>
                <a:srgbClr val="008080"/>
              </a:solidFill>
              <a:latin typeface="Palatino Linotype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65953" y="3805072"/>
            <a:ext cx="615553" cy="3127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8"/>
              </a:lnSpc>
            </a:pPr>
            <a:r>
              <a:rPr lang="en-US" altLang="zh-CN" sz="2400" smtClean="0">
                <a:solidFill>
                  <a:srgbClr val="008080"/>
                </a:solidFill>
                <a:latin typeface="Palatino Linotype"/>
              </a:rPr>
              <a:t>… ...</a:t>
            </a:r>
            <a:endParaRPr lang="zh-CN" altLang="en-US" sz="2400">
              <a:solidFill>
                <a:srgbClr val="008080"/>
              </a:solidFill>
              <a:latin typeface="Palatino Linotype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27450" y="1615109"/>
            <a:ext cx="4615046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2"/>
              </a:lnSpc>
            </a:pPr>
            <a:r>
              <a:rPr lang="en-US" altLang="zh-CN" smtClean="0">
                <a:solidFill>
                  <a:srgbClr val="996600"/>
                </a:solidFill>
                <a:latin typeface="Palatino Linotype"/>
              </a:rPr>
              <a:t>by Learner</a:t>
            </a:r>
            <a:r>
              <a:rPr lang="en-US" altLang="zh-CN" sz="1200" smtClean="0">
                <a:solidFill>
                  <a:srgbClr val="996600"/>
                </a:solidFill>
                <a:latin typeface="Palatino Linotype"/>
              </a:rPr>
              <a:t>1 </a:t>
            </a:r>
            <a:r>
              <a:rPr lang="en-US" altLang="zh-CN" smtClean="0">
                <a:solidFill>
                  <a:srgbClr val="996600"/>
                </a:solidFill>
                <a:latin typeface="Palatino Linotype"/>
              </a:rPr>
              <a:t>will play more important roles in</a:t>
            </a:r>
          </a:p>
          <a:p>
            <a:pPr>
              <a:lnSpc>
                <a:spcPts val="2160"/>
              </a:lnSpc>
            </a:pPr>
            <a:r>
              <a:rPr lang="en-US" altLang="zh-CN" sz="1802" smtClean="0">
                <a:solidFill>
                  <a:srgbClr val="996600"/>
                </a:solidFill>
                <a:latin typeface="Palatino Linotype"/>
              </a:rPr>
              <a:t>the training of Learner</a:t>
            </a:r>
            <a:r>
              <a:rPr lang="en-US" altLang="zh-CN" sz="1200" smtClean="0">
                <a:solidFill>
                  <a:srgbClr val="996600"/>
                </a:solidFill>
                <a:latin typeface="Palatino Linotype"/>
              </a:rPr>
              <a:t>2</a:t>
            </a:r>
            <a:endParaRPr lang="zh-CN" altLang="en-US" sz="1200">
              <a:solidFill>
                <a:srgbClr val="996600"/>
              </a:solidFill>
              <a:latin typeface="Palatino Linotype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56076" y="5656478"/>
            <a:ext cx="2296334" cy="2346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29"/>
              </a:lnSpc>
            </a:pPr>
            <a:r>
              <a:rPr lang="en-US" altLang="zh-CN" smtClean="0">
                <a:solidFill>
                  <a:srgbClr val="000000"/>
                </a:solidFill>
                <a:latin typeface="Palatino Linotype"/>
              </a:rPr>
              <a:t>weighted combination</a:t>
            </a:r>
            <a:endParaRPr lang="zh-CN" altLang="en-US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8426" y="1878126"/>
            <a:ext cx="2066271" cy="2346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29"/>
              </a:lnSpc>
            </a:pPr>
            <a:r>
              <a:rPr lang="en-US" altLang="zh-CN" smtClean="0">
                <a:solidFill>
                  <a:srgbClr val="000000"/>
                </a:solidFill>
                <a:latin typeface="Palatino Linotype"/>
              </a:rPr>
              <a:t>Original training set</a:t>
            </a:r>
            <a:endParaRPr lang="zh-CN" altLang="en-US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8541" y="381634"/>
            <a:ext cx="8144858" cy="12054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9"/>
              </a:lnSpc>
              <a:buClrTx/>
              <a:buSzTx/>
              <a:buNone/>
              <a:tabLst>
                <a:tab pos="35052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Boosting: A flowchart illustration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5052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5052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5052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5052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472"/>
              </a:lnSpc>
              <a:buClrTx/>
              <a:buSzTx/>
              <a:buNone/>
              <a:tabLst>
                <a:tab pos="35052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altLang="zh-CN" smtClean="0">
                <a:solidFill>
                  <a:srgbClr val="996600"/>
                </a:solidFill>
                <a:latin typeface="Palatino Linotype"/>
              </a:rPr>
              <a:t>training instances that are wrongly predicted</a:t>
            </a:r>
            <a:endParaRPr lang="zh-CN" altLang="en-US">
              <a:solidFill>
                <a:srgbClr val="996600"/>
              </a:solidFill>
              <a:latin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B14C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B14D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5200" y="3136900"/>
            <a:ext cx="101600" cy="406400"/>
          </a:xfrm>
          <a:prstGeom prst="rect">
            <a:avLst/>
          </a:prstGeom>
        </p:spPr>
      </p:pic>
      <p:pic>
        <p:nvPicPr>
          <p:cNvPr id="4" name="图片 3" descr="ws_B15E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9500" y="1600200"/>
            <a:ext cx="2235200" cy="1028700"/>
          </a:xfrm>
          <a:prstGeom prst="rect">
            <a:avLst/>
          </a:prstGeom>
        </p:spPr>
      </p:pic>
      <p:pic>
        <p:nvPicPr>
          <p:cNvPr id="5" name="图片 4" descr="ws_B15F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6800" y="3136900"/>
            <a:ext cx="101600" cy="406400"/>
          </a:xfrm>
          <a:prstGeom prst="rect">
            <a:avLst/>
          </a:prstGeom>
        </p:spPr>
      </p:pic>
      <p:pic>
        <p:nvPicPr>
          <p:cNvPr id="6" name="图片 5" descr="ws_B160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79500" y="4292600"/>
            <a:ext cx="2082800" cy="876300"/>
          </a:xfrm>
          <a:prstGeom prst="rect">
            <a:avLst/>
          </a:prstGeom>
        </p:spPr>
      </p:pic>
      <p:pic>
        <p:nvPicPr>
          <p:cNvPr id="7" name="图片 6" descr="ws_B161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70300" y="1600200"/>
            <a:ext cx="1320800" cy="1028700"/>
          </a:xfrm>
          <a:prstGeom prst="rect">
            <a:avLst/>
          </a:prstGeom>
        </p:spPr>
      </p:pic>
      <p:pic>
        <p:nvPicPr>
          <p:cNvPr id="8" name="图片 7" descr="ws_B171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65700" y="3136900"/>
            <a:ext cx="101600" cy="406400"/>
          </a:xfrm>
          <a:prstGeom prst="rect">
            <a:avLst/>
          </a:prstGeom>
        </p:spPr>
      </p:pic>
      <p:pic>
        <p:nvPicPr>
          <p:cNvPr id="9" name="图片 8" descr="ws_B172.tmp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98900" y="4292600"/>
            <a:ext cx="1092200" cy="876300"/>
          </a:xfrm>
          <a:prstGeom prst="rect">
            <a:avLst/>
          </a:prstGeom>
        </p:spPr>
      </p:pic>
      <p:pic>
        <p:nvPicPr>
          <p:cNvPr id="10" name="图片 9" descr="ws_B173.tmp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3736" y="348361"/>
            <a:ext cx="1041952" cy="3510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Bagging</a:t>
            </a:r>
            <a:endParaRPr lang="zh-CN" altLang="en-US" sz="24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20035" y="1247010"/>
            <a:ext cx="601127" cy="21102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2"/>
              </a:lnSpc>
            </a:pPr>
            <a:r>
              <a:rPr lang="en-US" altLang="zh-CN" sz="1404" smtClean="0">
                <a:solidFill>
                  <a:srgbClr val="008080"/>
                </a:solidFill>
                <a:latin typeface="Times New Roman"/>
              </a:rPr>
              <a:t>Data set</a:t>
            </a:r>
            <a:endParaRPr lang="zh-CN" altLang="en-US" sz="1404">
              <a:solidFill>
                <a:srgbClr val="008080"/>
              </a:solidFill>
              <a:latin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30803" y="1349109"/>
            <a:ext cx="60914" cy="1410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37"/>
              </a:lnSpc>
            </a:pPr>
            <a:r>
              <a:rPr lang="en-US" altLang="zh-CN" sz="938" smtClean="0">
                <a:solidFill>
                  <a:srgbClr val="008080"/>
                </a:solidFill>
                <a:latin typeface="Times New Roman"/>
              </a:rPr>
              <a:t>0</a:t>
            </a:r>
            <a:endParaRPr lang="zh-CN" altLang="en-US" sz="938">
              <a:solidFill>
                <a:srgbClr val="008080"/>
              </a:solidFill>
              <a:latin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4768" y="2844606"/>
            <a:ext cx="476092" cy="16671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38"/>
              </a:lnSpc>
            </a:pPr>
            <a:r>
              <a:rPr lang="en-US" altLang="zh-CN" sz="1104" smtClean="0">
                <a:solidFill>
                  <a:srgbClr val="008080"/>
                </a:solidFill>
                <a:latin typeface="Times New Roman"/>
              </a:rPr>
              <a:t>Data set</a:t>
            </a:r>
            <a:endParaRPr lang="zh-CN" altLang="en-US" sz="1104">
              <a:solidFill>
                <a:srgbClr val="008080"/>
              </a:solidFill>
              <a:latin typeface="Times New Roman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06322" y="2925615"/>
            <a:ext cx="48090" cy="1113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87"/>
              </a:lnSpc>
            </a:pPr>
            <a:r>
              <a:rPr lang="en-US" altLang="zh-CN" sz="732" smtClean="0">
                <a:solidFill>
                  <a:srgbClr val="008080"/>
                </a:solidFill>
                <a:latin typeface="Times New Roman"/>
              </a:rPr>
              <a:t>1</a:t>
            </a:r>
            <a:endParaRPr lang="zh-CN" altLang="en-US" sz="732">
              <a:solidFill>
                <a:srgbClr val="008080"/>
              </a:solidFill>
              <a:latin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36698" y="2847348"/>
            <a:ext cx="476092" cy="16671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1"/>
              </a:lnSpc>
            </a:pPr>
            <a:r>
              <a:rPr lang="en-US" altLang="zh-CN" sz="1106" smtClean="0">
                <a:solidFill>
                  <a:srgbClr val="008080"/>
                </a:solidFill>
                <a:latin typeface="Times New Roman"/>
              </a:rPr>
              <a:t>Data set</a:t>
            </a:r>
            <a:endParaRPr lang="zh-CN" altLang="en-US" sz="1106">
              <a:solidFill>
                <a:srgbClr val="008080"/>
              </a:solidFill>
              <a:latin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78302" y="2928663"/>
            <a:ext cx="48090" cy="1113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87"/>
              </a:lnSpc>
            </a:pPr>
            <a:r>
              <a:rPr lang="en-US" altLang="zh-CN" sz="732" smtClean="0">
                <a:solidFill>
                  <a:srgbClr val="008080"/>
                </a:solidFill>
                <a:latin typeface="Times New Roman"/>
              </a:rPr>
              <a:t>2</a:t>
            </a:r>
            <a:endParaRPr lang="zh-CN" altLang="en-US" sz="732">
              <a:solidFill>
                <a:srgbClr val="008080"/>
              </a:solidFill>
              <a:latin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03953" y="2843083"/>
            <a:ext cx="476092" cy="16671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38"/>
              </a:lnSpc>
            </a:pPr>
            <a:r>
              <a:rPr lang="en-US" altLang="zh-CN" sz="1104" smtClean="0">
                <a:solidFill>
                  <a:srgbClr val="008080"/>
                </a:solidFill>
                <a:latin typeface="Times New Roman"/>
              </a:rPr>
              <a:t>Data set</a:t>
            </a:r>
            <a:endParaRPr lang="zh-CN" altLang="en-US" sz="1104">
              <a:solidFill>
                <a:srgbClr val="008080"/>
              </a:solidFill>
              <a:latin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45557" y="2924091"/>
            <a:ext cx="48090" cy="1113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87"/>
              </a:lnSpc>
            </a:pPr>
            <a:r>
              <a:rPr lang="en-US" altLang="zh-CN" sz="732" i="1" smtClean="0">
                <a:solidFill>
                  <a:srgbClr val="008080"/>
                </a:solidFill>
                <a:latin typeface="Times New Roman"/>
              </a:rPr>
              <a:t>n</a:t>
            </a:r>
            <a:endParaRPr lang="zh-CN" altLang="en-US" sz="732" i="1">
              <a:solidFill>
                <a:srgbClr val="008080"/>
              </a:solidFill>
              <a:latin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17747" y="3438141"/>
            <a:ext cx="512961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8080"/>
                </a:solidFill>
                <a:latin typeface="Times New Roman"/>
              </a:rPr>
              <a:t>… ...</a:t>
            </a:r>
            <a:endParaRPr lang="zh-CN" altLang="en-US" sz="2004">
              <a:solidFill>
                <a:srgbClr val="008080"/>
              </a:solidFill>
              <a:latin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41548" y="1969259"/>
            <a:ext cx="512961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8080"/>
                </a:solidFill>
                <a:latin typeface="Times New Roman"/>
              </a:rPr>
              <a:t>… ...</a:t>
            </a:r>
            <a:endParaRPr lang="zh-CN" altLang="en-US" sz="2004">
              <a:solidFill>
                <a:srgbClr val="008080"/>
              </a:solidFill>
              <a:latin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65348" y="4585967"/>
            <a:ext cx="512961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8080"/>
                </a:solidFill>
                <a:latin typeface="Times New Roman"/>
              </a:rPr>
              <a:t>… ...</a:t>
            </a:r>
            <a:endParaRPr lang="zh-CN" altLang="en-US" sz="2004">
              <a:solidFill>
                <a:srgbClr val="008080"/>
              </a:solidFill>
              <a:latin typeface="Times New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980429" y="1405506"/>
            <a:ext cx="1846659" cy="2056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2"/>
              </a:lnSpc>
            </a:pPr>
            <a:r>
              <a:rPr lang="en-US" altLang="zh-CN" sz="1404" smtClean="0">
                <a:solidFill>
                  <a:srgbClr val="339933"/>
                </a:solidFill>
                <a:latin typeface="Times New Roman"/>
              </a:rPr>
              <a:t>bootstrap a set of learners</a:t>
            </a:r>
            <a:endParaRPr lang="zh-CN" altLang="en-US" sz="1404">
              <a:solidFill>
                <a:srgbClr val="339933"/>
              </a:solidFill>
              <a:latin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80429" y="1710435"/>
            <a:ext cx="2107693" cy="109004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54"/>
              </a:lnSpc>
            </a:pPr>
            <a:r>
              <a:rPr lang="en-US" altLang="zh-CN" sz="1200" smtClean="0">
                <a:solidFill>
                  <a:srgbClr val="000000"/>
                </a:solidFill>
                <a:latin typeface="Times New Roman"/>
              </a:rPr>
              <a:t>generate many data sets from</a:t>
            </a:r>
          </a:p>
          <a:p>
            <a:pPr>
              <a:lnSpc>
                <a:spcPts val="1440"/>
              </a:lnSpc>
            </a:pPr>
            <a:r>
              <a:rPr lang="en-US" altLang="zh-CN" sz="1200" smtClean="0">
                <a:solidFill>
                  <a:srgbClr val="000000"/>
                </a:solidFill>
                <a:latin typeface="Times New Roman"/>
              </a:rPr>
              <a:t>the original data set through</a:t>
            </a:r>
          </a:p>
          <a:p>
            <a:pPr>
              <a:lnSpc>
                <a:spcPts val="1440"/>
              </a:lnSpc>
            </a:pPr>
            <a:r>
              <a:rPr lang="en-US" altLang="zh-CN" sz="1200" smtClean="0">
                <a:solidFill>
                  <a:srgbClr val="000000"/>
                </a:solidFill>
                <a:latin typeface="Times New Roman"/>
              </a:rPr>
              <a:t>bootstrap sampling (random</a:t>
            </a:r>
          </a:p>
          <a:p>
            <a:pPr>
              <a:lnSpc>
                <a:spcPts val="1440"/>
              </a:lnSpc>
            </a:pPr>
            <a:r>
              <a:rPr lang="en-US" altLang="zh-CN" sz="1200" smtClean="0">
                <a:solidFill>
                  <a:srgbClr val="000000"/>
                </a:solidFill>
                <a:latin typeface="Times New Roman"/>
              </a:rPr>
              <a:t>sampling with replacement), then</a:t>
            </a:r>
          </a:p>
          <a:p>
            <a:pPr>
              <a:lnSpc>
                <a:spcPts val="1440"/>
              </a:lnSpc>
            </a:pPr>
            <a:r>
              <a:rPr lang="en-US" altLang="zh-CN" sz="1200" smtClean="0">
                <a:solidFill>
                  <a:srgbClr val="000000"/>
                </a:solidFill>
                <a:latin typeface="Times New Roman"/>
              </a:rPr>
              <a:t>train an individual learner per</a:t>
            </a:r>
          </a:p>
          <a:p>
            <a:pPr>
              <a:lnSpc>
                <a:spcPts val="1440"/>
              </a:lnSpc>
            </a:pPr>
            <a:r>
              <a:rPr lang="en-US" altLang="zh-CN" sz="1200" smtClean="0">
                <a:solidFill>
                  <a:srgbClr val="000000"/>
                </a:solidFill>
                <a:latin typeface="Times New Roman"/>
              </a:rPr>
              <a:t>data set</a:t>
            </a:r>
            <a:endParaRPr lang="zh-CN" altLang="en-US" sz="12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34455" y="4773240"/>
            <a:ext cx="2189254" cy="6796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5"/>
              </a:lnSpc>
            </a:pPr>
            <a:r>
              <a:rPr lang="en-US" altLang="zh-CN" sz="1406" smtClean="0">
                <a:solidFill>
                  <a:srgbClr val="339933"/>
                </a:solidFill>
                <a:latin typeface="Times New Roman"/>
              </a:rPr>
              <a:t>averaging for regression</a:t>
            </a:r>
          </a:p>
          <a:p>
            <a:pPr>
              <a:lnSpc>
                <a:spcPts val="2155"/>
              </a:lnSpc>
            </a:pPr>
            <a:r>
              <a:rPr lang="en-US" altLang="zh-CN" sz="1200" smtClean="0">
                <a:solidFill>
                  <a:srgbClr val="000000"/>
                </a:solidFill>
                <a:latin typeface="Times New Roman"/>
              </a:rPr>
              <a:t>the output is the average output of</a:t>
            </a:r>
          </a:p>
          <a:p>
            <a:pPr>
              <a:lnSpc>
                <a:spcPts val="1440"/>
              </a:lnSpc>
            </a:pPr>
            <a:r>
              <a:rPr lang="en-US" altLang="zh-CN" sz="1200" smtClean="0">
                <a:solidFill>
                  <a:srgbClr val="000000"/>
                </a:solidFill>
                <a:latin typeface="Times New Roman"/>
              </a:rPr>
              <a:t>the individual learners</a:t>
            </a:r>
            <a:endParaRPr lang="zh-CN" altLang="en-US" sz="12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934455" y="3701793"/>
            <a:ext cx="1705595" cy="2056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2"/>
              </a:lnSpc>
            </a:pPr>
            <a:r>
              <a:rPr lang="en-US" altLang="zh-CN" sz="1404" smtClean="0">
                <a:solidFill>
                  <a:srgbClr val="339933"/>
                </a:solidFill>
                <a:latin typeface="Times New Roman"/>
              </a:rPr>
              <a:t>voting for classification</a:t>
            </a:r>
            <a:endParaRPr lang="zh-CN" altLang="en-US" sz="1404">
              <a:solidFill>
                <a:srgbClr val="339933"/>
              </a:solidFill>
              <a:latin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34455" y="4006722"/>
            <a:ext cx="1860509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54"/>
              </a:lnSpc>
            </a:pPr>
            <a:r>
              <a:rPr lang="en-US" altLang="zh-CN" sz="1200" smtClean="0">
                <a:solidFill>
                  <a:srgbClr val="000000"/>
                </a:solidFill>
                <a:latin typeface="Times New Roman"/>
              </a:rPr>
              <a:t>the output is the class label</a:t>
            </a:r>
          </a:p>
          <a:p>
            <a:pPr>
              <a:lnSpc>
                <a:spcPts val="1440"/>
              </a:lnSpc>
            </a:pPr>
            <a:r>
              <a:rPr lang="en-US" altLang="zh-CN" sz="1202" smtClean="0">
                <a:solidFill>
                  <a:srgbClr val="000000"/>
                </a:solidFill>
                <a:latin typeface="Times New Roman"/>
              </a:rPr>
              <a:t>receiving the most number of</a:t>
            </a:r>
          </a:p>
          <a:p>
            <a:pPr>
              <a:lnSpc>
                <a:spcPts val="1443"/>
              </a:lnSpc>
            </a:pPr>
            <a:r>
              <a:rPr lang="en-US" altLang="zh-CN" sz="1200" smtClean="0">
                <a:solidFill>
                  <a:srgbClr val="000000"/>
                </a:solidFill>
                <a:latin typeface="Times New Roman"/>
              </a:rPr>
              <a:t>votes</a:t>
            </a:r>
            <a:endParaRPr lang="zh-CN" altLang="en-US" sz="12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0021" y="3747894"/>
            <a:ext cx="620363" cy="2249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41"/>
              </a:lnSpc>
            </a:pPr>
            <a:r>
              <a:rPr lang="en-US" altLang="zh-CN" sz="1404" smtClean="0">
                <a:solidFill>
                  <a:srgbClr val="008080"/>
                </a:solidFill>
                <a:latin typeface="Times New Roman"/>
              </a:rPr>
              <a:t>Learner</a:t>
            </a:r>
            <a:r>
              <a:rPr lang="en-US" altLang="zh-CN" sz="936" smtClean="0">
                <a:solidFill>
                  <a:srgbClr val="008080"/>
                </a:solidFill>
                <a:latin typeface="Times New Roman"/>
              </a:rPr>
              <a:t>1</a:t>
            </a:r>
            <a:endParaRPr lang="zh-CN" altLang="en-US" sz="936">
              <a:solidFill>
                <a:srgbClr val="008080"/>
              </a:solidFill>
              <a:latin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019300" y="3747894"/>
            <a:ext cx="620363" cy="2249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41"/>
              </a:lnSpc>
            </a:pPr>
            <a:r>
              <a:rPr lang="en-US" altLang="zh-CN" sz="1404" smtClean="0">
                <a:solidFill>
                  <a:srgbClr val="008080"/>
                </a:solidFill>
                <a:latin typeface="Times New Roman"/>
              </a:rPr>
              <a:t>Learner</a:t>
            </a:r>
            <a:r>
              <a:rPr lang="en-US" altLang="zh-CN" sz="936" smtClean="0">
                <a:solidFill>
                  <a:srgbClr val="008080"/>
                </a:solidFill>
                <a:latin typeface="Times New Roman"/>
              </a:rPr>
              <a:t>2</a:t>
            </a:r>
            <a:endParaRPr lang="zh-CN" altLang="en-US" sz="936">
              <a:solidFill>
                <a:srgbClr val="008080"/>
              </a:solidFill>
              <a:latin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72329" y="3747894"/>
            <a:ext cx="621965" cy="2249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41"/>
              </a:lnSpc>
            </a:pPr>
            <a:r>
              <a:rPr lang="en-US" altLang="zh-CN" sz="1404" smtClean="0">
                <a:solidFill>
                  <a:srgbClr val="008080"/>
                </a:solidFill>
                <a:latin typeface="Times New Roman"/>
              </a:rPr>
              <a:t>Learner</a:t>
            </a:r>
            <a:r>
              <a:rPr lang="en-US" altLang="zh-CN" sz="936" i="1" smtClean="0">
                <a:solidFill>
                  <a:srgbClr val="008080"/>
                </a:solidFill>
                <a:latin typeface="Times New Roman"/>
              </a:rPr>
              <a:t>n</a:t>
            </a:r>
            <a:endParaRPr lang="zh-CN" altLang="en-US" sz="936" i="1">
              <a:solidFill>
                <a:srgbClr val="00808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B5F7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7100" y="1003300"/>
            <a:ext cx="6870700" cy="3467100"/>
          </a:xfrm>
          <a:prstGeom prst="rect">
            <a:avLst/>
          </a:prstGeom>
        </p:spPr>
      </p:pic>
      <p:pic>
        <p:nvPicPr>
          <p:cNvPr id="3" name="图片 2" descr="ws_B5F8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5" name="TextBox 4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8541" y="321726"/>
            <a:ext cx="1795363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学习器结合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29919" y="4904394"/>
            <a:ext cx="1974900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FF"/>
                </a:solidFill>
                <a:latin typeface="幼圆"/>
              </a:rPr>
              <a:t>常用结合方法：</a:t>
            </a:r>
            <a:endParaRPr lang="zh-CN" altLang="en-US" sz="2196">
              <a:solidFill>
                <a:srgbClr val="0000FF"/>
              </a:solidFill>
              <a:latin typeface="幼圆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02838" y="4879899"/>
            <a:ext cx="2039020" cy="14362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12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投票法</a:t>
            </a:r>
          </a:p>
          <a:p>
            <a:pPr>
              <a:lnSpc>
                <a:spcPts val="3010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绝对多数投票法</a:t>
            </a:r>
          </a:p>
          <a:p>
            <a:pPr>
              <a:lnSpc>
                <a:spcPts val="3000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相对多数投票法</a:t>
            </a:r>
          </a:p>
          <a:p>
            <a:pPr>
              <a:lnSpc>
                <a:spcPts val="3002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加权投票法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57951" y="4836973"/>
            <a:ext cx="1526059" cy="14362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12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平均法</a:t>
            </a:r>
          </a:p>
          <a:p>
            <a:pPr>
              <a:lnSpc>
                <a:spcPts val="3010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简单平均法</a:t>
            </a:r>
          </a:p>
          <a:p>
            <a:pPr>
              <a:lnSpc>
                <a:spcPts val="3000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加权平均法</a:t>
            </a:r>
          </a:p>
          <a:p>
            <a:pPr>
              <a:lnSpc>
                <a:spcPts val="2990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学习法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170432" y="2252472"/>
            <a:ext cx="2743201" cy="870205"/>
          </a:xfrm>
          <a:custGeom>
            <a:avLst/>
            <a:gdLst/>
            <a:ahLst/>
            <a:cxnLst/>
            <a:rect l="0" t="0" r="0" b="0"/>
            <a:pathLst>
              <a:path w="2743201" h="870205">
                <a:moveTo>
                  <a:pt x="0" y="870204"/>
                </a:moveTo>
                <a:lnTo>
                  <a:pt x="2743200" y="870204"/>
                </a:lnTo>
                <a:lnTo>
                  <a:pt x="2743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207008" y="3409188"/>
            <a:ext cx="4111752" cy="1630680"/>
          </a:xfrm>
          <a:custGeom>
            <a:avLst/>
            <a:gdLst/>
            <a:ahLst/>
            <a:cxnLst/>
            <a:rect l="0" t="0" r="0" b="0"/>
            <a:pathLst>
              <a:path w="4111752" h="1630680">
                <a:moveTo>
                  <a:pt x="0" y="1630679"/>
                </a:moveTo>
                <a:lnTo>
                  <a:pt x="4111751" y="1630679"/>
                </a:lnTo>
                <a:lnTo>
                  <a:pt x="41117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B962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977900"/>
            <a:ext cx="6794500" cy="5359400"/>
          </a:xfrm>
          <a:prstGeom prst="rect">
            <a:avLst/>
          </a:prstGeom>
        </p:spPr>
      </p:pic>
      <p:pic>
        <p:nvPicPr>
          <p:cNvPr id="5" name="图片 4" descr="ws_B973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3736" y="348361"/>
            <a:ext cx="1075615" cy="3510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Stacking</a:t>
            </a:r>
            <a:endParaRPr lang="zh-CN" altLang="en-US" sz="240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1077</Words>
  <Application>Microsoft Office PowerPoint</Application>
  <PresentationFormat>自定义</PresentationFormat>
  <Paragraphs>548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LuMaoMao</dc:creator>
  <cp:lastModifiedBy>LuMaoMao</cp:lastModifiedBy>
  <cp:revision>1</cp:revision>
  <dcterms:created xsi:type="dcterms:W3CDTF">2017-09-13T08:34:27Z</dcterms:created>
  <dcterms:modified xsi:type="dcterms:W3CDTF">2017-09-13T08:34:40Z</dcterms:modified>
</cp:coreProperties>
</file>