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AA45-0BFF-45CC-8CBE-9C6E64004C44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5326-EABA-432A-B14A-94C8BA8580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AA45-0BFF-45CC-8CBE-9C6E64004C44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5326-EABA-432A-B14A-94C8BA8580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AA45-0BFF-45CC-8CBE-9C6E64004C44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5326-EABA-432A-B14A-94C8BA8580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AA45-0BFF-45CC-8CBE-9C6E64004C44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5326-EABA-432A-B14A-94C8BA8580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AA45-0BFF-45CC-8CBE-9C6E64004C44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5326-EABA-432A-B14A-94C8BA8580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AA45-0BFF-45CC-8CBE-9C6E64004C44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5326-EABA-432A-B14A-94C8BA8580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AA45-0BFF-45CC-8CBE-9C6E64004C44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5326-EABA-432A-B14A-94C8BA8580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AA45-0BFF-45CC-8CBE-9C6E64004C44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5326-EABA-432A-B14A-94C8BA8580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AA45-0BFF-45CC-8CBE-9C6E64004C44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5326-EABA-432A-B14A-94C8BA8580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AA45-0BFF-45CC-8CBE-9C6E64004C44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5326-EABA-432A-B14A-94C8BA8580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AA45-0BFF-45CC-8CBE-9C6E64004C44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5326-EABA-432A-B14A-94C8BA8580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BAA45-0BFF-45CC-8CBE-9C6E64004C44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5326-EABA-432A-B14A-94C8BA8580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Relationship Id="rId9" Type="http://schemas.openxmlformats.org/officeDocument/2006/relationships/image" Target="../media/image3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91BD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4" name="TextBox 3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5" name="TextBox 4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5986" y="271109"/>
            <a:ext cx="2462213" cy="3986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79"/>
              </a:lnSpc>
            </a:pPr>
            <a:r>
              <a:rPr lang="zh-CN" altLang="en-US" sz="3204" smtClean="0">
                <a:solidFill>
                  <a:srgbClr val="FF0000"/>
                </a:solidFill>
                <a:latin typeface="幼圆"/>
              </a:rPr>
              <a:t>机器学习导论</a:t>
            </a:r>
            <a:endParaRPr lang="zh-CN" altLang="en-US" sz="3204">
              <a:solidFill>
                <a:srgbClr val="FF0000"/>
              </a:solidFill>
              <a:latin typeface="幼圆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77998" y="298450"/>
            <a:ext cx="3167534" cy="296504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09"/>
              </a:lnSpc>
              <a:buClrTx/>
              <a:buSzTx/>
              <a:buNone/>
              <a:tabLst>
                <a:tab pos="3937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2016 </a:t>
            </a: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春季学期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937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937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937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937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937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937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937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937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937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937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937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937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937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937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937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5228"/>
              </a:lnSpc>
              <a:buClrTx/>
              <a:buSzTx/>
              <a:buNone/>
              <a:tabLst>
                <a:tab pos="3937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zh-CN" altLang="en-US" sz="5402" smtClean="0">
                <a:solidFill>
                  <a:srgbClr val="0000FF"/>
                </a:solidFill>
                <a:latin typeface="幼圆"/>
              </a:rPr>
              <a:t>九、聚类</a:t>
            </a:r>
            <a:endParaRPr lang="zh-CN" altLang="en-US" sz="5402">
              <a:solidFill>
                <a:srgbClr val="0000FF"/>
              </a:solidFill>
              <a:latin typeface="幼圆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95034" y="5994196"/>
            <a:ext cx="2462213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6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主讲教师：周志华</a:t>
            </a:r>
            <a:endParaRPr lang="zh-CN" altLang="en-US" sz="2400">
              <a:solidFill>
                <a:srgbClr val="000000"/>
              </a:solidFill>
              <a:latin typeface="幼圆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55292" y="4404359"/>
            <a:ext cx="2482597" cy="445009"/>
          </a:xfrm>
          <a:custGeom>
            <a:avLst/>
            <a:gdLst/>
            <a:ahLst/>
            <a:cxnLst/>
            <a:rect l="0" t="0" r="0" b="0"/>
            <a:pathLst>
              <a:path w="2482597" h="445009">
                <a:moveTo>
                  <a:pt x="0" y="445008"/>
                </a:moveTo>
                <a:lnTo>
                  <a:pt x="2482596" y="445008"/>
                </a:lnTo>
                <a:lnTo>
                  <a:pt x="24825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B3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970532" y="4916423"/>
            <a:ext cx="2482597" cy="443486"/>
          </a:xfrm>
          <a:custGeom>
            <a:avLst/>
            <a:gdLst/>
            <a:ahLst/>
            <a:cxnLst/>
            <a:rect l="0" t="0" r="0" b="0"/>
            <a:pathLst>
              <a:path w="2482597" h="443486">
                <a:moveTo>
                  <a:pt x="0" y="443485"/>
                </a:moveTo>
                <a:lnTo>
                  <a:pt x="2482596" y="443485"/>
                </a:lnTo>
                <a:lnTo>
                  <a:pt x="2482596" y="0"/>
                </a:lnTo>
                <a:lnTo>
                  <a:pt x="0" y="0"/>
                </a:lnTo>
                <a:close/>
              </a:path>
            </a:pathLst>
          </a:custGeom>
          <a:solidFill>
            <a:srgbClr val="B3E7FA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ws_AE65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4300" y="2070100"/>
            <a:ext cx="6489700" cy="4394200"/>
          </a:xfrm>
          <a:prstGeom prst="rect">
            <a:avLst/>
          </a:prstGeom>
        </p:spPr>
      </p:pic>
      <p:pic>
        <p:nvPicPr>
          <p:cNvPr id="5" name="图片 4" descr="ws_AE76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8541" y="439297"/>
            <a:ext cx="1846659" cy="2965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9"/>
              </a:lnSpc>
            </a:pPr>
            <a:r>
              <a:rPr lang="zh-CN" altLang="en-US" sz="2402" smtClean="0">
                <a:solidFill>
                  <a:srgbClr val="000000"/>
                </a:solidFill>
                <a:latin typeface="幼圆"/>
              </a:rPr>
              <a:t>学习向量量化</a:t>
            </a:r>
            <a:endParaRPr lang="zh-CN" altLang="en-US" sz="2402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55825" y="459433"/>
            <a:ext cx="3462807" cy="2657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US" altLang="zh-CN" sz="1802" smtClean="0">
                <a:solidFill>
                  <a:srgbClr val="000000"/>
                </a:solidFill>
                <a:latin typeface="Times New Roman"/>
              </a:rPr>
              <a:t>(Learning Vector Quantization, LVQ)</a:t>
            </a:r>
            <a:endParaRPr lang="zh-CN" altLang="en-US" sz="1802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6804" y="1229324"/>
            <a:ext cx="8539197" cy="7053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26"/>
              </a:lnSpc>
              <a:buClrTx/>
              <a:buSzTx/>
              <a:buNone/>
              <a:tabLst>
                <a:tab pos="4318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也是试图找到一组原型向量来刻画聚类结构，但 </a:t>
            </a:r>
            <a:r>
              <a:rPr lang="zh-CN" altLang="en-US" sz="2004" smtClean="0">
                <a:solidFill>
                  <a:srgbClr val="FF0000"/>
                </a:solidFill>
                <a:latin typeface="幼圆"/>
              </a:rPr>
              <a:t>假设数据样本带有类别标记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</a:tabLst>
              <a:defRPr/>
            </a:pPr>
            <a:endParaRPr lang="zh-CN" altLang="en-US" sz="2004" smtClean="0">
              <a:solidFill>
                <a:srgbClr val="FF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588"/>
              </a:lnSpc>
              <a:buClrTx/>
              <a:buSzTx/>
              <a:buNone/>
              <a:tabLst>
                <a:tab pos="431800" algn="l"/>
              </a:tabLst>
              <a:defRPr/>
            </a:pPr>
            <a:r>
              <a:rPr lang="zh-CN" altLang="en-US" sz="2004" smtClean="0">
                <a:solidFill>
                  <a:srgbClr val="FF0000"/>
                </a:solidFill>
                <a:latin typeface="幼圆"/>
              </a:rPr>
              <a:t>	</a:t>
            </a:r>
            <a:r>
              <a:rPr lang="zh-CN" altLang="en-US" smtClean="0">
                <a:solidFill>
                  <a:srgbClr val="0000FF"/>
                </a:solidFill>
                <a:latin typeface="幼圆"/>
              </a:rPr>
              <a:t>实际上是通过聚类来形成类别的“子类”结构，每个子类对应一个聚类簇</a:t>
            </a:r>
            <a:endParaRPr lang="zh-CN" altLang="en-US">
              <a:solidFill>
                <a:srgbClr val="0000FF"/>
              </a:solidFill>
              <a:latin typeface="幼圆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745601" y="5018368"/>
            <a:ext cx="1849379" cy="1"/>
          </a:xfrm>
          <a:custGeom>
            <a:avLst/>
            <a:gdLst/>
            <a:ahLst/>
            <a:cxnLst/>
            <a:rect l="0" t="0" r="0" b="0"/>
            <a:pathLst>
              <a:path w="1849379" h="1">
                <a:moveTo>
                  <a:pt x="0" y="0"/>
                </a:moveTo>
                <a:lnTo>
                  <a:pt x="1849378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182580" y="5380763"/>
            <a:ext cx="269949" cy="1"/>
          </a:xfrm>
          <a:custGeom>
            <a:avLst/>
            <a:gdLst/>
            <a:ahLst/>
            <a:cxnLst/>
            <a:rect l="0" t="0" r="0" b="0"/>
            <a:pathLst>
              <a:path w="269949" h="1">
                <a:moveTo>
                  <a:pt x="0" y="0"/>
                </a:moveTo>
                <a:lnTo>
                  <a:pt x="269948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822960" y="1664207"/>
            <a:ext cx="7184136" cy="1101854"/>
          </a:xfrm>
          <a:custGeom>
            <a:avLst/>
            <a:gdLst/>
            <a:ahLst/>
            <a:cxnLst/>
            <a:rect l="0" t="0" r="0" b="0"/>
            <a:pathLst>
              <a:path w="7184136" h="1101854">
                <a:moveTo>
                  <a:pt x="0" y="1101853"/>
                </a:moveTo>
                <a:lnTo>
                  <a:pt x="7184135" y="1101853"/>
                </a:lnTo>
                <a:lnTo>
                  <a:pt x="71841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6824471" y="3342132"/>
            <a:ext cx="1405130" cy="370333"/>
          </a:xfrm>
          <a:custGeom>
            <a:avLst/>
            <a:gdLst/>
            <a:ahLst/>
            <a:cxnLst/>
            <a:rect l="0" t="0" r="0" b="0"/>
            <a:pathLst>
              <a:path w="1405130" h="370333">
                <a:moveTo>
                  <a:pt x="0" y="370332"/>
                </a:moveTo>
                <a:lnTo>
                  <a:pt x="1405129" y="370332"/>
                </a:lnTo>
                <a:lnTo>
                  <a:pt x="140512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ws_B135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17900" y="1651000"/>
            <a:ext cx="4292600" cy="1016000"/>
          </a:xfrm>
          <a:prstGeom prst="rect">
            <a:avLst/>
          </a:prstGeom>
        </p:spPr>
      </p:pic>
      <p:pic>
        <p:nvPicPr>
          <p:cNvPr id="7" name="图片 6" descr="ws_B145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78100" y="3467100"/>
            <a:ext cx="3708400" cy="1092200"/>
          </a:xfrm>
          <a:prstGeom prst="rect">
            <a:avLst/>
          </a:prstGeom>
        </p:spPr>
      </p:pic>
      <p:pic>
        <p:nvPicPr>
          <p:cNvPr id="8" name="图片 7" descr="ws_B146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27200" y="4800600"/>
            <a:ext cx="1879600" cy="215900"/>
          </a:xfrm>
          <a:prstGeom prst="rect">
            <a:avLst/>
          </a:prstGeom>
        </p:spPr>
      </p:pic>
      <p:pic>
        <p:nvPicPr>
          <p:cNvPr id="9" name="图片 8" descr="ws_B147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8400" y="5156200"/>
            <a:ext cx="292100" cy="215900"/>
          </a:xfrm>
          <a:prstGeom prst="rect">
            <a:avLst/>
          </a:prstGeom>
        </p:spPr>
      </p:pic>
      <p:pic>
        <p:nvPicPr>
          <p:cNvPr id="10" name="图片 9" descr="ws_B148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1" name="TextBox 30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8541" y="439297"/>
            <a:ext cx="1846659" cy="2965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9"/>
              </a:lnSpc>
            </a:pPr>
            <a:r>
              <a:rPr lang="zh-CN" altLang="en-US" sz="2402" smtClean="0">
                <a:solidFill>
                  <a:srgbClr val="000000"/>
                </a:solidFill>
                <a:latin typeface="幼圆"/>
              </a:rPr>
              <a:t>高斯混合聚类</a:t>
            </a:r>
            <a:endParaRPr lang="zh-CN" altLang="en-US" sz="2402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55825" y="459433"/>
            <a:ext cx="3424014" cy="2657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US" altLang="zh-CN" sz="1802" smtClean="0">
                <a:solidFill>
                  <a:srgbClr val="000000"/>
                </a:solidFill>
                <a:latin typeface="Times New Roman"/>
              </a:rPr>
              <a:t>(Gausian Mixture Clustering, GMM)</a:t>
            </a:r>
            <a:endParaRPr lang="zh-CN" altLang="en-US" sz="1802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9736" y="4731560"/>
            <a:ext cx="795089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34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根据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85921" y="4753193"/>
            <a:ext cx="4616648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定义的先验分布选择高斯混合成分，其中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89736" y="5118953"/>
            <a:ext cx="7463582" cy="9746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212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smtClean="0"/>
              <a:t>		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为选择第 </a:t>
            </a:r>
            <a:r>
              <a:rPr lang="en-US" altLang="zh-CN" sz="2004" i="1" smtClean="0">
                <a:solidFill>
                  <a:srgbClr val="000000"/>
                </a:solidFill>
                <a:latin typeface="Palatino Linotype"/>
              </a:rPr>
              <a:t>i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个混合成分的概率；</a:t>
            </a:r>
          </a:p>
          <a:p>
            <a:pPr marL="0" marR="0" lvl="0" indent="0" defTabSz="914400" eaLnBrk="1" fontAlgn="auto" latinLnBrk="0" hangingPunct="1">
              <a:lnSpc>
                <a:spcPts val="2731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然后，根据被选择的混合成分的概率密度函数进行采样，从而生</a:t>
            </a:r>
          </a:p>
          <a:p>
            <a:pPr marL="0" marR="0" lvl="0" indent="0" defTabSz="914400" eaLnBrk="1" fontAlgn="auto" latinLnBrk="0" hangingPunct="1">
              <a:lnSpc>
                <a:spcPts val="2744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	成相应的样本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3076" y="1251549"/>
            <a:ext cx="7284045" cy="2436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26"/>
              </a:lnSpc>
              <a:buClrTx/>
              <a:buSzTx/>
              <a:buNone/>
              <a:tabLst>
                <a:tab pos="76200" algn="l"/>
                <a:tab pos="6070600" algn="l"/>
              </a:tabLst>
              <a:defRPr/>
            </a:pPr>
            <a:r>
              <a:rPr lang="zh-CN" altLang="en-US" sz="2004" smtClean="0">
                <a:solidFill>
                  <a:srgbClr val="FF0000"/>
                </a:solidFill>
                <a:latin typeface="幼圆"/>
              </a:rPr>
              <a:t>采用概率模型来表达聚类原型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76200" algn="l"/>
                <a:tab pos="6070600" algn="l"/>
              </a:tabLst>
              <a:defRPr/>
            </a:pPr>
            <a:endParaRPr lang="zh-CN" altLang="en-US" sz="2004" smtClean="0">
              <a:solidFill>
                <a:srgbClr val="FF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76200" algn="l"/>
                <a:tab pos="6070600" algn="l"/>
              </a:tabLst>
              <a:defRPr/>
            </a:pPr>
            <a:endParaRPr lang="zh-CN" altLang="en-US" sz="2004" smtClean="0">
              <a:solidFill>
                <a:srgbClr val="FF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561"/>
              </a:lnSpc>
              <a:buClrTx/>
              <a:buSzTx/>
              <a:buNone/>
              <a:tabLst>
                <a:tab pos="76200" algn="l"/>
                <a:tab pos="6070600" algn="l"/>
              </a:tabLst>
              <a:defRPr/>
            </a:pPr>
            <a:r>
              <a:rPr lang="zh-CN" altLang="en-US" sz="2004" smtClean="0">
                <a:solidFill>
                  <a:srgbClr val="FF0000"/>
                </a:solidFill>
                <a:latin typeface="幼圆"/>
              </a:rPr>
              <a:t>	</a:t>
            </a:r>
            <a:r>
              <a:rPr lang="en-US" altLang="zh-CN" i="1" smtClean="0">
                <a:solidFill>
                  <a:srgbClr val="000000"/>
                </a:solidFill>
                <a:latin typeface="Palatino Linotype"/>
              </a:rPr>
              <a:t>n 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维样本空间中的随机</a:t>
            </a:r>
          </a:p>
          <a:p>
            <a:pPr marL="0" marR="0" lvl="0" indent="0" defTabSz="914400" eaLnBrk="1" fontAlgn="auto" latinLnBrk="0" hangingPunct="1">
              <a:lnSpc>
                <a:spcPts val="2163"/>
              </a:lnSpc>
              <a:buClrTx/>
              <a:buSzTx/>
              <a:buNone/>
              <a:tabLst>
                <a:tab pos="76200" algn="l"/>
                <a:tab pos="60706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	向量 </a:t>
            </a:r>
            <a:r>
              <a:rPr lang="en-US" altLang="zh-CN" b="1" i="1" smtClean="0">
                <a:solidFill>
                  <a:srgbClr val="000000"/>
                </a:solidFill>
                <a:latin typeface="Palatino Linotype"/>
              </a:rPr>
              <a:t>x 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若服从高斯分布，</a:t>
            </a:r>
          </a:p>
          <a:p>
            <a:pPr marL="0" marR="0" lvl="0" indent="0" defTabSz="914400" eaLnBrk="1" fontAlgn="auto" latinLnBrk="0" hangingPunct="1">
              <a:lnSpc>
                <a:spcPts val="1987"/>
              </a:lnSpc>
              <a:buClrTx/>
              <a:buSzTx/>
              <a:buNone/>
              <a:tabLst>
                <a:tab pos="76200" algn="l"/>
                <a:tab pos="60706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	则其概率密度函数为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76200" algn="l"/>
                <a:tab pos="6070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76200" algn="l"/>
                <a:tab pos="6070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76200" algn="l"/>
                <a:tab pos="6070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76200" algn="l"/>
                <a:tab pos="6070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466"/>
              </a:lnSpc>
              <a:buClrTx/>
              <a:buSzTx/>
              <a:buNone/>
              <a:tabLst>
                <a:tab pos="76200" algn="l"/>
                <a:tab pos="60706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假设样本由下面这个高斯混合分布生成：</a:t>
            </a:r>
          </a:p>
          <a:p>
            <a:pPr marL="0" marR="0" lvl="0" indent="0" defTabSz="914400" eaLnBrk="1" fontAlgn="auto" latinLnBrk="0" hangingPunct="1">
              <a:lnSpc>
                <a:spcPts val="1785"/>
              </a:lnSpc>
              <a:buClrTx/>
              <a:buSzTx/>
              <a:buNone/>
              <a:tabLst>
                <a:tab pos="76200" algn="l"/>
                <a:tab pos="60706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		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生成式模型</a:t>
            </a:r>
            <a:endParaRPr lang="zh-CN" altLang="en-US">
              <a:solidFill>
                <a:srgbClr val="000000"/>
              </a:solidFill>
              <a:latin typeface="幼圆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67284" y="4701540"/>
            <a:ext cx="8342376" cy="1543813"/>
          </a:xfrm>
          <a:custGeom>
            <a:avLst/>
            <a:gdLst/>
            <a:ahLst/>
            <a:cxnLst/>
            <a:rect l="0" t="0" r="0" b="0"/>
            <a:pathLst>
              <a:path w="8342376" h="1543813">
                <a:moveTo>
                  <a:pt x="0" y="1543812"/>
                </a:moveTo>
                <a:lnTo>
                  <a:pt x="8342375" y="1543812"/>
                </a:lnTo>
                <a:lnTo>
                  <a:pt x="83423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B4D2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300" y="1485900"/>
            <a:ext cx="4940300" cy="850900"/>
          </a:xfrm>
          <a:prstGeom prst="rect">
            <a:avLst/>
          </a:prstGeom>
        </p:spPr>
      </p:pic>
      <p:pic>
        <p:nvPicPr>
          <p:cNvPr id="4" name="图片 3" descr="ws_B4D3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2400" y="2451100"/>
            <a:ext cx="2235200" cy="393700"/>
          </a:xfrm>
          <a:prstGeom prst="rect">
            <a:avLst/>
          </a:prstGeom>
        </p:spPr>
      </p:pic>
      <p:pic>
        <p:nvPicPr>
          <p:cNvPr id="5" name="图片 4" descr="ws_B4D4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75300" y="1524000"/>
            <a:ext cx="2362200" cy="1003300"/>
          </a:xfrm>
          <a:prstGeom prst="rect">
            <a:avLst/>
          </a:prstGeom>
        </p:spPr>
      </p:pic>
      <p:pic>
        <p:nvPicPr>
          <p:cNvPr id="6" name="图片 5" descr="ws_B4D5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73200" y="3505200"/>
            <a:ext cx="2997200" cy="1092200"/>
          </a:xfrm>
          <a:prstGeom prst="rect">
            <a:avLst/>
          </a:prstGeom>
        </p:spPr>
      </p:pic>
      <p:pic>
        <p:nvPicPr>
          <p:cNvPr id="7" name="图片 6" descr="ws_B4E6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08500" y="3581400"/>
            <a:ext cx="3454400" cy="939800"/>
          </a:xfrm>
          <a:prstGeom prst="rect">
            <a:avLst/>
          </a:prstGeom>
        </p:spPr>
      </p:pic>
      <p:pic>
        <p:nvPicPr>
          <p:cNvPr id="8" name="图片 7" descr="ws_B4E7.tmp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14700" y="5676900"/>
            <a:ext cx="2959100" cy="495300"/>
          </a:xfrm>
          <a:prstGeom prst="rect">
            <a:avLst/>
          </a:prstGeom>
        </p:spPr>
      </p:pic>
      <p:pic>
        <p:nvPicPr>
          <p:cNvPr id="9" name="图片 8" descr="ws_B4E8.tmp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39100" y="5270500"/>
            <a:ext cx="419100" cy="381000"/>
          </a:xfrm>
          <a:prstGeom prst="rect">
            <a:avLst/>
          </a:prstGeom>
        </p:spPr>
      </p:pic>
      <p:pic>
        <p:nvPicPr>
          <p:cNvPr id="10" name="图片 9" descr="ws_B4E9.tmp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1" name="TextBox 30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8541" y="448441"/>
            <a:ext cx="2616101" cy="2949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9"/>
              </a:lnSpc>
            </a:pPr>
            <a:r>
              <a:rPr lang="zh-CN" altLang="en-US" sz="2402" smtClean="0">
                <a:solidFill>
                  <a:srgbClr val="000000"/>
                </a:solidFill>
                <a:latin typeface="幼圆"/>
              </a:rPr>
              <a:t>高斯混合聚类</a:t>
            </a:r>
            <a:r>
              <a:rPr lang="zh-CN" altLang="en-US" sz="2006" smtClean="0">
                <a:solidFill>
                  <a:srgbClr val="000000"/>
                </a:solidFill>
                <a:latin typeface="幼圆"/>
              </a:rPr>
              <a:t>（续）</a:t>
            </a:r>
            <a:endParaRPr lang="zh-CN" altLang="en-US" sz="200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0890" y="1157061"/>
            <a:ext cx="5679440" cy="303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14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样本 </a:t>
            </a:r>
            <a:r>
              <a:rPr lang="en-US" altLang="zh-CN" sz="2004" b="1" i="1" smtClean="0">
                <a:solidFill>
                  <a:srgbClr val="000000"/>
                </a:solidFill>
                <a:latin typeface="Palatino Linotype"/>
              </a:rPr>
              <a:t>x</a:t>
            </a:r>
            <a:r>
              <a:rPr lang="en-US" altLang="zh-CN" sz="1332" i="1" smtClean="0">
                <a:solidFill>
                  <a:srgbClr val="000000"/>
                </a:solidFill>
                <a:latin typeface="Palatino Linotype"/>
              </a:rPr>
              <a:t>j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由第 </a:t>
            </a:r>
            <a:r>
              <a:rPr lang="en-US" altLang="zh-CN" sz="2004" i="1" smtClean="0">
                <a:solidFill>
                  <a:srgbClr val="000000"/>
                </a:solidFill>
                <a:latin typeface="Palatino Linotype"/>
              </a:rPr>
              <a:t>i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个高斯混合成分生成的后验概率为：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708" y="2555494"/>
            <a:ext cx="692497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简记为</a:t>
            </a:r>
            <a:endParaRPr lang="zh-CN" altLang="en-US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2168" y="3094446"/>
            <a:ext cx="5642570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FF"/>
                </a:solidFill>
                <a:latin typeface="幼圆"/>
              </a:rPr>
              <a:t>参数估计可采用极大似然法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，考虑最大化对数似然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3445" y="4800597"/>
            <a:ext cx="1219886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smtClean="0">
                <a:solidFill>
                  <a:srgbClr val="FF0000"/>
                </a:solidFill>
                <a:latin typeface="Times New Roman"/>
              </a:rPr>
              <a:t>EM </a:t>
            </a:r>
            <a:r>
              <a:rPr lang="zh-CN" altLang="en-US" sz="2004" smtClean="0">
                <a:solidFill>
                  <a:srgbClr val="FF0000"/>
                </a:solidFill>
                <a:latin typeface="幼圆"/>
              </a:rPr>
              <a:t>算法：</a:t>
            </a:r>
            <a:endParaRPr lang="zh-CN" altLang="en-US" sz="2004">
              <a:solidFill>
                <a:srgbClr val="FF0000"/>
              </a:solidFill>
              <a:latin typeface="幼圆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5695" y="5282181"/>
            <a:ext cx="7417095" cy="76944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 (E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步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)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根据当前参数计算每个样本属于每个高斯成分的后验概率</a:t>
            </a: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600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 (M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步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)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更新模型参数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B8B1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7500" y="1244600"/>
            <a:ext cx="8267700" cy="5092700"/>
          </a:xfrm>
          <a:prstGeom prst="rect">
            <a:avLst/>
          </a:prstGeom>
        </p:spPr>
      </p:pic>
      <p:pic>
        <p:nvPicPr>
          <p:cNvPr id="3" name="图片 2" descr="ws_B8B2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5" name="TextBox 4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8541" y="381328"/>
            <a:ext cx="1250342" cy="3511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2"/>
              </a:lnSpc>
            </a:pPr>
            <a:r>
              <a:rPr lang="en-US" altLang="zh-CN" sz="2402" smtClean="0">
                <a:solidFill>
                  <a:srgbClr val="000000"/>
                </a:solidFill>
                <a:latin typeface="Times New Roman"/>
              </a:rPr>
              <a:t>DBSCAN</a:t>
            </a:r>
            <a:endParaRPr lang="zh-CN" altLang="en-US" sz="2402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2582" y="997330"/>
            <a:ext cx="1154162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关键概念：</a:t>
            </a:r>
            <a:endParaRPr lang="zh-CN" altLang="en-US">
              <a:solidFill>
                <a:srgbClr val="000000"/>
              </a:solidFill>
              <a:latin typeface="幼圆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559308" y="2845307"/>
            <a:ext cx="7924800" cy="3276602"/>
          </a:xfrm>
          <a:custGeom>
            <a:avLst/>
            <a:gdLst/>
            <a:ahLst/>
            <a:cxnLst/>
            <a:rect l="0" t="0" r="0" b="0"/>
            <a:pathLst>
              <a:path w="7924800" h="3276602">
                <a:moveTo>
                  <a:pt x="0" y="3276601"/>
                </a:moveTo>
                <a:lnTo>
                  <a:pt x="7924799" y="3276601"/>
                </a:lnTo>
                <a:lnTo>
                  <a:pt x="7924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BB52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300" y="3733800"/>
            <a:ext cx="2603500" cy="2260600"/>
          </a:xfrm>
          <a:prstGeom prst="rect">
            <a:avLst/>
          </a:prstGeom>
        </p:spPr>
      </p:pic>
      <p:pic>
        <p:nvPicPr>
          <p:cNvPr id="4" name="图片 3" descr="ws_BB53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89300" y="3022600"/>
            <a:ext cx="5041900" cy="3035300"/>
          </a:xfrm>
          <a:prstGeom prst="rect">
            <a:avLst/>
          </a:prstGeom>
        </p:spPr>
      </p:pic>
      <p:pic>
        <p:nvPicPr>
          <p:cNvPr id="5" name="图片 4" descr="ws_BB54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8541" y="381328"/>
            <a:ext cx="1027525" cy="3511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2"/>
              </a:lnSpc>
            </a:pPr>
            <a:r>
              <a:rPr lang="en-US" altLang="zh-CN" sz="2402" smtClean="0">
                <a:solidFill>
                  <a:srgbClr val="000000"/>
                </a:solidFill>
                <a:latin typeface="Times New Roman"/>
              </a:rPr>
              <a:t>AGNES</a:t>
            </a:r>
            <a:endParaRPr lang="zh-CN" altLang="en-US" sz="2402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99666" y="458216"/>
            <a:ext cx="2442976" cy="26571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(AGglomerative NESting)</a:t>
            </a: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3341" y="1156078"/>
            <a:ext cx="7390036" cy="10515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Step1: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将每个样本点作为一个簇</a:t>
            </a:r>
          </a:p>
          <a:p>
            <a:pPr>
              <a:lnSpc>
                <a:spcPts val="2880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Step2: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合并最近的两个簇</a:t>
            </a:r>
          </a:p>
          <a:p>
            <a:pPr>
              <a:lnSpc>
                <a:spcPts val="2882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Step3: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若所有样本点都存在与一个簇中，则停止；否则转到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Step2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BE51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143000"/>
            <a:ext cx="7023100" cy="5080000"/>
          </a:xfrm>
          <a:prstGeom prst="rect">
            <a:avLst/>
          </a:prstGeom>
        </p:spPr>
      </p:pic>
      <p:pic>
        <p:nvPicPr>
          <p:cNvPr id="3" name="图片 2" descr="ws_BE52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5" name="TextBox 4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8541" y="381328"/>
            <a:ext cx="1027525" cy="3511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2"/>
              </a:lnSpc>
            </a:pPr>
            <a:r>
              <a:rPr lang="en-US" altLang="zh-CN" sz="2402" smtClean="0">
                <a:solidFill>
                  <a:srgbClr val="000000"/>
                </a:solidFill>
                <a:latin typeface="Times New Roman"/>
              </a:rPr>
              <a:t>AGNES</a:t>
            </a:r>
            <a:endParaRPr lang="zh-CN" altLang="en-US" sz="2402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382011" y="533400"/>
            <a:ext cx="4561333" cy="707137"/>
          </a:xfrm>
          <a:custGeom>
            <a:avLst/>
            <a:gdLst/>
            <a:ahLst/>
            <a:cxnLst/>
            <a:rect l="0" t="0" r="0" b="0"/>
            <a:pathLst>
              <a:path w="4561333" h="707137">
                <a:moveTo>
                  <a:pt x="0" y="707136"/>
                </a:moveTo>
                <a:lnTo>
                  <a:pt x="4561332" y="707136"/>
                </a:lnTo>
                <a:lnTo>
                  <a:pt x="45613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C130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5000" y="1422400"/>
            <a:ext cx="7848600" cy="4864100"/>
          </a:xfrm>
          <a:prstGeom prst="rect">
            <a:avLst/>
          </a:prstGeom>
        </p:spPr>
      </p:pic>
      <p:pic>
        <p:nvPicPr>
          <p:cNvPr id="4" name="图片 3" descr="ws_C131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54198" y="576836"/>
            <a:ext cx="3743012" cy="5769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843"/>
              </a:lnSpc>
            </a:pPr>
            <a:r>
              <a:rPr lang="zh-CN" altLang="en-US" sz="3996" smtClean="0">
                <a:solidFill>
                  <a:srgbClr val="FF0000"/>
                </a:solidFill>
                <a:latin typeface="幼圆"/>
              </a:rPr>
              <a:t>前往第十站 </a:t>
            </a:r>
            <a:r>
              <a:rPr lang="en-US" altLang="zh-CN" sz="3996" b="1" smtClean="0">
                <a:solidFill>
                  <a:srgbClr val="FF0000"/>
                </a:solidFill>
                <a:latin typeface="Times New Roman"/>
              </a:rPr>
              <a:t>……</a:t>
            </a:r>
            <a:endParaRPr lang="zh-CN" altLang="en-US" sz="3996" b="1">
              <a:solidFill>
                <a:srgbClr val="FF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940E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940F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5" name="TextBox 4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8541" y="321726"/>
            <a:ext cx="718145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聚类</a:t>
            </a:r>
            <a:endParaRPr lang="zh-CN" altLang="en-US" sz="27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55217" y="357121"/>
            <a:ext cx="1240724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(Clustering)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9917" y="1311818"/>
            <a:ext cx="7323864" cy="194925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10"/>
              </a:lnSpc>
              <a:buClrTx/>
              <a:buSzTx/>
              <a:buNone/>
              <a:tabLst>
                <a:tab pos="6223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在“无监督学习”任务中研究最多、应用最广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223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223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223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302"/>
              </a:lnSpc>
              <a:buClrTx/>
              <a:buSzTx/>
              <a:buNone/>
              <a:tabLst>
                <a:tab pos="6223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目标：将数据样本划分为若干个通常不相交的“簇”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(cluster)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223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223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813"/>
              </a:lnSpc>
              <a:buClrTx/>
              <a:buSzTx/>
              <a:buNone/>
              <a:tabLst>
                <a:tab pos="622300" algn="l"/>
              </a:tabLst>
              <a:defRPr/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既可以作为一个单独过程（用于找寻数据内在的分布结构）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223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000"/>
              </a:lnSpc>
              <a:buClrTx/>
              <a:buSzTx/>
              <a:buNone/>
              <a:tabLst>
                <a:tab pos="6223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	也可作为分类等其他学习任务的前驱过程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9680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4" name="TextBox 3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5" name="TextBox 4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性能度量</a:t>
            </a:r>
            <a:endParaRPr lang="zh-CN" altLang="en-US" sz="27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9917" y="1253108"/>
            <a:ext cx="6591548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聚类性能度量，亦称聚类“有效性指标”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(validity index)</a:t>
            </a: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8873" y="1954758"/>
            <a:ext cx="2956835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4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Wingdings"/>
              </a:rPr>
              <a:t>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外部指标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(external index)</a:t>
            </a: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46378" y="2460081"/>
            <a:ext cx="6134693" cy="6155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74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将聚类结果与某个“参考模型”</a:t>
            </a:r>
            <a:r>
              <a:rPr lang="en-US" altLang="zh-CN" sz="1596" smtClean="0">
                <a:solidFill>
                  <a:srgbClr val="000000"/>
                </a:solidFill>
                <a:latin typeface="Times New Roman"/>
              </a:rPr>
              <a:t>(reference model)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进行比较</a:t>
            </a:r>
          </a:p>
          <a:p>
            <a:pPr>
              <a:lnSpc>
                <a:spcPts val="2838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如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Jaccard 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系数，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FM 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指数，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Rand 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指数</a:t>
            </a:r>
            <a:endParaRPr lang="zh-CN" altLang="en-US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2226" y="3504412"/>
            <a:ext cx="2917402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4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Wingdings"/>
              </a:rPr>
              <a:t>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内部指标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(internal index)</a:t>
            </a: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49426" y="4009485"/>
            <a:ext cx="4360168" cy="2456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8"/>
              </a:lnSpc>
            </a:pPr>
            <a:r>
              <a:rPr lang="zh-CN" altLang="en-US" sz="2006" smtClean="0">
                <a:solidFill>
                  <a:srgbClr val="000000"/>
                </a:solidFill>
                <a:latin typeface="幼圆"/>
              </a:rPr>
              <a:t>直接考察聚类结果而不用任何参考模型</a:t>
            </a:r>
            <a:endParaRPr lang="zh-CN" altLang="en-US" sz="200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49426" y="4344034"/>
            <a:ext cx="2805255" cy="2680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如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DB 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指数，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Dunn 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指数等</a:t>
            </a:r>
            <a:endParaRPr lang="zh-CN" altLang="en-US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5975" y="5062001"/>
            <a:ext cx="1410643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基本想法：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5975" y="5449801"/>
            <a:ext cx="5735544" cy="7181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49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en-US" altLang="zh-CN" sz="2196" smtClean="0">
                <a:solidFill>
                  <a:srgbClr val="000000"/>
                </a:solidFill>
                <a:latin typeface="幼圆"/>
              </a:rPr>
              <a:t>“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簇内相似度” 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（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intra-cluster similarity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）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高，</a:t>
            </a:r>
            <a:r>
              <a:rPr lang="zh-CN" altLang="en-US" sz="2196" smtClean="0">
                <a:solidFill>
                  <a:srgbClr val="FF0000"/>
                </a:solidFill>
                <a:latin typeface="幼圆"/>
              </a:rPr>
              <a:t>且</a:t>
            </a:r>
          </a:p>
          <a:p>
            <a:pPr>
              <a:lnSpc>
                <a:spcPts val="3242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en-US" altLang="zh-CN" sz="2196" smtClean="0">
                <a:solidFill>
                  <a:srgbClr val="000000"/>
                </a:solidFill>
                <a:latin typeface="幼圆"/>
              </a:rPr>
              <a:t>“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簇间相似度” 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（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inter-cluster similarity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）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低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9AA6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5700" y="1587500"/>
            <a:ext cx="5867400" cy="1625600"/>
          </a:xfrm>
          <a:prstGeom prst="rect">
            <a:avLst/>
          </a:prstGeom>
        </p:spPr>
      </p:pic>
      <p:pic>
        <p:nvPicPr>
          <p:cNvPr id="3" name="图片 2" descr="ws_9AA7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2900" y="4419600"/>
            <a:ext cx="4445000" cy="1143000"/>
          </a:xfrm>
          <a:prstGeom prst="rect">
            <a:avLst/>
          </a:prstGeom>
        </p:spPr>
      </p:pic>
      <p:pic>
        <p:nvPicPr>
          <p:cNvPr id="4" name="图片 3" descr="ws_9AA8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距离计算</a:t>
            </a:r>
            <a:endParaRPr lang="zh-CN" altLang="en-US" sz="27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5416" y="1217167"/>
            <a:ext cx="5366854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距离度量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(distance metric) 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需满足的基本性质：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8464" y="3657254"/>
            <a:ext cx="1974900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常用距离形式：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0339" y="4221938"/>
            <a:ext cx="3484928" cy="2436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7"/>
              </a:lnSpc>
            </a:pPr>
            <a:r>
              <a:rPr lang="zh-CN" altLang="en-US" sz="1802" smtClean="0">
                <a:solidFill>
                  <a:srgbClr val="000000"/>
                </a:solidFill>
                <a:latin typeface="幼圆"/>
              </a:rPr>
              <a:t>闵可夫斯基距离 </a:t>
            </a:r>
            <a:r>
              <a:rPr lang="en-US" altLang="zh-CN" sz="1598" smtClean="0">
                <a:solidFill>
                  <a:srgbClr val="000000"/>
                </a:solidFill>
                <a:latin typeface="Times New Roman"/>
              </a:rPr>
              <a:t>(Minkowski distance)</a:t>
            </a:r>
            <a:endParaRPr lang="zh-CN" altLang="en-US" sz="1598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54377" y="5584012"/>
            <a:ext cx="3475310" cy="65402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20"/>
              </a:lnSpc>
            </a:pPr>
            <a:r>
              <a:rPr lang="en-US" altLang="zh-CN" i="1" smtClean="0">
                <a:solidFill>
                  <a:srgbClr val="000000"/>
                </a:solidFill>
                <a:latin typeface="Palatino Linotype"/>
              </a:rPr>
              <a:t>p </a:t>
            </a:r>
            <a:r>
              <a:rPr lang="en-US" altLang="zh-CN" smtClean="0">
                <a:solidFill>
                  <a:srgbClr val="000000"/>
                </a:solidFill>
                <a:latin typeface="Palatino Linotype"/>
              </a:rPr>
              <a:t>= 2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: 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欧氏距离</a:t>
            </a:r>
            <a:r>
              <a:rPr lang="en-US" altLang="zh-CN" sz="1596" smtClean="0">
                <a:solidFill>
                  <a:srgbClr val="000000"/>
                </a:solidFill>
                <a:latin typeface="Times New Roman"/>
              </a:rPr>
              <a:t>(Euclidean distance)</a:t>
            </a:r>
          </a:p>
          <a:p>
            <a:pPr>
              <a:lnSpc>
                <a:spcPts val="2760"/>
              </a:lnSpc>
            </a:pPr>
            <a:r>
              <a:rPr lang="en-US" altLang="zh-CN" i="1" smtClean="0">
                <a:solidFill>
                  <a:srgbClr val="000000"/>
                </a:solidFill>
                <a:latin typeface="Palatino Linotype"/>
              </a:rPr>
              <a:t>p </a:t>
            </a:r>
            <a:r>
              <a:rPr lang="en-US" altLang="zh-CN" smtClean="0">
                <a:solidFill>
                  <a:srgbClr val="000000"/>
                </a:solidFill>
                <a:latin typeface="Palatino Linotype"/>
              </a:rPr>
              <a:t>= 1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: 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曼哈顿距离</a:t>
            </a:r>
            <a:r>
              <a:rPr lang="en-US" altLang="zh-CN" sz="1596" smtClean="0">
                <a:solidFill>
                  <a:srgbClr val="000000"/>
                </a:solidFill>
                <a:latin typeface="Times New Roman"/>
              </a:rPr>
              <a:t>(Manhattan distance)</a:t>
            </a:r>
            <a:endParaRPr lang="zh-CN" altLang="en-US" sz="1596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498865" y="3953660"/>
            <a:ext cx="4425890" cy="1"/>
          </a:xfrm>
          <a:custGeom>
            <a:avLst/>
            <a:gdLst/>
            <a:ahLst/>
            <a:cxnLst/>
            <a:rect l="0" t="0" r="0" b="0"/>
            <a:pathLst>
              <a:path w="4425890" h="1">
                <a:moveTo>
                  <a:pt x="0" y="0"/>
                </a:moveTo>
                <a:lnTo>
                  <a:pt x="4425889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225188" y="2157069"/>
            <a:ext cx="538945" cy="1"/>
          </a:xfrm>
          <a:custGeom>
            <a:avLst/>
            <a:gdLst/>
            <a:ahLst/>
            <a:cxnLst/>
            <a:rect l="0" t="0" r="0" b="0"/>
            <a:pathLst>
              <a:path w="538945" h="1">
                <a:moveTo>
                  <a:pt x="0" y="0"/>
                </a:moveTo>
                <a:lnTo>
                  <a:pt x="538944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5721094" y="2167737"/>
            <a:ext cx="674256" cy="1"/>
          </a:xfrm>
          <a:custGeom>
            <a:avLst/>
            <a:gdLst/>
            <a:ahLst/>
            <a:cxnLst/>
            <a:rect l="0" t="0" r="0" b="0"/>
            <a:pathLst>
              <a:path w="674256" h="1">
                <a:moveTo>
                  <a:pt x="0" y="0"/>
                </a:moveTo>
                <a:lnTo>
                  <a:pt x="674255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ws_9D67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06500" y="1917700"/>
            <a:ext cx="571500" cy="241300"/>
          </a:xfrm>
          <a:prstGeom prst="rect">
            <a:avLst/>
          </a:prstGeom>
        </p:spPr>
      </p:pic>
      <p:pic>
        <p:nvPicPr>
          <p:cNvPr id="6" name="图片 5" descr="ws_9D68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02300" y="1930400"/>
            <a:ext cx="711200" cy="241300"/>
          </a:xfrm>
          <a:prstGeom prst="rect">
            <a:avLst/>
          </a:prstGeom>
        </p:spPr>
      </p:pic>
      <p:pic>
        <p:nvPicPr>
          <p:cNvPr id="7" name="图片 6" descr="ws_9D69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89200" y="3086100"/>
            <a:ext cx="4445000" cy="863600"/>
          </a:xfrm>
          <a:prstGeom prst="rect">
            <a:avLst/>
          </a:prstGeom>
        </p:spPr>
      </p:pic>
      <p:pic>
        <p:nvPicPr>
          <p:cNvPr id="8" name="图片 7" descr="ws_9D7A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" y="4940300"/>
            <a:ext cx="8369300" cy="1066800"/>
          </a:xfrm>
          <a:prstGeom prst="rect">
            <a:avLst/>
          </a:prstGeom>
        </p:spPr>
      </p:pic>
      <p:pic>
        <p:nvPicPr>
          <p:cNvPr id="9" name="图片 8" descr="ws_9D7B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8541" y="315722"/>
            <a:ext cx="2250616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距离计算 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续）</a:t>
            </a:r>
            <a:endParaRPr lang="zh-CN" altLang="en-US" sz="2400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5416" y="1318257"/>
            <a:ext cx="5318764" cy="3206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64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对 </a:t>
            </a:r>
            <a:r>
              <a:rPr lang="zh-CN" altLang="en-US" sz="2196" smtClean="0">
                <a:solidFill>
                  <a:srgbClr val="0000FF"/>
                </a:solidFill>
                <a:latin typeface="幼圆"/>
              </a:rPr>
              <a:t>无序 </a:t>
            </a:r>
            <a:r>
              <a:rPr lang="en-US" altLang="zh-CN" smtClean="0">
                <a:solidFill>
                  <a:srgbClr val="0000FF"/>
                </a:solidFill>
                <a:latin typeface="Times New Roman"/>
              </a:rPr>
              <a:t>(non-ordinal)</a:t>
            </a:r>
            <a:r>
              <a:rPr lang="zh-CN" altLang="en-US" sz="2196" smtClean="0">
                <a:solidFill>
                  <a:srgbClr val="0000FF"/>
                </a:solidFill>
                <a:latin typeface="幼圆"/>
              </a:rPr>
              <a:t>属性 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，可使用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VDM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65596" y="1370332"/>
            <a:ext cx="2128018" cy="2436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4"/>
              </a:lnSpc>
            </a:pPr>
            <a:r>
              <a:rPr lang="en-US" altLang="zh-CN" sz="1596" smtClean="0">
                <a:solidFill>
                  <a:srgbClr val="000000"/>
                </a:solidFill>
                <a:latin typeface="Times New Roman"/>
              </a:rPr>
              <a:t>(Value Difference Metric)</a:t>
            </a:r>
            <a:endParaRPr lang="zh-CN" altLang="en-US" sz="15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6416" y="1890236"/>
            <a:ext cx="256480" cy="2456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8"/>
              </a:lnSpc>
            </a:pPr>
            <a:r>
              <a:rPr lang="zh-CN" altLang="en-US" sz="2006" smtClean="0">
                <a:solidFill>
                  <a:srgbClr val="000000"/>
                </a:solidFill>
                <a:latin typeface="幼圆"/>
              </a:rPr>
              <a:t>令</a:t>
            </a:r>
            <a:endParaRPr lang="zh-CN" altLang="en-US" sz="200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62582" y="1890236"/>
            <a:ext cx="3909725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lang="zh-CN" altLang="en-US" sz="2006" smtClean="0">
                <a:solidFill>
                  <a:srgbClr val="000000"/>
                </a:solidFill>
                <a:latin typeface="幼圆"/>
              </a:rPr>
              <a:t>表示属性 </a:t>
            </a:r>
            <a:r>
              <a:rPr lang="en-US" altLang="zh-CN" sz="2006" i="1" smtClean="0">
                <a:solidFill>
                  <a:srgbClr val="000000"/>
                </a:solidFill>
                <a:latin typeface="Palatino Linotype"/>
              </a:rPr>
              <a:t>u </a:t>
            </a:r>
            <a:r>
              <a:rPr lang="zh-CN" altLang="en-US" sz="2006" smtClean="0">
                <a:solidFill>
                  <a:srgbClr val="000000"/>
                </a:solidFill>
                <a:latin typeface="幼圆"/>
              </a:rPr>
              <a:t>上取值为 </a:t>
            </a:r>
            <a:r>
              <a:rPr lang="en-US" altLang="zh-CN" sz="2006" i="1" smtClean="0">
                <a:solidFill>
                  <a:srgbClr val="000000"/>
                </a:solidFill>
                <a:latin typeface="Palatino Linotype"/>
              </a:rPr>
              <a:t>a </a:t>
            </a:r>
            <a:r>
              <a:rPr lang="zh-CN" altLang="en-US" sz="2006" smtClean="0">
                <a:solidFill>
                  <a:srgbClr val="000000"/>
                </a:solidFill>
                <a:latin typeface="幼圆"/>
              </a:rPr>
              <a:t>的样本数，</a:t>
            </a:r>
            <a:endParaRPr lang="zh-CN" altLang="en-US" sz="200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85890" y="1890236"/>
            <a:ext cx="1987724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lang="zh-CN" altLang="en-US" sz="2006" smtClean="0">
                <a:solidFill>
                  <a:srgbClr val="000000"/>
                </a:solidFill>
                <a:latin typeface="幼圆"/>
              </a:rPr>
              <a:t>表示在第 </a:t>
            </a:r>
            <a:r>
              <a:rPr lang="en-US" altLang="zh-CN" sz="2006" i="1" smtClean="0">
                <a:solidFill>
                  <a:srgbClr val="000000"/>
                </a:solidFill>
                <a:latin typeface="Palatino Linotype"/>
              </a:rPr>
              <a:t>i </a:t>
            </a:r>
            <a:r>
              <a:rPr lang="zh-CN" altLang="en-US" sz="2006" smtClean="0">
                <a:solidFill>
                  <a:srgbClr val="000000"/>
                </a:solidFill>
                <a:latin typeface="幼圆"/>
              </a:rPr>
              <a:t>个样本</a:t>
            </a:r>
            <a:endParaRPr lang="zh-CN" altLang="en-US" sz="200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464" y="2256500"/>
            <a:ext cx="8112798" cy="247503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212"/>
              </a:lnSpc>
              <a:buClrTx/>
              <a:buSzTx/>
              <a:buNone/>
              <a:tabLst>
                <a:tab pos="381000" algn="l"/>
              </a:tabLst>
              <a:defRPr/>
            </a:pPr>
            <a:r>
              <a:rPr lang="zh-CN" altLang="en-US" smtClean="0"/>
              <a:t>	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簇中在属性 </a:t>
            </a:r>
            <a:r>
              <a:rPr lang="en-US" altLang="zh-CN" sz="2004" i="1" smtClean="0">
                <a:solidFill>
                  <a:srgbClr val="000000"/>
                </a:solidFill>
                <a:latin typeface="Palatino Linotype"/>
              </a:rPr>
              <a:t>u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上取值为 </a:t>
            </a:r>
            <a:r>
              <a:rPr lang="en-US" altLang="zh-CN" sz="2004" i="1" smtClean="0">
                <a:solidFill>
                  <a:srgbClr val="000000"/>
                </a:solidFill>
                <a:latin typeface="Palatino Linotype"/>
              </a:rPr>
              <a:t>a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的样本数，</a:t>
            </a:r>
            <a:r>
              <a:rPr lang="en-US" altLang="zh-CN" sz="2004" i="1" smtClean="0">
                <a:solidFill>
                  <a:srgbClr val="000000"/>
                </a:solidFill>
                <a:latin typeface="Palatino Linotype"/>
              </a:rPr>
              <a:t>k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为样本簇数，则属性 </a:t>
            </a:r>
            <a:r>
              <a:rPr lang="en-US" altLang="zh-CN" sz="2004" i="1" smtClean="0">
                <a:solidFill>
                  <a:srgbClr val="000000"/>
                </a:solidFill>
                <a:latin typeface="Palatino Linotype"/>
              </a:rPr>
              <a:t>u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上两个</a:t>
            </a:r>
          </a:p>
          <a:p>
            <a:pPr marL="0" marR="0" lvl="0" indent="0" defTabSz="914400" eaLnBrk="1" fontAlgn="auto" latinLnBrk="0" hangingPunct="1">
              <a:lnSpc>
                <a:spcPts val="2880"/>
              </a:lnSpc>
              <a:buClrTx/>
              <a:buSzTx/>
              <a:buNone/>
              <a:tabLst>
                <a:tab pos="3810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	离散值 </a:t>
            </a:r>
            <a:r>
              <a:rPr lang="en-US" altLang="zh-CN" sz="2004" i="1" smtClean="0">
                <a:solidFill>
                  <a:srgbClr val="000000"/>
                </a:solidFill>
                <a:latin typeface="Palatino Linotype"/>
              </a:rPr>
              <a:t>a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与 </a:t>
            </a:r>
            <a:r>
              <a:rPr lang="en-US" altLang="zh-CN" sz="2004" i="1" smtClean="0">
                <a:solidFill>
                  <a:srgbClr val="000000"/>
                </a:solidFill>
                <a:latin typeface="Palatino Linotype"/>
              </a:rPr>
              <a:t>b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之间的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VDM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距离为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190"/>
              </a:lnSpc>
              <a:buClrTx/>
              <a:buSzTx/>
              <a:buNone/>
              <a:tabLst>
                <a:tab pos="3810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对 </a:t>
            </a:r>
            <a:r>
              <a:rPr lang="zh-CN" altLang="en-US" sz="2196" smtClean="0">
                <a:solidFill>
                  <a:srgbClr val="0000FF"/>
                </a:solidFill>
                <a:latin typeface="幼圆"/>
              </a:rPr>
              <a:t>混合属性 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，可使用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MinkovDM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546860" y="3331464"/>
            <a:ext cx="5920741" cy="522733"/>
          </a:xfrm>
          <a:custGeom>
            <a:avLst/>
            <a:gdLst/>
            <a:ahLst/>
            <a:cxnLst/>
            <a:rect l="0" t="0" r="0" b="0"/>
            <a:pathLst>
              <a:path w="5920741" h="522733">
                <a:moveTo>
                  <a:pt x="0" y="522732"/>
                </a:moveTo>
                <a:lnTo>
                  <a:pt x="5920740" y="522732"/>
                </a:lnTo>
                <a:lnTo>
                  <a:pt x="59207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A181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7000" y="1562100"/>
            <a:ext cx="2197100" cy="1193800"/>
          </a:xfrm>
          <a:prstGeom prst="rect">
            <a:avLst/>
          </a:prstGeom>
        </p:spPr>
      </p:pic>
      <p:pic>
        <p:nvPicPr>
          <p:cNvPr id="4" name="图片 3" descr="ws_A182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21100" y="1511300"/>
            <a:ext cx="1397000" cy="1054100"/>
          </a:xfrm>
          <a:prstGeom prst="rect">
            <a:avLst/>
          </a:prstGeom>
        </p:spPr>
      </p:pic>
      <p:pic>
        <p:nvPicPr>
          <p:cNvPr id="5" name="图片 4" descr="ws_A183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45100" y="1435100"/>
            <a:ext cx="2235200" cy="1206500"/>
          </a:xfrm>
          <a:prstGeom prst="rect">
            <a:avLst/>
          </a:prstGeom>
        </p:spPr>
      </p:pic>
      <p:pic>
        <p:nvPicPr>
          <p:cNvPr id="6" name="图片 5" descr="ws_A194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必须记住</a:t>
            </a:r>
            <a:endParaRPr lang="zh-CN" altLang="en-US" sz="27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18029" y="3441735"/>
            <a:ext cx="5027017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聚类的“好坏”不存在绝对标准</a:t>
            </a:r>
            <a:endParaRPr lang="zh-CN" altLang="en-US" sz="27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92250" y="4549015"/>
            <a:ext cx="4482253" cy="3340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b="1" smtClean="0">
                <a:solidFill>
                  <a:srgbClr val="FF0000"/>
                </a:solidFill>
                <a:latin typeface="Times New Roman"/>
              </a:rPr>
              <a:t>the goodness of clustering depends on</a:t>
            </a:r>
            <a:endParaRPr lang="zh-CN" altLang="en-US" sz="2196" b="1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37739" y="4884295"/>
            <a:ext cx="2697854" cy="3256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b="1" smtClean="0">
                <a:solidFill>
                  <a:srgbClr val="FF0000"/>
                </a:solidFill>
                <a:latin typeface="Times New Roman"/>
              </a:rPr>
              <a:t>the opinion of the user</a:t>
            </a:r>
            <a:endParaRPr lang="zh-CN" altLang="en-US" sz="2196" b="1">
              <a:solidFill>
                <a:srgbClr val="FF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89559" y="5222747"/>
            <a:ext cx="8648701" cy="830582"/>
          </a:xfrm>
          <a:custGeom>
            <a:avLst/>
            <a:gdLst/>
            <a:ahLst/>
            <a:cxnLst/>
            <a:rect l="0" t="0" r="0" b="0"/>
            <a:pathLst>
              <a:path w="8648701" h="830582">
                <a:moveTo>
                  <a:pt x="0" y="830581"/>
                </a:moveTo>
                <a:lnTo>
                  <a:pt x="8648700" y="830581"/>
                </a:lnTo>
                <a:lnTo>
                  <a:pt x="8648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A3D6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5" name="TextBox 4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故事一则</a:t>
            </a:r>
            <a:endParaRPr lang="zh-CN" altLang="en-US" sz="27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1304" y="1131986"/>
            <a:ext cx="1692771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聚类的故事：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8809" y="1635160"/>
            <a:ext cx="5078313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老师拿来苹果和梨，让小朋友分成两份。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8809" y="2138080"/>
            <a:ext cx="7617470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小明把大苹果大梨放一起，小个头的放一起，老师点头，恩，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1304" y="2641254"/>
            <a:ext cx="1128514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体量感。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8809" y="3144174"/>
            <a:ext cx="7617470" cy="7822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小芳把红苹果挑出来，剩下的放一起，老师点头，颜色感。</a:t>
            </a:r>
          </a:p>
          <a:p>
            <a:pPr>
              <a:lnSpc>
                <a:spcPts val="1000"/>
              </a:lnSpc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960"/>
              </a:lnSpc>
            </a:pPr>
            <a:r>
              <a:rPr lang="zh-CN" altLang="en-US" sz="2198" smtClean="0">
                <a:solidFill>
                  <a:srgbClr val="000000"/>
                </a:solidFill>
                <a:latin typeface="幼圆"/>
              </a:rPr>
              <a:t>小武的结果？不明白。小武掏出眼镜：最新款，能看到水果里</a:t>
            </a:r>
            <a:endParaRPr lang="zh-CN" altLang="en-US" sz="2198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1304" y="4150395"/>
            <a:ext cx="4796185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有几个籽，左边这堆单数，右边双数。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8809" y="4653315"/>
            <a:ext cx="4231928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老师很高兴：新的聚类算法诞生了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4555" y="5324605"/>
            <a:ext cx="7694414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309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zh-CN" altLang="en-US" sz="2402" smtClean="0">
                <a:solidFill>
                  <a:srgbClr val="0000FF"/>
                </a:solidFill>
                <a:latin typeface="幼圆"/>
              </a:rPr>
              <a:t>聚类也许是机器学习中“新算法”出现最多、最快的领域</a:t>
            </a:r>
          </a:p>
          <a:p>
            <a:pPr marL="0" marR="0" lvl="0" indent="0" defTabSz="914400" eaLnBrk="1" fontAlgn="auto" latinLnBrk="0" hangingPunct="1">
              <a:lnSpc>
                <a:spcPts val="2882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zh-CN" altLang="en-US" sz="2402" smtClean="0">
                <a:solidFill>
                  <a:srgbClr val="0000FF"/>
                </a:solidFill>
                <a:latin typeface="幼圆"/>
              </a:rPr>
              <a:t>	</a:t>
            </a:r>
            <a:r>
              <a:rPr lang="zh-CN" altLang="en-US" sz="2400" smtClean="0">
                <a:solidFill>
                  <a:srgbClr val="0000FF"/>
                </a:solidFill>
                <a:latin typeface="幼圆"/>
              </a:rPr>
              <a:t>总能找到一个新的“标准”，使以往算法对它无能为力</a:t>
            </a:r>
            <a:endParaRPr lang="zh-CN" altLang="en-US" sz="2400">
              <a:solidFill>
                <a:srgbClr val="0000FF"/>
              </a:solidFill>
              <a:latin typeface="幼圆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A6B4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4" name="TextBox 3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5" name="TextBox 4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8541" y="321726"/>
            <a:ext cx="2154436" cy="10564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2667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常见聚类方法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435"/>
              </a:lnSpc>
              <a:buClrTx/>
              <a:buSzTx/>
              <a:buNone/>
              <a:tabLst>
                <a:tab pos="2667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	</a:t>
            </a:r>
            <a:r>
              <a:rPr lang="zh-CN" altLang="en-US" sz="2196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原型聚类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5794" y="1407392"/>
            <a:ext cx="80150" cy="117981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10"/>
              </a:lnSpc>
            </a:pPr>
            <a:r>
              <a:rPr lang="en-US" altLang="zh-CN" sz="1802" smtClean="0">
                <a:solidFill>
                  <a:srgbClr val="000000"/>
                </a:solidFill>
                <a:latin typeface="Times New Roman"/>
              </a:rPr>
              <a:t>•</a:t>
            </a:r>
          </a:p>
          <a:p>
            <a:pPr>
              <a:lnSpc>
                <a:spcPts val="2377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•</a:t>
            </a:r>
          </a:p>
          <a:p>
            <a:pPr>
              <a:lnSpc>
                <a:spcPts val="2376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•</a:t>
            </a:r>
          </a:p>
          <a:p>
            <a:pPr>
              <a:lnSpc>
                <a:spcPts val="2376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•</a:t>
            </a: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89050" y="1410539"/>
            <a:ext cx="5627823" cy="11669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7"/>
              </a:lnSpc>
            </a:pPr>
            <a:r>
              <a:rPr lang="zh-CN" altLang="en-US" sz="1802" smtClean="0">
                <a:solidFill>
                  <a:srgbClr val="000000"/>
                </a:solidFill>
                <a:latin typeface="幼圆"/>
              </a:rPr>
              <a:t>亦称“基于原型的聚类”</a:t>
            </a:r>
            <a:r>
              <a:rPr lang="en-US" altLang="zh-CN" sz="1598" smtClean="0">
                <a:solidFill>
                  <a:srgbClr val="000000"/>
                </a:solidFill>
                <a:latin typeface="Times New Roman"/>
              </a:rPr>
              <a:t>(prototype-based clustering)</a:t>
            </a:r>
          </a:p>
          <a:p>
            <a:pPr>
              <a:lnSpc>
                <a:spcPts val="2301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假设：聚类结构能通过一组原型刻画</a:t>
            </a:r>
          </a:p>
          <a:p>
            <a:pPr>
              <a:lnSpc>
                <a:spcPts val="2376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过程：先对原型初始化，然后对原型进行迭代更新求解</a:t>
            </a:r>
          </a:p>
          <a:p>
            <a:pPr>
              <a:lnSpc>
                <a:spcPts val="2495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代表：</a:t>
            </a:r>
            <a:r>
              <a:rPr lang="en-US" altLang="zh-CN" smtClean="0">
                <a:solidFill>
                  <a:srgbClr val="FF0000"/>
                </a:solidFill>
                <a:latin typeface="Times New Roman"/>
              </a:rPr>
              <a:t>k</a:t>
            </a:r>
            <a:r>
              <a:rPr lang="zh-CN" altLang="en-US" smtClean="0">
                <a:solidFill>
                  <a:srgbClr val="FF0000"/>
                </a:solidFill>
                <a:latin typeface="幼圆"/>
              </a:rPr>
              <a:t>均值聚类，学习向量量化 </a:t>
            </a:r>
            <a:r>
              <a:rPr lang="en-US" altLang="zh-CN" smtClean="0">
                <a:solidFill>
                  <a:srgbClr val="FF0000"/>
                </a:solidFill>
                <a:latin typeface="Times New Roman"/>
              </a:rPr>
              <a:t>(LVQ)</a:t>
            </a:r>
            <a:r>
              <a:rPr lang="zh-CN" altLang="en-US" smtClean="0">
                <a:solidFill>
                  <a:srgbClr val="FF0000"/>
                </a:solidFill>
                <a:latin typeface="幼圆"/>
              </a:rPr>
              <a:t>，高斯混合聚类</a:t>
            </a:r>
            <a:endParaRPr lang="zh-CN" altLang="en-US">
              <a:solidFill>
                <a:srgbClr val="FF0000"/>
              </a:solidFill>
              <a:latin typeface="幼圆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1642" y="2849092"/>
            <a:ext cx="1662315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4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密度聚类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49147" y="3211702"/>
            <a:ext cx="80150" cy="148758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7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•</a:t>
            </a:r>
          </a:p>
          <a:p>
            <a:pPr>
              <a:lnSpc>
                <a:spcPts val="2376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•</a:t>
            </a:r>
          </a:p>
          <a:p>
            <a:pPr>
              <a:lnSpc>
                <a:spcPts val="2376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2753"/>
              </a:lnSpc>
            </a:pPr>
            <a:r>
              <a:rPr lang="en-US" altLang="zh-CN" sz="1802" smtClean="0">
                <a:solidFill>
                  <a:srgbClr val="000000"/>
                </a:solidFill>
                <a:latin typeface="Times New Roman"/>
              </a:rPr>
              <a:t>•</a:t>
            </a:r>
            <a:endParaRPr lang="zh-CN" altLang="en-US" sz="1802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92097" y="3214880"/>
            <a:ext cx="7386638" cy="147476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4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亦称“基于密度的聚类” </a:t>
            </a:r>
            <a:r>
              <a:rPr lang="en-US" altLang="zh-CN" sz="1596" smtClean="0">
                <a:solidFill>
                  <a:srgbClr val="000000"/>
                </a:solidFill>
                <a:latin typeface="Times New Roman"/>
              </a:rPr>
              <a:t>(density-based clustering)</a:t>
            </a:r>
          </a:p>
          <a:p>
            <a:pPr>
              <a:lnSpc>
                <a:spcPts val="2299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假设：聚类结构能通过样本分布的紧密程度确定</a:t>
            </a:r>
          </a:p>
          <a:p>
            <a:pPr>
              <a:lnSpc>
                <a:spcPts val="2376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过程：从样本密度的角度来考察样本之间的可连接性，并基于可连接样本</a:t>
            </a:r>
          </a:p>
          <a:p>
            <a:pPr>
              <a:lnSpc>
                <a:spcPts val="2376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不断扩展聚类簇</a:t>
            </a:r>
          </a:p>
          <a:p>
            <a:pPr>
              <a:lnSpc>
                <a:spcPts val="2495"/>
              </a:lnSpc>
            </a:pPr>
            <a:r>
              <a:rPr lang="zh-CN" altLang="en-US" sz="1802" smtClean="0">
                <a:solidFill>
                  <a:srgbClr val="000000"/>
                </a:solidFill>
                <a:latin typeface="幼圆"/>
              </a:rPr>
              <a:t>代表：</a:t>
            </a:r>
            <a:r>
              <a:rPr lang="en-US" altLang="zh-CN" sz="1802" smtClean="0">
                <a:solidFill>
                  <a:srgbClr val="FF0000"/>
                </a:solidFill>
                <a:latin typeface="Times New Roman"/>
              </a:rPr>
              <a:t>DBSCAN</a:t>
            </a:r>
            <a:r>
              <a:rPr lang="en-US" altLang="zh-CN" sz="1802" smtClean="0">
                <a:solidFill>
                  <a:srgbClr val="000000"/>
                </a:solidFill>
                <a:latin typeface="Times New Roman"/>
              </a:rPr>
              <a:t>, OPTICS, DENCLUE</a:t>
            </a:r>
            <a:endParaRPr lang="zh-CN" altLang="en-US" sz="1802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1642" y="5008326"/>
            <a:ext cx="4013215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7"/>
              </a:lnSpc>
            </a:pPr>
            <a:r>
              <a:rPr lang="zh-CN" altLang="en-US" sz="2198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198" smtClean="0">
                <a:solidFill>
                  <a:srgbClr val="000000"/>
                </a:solidFill>
                <a:latin typeface="幼圆"/>
              </a:rPr>
              <a:t>层次聚类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(hierarchical clustering)</a:t>
            </a: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9147" y="5371210"/>
            <a:ext cx="80150" cy="84920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7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•</a:t>
            </a:r>
          </a:p>
          <a:p>
            <a:pPr>
              <a:lnSpc>
                <a:spcPts val="2376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•</a:t>
            </a:r>
          </a:p>
          <a:p>
            <a:pPr>
              <a:lnSpc>
                <a:spcPts val="2376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•</a:t>
            </a: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92097" y="5390641"/>
            <a:ext cx="6463308" cy="846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假设：能够产生不同粒度的聚类结果</a:t>
            </a:r>
          </a:p>
          <a:p>
            <a:pPr>
              <a:lnSpc>
                <a:spcPts val="2376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过程：在不同层次对数据集进行划分，从而形成树形的聚类结构</a:t>
            </a:r>
          </a:p>
          <a:p>
            <a:pPr>
              <a:lnSpc>
                <a:spcPts val="2495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代表： </a:t>
            </a:r>
            <a:r>
              <a:rPr lang="en-US" altLang="zh-CN" smtClean="0">
                <a:solidFill>
                  <a:srgbClr val="FF0000"/>
                </a:solidFill>
                <a:latin typeface="Times New Roman"/>
              </a:rPr>
              <a:t>AGNES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自底向上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)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，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DIANA (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自顶向下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)</a:t>
            </a: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507491" y="3276600"/>
            <a:ext cx="8001002" cy="2971801"/>
          </a:xfrm>
          <a:custGeom>
            <a:avLst/>
            <a:gdLst/>
            <a:ahLst/>
            <a:cxnLst/>
            <a:rect l="0" t="0" r="0" b="0"/>
            <a:pathLst>
              <a:path w="8001002" h="2971801">
                <a:moveTo>
                  <a:pt x="0" y="2971800"/>
                </a:moveTo>
                <a:lnTo>
                  <a:pt x="8001001" y="2971800"/>
                </a:lnTo>
                <a:lnTo>
                  <a:pt x="800100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928359" y="934211"/>
            <a:ext cx="2898649" cy="830582"/>
          </a:xfrm>
          <a:custGeom>
            <a:avLst/>
            <a:gdLst/>
            <a:ahLst/>
            <a:cxnLst/>
            <a:rect l="0" t="0" r="0" b="0"/>
            <a:pathLst>
              <a:path w="2898649" h="830582">
                <a:moveTo>
                  <a:pt x="0" y="830581"/>
                </a:moveTo>
                <a:lnTo>
                  <a:pt x="2898648" y="830581"/>
                </a:lnTo>
                <a:lnTo>
                  <a:pt x="289864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ws_AAF9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500" y="3340100"/>
            <a:ext cx="7899400" cy="2921000"/>
          </a:xfrm>
          <a:prstGeom prst="rect">
            <a:avLst/>
          </a:prstGeom>
        </p:spPr>
      </p:pic>
      <p:pic>
        <p:nvPicPr>
          <p:cNvPr id="5" name="图片 4" descr="ws_AAFA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8541" y="381328"/>
            <a:ext cx="1064394" cy="36022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2"/>
              </a:lnSpc>
            </a:pPr>
            <a:r>
              <a:rPr lang="en-US" altLang="zh-CN" sz="2402" smtClean="0">
                <a:solidFill>
                  <a:srgbClr val="000000"/>
                </a:solidFill>
                <a:latin typeface="Times New Roman"/>
              </a:rPr>
              <a:t>k-means</a:t>
            </a:r>
            <a:endParaRPr lang="zh-CN" altLang="en-US" sz="2402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0941" y="1115155"/>
            <a:ext cx="4873129" cy="7822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28"/>
              </a:lnSpc>
              <a:buClrTx/>
              <a:buSzTx/>
              <a:buNone/>
              <a:tabLst>
                <a:tab pos="228600" algn="l"/>
              </a:tabLst>
              <a:defRPr/>
            </a:pPr>
            <a:r>
              <a:rPr lang="zh-CN" altLang="en-US" sz="2006" smtClean="0">
                <a:solidFill>
                  <a:srgbClr val="FF0000"/>
                </a:solidFill>
                <a:latin typeface="幼圆"/>
              </a:rPr>
              <a:t>每个簇以该簇中所有样本点的“均值”表示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28600" algn="l"/>
              </a:tabLst>
              <a:defRPr/>
            </a:pPr>
            <a:endParaRPr lang="zh-CN" altLang="en-US" sz="2006" smtClean="0">
              <a:solidFill>
                <a:srgbClr val="FF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28600" algn="l"/>
              </a:tabLst>
              <a:defRPr/>
            </a:pPr>
            <a:endParaRPr lang="zh-CN" altLang="en-US" sz="2006" smtClean="0">
              <a:solidFill>
                <a:srgbClr val="FF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203"/>
              </a:lnSpc>
              <a:buClrTx/>
              <a:buSzTx/>
              <a:buNone/>
              <a:tabLst>
                <a:tab pos="228600" algn="l"/>
              </a:tabLst>
              <a:defRPr/>
            </a:pPr>
            <a:r>
              <a:rPr lang="zh-CN" altLang="en-US" sz="2006" smtClean="0">
                <a:solidFill>
                  <a:srgbClr val="FF0000"/>
                </a:solidFill>
                <a:latin typeface="幼圆"/>
              </a:rPr>
              <a:t>	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Step1: 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随机选取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k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个样本点作为簇中心</a:t>
            </a:r>
            <a:endParaRPr lang="zh-CN" altLang="en-US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5637" y="1967229"/>
            <a:ext cx="6189900" cy="10002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Step2: 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将其他样本点根据其与簇中心的距离，划分给最近的簇</a:t>
            </a:r>
          </a:p>
          <a:p>
            <a:pPr>
              <a:lnSpc>
                <a:spcPts val="2763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Step3: 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更新各簇的均值向量，将其作为新的簇中心</a:t>
            </a:r>
          </a:p>
          <a:p>
            <a:pPr>
              <a:lnSpc>
                <a:spcPts val="2760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Step4: 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若所有簇中心未发生改变，则停止；否则执行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Step 2</a:t>
            </a: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20434" y="1024290"/>
            <a:ext cx="2872581" cy="6924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34"/>
              </a:lnSpc>
            </a:pPr>
            <a:r>
              <a:rPr lang="zh-CN" altLang="en-US" sz="1596" smtClean="0">
                <a:solidFill>
                  <a:srgbClr val="000000"/>
                </a:solidFill>
                <a:latin typeface="幼圆"/>
              </a:rPr>
              <a:t>若不以均值向量为原型，而是</a:t>
            </a:r>
          </a:p>
          <a:p>
            <a:pPr>
              <a:lnSpc>
                <a:spcPts val="1920"/>
              </a:lnSpc>
            </a:pPr>
            <a:r>
              <a:rPr lang="zh-CN" altLang="en-US" sz="1596" smtClean="0">
                <a:solidFill>
                  <a:srgbClr val="000000"/>
                </a:solidFill>
                <a:latin typeface="幼圆"/>
              </a:rPr>
              <a:t>以距离它最近的样本点为原型，</a:t>
            </a:r>
          </a:p>
          <a:p>
            <a:pPr>
              <a:lnSpc>
                <a:spcPts val="1966"/>
              </a:lnSpc>
            </a:pPr>
            <a:r>
              <a:rPr lang="zh-CN" altLang="en-US" sz="1598" smtClean="0">
                <a:solidFill>
                  <a:srgbClr val="000000"/>
                </a:solidFill>
                <a:latin typeface="幼圆"/>
              </a:rPr>
              <a:t>则得到 </a:t>
            </a:r>
            <a:r>
              <a:rPr lang="en-US" altLang="zh-CN" sz="1598" smtClean="0">
                <a:solidFill>
                  <a:srgbClr val="000000"/>
                </a:solidFill>
                <a:latin typeface="Times New Roman"/>
              </a:rPr>
              <a:t>k-medoids</a:t>
            </a:r>
            <a:r>
              <a:rPr lang="zh-CN" altLang="en-US" sz="1598" smtClean="0">
                <a:solidFill>
                  <a:srgbClr val="000000"/>
                </a:solidFill>
                <a:latin typeface="幼圆"/>
              </a:rPr>
              <a:t>算法</a:t>
            </a:r>
            <a:endParaRPr lang="zh-CN" altLang="en-US" sz="1598">
              <a:solidFill>
                <a:srgbClr val="000000"/>
              </a:solidFill>
              <a:latin typeface="幼圆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1498</Words>
  <Application>Microsoft Office PowerPoint</Application>
  <PresentationFormat>自定义</PresentationFormat>
  <Paragraphs>504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LuMaoMao</dc:creator>
  <cp:lastModifiedBy>LuMaoMao</cp:lastModifiedBy>
  <cp:revision>1</cp:revision>
  <dcterms:created xsi:type="dcterms:W3CDTF">2017-09-13T08:35:29Z</dcterms:created>
  <dcterms:modified xsi:type="dcterms:W3CDTF">2017-09-13T08:35:42Z</dcterms:modified>
</cp:coreProperties>
</file>