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690-81C9-405F-B2A2-F300FC8990E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B46E-46C0-4272-922C-D6981EE3E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74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7998" y="298450"/>
            <a:ext cx="2003754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2016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春季学期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785" y="2577469"/>
            <a:ext cx="7553350" cy="38132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2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2" smtClean="0">
                <a:solidFill>
                  <a:srgbClr val="0000FF"/>
                </a:solidFill>
                <a:latin typeface="幼圆"/>
              </a:rPr>
              <a:t>十、降维与度量学习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2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18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2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主讲教师：周志华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3E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3F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6200" y="1333500"/>
            <a:ext cx="215900" cy="165100"/>
          </a:xfrm>
          <a:prstGeom prst="rect">
            <a:avLst/>
          </a:prstGeom>
        </p:spPr>
      </p:pic>
      <p:pic>
        <p:nvPicPr>
          <p:cNvPr id="4" name="图片 3" descr="ws_E3F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" y="2984500"/>
            <a:ext cx="4038600" cy="3124200"/>
          </a:xfrm>
          <a:prstGeom prst="rect">
            <a:avLst/>
          </a:prstGeom>
        </p:spPr>
      </p:pic>
      <p:pic>
        <p:nvPicPr>
          <p:cNvPr id="5" name="图片 4" descr="ws_E400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1270000"/>
            <a:ext cx="165100" cy="139700"/>
          </a:xfrm>
          <a:prstGeom prst="rect">
            <a:avLst/>
          </a:prstGeom>
        </p:spPr>
      </p:pic>
      <p:pic>
        <p:nvPicPr>
          <p:cNvPr id="6" name="图片 5" descr="ws_E410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6100" y="3162300"/>
            <a:ext cx="152400" cy="165100"/>
          </a:xfrm>
          <a:prstGeom prst="rect">
            <a:avLst/>
          </a:prstGeom>
        </p:spPr>
      </p:pic>
      <p:pic>
        <p:nvPicPr>
          <p:cNvPr id="7" name="图片 6" descr="ws_E411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06577"/>
            <a:ext cx="2634376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PCA -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最大可分性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38" y="1269400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样本点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004" y="1269400"/>
            <a:ext cx="36676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在新空间中超平面上的投影是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0553" y="1269400"/>
            <a:ext cx="22570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，若所有样本点的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638" y="1638208"/>
            <a:ext cx="7335341" cy="31168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投影能尽可能分开，则应该使得投影后样本点的方差最大化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77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投影后样本点的方差是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6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于是：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49"/>
              </a:lnSpc>
              <a:buClrTx/>
              <a:buSzTx/>
              <a:buNone/>
              <a:tabLst>
                <a:tab pos="876300" algn="l"/>
                <a:tab pos="38735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等价于：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71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72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1485900"/>
            <a:ext cx="152400" cy="152400"/>
          </a:xfrm>
          <a:prstGeom prst="rect">
            <a:avLst/>
          </a:prstGeom>
        </p:spPr>
      </p:pic>
      <p:pic>
        <p:nvPicPr>
          <p:cNvPr id="4" name="图片 3" descr="ws_E73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2200" y="4762500"/>
            <a:ext cx="139700" cy="190500"/>
          </a:xfrm>
          <a:prstGeom prst="rect">
            <a:avLst/>
          </a:prstGeom>
        </p:spPr>
      </p:pic>
      <p:pic>
        <p:nvPicPr>
          <p:cNvPr id="5" name="图片 4" descr="ws_E731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7300" y="5143500"/>
            <a:ext cx="127000" cy="165100"/>
          </a:xfrm>
          <a:prstGeom prst="rect">
            <a:avLst/>
          </a:prstGeom>
        </p:spPr>
      </p:pic>
      <p:pic>
        <p:nvPicPr>
          <p:cNvPr id="6" name="图片 5" descr="ws_E742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06577"/>
            <a:ext cx="3488134" cy="2730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PCA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求解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9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使用拉格朗日乘子法可得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963" y="4267997"/>
            <a:ext cx="2257028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只需对协方差矩阵</a:t>
            </a:r>
          </a:p>
          <a:p>
            <a:pPr>
              <a:lnSpc>
                <a:spcPts val="29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序：</a:t>
            </a:r>
          </a:p>
          <a:p>
            <a:pPr>
              <a:lnSpc>
                <a:spcPts val="29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构成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2614" y="4267997"/>
            <a:ext cx="4796185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进行特征值分解，并将求得的特征值排</a:t>
            </a:r>
          </a:p>
          <a:p>
            <a:pPr marL="0" marR="0" lvl="0" indent="0" defTabSz="914400" eaLnBrk="1" fontAlgn="auto" latinLnBrk="0" hangingPunct="1">
              <a:lnSpc>
                <a:spcPts val="3218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，再取前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’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个特征值对应的特征向量</a:t>
            </a: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，这就是主成分分析的解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027" y="5713689"/>
            <a:ext cx="390812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关 键变量： 子空间方 差</a:t>
            </a:r>
            <a:endParaRPr lang="zh-CN" altLang="en-US" sz="2796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A8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A8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2171700"/>
            <a:ext cx="127000" cy="165100"/>
          </a:xfrm>
          <a:prstGeom prst="rect">
            <a:avLst/>
          </a:prstGeom>
        </p:spPr>
      </p:pic>
      <p:pic>
        <p:nvPicPr>
          <p:cNvPr id="4" name="图片 3" descr="ws_EA9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2603500"/>
            <a:ext cx="127000" cy="165100"/>
          </a:xfrm>
          <a:prstGeom prst="rect">
            <a:avLst/>
          </a:prstGeom>
        </p:spPr>
      </p:pic>
      <p:pic>
        <p:nvPicPr>
          <p:cNvPr id="5" name="图片 4" descr="ws_EAA0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4826000"/>
            <a:ext cx="5689600" cy="1371600"/>
          </a:xfrm>
          <a:prstGeom prst="rect">
            <a:avLst/>
          </a:prstGeom>
        </p:spPr>
      </p:pic>
      <p:pic>
        <p:nvPicPr>
          <p:cNvPr id="6" name="图片 5" descr="ws_EAA1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06577"/>
            <a:ext cx="1377621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PCA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应用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297" y="1159510"/>
            <a:ext cx="1541704" cy="373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94"/>
              </a:lnSpc>
            </a:pPr>
            <a:r>
              <a:rPr lang="en-US" altLang="zh-CN" sz="2400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’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的设置：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093" y="1642415"/>
            <a:ext cx="151163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用户指定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093" y="1996131"/>
            <a:ext cx="6756658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2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在低维空间中对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近邻或其他分类器进行交叉验证</a:t>
            </a:r>
          </a:p>
          <a:p>
            <a:pPr>
              <a:lnSpc>
                <a:spcPts val="306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设置重构阈值，例如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 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=95%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，然后选取最小的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’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使得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594" y="3258389"/>
            <a:ext cx="661123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4"/>
              </a:lnSpc>
            </a:pP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PCA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是最常用的降维方法 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，在不同领域有不同的称谓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5794" y="3882644"/>
            <a:ext cx="64667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例如在人脸识别中该技术被称为“特征脸”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(eigenface)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366" y="4344540"/>
            <a:ext cx="6745629" cy="3133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因为若将前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’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个特征值对应的特征向量还原为图像，则得到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EA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" y="1930400"/>
            <a:ext cx="7480300" cy="3238500"/>
          </a:xfrm>
          <a:prstGeom prst="rect">
            <a:avLst/>
          </a:prstGeom>
        </p:spPr>
      </p:pic>
      <p:pic>
        <p:nvPicPr>
          <p:cNvPr id="3" name="图片 2" descr="ws_EEA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非线性降维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020" y="1102640"/>
            <a:ext cx="7207101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7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线性降维方法假设从高维空间到低维空间的函数映射是线性的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020" y="1560370"/>
            <a:ext cx="823302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然而在许多现实任务中，可能需要非线性映射才能找到恰当的低维嵌入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1344" y="5299491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非线性降维的常用方法：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1344" y="5659044"/>
            <a:ext cx="4339329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4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核化线性降维</a:t>
            </a: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如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KPCA, KLDA, …</a:t>
            </a:r>
          </a:p>
          <a:p>
            <a:pPr>
              <a:lnSpc>
                <a:spcPts val="3238"/>
              </a:lnSpc>
            </a:pPr>
            <a:r>
              <a:rPr lang="en-US" altLang="zh-CN" sz="2196" smtClean="0">
                <a:solidFill>
                  <a:srgbClr val="0000FF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流形学习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(manifold learning)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26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06486"/>
            <a:ext cx="3436838" cy="10792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87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核化 </a:t>
            </a:r>
            <a:r>
              <a:rPr lang="en-US" altLang="zh-CN" sz="2796" smtClean="0">
                <a:solidFill>
                  <a:srgbClr val="000000"/>
                </a:solidFill>
                <a:latin typeface="Palatino Linotype"/>
              </a:rPr>
              <a:t>PCA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方法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6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首先，对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PCA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解的结构进行分析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6235" y="2248154"/>
            <a:ext cx="923330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产生，即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845" y="2248154"/>
            <a:ext cx="4356962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假定 </a:t>
            </a:r>
            <a:r>
              <a:rPr lang="en-US" altLang="zh-CN" i="1" smtClean="0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altLang="zh-CN" sz="1200" i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是由原始属性空间中样本点通过映射</a:t>
            </a: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797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于是有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65678" y="4319904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可得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45" y="4319904"/>
            <a:ext cx="487313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19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于是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628900" y="4992623"/>
            <a:ext cx="6315457" cy="522733"/>
          </a:xfrm>
          <a:custGeom>
            <a:avLst/>
            <a:gdLst/>
            <a:ahLst/>
            <a:cxnLst/>
            <a:rect l="0" t="0" r="0" b="0"/>
            <a:pathLst>
              <a:path w="6315457" h="522733">
                <a:moveTo>
                  <a:pt x="0" y="522732"/>
                </a:moveTo>
                <a:lnTo>
                  <a:pt x="6315456" y="522732"/>
                </a:lnTo>
                <a:lnTo>
                  <a:pt x="6315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628900" y="4992623"/>
            <a:ext cx="6315457" cy="522733"/>
          </a:xfrm>
          <a:custGeom>
            <a:avLst/>
            <a:gdLst/>
            <a:ahLst/>
            <a:cxnLst/>
            <a:rect l="0" t="0" r="0" b="0"/>
            <a:pathLst>
              <a:path w="6315457" h="522733">
                <a:moveTo>
                  <a:pt x="0" y="522732"/>
                </a:moveTo>
                <a:lnTo>
                  <a:pt x="6315456" y="522732"/>
                </a:lnTo>
                <a:lnTo>
                  <a:pt x="6315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F65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" y="990600"/>
            <a:ext cx="8978900" cy="3911600"/>
          </a:xfrm>
          <a:prstGeom prst="rect">
            <a:avLst/>
          </a:prstGeom>
        </p:spPr>
      </p:pic>
      <p:pic>
        <p:nvPicPr>
          <p:cNvPr id="5" name="图片 4" descr="ws_F65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256034"/>
            <a:ext cx="1651093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流形学习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717" y="357121"/>
            <a:ext cx="97142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ISOMAP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077" y="4974244"/>
            <a:ext cx="180658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基本步骤：</a:t>
            </a:r>
          </a:p>
          <a:p>
            <a:pPr>
              <a:lnSpc>
                <a:spcPts val="3056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构造近邻图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077" y="5688154"/>
            <a:ext cx="99386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2905"/>
              </a:lnSpc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219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277" y="5710809"/>
            <a:ext cx="7251985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基于最短路径算法近似任意两点之间的测地线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(geodesic)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距离</a:t>
            </a:r>
          </a:p>
          <a:p>
            <a:pPr>
              <a:lnSpc>
                <a:spcPts val="294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基于距离矩阵通过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MDS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获得低维嵌入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0594" y="5102645"/>
            <a:ext cx="652742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9"/>
              </a:lnSpc>
            </a:pPr>
            <a:r>
              <a:rPr lang="zh-CN" altLang="en-US" sz="2798" smtClean="0">
                <a:solidFill>
                  <a:srgbClr val="0000FF"/>
                </a:solidFill>
                <a:latin typeface="幼圆"/>
              </a:rPr>
              <a:t>关 键变量： 测地线距 离（近似 ）、保距</a:t>
            </a:r>
            <a:endParaRPr lang="zh-CN" altLang="en-US" sz="2798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A0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717" y="357121"/>
            <a:ext cx="47128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LLE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3634" y="5619256"/>
            <a:ext cx="344325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9"/>
              </a:lnSpc>
            </a:pPr>
            <a:r>
              <a:rPr lang="zh-CN" altLang="en-US" sz="2798" smtClean="0">
                <a:solidFill>
                  <a:srgbClr val="0000FF"/>
                </a:solidFill>
                <a:latin typeface="幼圆"/>
              </a:rPr>
              <a:t>关 键变量： 重构权值</a:t>
            </a:r>
            <a:endParaRPr lang="zh-CN" altLang="en-US" sz="2798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256034"/>
            <a:ext cx="1651093" cy="1165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流形学习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3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基本步骤：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169" y="1478709"/>
            <a:ext cx="89768" cy="28911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42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49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674" y="1500342"/>
            <a:ext cx="2356414" cy="32060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为每个样本构造近邻</a:t>
            </a:r>
          </a:p>
          <a:p>
            <a:pPr>
              <a:lnSpc>
                <a:spcPts val="279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集 合 </a:t>
            </a:r>
            <a:r>
              <a:rPr lang="en-US" altLang="zh-CN" sz="2004" i="1" smtClean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sz="1332" i="1" smtClean="0">
                <a:solidFill>
                  <a:srgbClr val="000000"/>
                </a:solidFill>
                <a:latin typeface="Times New Roman"/>
              </a:rPr>
              <a:t>i</a:t>
            </a:r>
          </a:p>
          <a:p>
            <a:pPr>
              <a:lnSpc>
                <a:spcPts val="225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为每个样本计算基于</a:t>
            </a:r>
          </a:p>
          <a:p>
            <a:pPr>
              <a:lnSpc>
                <a:spcPts val="2790"/>
              </a:lnSpc>
            </a:pPr>
            <a:r>
              <a:rPr lang="en-US" altLang="zh-CN" sz="2004" i="1" smtClean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sz="1332" i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的线性重构系数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20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在低维空间中保持</a:t>
            </a:r>
            <a:r>
              <a:rPr lang="en-US" altLang="zh-CN" sz="2004" i="1" smtClean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altLang="zh-CN" sz="1332" i="1" smtClean="0">
                <a:solidFill>
                  <a:srgbClr val="000000"/>
                </a:solidFill>
                <a:latin typeface="Times New Roman"/>
              </a:rPr>
              <a:t>ij</a:t>
            </a:r>
          </a:p>
          <a:p>
            <a:pPr>
              <a:lnSpc>
                <a:spcPts val="1950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不变，求解下式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E2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2100" y="1041400"/>
            <a:ext cx="3479800" cy="3695700"/>
          </a:xfrm>
          <a:prstGeom prst="rect">
            <a:avLst/>
          </a:prstGeom>
        </p:spPr>
      </p:pic>
      <p:pic>
        <p:nvPicPr>
          <p:cNvPr id="3" name="图片 2" descr="ws_FE2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2100" y="4787900"/>
            <a:ext cx="2298700" cy="1549400"/>
          </a:xfrm>
          <a:prstGeom prst="rect">
            <a:avLst/>
          </a:prstGeom>
        </p:spPr>
      </p:pic>
      <p:pic>
        <p:nvPicPr>
          <p:cNvPr id="4" name="图片 3" descr="ws_FE3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2600" y="4787900"/>
            <a:ext cx="2006600" cy="1549400"/>
          </a:xfrm>
          <a:prstGeom prst="rect">
            <a:avLst/>
          </a:prstGeom>
        </p:spPr>
      </p:pic>
      <p:pic>
        <p:nvPicPr>
          <p:cNvPr id="5" name="图片 4" descr="ws_FE3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290" y="1283523"/>
            <a:ext cx="248465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7"/>
              </a:lnSpc>
            </a:pPr>
            <a:r>
              <a:rPr lang="en-US" altLang="zh-CN" sz="2642" smtClean="0">
                <a:solidFill>
                  <a:srgbClr val="16754D"/>
                </a:solidFill>
                <a:latin typeface="Wingdings"/>
              </a:rPr>
              <a:t>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Euclidean Distance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90" y="2570160"/>
            <a:ext cx="203100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7"/>
              </a:lnSpc>
            </a:pPr>
            <a:r>
              <a:rPr lang="en-US" altLang="zh-CN" sz="2642" smtClean="0">
                <a:solidFill>
                  <a:srgbClr val="16754D"/>
                </a:solidFill>
                <a:latin typeface="Wingdings"/>
              </a:rPr>
              <a:t></a:t>
            </a: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Block Distance</a:t>
            </a:r>
            <a:endParaRPr lang="zh-CN" altLang="en-US" sz="219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290" y="3856670"/>
            <a:ext cx="2388283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7"/>
              </a:lnSpc>
            </a:pPr>
            <a:r>
              <a:rPr lang="en-US" altLang="zh-CN" sz="2642" smtClean="0">
                <a:solidFill>
                  <a:srgbClr val="16754D"/>
                </a:solidFill>
                <a:latin typeface="Wingdings"/>
              </a:rPr>
              <a:t></a:t>
            </a: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Geodesic Distance</a:t>
            </a:r>
            <a:endParaRPr lang="zh-CN" altLang="en-US" sz="219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距离度量的种类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77539" y="2241804"/>
            <a:ext cx="681229" cy="534924"/>
          </a:xfrm>
          <a:custGeom>
            <a:avLst/>
            <a:gdLst/>
            <a:ahLst/>
            <a:cxnLst/>
            <a:rect l="0" t="0" r="0" b="0"/>
            <a:pathLst>
              <a:path w="681229" h="534924">
                <a:moveTo>
                  <a:pt x="0" y="133731"/>
                </a:moveTo>
                <a:lnTo>
                  <a:pt x="413766" y="133731"/>
                </a:lnTo>
                <a:lnTo>
                  <a:pt x="413766" y="0"/>
                </a:lnTo>
                <a:lnTo>
                  <a:pt x="681228" y="267462"/>
                </a:lnTo>
                <a:lnTo>
                  <a:pt x="413766" y="534923"/>
                </a:lnTo>
                <a:lnTo>
                  <a:pt x="413766" y="401193"/>
                </a:lnTo>
                <a:lnTo>
                  <a:pt x="0" y="40119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3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8900" y="4559300"/>
            <a:ext cx="6096000" cy="482600"/>
          </a:xfrm>
          <a:prstGeom prst="rect">
            <a:avLst/>
          </a:prstGeom>
        </p:spPr>
      </p:pic>
      <p:pic>
        <p:nvPicPr>
          <p:cNvPr id="4" name="图片 3" descr="ws_13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距离度量学习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389" y="357121"/>
            <a:ext cx="26695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(distance metric learning)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888" y="1218021"/>
            <a:ext cx="7348165" cy="24878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3721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降维的主要目的是希望找到一个“合适的”低维空间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03"/>
              </a:lnSpc>
              <a:buClrTx/>
              <a:buSzTx/>
              <a:buNone/>
              <a:tabLst>
                <a:tab pos="3721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每个空间对应了在样本属性上定义的一个距离度量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5"/>
              </a:lnSpc>
              <a:buClrTx/>
              <a:buSzTx/>
              <a:buNone/>
              <a:tabLst>
                <a:tab pos="3721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能否直接“学出”合适的距离？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721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511"/>
              </a:lnSpc>
              <a:buClrTx/>
              <a:buSzTx/>
              <a:buNone/>
              <a:tabLst>
                <a:tab pos="3721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首先，要有可以通过学习来“参数化”的距离度量形式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2051" y="4103969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马氏距离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67255" y="4108960"/>
            <a:ext cx="193482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(Mahalanobis distance)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04385" y="4103969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是一个很好的选择：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73" y="5247385"/>
            <a:ext cx="7227941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87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其中 </a:t>
            </a:r>
            <a:r>
              <a:rPr lang="en-US" altLang="zh-CN" b="1" smtClean="0">
                <a:solidFill>
                  <a:srgbClr val="000000"/>
                </a:solidFill>
                <a:latin typeface="Palatino Linotype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是一个半正定对称矩阵，亦称“度量矩阵”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57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60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距离度量学习就是要对 </a:t>
            </a:r>
            <a:r>
              <a:rPr lang="en-US" altLang="zh-CN" b="1" smtClean="0">
                <a:solidFill>
                  <a:srgbClr val="000000"/>
                </a:solidFill>
                <a:latin typeface="Palatino Linotype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进行学习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3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53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290" y="1358046"/>
            <a:ext cx="22570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为什么要马氏距离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491" y="135804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？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290" y="1788286"/>
            <a:ext cx="776334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我们回顾一下“什么是距离？”再思考一下“距离度量 ”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426" y="2245486"/>
            <a:ext cx="30812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度量的是什么？</a:t>
            </a:r>
          </a:p>
          <a:p>
            <a:pPr marL="0" marR="0" lvl="0" indent="0" defTabSz="914400" eaLnBrk="1" fontAlgn="auto" latinLnBrk="0" hangingPunct="1">
              <a:lnSpc>
                <a:spcPts val="2801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It’s a long distance to </a:t>
            </a:r>
            <a:r>
              <a:rPr lang="en-US" altLang="zh-CN" sz="2006" b="1" smtClean="0">
                <a:solidFill>
                  <a:srgbClr val="FF0000"/>
                </a:solidFill>
                <a:latin typeface="Times New Roman"/>
              </a:rPr>
              <a:t>walk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….</a:t>
            </a:r>
          </a:p>
          <a:p>
            <a:pPr marL="0" marR="0" lvl="0" indent="0" defTabSz="914400" eaLnBrk="1" fontAlgn="auto" latinLnBrk="0" hangingPunct="1">
              <a:lnSpc>
                <a:spcPts val="2545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旅行的开销！</a:t>
            </a:r>
            <a:endParaRPr lang="zh-CN" altLang="en-US" sz="20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290" y="3376548"/>
            <a:ext cx="2577629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302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欧氏距离的缺陷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302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但是：</a:t>
            </a:r>
          </a:p>
          <a:p>
            <a:pPr marL="0" marR="0" lvl="0" indent="0" defTabSz="914400" eaLnBrk="1" fontAlgn="auto" latinLnBrk="0" hangingPunct="1">
              <a:lnSpc>
                <a:spcPts val="2811"/>
              </a:lnSpc>
              <a:buClrTx/>
              <a:buSzTx/>
              <a:buNone/>
              <a:tabLst>
                <a:tab pos="3302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16754D"/>
                </a:solidFill>
                <a:latin typeface="Wingdings"/>
              </a:rPr>
              <a:t>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有缘千里来相会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8426" y="4561169"/>
            <a:ext cx="2949525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（欧氏距离大但开销少）</a:t>
            </a:r>
          </a:p>
          <a:p>
            <a:pPr marL="0" marR="0" lvl="0" indent="0" defTabSz="914400" eaLnBrk="1" fontAlgn="auto" latinLnBrk="0" hangingPunct="1">
              <a:lnSpc>
                <a:spcPts val="278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4" smtClean="0">
                <a:solidFill>
                  <a:srgbClr val="16754D"/>
                </a:solidFill>
                <a:latin typeface="Wingdings"/>
              </a:rPr>
              <a:t>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无缘对面手难牵</a:t>
            </a:r>
          </a:p>
          <a:p>
            <a:pPr marL="0" marR="0" lvl="0" indent="0" defTabSz="914400" eaLnBrk="1" fontAlgn="auto" latinLnBrk="0" hangingPunct="1">
              <a:lnSpc>
                <a:spcPts val="253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（优势距离小但开销大）</a:t>
            </a:r>
          </a:p>
          <a:p>
            <a:pPr marL="0" marR="0" lvl="0" indent="0" defTabSz="914400" eaLnBrk="1" fontAlgn="auto" latinLnBrk="0" hangingPunct="1">
              <a:lnSpc>
                <a:spcPts val="2794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4" smtClean="0">
                <a:solidFill>
                  <a:srgbClr val="16754D"/>
                </a:solidFill>
                <a:latin typeface="Wingdings"/>
              </a:rPr>
              <a:t>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马氏距离应运而生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7573" y="3464305"/>
            <a:ext cx="1986121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en-US" altLang="zh-CN" sz="2400" smtClean="0">
                <a:solidFill>
                  <a:srgbClr val="0000CC"/>
                </a:solidFill>
                <a:latin typeface="幼圆"/>
              </a:rPr>
              <a:t>—— </a:t>
            </a:r>
            <a:r>
              <a:rPr lang="zh-CN" altLang="en-US" sz="2400" smtClean="0">
                <a:solidFill>
                  <a:srgbClr val="0000CC"/>
                </a:solidFill>
                <a:latin typeface="幼圆"/>
              </a:rPr>
              <a:t>各向同性</a:t>
            </a:r>
            <a:endParaRPr lang="zh-CN" altLang="en-US" sz="2400">
              <a:solidFill>
                <a:srgbClr val="0000CC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3630" y="3283732"/>
            <a:ext cx="222818" cy="283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A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7258" y="2741650"/>
            <a:ext cx="20518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7693" y="2417211"/>
            <a:ext cx="205184" cy="283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2"/>
              </a:lnSpc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561" y="5555589"/>
            <a:ext cx="22281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A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5078" y="5211800"/>
            <a:ext cx="20518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666" y="4923764"/>
            <a:ext cx="20518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0404" y="4624496"/>
            <a:ext cx="1064394" cy="1564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4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咫尺天涯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3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天涯咫尺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距离度量学习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77389" y="357121"/>
            <a:ext cx="26695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(distance metric learning)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9F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C9F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06486"/>
            <a:ext cx="2043829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7"/>
              </a:lnSpc>
            </a:pPr>
            <a:r>
              <a:rPr lang="en-US" altLang="zh-CN" sz="2796" i="1" smtClean="0">
                <a:solidFill>
                  <a:srgbClr val="000000"/>
                </a:solidFill>
                <a:latin typeface="Palatino Linotype"/>
              </a:rPr>
              <a:t>k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近邻学习器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151" y="1402719"/>
            <a:ext cx="4032707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2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402" i="1" smtClean="0">
                <a:solidFill>
                  <a:srgbClr val="000000"/>
                </a:solidFill>
                <a:latin typeface="Palatino Linotype"/>
              </a:rPr>
              <a:t>k </a:t>
            </a: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近邻 </a:t>
            </a:r>
            <a:r>
              <a:rPr lang="en-US" altLang="zh-CN" sz="2006" smtClean="0">
                <a:solidFill>
                  <a:srgbClr val="000000"/>
                </a:solidFill>
                <a:latin typeface="Palatino Linotype"/>
              </a:rPr>
              <a:t>(</a:t>
            </a:r>
            <a:r>
              <a:rPr lang="en-US" altLang="zh-CN" sz="2006" i="1" smtClean="0">
                <a:solidFill>
                  <a:srgbClr val="000000"/>
                </a:solidFill>
                <a:latin typeface="Palatino Linotype"/>
              </a:rPr>
              <a:t>k</a:t>
            </a:r>
            <a:r>
              <a:rPr lang="en-US" altLang="zh-CN" sz="2006" smtClean="0">
                <a:solidFill>
                  <a:srgbClr val="000000"/>
                </a:solidFill>
                <a:latin typeface="Palatino Linotype"/>
              </a:rPr>
              <a:t>-Nearest Neighbor, </a:t>
            </a:r>
            <a:r>
              <a:rPr lang="en-US" altLang="zh-CN" sz="2006" i="1" smtClean="0">
                <a:solidFill>
                  <a:srgbClr val="000000"/>
                </a:solidFill>
                <a:latin typeface="Palatino Linotype"/>
              </a:rPr>
              <a:t>k</a:t>
            </a:r>
            <a:r>
              <a:rPr lang="en-US" altLang="zh-CN" sz="2006" smtClean="0">
                <a:solidFill>
                  <a:srgbClr val="000000"/>
                </a:solidFill>
                <a:latin typeface="Palatino Linotype"/>
              </a:rPr>
              <a:t>NN)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919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懒惰学习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(lazy learning)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的代表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9550" y="3120554"/>
            <a:ext cx="3736600" cy="30392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9"/>
              </a:lnSpc>
            </a:pPr>
            <a:r>
              <a:rPr lang="en-US" altLang="zh-CN" sz="1598" b="1" smtClean="0">
                <a:solidFill>
                  <a:srgbClr val="CC3300"/>
                </a:solidFill>
                <a:latin typeface="Times New Roman"/>
              </a:rPr>
              <a:t>which class?</a:t>
            </a: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8" b="1" smtClean="0">
              <a:solidFill>
                <a:srgbClr val="CC3300"/>
              </a:solidFill>
              <a:latin typeface="Times New Roman"/>
            </a:endParaRPr>
          </a:p>
          <a:p>
            <a:pPr>
              <a:lnSpc>
                <a:spcPts val="333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关键： </a:t>
            </a:r>
            <a:r>
              <a:rPr lang="en-US" altLang="zh-CN" sz="2400" i="1" smtClean="0">
                <a:solidFill>
                  <a:srgbClr val="000000"/>
                </a:solidFill>
                <a:latin typeface="Palatino Linotype"/>
              </a:rPr>
              <a:t>k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值选取；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距离计算</a:t>
            </a:r>
            <a:endParaRPr lang="zh-CN" altLang="en-US" sz="2400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652" y="1411132"/>
            <a:ext cx="3000821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基本思路：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25400" algn="l"/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近朱者赤，近墨者黑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572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47"/>
              </a:lnSpc>
              <a:buClrTx/>
              <a:buSzTx/>
              <a:buNone/>
              <a:tabLst>
                <a:tab pos="25400" algn="l"/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投票法；平均法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4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A5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8900" y="4000500"/>
            <a:ext cx="3708400" cy="2222500"/>
          </a:xfrm>
          <a:prstGeom prst="rect">
            <a:avLst/>
          </a:prstGeom>
        </p:spPr>
      </p:pic>
      <p:pic>
        <p:nvPicPr>
          <p:cNvPr id="4" name="图片 3" descr="ws_A52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844" y="1139225"/>
            <a:ext cx="6073779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其次，对 </a:t>
            </a:r>
            <a:r>
              <a:rPr lang="en-US" altLang="zh-CN" sz="2196" b="1" smtClean="0">
                <a:solidFill>
                  <a:srgbClr val="000000"/>
                </a:solidFill>
                <a:latin typeface="Palatino Linotype"/>
              </a:rPr>
              <a:t>M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进行学习的目标是什么？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567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某种分类器的性能</a:t>
            </a:r>
          </a:p>
          <a:p>
            <a:pPr marL="0" marR="0" lvl="0" indent="0" defTabSz="914400" eaLnBrk="1" fontAlgn="auto" latinLnBrk="0" hangingPunct="1">
              <a:lnSpc>
                <a:spcPts val="3052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例如，若以近邻分类器的性能为目标，则得到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NCA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4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领域知识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32" y="3214842"/>
            <a:ext cx="456375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例如，若已知“必连”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(must-link)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约束集合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8204" y="3193795"/>
            <a:ext cx="207236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与“勿连”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(cannot-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532" y="3559555"/>
            <a:ext cx="151964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link)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约束集合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0782" y="3533518"/>
            <a:ext cx="4473982" cy="3129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，则可通过求解这个凸优化问题得到 </a:t>
            </a:r>
            <a:r>
              <a:rPr lang="en-US" altLang="zh-CN" sz="2004" b="1" smtClean="0">
                <a:solidFill>
                  <a:srgbClr val="000000"/>
                </a:solidFill>
                <a:latin typeface="Palatino Linotype"/>
              </a:rPr>
              <a:t>M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距离度量学习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7389" y="357121"/>
            <a:ext cx="26695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(distance metric learning)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0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256034"/>
            <a:ext cx="6900992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距离度量学习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NCA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Neighborhood Component Analysis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1039442"/>
            <a:ext cx="8138446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近邻分类器在进行判别时通常使用多数投票法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替换为概率投票法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对于任意样本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1309750"/>
            <a:ext cx="3177152" cy="2968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i="1" smtClean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1200" i="1" smtClean="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它对</a:t>
            </a:r>
            <a:r>
              <a:rPr lang="en-US" altLang="zh-CN" i="1" smtClean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1200" i="1" smtClean="0">
                <a:solidFill>
                  <a:srgbClr val="000000"/>
                </a:solidFill>
                <a:latin typeface="Times New Roman"/>
              </a:rPr>
              <a:t>i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分类结果影响的概率为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2595446"/>
            <a:ext cx="2285306" cy="2968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8"/>
              </a:lnSpc>
            </a:pPr>
            <a:r>
              <a:rPr lang="en-US" altLang="zh-CN" sz="1802" i="1" smtClean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1200" i="1" smtClean="0">
                <a:solidFill>
                  <a:srgbClr val="000000"/>
                </a:solidFill>
                <a:latin typeface="Times New Roman"/>
              </a:rPr>
              <a:t>i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样本的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LOO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正确率：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428110"/>
            <a:ext cx="2620910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训练集上的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LOO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正确率：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4839339"/>
            <a:ext cx="1872307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69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NCA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的优化目标：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3D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" y="1397000"/>
            <a:ext cx="8750300" cy="2552700"/>
          </a:xfrm>
          <a:prstGeom prst="rect">
            <a:avLst/>
          </a:prstGeom>
        </p:spPr>
      </p:pic>
      <p:pic>
        <p:nvPicPr>
          <p:cNvPr id="3" name="图片 2" descr="ws_13D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0" y="4521200"/>
            <a:ext cx="7188200" cy="1536700"/>
          </a:xfrm>
          <a:prstGeom prst="rect">
            <a:avLst/>
          </a:prstGeom>
        </p:spPr>
      </p:pic>
      <p:pic>
        <p:nvPicPr>
          <p:cNvPr id="4" name="图片 3" descr="ws_13E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256034"/>
            <a:ext cx="7025898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距离度量学习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LMNN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Large Margin Nearest Neighbors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521" y="2181707"/>
            <a:ext cx="128240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2"/>
              </a:lnSpc>
            </a:pPr>
            <a:r>
              <a:rPr lang="en-US" altLang="zh-CN" smtClean="0">
                <a:solidFill>
                  <a:srgbClr val="000000"/>
                </a:solidFill>
                <a:latin typeface="Cambria"/>
              </a:rPr>
              <a:t>+</a:t>
            </a:r>
            <a:endParaRPr lang="zh-CN" alt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521" y="3078708"/>
            <a:ext cx="128240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2"/>
              </a:lnSpc>
            </a:pPr>
            <a:r>
              <a:rPr lang="en-US" altLang="zh-CN" smtClean="0">
                <a:solidFill>
                  <a:srgbClr val="000000"/>
                </a:solidFill>
                <a:latin typeface="Cambria"/>
              </a:rPr>
              <a:t>=</a:t>
            </a:r>
            <a:endParaRPr lang="zh-CN" altLang="en-US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79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" y="1498600"/>
            <a:ext cx="7848600" cy="4851400"/>
          </a:xfrm>
          <a:prstGeom prst="rect">
            <a:avLst/>
          </a:prstGeom>
        </p:spPr>
      </p:pic>
      <p:pic>
        <p:nvPicPr>
          <p:cNvPr id="4" name="图片 3" descr="ws_179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4198" y="576836"/>
            <a:ext cx="3743012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前往第八站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D4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21726"/>
            <a:ext cx="5386090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最近邻学习器和贝叶斯最优分类器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597" y="985519"/>
            <a:ext cx="3289362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则最近邻分类器出错的概率就是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985519"/>
            <a:ext cx="3395160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给定测试样本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若其最近邻样本为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和 类别标记不同的概率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714" y="3417534"/>
            <a:ext cx="7394653" cy="27315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00100" algn="l"/>
              </a:tabLst>
              <a:defRPr/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最近邻分离器的泛化错误率不会超过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</a:tabLst>
              <a:defRPr/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贝叶斯最优分类器错误率的两倍！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</a:tabLst>
              <a:defRPr/>
            </a:pPr>
            <a:endParaRPr lang="zh-CN" altLang="en-US" sz="2004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69"/>
              </a:lnSpc>
              <a:buClrTx/>
              <a:buSzTx/>
              <a:buNone/>
              <a:tabLst>
                <a:tab pos="800100" algn="l"/>
              </a:tabLst>
              <a:defRPr/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但是在真实的应用中，我们是否能够准确的找到 </a:t>
            </a:r>
            <a:r>
              <a:rPr lang="en-US" altLang="zh-CN" sz="2004" b="1" i="1" smtClean="0">
                <a:solidFill>
                  <a:srgbClr val="FF0000"/>
                </a:solidFill>
                <a:latin typeface="Times New Roman"/>
              </a:rPr>
              <a:t>k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近邻呢？</a:t>
            </a:r>
            <a:endParaRPr lang="zh-CN" altLang="en-US" sz="2004">
              <a:solidFill>
                <a:srgbClr val="FF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FE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0900" y="2247900"/>
            <a:ext cx="2667000" cy="1803400"/>
          </a:xfrm>
          <a:prstGeom prst="rect">
            <a:avLst/>
          </a:prstGeom>
        </p:spPr>
      </p:pic>
      <p:pic>
        <p:nvPicPr>
          <p:cNvPr id="3" name="图片 2" descr="ws_CFE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维数灾难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7625" y="1729577"/>
            <a:ext cx="661719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8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但是在真实的应用中，我们是否能够准确的找到 </a:t>
            </a:r>
            <a:r>
              <a:rPr lang="en-US" altLang="zh-CN" sz="2004" b="1" i="1" smtClean="0">
                <a:solidFill>
                  <a:srgbClr val="FF0000"/>
                </a:solidFill>
                <a:latin typeface="Times New Roman"/>
              </a:rPr>
              <a:t>k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近邻呢？</a:t>
            </a:r>
            <a:endParaRPr lang="zh-CN" altLang="en-US" sz="20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4024" y="3467480"/>
            <a:ext cx="467275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假定维度为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20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，如果样本需要满足密采样条件</a:t>
            </a: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需要的样本数量近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60</a:t>
            </a:r>
            <a:endParaRPr lang="zh-CN" altLang="en-US" sz="12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8408" y="4402656"/>
            <a:ext cx="4919616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想象一下：一张并不是很清晰的图像：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70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余万维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408" y="4719828"/>
            <a:ext cx="4385816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我们为了找到恰当的近邻，需要多少样本？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8408" y="2306827"/>
            <a:ext cx="2967159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密采样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(dense sampling)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953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如果近邻的距离阈值设为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US" altLang="zh-CN" sz="1200" smtClean="0">
                <a:solidFill>
                  <a:srgbClr val="000000"/>
                </a:solidFill>
                <a:latin typeface="Times New Roman"/>
              </a:rPr>
              <a:t>-3</a:t>
            </a:r>
            <a:endParaRPr lang="zh-CN" altLang="en-US" sz="12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99816" y="2877311"/>
            <a:ext cx="981456" cy="629413"/>
          </a:xfrm>
          <a:custGeom>
            <a:avLst/>
            <a:gdLst/>
            <a:ahLst/>
            <a:cxnLst/>
            <a:rect l="0" t="0" r="0" b="0"/>
            <a:pathLst>
              <a:path w="981456" h="629413">
                <a:moveTo>
                  <a:pt x="0" y="157353"/>
                </a:moveTo>
                <a:lnTo>
                  <a:pt x="666749" y="157353"/>
                </a:lnTo>
                <a:lnTo>
                  <a:pt x="666749" y="0"/>
                </a:lnTo>
                <a:lnTo>
                  <a:pt x="981455" y="314706"/>
                </a:lnTo>
                <a:lnTo>
                  <a:pt x="666749" y="629412"/>
                </a:lnTo>
                <a:lnTo>
                  <a:pt x="666749" y="472060"/>
                </a:lnTo>
                <a:lnTo>
                  <a:pt x="0" y="4720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2F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2200" y="3987800"/>
            <a:ext cx="3543300" cy="2197100"/>
          </a:xfrm>
          <a:prstGeom prst="rect">
            <a:avLst/>
          </a:prstGeom>
        </p:spPr>
      </p:pic>
      <p:pic>
        <p:nvPicPr>
          <p:cNvPr id="4" name="图片 3" descr="ws_D2F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维数灾难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3724" y="1156080"/>
            <a:ext cx="5834931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749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高维空间给距离计算带来很大的麻烦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49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86"/>
              </a:lnSpc>
              <a:buClrTx/>
              <a:buSzTx/>
              <a:buNone/>
              <a:tabLst>
                <a:tab pos="749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当维数很高时甚至连计算内积都不再容易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772" y="2197607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更严重的是：样本变得稀疏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6485" y="2936656"/>
            <a:ext cx="1025922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6" smtClean="0">
                <a:solidFill>
                  <a:srgbClr val="000000"/>
                </a:solidFill>
                <a:latin typeface="幼圆"/>
              </a:rPr>
              <a:t>降维</a:t>
            </a:r>
            <a:endParaRPr lang="zh-CN" altLang="en-US" sz="39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193" y="4164044"/>
            <a:ext cx="2308324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为什么能进行降维？</a:t>
            </a:r>
            <a:endParaRPr lang="zh-CN" altLang="en-US" sz="20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3193" y="4649089"/>
            <a:ext cx="3000821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数据样本虽是高维的，但与学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习任务密切相关的也许仅是某</a:t>
            </a:r>
          </a:p>
          <a:p>
            <a:pPr>
              <a:lnSpc>
                <a:spcPts val="2376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个低维分布，即高维空间中的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193" y="5512384"/>
            <a:ext cx="3013646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一个 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低维</a:t>
            </a:r>
            <a:r>
              <a:rPr lang="zh-CN" altLang="en-US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嵌入</a:t>
            </a:r>
            <a:r>
              <a:rPr lang="zh-CN" altLang="en-US" smtClean="0">
                <a:solidFill>
                  <a:srgbClr val="FF0000"/>
                </a:solidFill>
                <a:latin typeface="Times New Roman"/>
              </a:rPr>
              <a:t>” </a:t>
            </a: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(embedding)</a:t>
            </a:r>
            <a:endParaRPr lang="zh-CN" altLang="en-US" sz="1596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6A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41" y="306486"/>
            <a:ext cx="6488956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87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多维缩放方法（ </a:t>
            </a:r>
            <a:r>
              <a:rPr lang="en-US" altLang="zh-CN" sz="2796" smtClean="0">
                <a:solidFill>
                  <a:srgbClr val="000000"/>
                </a:solidFill>
                <a:latin typeface="Palatino Linotype"/>
              </a:rPr>
              <a:t>MDS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65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65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MDS (Multiple Dimensional Scaling)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旨在寻找一个低维子空间，</a:t>
            </a:r>
          </a:p>
          <a:p>
            <a:pPr marL="0" marR="0" lvl="0" indent="0" defTabSz="914400" eaLnBrk="1" fontAlgn="auto" latinLnBrk="0" hangingPunct="1">
              <a:lnSpc>
                <a:spcPts val="2061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样本在此子空间内的距离和样本原有距离尽量保持不变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1825" y="1805051"/>
            <a:ext cx="4154984" cy="500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C00000"/>
                </a:solidFill>
                <a:latin typeface="幼圆"/>
              </a:rPr>
              <a:t>考虑变形问题：如何在低维子空间和</a:t>
            </a:r>
          </a:p>
          <a:p>
            <a:pPr>
              <a:lnSpc>
                <a:spcPts val="2160"/>
              </a:lnSpc>
            </a:pPr>
            <a:r>
              <a:rPr lang="zh-CN" altLang="en-US" sz="1802" smtClean="0">
                <a:solidFill>
                  <a:srgbClr val="C00000"/>
                </a:solidFill>
                <a:latin typeface="幼圆"/>
              </a:rPr>
              <a:t>高维空间之间保持样本之间的内积不变？</a:t>
            </a:r>
            <a:endParaRPr lang="zh-CN" altLang="en-US" sz="1802">
              <a:solidFill>
                <a:srgbClr val="C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534" y="1829054"/>
            <a:ext cx="3462486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C00000"/>
                </a:solidFill>
                <a:latin typeface="幼圆"/>
              </a:rPr>
              <a:t>考虑问题：如何在距离矩阵和内积</a:t>
            </a:r>
          </a:p>
          <a:p>
            <a:pPr>
              <a:lnSpc>
                <a:spcPts val="2103"/>
              </a:lnSpc>
            </a:pPr>
            <a:r>
              <a:rPr lang="zh-CN" altLang="en-US" smtClean="0">
                <a:solidFill>
                  <a:srgbClr val="C00000"/>
                </a:solidFill>
                <a:latin typeface="幼圆"/>
              </a:rPr>
              <a:t>矩阵之间建立联系？</a:t>
            </a:r>
            <a:endParaRPr lang="zh-CN" altLang="en-US">
              <a:solidFill>
                <a:srgbClr val="C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2535682"/>
            <a:ext cx="8425383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67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设样本之间的内积矩阵均为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对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进行特征值分解：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962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由谱分解的数学性质，我们知道：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26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谱分布长尾：存在</a:t>
            </a:r>
          </a:p>
          <a:p>
            <a:pPr marL="0" marR="0" lvl="0" indent="0" defTabSz="914400" eaLnBrk="1" fontAlgn="auto" latinLnBrk="0" hangingPunct="1">
              <a:lnSpc>
                <a:spcPts val="2163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相当数量的小特征值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56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特征谱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z="1802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z="1802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z="1802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endParaRPr lang="zh-CN" altLang="en-US" sz="1802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64"/>
              </a:lnSpc>
              <a:buClrTx/>
              <a:buSzTx/>
              <a:buNone/>
              <a:tabLst>
                <a:tab pos="4737100" algn="l"/>
                <a:tab pos="5092700" algn="l"/>
                <a:tab pos="6286500" algn="l"/>
              </a:tabLst>
              <a:defRPr/>
            </a:pP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关 键变量： 距离 、 内 积，保距</a:t>
            </a:r>
            <a:endParaRPr lang="zh-CN" altLang="en-US" sz="2796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5000" y="4104132"/>
            <a:ext cx="868680" cy="623316"/>
          </a:xfrm>
          <a:custGeom>
            <a:avLst/>
            <a:gdLst/>
            <a:ahLst/>
            <a:cxnLst/>
            <a:rect l="0" t="0" r="0" b="0"/>
            <a:pathLst>
              <a:path w="868680" h="623316">
                <a:moveTo>
                  <a:pt x="0" y="155828"/>
                </a:moveTo>
                <a:lnTo>
                  <a:pt x="557022" y="155828"/>
                </a:lnTo>
                <a:lnTo>
                  <a:pt x="557022" y="0"/>
                </a:lnTo>
                <a:lnTo>
                  <a:pt x="868679" y="311658"/>
                </a:lnTo>
                <a:lnTo>
                  <a:pt x="557022" y="623315"/>
                </a:lnTo>
                <a:lnTo>
                  <a:pt x="557022" y="467487"/>
                </a:lnTo>
                <a:lnTo>
                  <a:pt x="0" y="46748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A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306486"/>
            <a:ext cx="544065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主成分分析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(Principal Component Analysis, PCA)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621" y="1320962"/>
            <a:ext cx="7617470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正交属性空间中的样本点，如何使用一个超平面对所有样本进</a:t>
            </a:r>
          </a:p>
          <a:p>
            <a:pPr>
              <a:lnSpc>
                <a:spcPts val="2568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行恰当的表达？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45" y="2293024"/>
            <a:ext cx="6771084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若存在这样的超平面，那么它大概应具有这样的性质：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445" y="2757502"/>
            <a:ext cx="660116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最近重构性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：样本点到这个超平面的距离都足够近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3445" y="3245182"/>
            <a:ext cx="744755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最大可分性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：样本点在这个超平面上的投影能尽可能分开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8688" y="4272407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/>
              </a:rPr>
              <a:t>主成分分析的两种等价推导</a:t>
            </a:r>
            <a:endParaRPr lang="zh-CN" altLang="en-US" sz="2400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D1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DD1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" y="2692400"/>
            <a:ext cx="254000" cy="152400"/>
          </a:xfrm>
          <a:prstGeom prst="rect">
            <a:avLst/>
          </a:prstGeom>
        </p:spPr>
      </p:pic>
      <p:pic>
        <p:nvPicPr>
          <p:cNvPr id="4" name="图片 3" descr="ws_DD2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300" y="5397500"/>
            <a:ext cx="177800" cy="152400"/>
          </a:xfrm>
          <a:prstGeom prst="rect">
            <a:avLst/>
          </a:prstGeom>
        </p:spPr>
      </p:pic>
      <p:pic>
        <p:nvPicPr>
          <p:cNvPr id="5" name="图片 4" descr="ws_DD2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2100" y="5397500"/>
            <a:ext cx="228600" cy="165100"/>
          </a:xfrm>
          <a:prstGeom prst="rect">
            <a:avLst/>
          </a:prstGeom>
        </p:spPr>
      </p:pic>
      <p:pic>
        <p:nvPicPr>
          <p:cNvPr id="6" name="图片 5" descr="ws_DD29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2900" y="1346200"/>
            <a:ext cx="152400" cy="190500"/>
          </a:xfrm>
          <a:prstGeom prst="rect">
            <a:avLst/>
          </a:prstGeom>
        </p:spPr>
      </p:pic>
      <p:pic>
        <p:nvPicPr>
          <p:cNvPr id="7" name="图片 6" descr="ws_DD2A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5600" y="2324100"/>
            <a:ext cx="127000" cy="165100"/>
          </a:xfrm>
          <a:prstGeom prst="rect">
            <a:avLst/>
          </a:prstGeom>
        </p:spPr>
      </p:pic>
      <p:pic>
        <p:nvPicPr>
          <p:cNvPr id="8" name="图片 7" descr="ws_DD3B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79900" y="3098800"/>
            <a:ext cx="177800" cy="152400"/>
          </a:xfrm>
          <a:prstGeom prst="rect">
            <a:avLst/>
          </a:prstGeom>
        </p:spPr>
      </p:pic>
      <p:pic>
        <p:nvPicPr>
          <p:cNvPr id="9" name="图片 8" descr="ws_DD3C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3200" y="3149600"/>
            <a:ext cx="165100" cy="241300"/>
          </a:xfrm>
          <a:prstGeom prst="rect">
            <a:avLst/>
          </a:prstGeom>
        </p:spPr>
      </p:pic>
      <p:pic>
        <p:nvPicPr>
          <p:cNvPr id="10" name="图片 9" descr="ws_DD3D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08800" y="4584700"/>
            <a:ext cx="127000" cy="177800"/>
          </a:xfrm>
          <a:prstGeom prst="rect">
            <a:avLst/>
          </a:prstGeom>
        </p:spPr>
      </p:pic>
      <p:pic>
        <p:nvPicPr>
          <p:cNvPr id="11" name="图片 10" descr="ws_DD3E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1800" y="5067300"/>
            <a:ext cx="127000" cy="165100"/>
          </a:xfrm>
          <a:prstGeom prst="rect">
            <a:avLst/>
          </a:prstGeom>
        </p:spPr>
      </p:pic>
      <p:pic>
        <p:nvPicPr>
          <p:cNvPr id="12" name="图片 11" descr="ws_DD4E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3900" y="4445000"/>
            <a:ext cx="165100" cy="139700"/>
          </a:xfrm>
          <a:prstGeom prst="rect">
            <a:avLst/>
          </a:prstGeom>
        </p:spPr>
      </p:pic>
      <p:pic>
        <p:nvPicPr>
          <p:cNvPr id="13" name="图片 12" descr="ws_DD4F.tmp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541" y="306577"/>
            <a:ext cx="2962349" cy="13004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PCA -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最近重构性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17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对样本进行中心化：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946" y="2220122"/>
            <a:ext cx="42319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假定投影变换后得到的新坐标系为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5414" y="2220122"/>
            <a:ext cx="929742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 其中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234" y="2631856"/>
            <a:ext cx="7920438" cy="21800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是标准正交基向量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570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若丢弃新坐标系中的部分坐标，即将维度降低到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’ &lt;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则样本</a:t>
            </a:r>
          </a:p>
          <a:p>
            <a:pPr marL="0" marR="0" lvl="0" indent="0" defTabSz="914400" eaLnBrk="1" fontAlgn="auto" latinLnBrk="0" hangingPunct="1">
              <a:lnSpc>
                <a:spcPts val="3267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点在低维坐标系中的投影是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814" y="5345211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若基于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56180" y="5345211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来重构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9477" y="5345211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，则会得到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0B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0C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0" y="1320800"/>
            <a:ext cx="114300" cy="63500"/>
          </a:xfrm>
          <a:prstGeom prst="rect">
            <a:avLst/>
          </a:prstGeom>
        </p:spPr>
      </p:pic>
      <p:pic>
        <p:nvPicPr>
          <p:cNvPr id="4" name="图片 3" descr="ws_E0C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1000" y="1397000"/>
            <a:ext cx="215900" cy="152400"/>
          </a:xfrm>
          <a:prstGeom prst="rect">
            <a:avLst/>
          </a:prstGeom>
        </p:spPr>
      </p:pic>
      <p:pic>
        <p:nvPicPr>
          <p:cNvPr id="5" name="图片 4" descr="ws_E0CD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0400" y="1943100"/>
            <a:ext cx="101600" cy="139700"/>
          </a:xfrm>
          <a:prstGeom prst="rect">
            <a:avLst/>
          </a:prstGeom>
        </p:spPr>
      </p:pic>
      <p:pic>
        <p:nvPicPr>
          <p:cNvPr id="6" name="图片 5" descr="ws_E0CE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1400" y="3098800"/>
            <a:ext cx="177800" cy="127000"/>
          </a:xfrm>
          <a:prstGeom prst="rect">
            <a:avLst/>
          </a:prstGeom>
        </p:spPr>
      </p:pic>
      <p:pic>
        <p:nvPicPr>
          <p:cNvPr id="7" name="图片 6" descr="ws_E0DE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4200" y="3924300"/>
            <a:ext cx="279400" cy="165100"/>
          </a:xfrm>
          <a:prstGeom prst="rect">
            <a:avLst/>
          </a:prstGeom>
        </p:spPr>
      </p:pic>
      <p:pic>
        <p:nvPicPr>
          <p:cNvPr id="8" name="图片 7" descr="ws_E0DF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2247900"/>
            <a:ext cx="127000" cy="127000"/>
          </a:xfrm>
          <a:prstGeom prst="rect">
            <a:avLst/>
          </a:prstGeom>
        </p:spPr>
      </p:pic>
      <p:pic>
        <p:nvPicPr>
          <p:cNvPr id="9" name="图片 8" descr="ws_E0E0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15722"/>
            <a:ext cx="350961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PCA -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最近重构性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（续）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792" y="1338234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原样本点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7550" y="1338234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与基于投影重构的样本点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5284" y="1338234"/>
            <a:ext cx="16927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之间的距离为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9238" y="3860585"/>
            <a:ext cx="1410643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是正交基，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51961" y="3860585"/>
            <a:ext cx="5078313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是协方差矩阵，于是由最近重构性，有：</a:t>
            </a:r>
            <a:endParaRPr lang="zh-CN" altLang="en-US" sz="2198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57446" y="5669798"/>
            <a:ext cx="36676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这就是主成分分析的优化目标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027" y="5713689"/>
            <a:ext cx="344325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关 键变量： 重构误差</a:t>
            </a:r>
            <a:endParaRPr lang="zh-CN" altLang="en-US" sz="2796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Microsoft Office PowerPoint</Application>
  <PresentationFormat>自定义</PresentationFormat>
  <Paragraphs>860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LuMaoMao</cp:lastModifiedBy>
  <cp:revision>1</cp:revision>
  <dcterms:created xsi:type="dcterms:W3CDTF">2017-09-13T08:35:43Z</dcterms:created>
  <dcterms:modified xsi:type="dcterms:W3CDTF">2017-09-13T08:36:05Z</dcterms:modified>
</cp:coreProperties>
</file>