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9" r:id="rId2"/>
    <p:sldId id="270" r:id="rId3"/>
    <p:sldId id="271" r:id="rId4"/>
    <p:sldId id="272" r:id="rId5"/>
    <p:sldId id="273" r:id="rId6"/>
    <p:sldId id="280" r:id="rId7"/>
    <p:sldId id="274" r:id="rId8"/>
    <p:sldId id="279" r:id="rId9"/>
    <p:sldId id="275" r:id="rId10"/>
    <p:sldId id="278" r:id="rId11"/>
    <p:sldId id="277" r:id="rId12"/>
    <p:sldId id="276" r:id="rId13"/>
    <p:sldId id="283" r:id="rId14"/>
    <p:sldId id="284" r:id="rId15"/>
    <p:sldId id="285" r:id="rId16"/>
    <p:sldId id="281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34"/>
    <p:restoredTop sz="95885"/>
  </p:normalViewPr>
  <p:slideViewPr>
    <p:cSldViewPr snapToGrid="0">
      <p:cViewPr>
        <p:scale>
          <a:sx n="134" d="100"/>
          <a:sy n="134" d="100"/>
        </p:scale>
        <p:origin x="14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3B094-A6FE-864E-81B9-F26130C66ADA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9EDE-8699-DB44-B8FB-7193B297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94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68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1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55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35E8B-9D08-9717-B43B-A09053489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BF3DC-8087-EEB2-CD24-8C1089B0C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950E9-1369-2BB3-F1E7-5E899531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62330-0C10-5CA1-CCB1-F03A6E93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BAC26-B166-C3EF-DE55-4D51CC9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8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5799F-12A8-9C79-F3C5-26231026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75108-1419-287E-624A-DBFE1BAF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6F931-A8FB-2E2F-F25C-B3F7AA05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971BC-448C-6D46-52E5-4A64A36D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FF94C-D084-86D8-9DCE-CD498501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4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C1406-A178-84E9-3762-44A06F93C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4A873-6254-23AA-0AB3-5612F59B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2DCF1-CA45-8C4B-CC46-F41B74FB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BD65B-3F45-7F12-256C-2D4833EC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ABB5-828E-8301-1C06-1DAC535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9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F8D8-C9B0-6C35-3031-2F2A1A33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C25C6-94FF-71F0-EFD5-A2BB8404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455B-DB7A-77A0-AC15-16534654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C2902-9230-3E78-3278-7129DF0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FF387-1FC0-05E8-3B8E-105E4637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6562-4808-6242-1E73-4A872C1A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16EC5-63B6-8B5C-6174-A1D5D425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B9407-1DA0-B724-0263-7206E4D6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1B490-4FF9-98C9-8976-4F434CE0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A944-0D31-826E-5984-8E346397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7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53DF-39C3-F3AF-17A4-F4A22DC9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957DD-189C-4F09-1A0D-AA26F2F6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4F6D1A-1ECA-CD0E-1C6D-CCE98542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C3567-09F4-4881-0A1D-61C162D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17C3C-BC6F-C048-226D-5DAC7EF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F821C-17B0-7128-9ECC-637F5337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872E7-6918-D58B-6101-8BCCD93B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060AB-1982-9EA9-4E84-A894D63B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5FB51-FA49-E234-42F4-6604314E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9AF52-33F4-D8C8-53B3-02D08C303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1FD1A-FB7A-50E8-37E0-97F796DD1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93AE1-20F9-EFC6-B986-45AC0905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658AF-3AB2-F86E-1159-CBAAF46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948C1-956D-347F-6087-C4D0F0B7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2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26D8-4D3C-0CD5-D02D-2E64D6F4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84417-FEEB-F2A4-8337-15299494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D3C353-5997-4701-477C-427D175A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65EB1-E3E5-0DD2-A920-B9FB7EE4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0D2EFC-CAC9-072E-F4A4-169412B9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6785A-EC2E-C880-15EC-15417220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AC799-B314-28C3-6727-A8C5F295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1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58F3F-D32F-C7EC-77FE-3B3833D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9F8F7-4400-1FC6-B0C1-FA45A294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6CADC-0FC1-83B0-FC07-4B409891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C57FF-619C-3EED-343D-52F449E2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0A611-804C-73CE-74D3-D62873C3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1D1F2-610E-E163-87C3-86E06DB9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93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5BC2-0BC1-B6A7-4A83-9E52BD9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AEDDF0-03A3-6A08-3B79-4ADF5A3F5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7AFD0-64FC-CFFB-7837-33B08B9E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BA40F-7043-70E8-1F92-5839E3BC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83306-164D-4728-AF96-13D1FBE6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51466-481B-572C-3F27-512A4F69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6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FEE23-03B6-9C8D-98B4-E2365672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83A86-744E-EC6B-DF05-6F594CB5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490F8-582F-A25B-6636-C289D8FE0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FDDE-138E-2148-AF7C-0370EF973666}" type="datetimeFigureOut">
              <a:rPr kumimoji="1" lang="zh-CN" altLang="en-US" smtClean="0"/>
              <a:t>2023/10/20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43EB9-7EC7-E5E8-09EC-2C1C5FC9A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E53D0-54F5-FC3E-9E87-C67B8FDC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94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api/nltk.corpus.reader.wordnet.html" TargetMode="External"/><Relationship Id="rId2" Type="http://schemas.openxmlformats.org/officeDocument/2006/relationships/hyperlink" Target="https://www.nltk.org/api/nltk.stem.wordnet.html#module-nltk.stem.word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F6BD4-C1D6-9C63-5CE8-5C1BB8FE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Words preprocessing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DCBA0-4198-BA6A-CB1C-347A1AF46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Only select single word and “not” word</a:t>
            </a:r>
          </a:p>
          <a:p>
            <a:r>
              <a:rPr kumimoji="1" lang="en-US" altLang="zh-CN" dirty="0"/>
              <a:t>For “not” words, find their antonyms using </a:t>
            </a:r>
            <a:r>
              <a:rPr kumimoji="1" lang="en-US" altLang="zh-CN" dirty="0" err="1"/>
              <a:t>wordnet.antonyms</a:t>
            </a:r>
            <a:r>
              <a:rPr kumimoji="1" lang="en-US" altLang="zh-CN" dirty="0"/>
              <a:t>(), if not find, keep the original form/add ”un” + words.</a:t>
            </a:r>
          </a:p>
          <a:p>
            <a:r>
              <a:rPr kumimoji="1" lang="en-US" altLang="zh-CN" dirty="0"/>
              <a:t>Divide the words using </a:t>
            </a:r>
            <a:r>
              <a:rPr kumimoji="1" lang="en-US" altLang="zh-CN" dirty="0" err="1"/>
              <a:t>sentiwordnet.senti_synsets</a:t>
            </a:r>
            <a:r>
              <a:rPr kumimoji="1" lang="en-US" altLang="zh-CN" dirty="0"/>
              <a:t>() into 3 categories: Positive, Negative and Neutral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Positive: 262</a:t>
            </a:r>
          </a:p>
          <a:p>
            <a:r>
              <a:rPr kumimoji="1" lang="en-US" altLang="zh-CN" dirty="0"/>
              <a:t>Negative: 363</a:t>
            </a:r>
          </a:p>
          <a:p>
            <a:r>
              <a:rPr kumimoji="1" lang="en-US" altLang="zh-CN" dirty="0"/>
              <a:t>Neutral: 201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91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90A3CEA-7958-6617-616D-8EA14DDE6107}"/>
              </a:ext>
            </a:extLst>
          </p:cNvPr>
          <p:cNvSpPr txBox="1"/>
          <p:nvPr/>
        </p:nvSpPr>
        <p:spPr>
          <a:xfrm>
            <a:off x="2273968" y="5504642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Positive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DAB6ED-7571-57D5-D4EB-887FCE9952DB}"/>
              </a:ext>
            </a:extLst>
          </p:cNvPr>
          <p:cNvSpPr txBox="1"/>
          <p:nvPr/>
        </p:nvSpPr>
        <p:spPr>
          <a:xfrm>
            <a:off x="8518358" y="5689308"/>
            <a:ext cx="116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Negative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85EF58-4928-A29E-24D4-9044D8FACF04}"/>
              </a:ext>
            </a:extLst>
          </p:cNvPr>
          <p:cNvSpPr txBox="1"/>
          <p:nvPr/>
        </p:nvSpPr>
        <p:spPr>
          <a:xfrm>
            <a:off x="432619" y="619432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FastText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ACE878-149E-C757-6B0D-30658963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8764"/>
            <a:ext cx="6067404" cy="4302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C1E2B6-58F1-97E4-D5FA-FF4473DF8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3" y="1153494"/>
            <a:ext cx="5899349" cy="41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1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6FB4E6-B835-5A91-C4C4-D214B8DD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2997"/>
            <a:ext cx="7772400" cy="27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9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38F249-2908-13E0-97B0-58C38E89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6" y="0"/>
            <a:ext cx="3381167" cy="68549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B50F03-248B-A496-10D0-7ABAC9ED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189" y="0"/>
            <a:ext cx="6772460" cy="63371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4D2DE74-0834-3858-206E-A3CF44057349}"/>
              </a:ext>
            </a:extLst>
          </p:cNvPr>
          <p:cNvSpPr txBox="1"/>
          <p:nvPr/>
        </p:nvSpPr>
        <p:spPr>
          <a:xfrm>
            <a:off x="5085567" y="6475956"/>
            <a:ext cx="281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111pos</a:t>
            </a:r>
            <a:r>
              <a:rPr kumimoji="1" lang="zh-CN" altLang="en-US" dirty="0"/>
              <a:t> </a:t>
            </a:r>
            <a:r>
              <a:rPr kumimoji="1" lang="en-US" altLang="zh-CN" dirty="0"/>
              <a:t>227neg   32.8%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2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E4F5-BAE1-09E7-FA04-E29458F7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visualization</a:t>
            </a:r>
            <a:endParaRPr kumimoji="1" lang="zh-CN" altLang="en-US" dirty="0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4693C0B7-DA87-3CBB-530E-3C6149F0B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5"/>
          <a:stretch/>
        </p:blipFill>
        <p:spPr>
          <a:xfrm>
            <a:off x="301645" y="1922242"/>
            <a:ext cx="5398677" cy="4278323"/>
          </a:xfrm>
          <a:prstGeom prst="rect">
            <a:avLst/>
          </a:prstGeom>
        </p:spPr>
      </p:pic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1338C099-038E-1878-9F8B-01C581EBD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0"/>
          <a:stretch/>
        </p:blipFill>
        <p:spPr>
          <a:xfrm>
            <a:off x="6215401" y="1627319"/>
            <a:ext cx="5749969" cy="45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8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E4F5-BAE1-09E7-FA04-E29458F7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visualization</a:t>
            </a:r>
            <a:endParaRPr kumimoji="1" lang="zh-CN" altLang="en-US" dirty="0"/>
          </a:p>
        </p:txBody>
      </p:sp>
      <p:pic>
        <p:nvPicPr>
          <p:cNvPr id="4" name="图片 3" descr="图表, 条形图&#10;&#10;描述已自动生成">
            <a:extLst>
              <a:ext uri="{FF2B5EF4-FFF2-40B4-BE49-F238E27FC236}">
                <a16:creationId xmlns:a16="http://schemas.microsoft.com/office/drawing/2014/main" id="{7D76091A-B8DE-9871-894E-5945CB5FA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4"/>
          <a:stretch/>
        </p:blipFill>
        <p:spPr>
          <a:xfrm>
            <a:off x="0" y="1744245"/>
            <a:ext cx="5877379" cy="4710639"/>
          </a:xfrm>
          <a:prstGeom prst="rect">
            <a:avLst/>
          </a:prstGeom>
        </p:spPr>
      </p:pic>
      <p:pic>
        <p:nvPicPr>
          <p:cNvPr id="8" name="图片 7" descr="图表, 条形图&#10;&#10;描述已自动生成">
            <a:extLst>
              <a:ext uri="{FF2B5EF4-FFF2-40B4-BE49-F238E27FC236}">
                <a16:creationId xmlns:a16="http://schemas.microsoft.com/office/drawing/2014/main" id="{8BC08C05-CBBC-57A7-E694-0B9A12A208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52"/>
          <a:stretch/>
        </p:blipFill>
        <p:spPr>
          <a:xfrm>
            <a:off x="6314623" y="1945036"/>
            <a:ext cx="5591919" cy="44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7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E4F5-BAE1-09E7-FA04-E29458F7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visualization</a:t>
            </a:r>
            <a:endParaRPr kumimoji="1" lang="zh-CN" altLang="en-US" dirty="0"/>
          </a:p>
        </p:txBody>
      </p:sp>
      <p:pic>
        <p:nvPicPr>
          <p:cNvPr id="5" name="图片 4" descr="图表, 条形图, 直方图&#10;&#10;描述已自动生成">
            <a:extLst>
              <a:ext uri="{FF2B5EF4-FFF2-40B4-BE49-F238E27FC236}">
                <a16:creationId xmlns:a16="http://schemas.microsoft.com/office/drawing/2014/main" id="{B75DB454-B21F-7E7E-89F4-FD762C19A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8"/>
          <a:stretch/>
        </p:blipFill>
        <p:spPr>
          <a:xfrm>
            <a:off x="86357" y="2014847"/>
            <a:ext cx="5909414" cy="4695072"/>
          </a:xfrm>
          <a:prstGeom prst="rect">
            <a:avLst/>
          </a:prstGeom>
        </p:spPr>
      </p:pic>
      <p:pic>
        <p:nvPicPr>
          <p:cNvPr id="7" name="图片 6" descr="图表, 条形图, 直方图&#10;&#10;描述已自动生成">
            <a:extLst>
              <a:ext uri="{FF2B5EF4-FFF2-40B4-BE49-F238E27FC236}">
                <a16:creationId xmlns:a16="http://schemas.microsoft.com/office/drawing/2014/main" id="{3958AF96-863E-0522-1D02-888C46F2D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3"/>
          <a:stretch/>
        </p:blipFill>
        <p:spPr>
          <a:xfrm>
            <a:off x="6057432" y="1898541"/>
            <a:ext cx="6048211" cy="48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1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F66AD4-CB90-3A50-4872-F90E6901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376"/>
            <a:ext cx="7040996" cy="49885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14BDB8-07FE-F01D-07C1-1F46A695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876" y="1688338"/>
            <a:ext cx="4818521" cy="34813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F80E9A-5E6E-E570-399A-EB0C18E5942A}"/>
              </a:ext>
            </a:extLst>
          </p:cNvPr>
          <p:cNvSpPr txBox="1"/>
          <p:nvPr/>
        </p:nvSpPr>
        <p:spPr>
          <a:xfrm>
            <a:off x="1626432" y="6077958"/>
            <a:ext cx="6100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dirty="0" err="1"/>
              <a:t>sns.kdeplot</a:t>
            </a:r>
            <a:r>
              <a:rPr lang="en" altLang="zh-CN" sz="2800" dirty="0"/>
              <a:t> and </a:t>
            </a:r>
            <a:r>
              <a:rPr kumimoji="1" lang="en-US" altLang="zh-CN" sz="2800" dirty="0"/>
              <a:t>cosine_similarity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914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A3088-D421-0BC5-3B1B-6E80BE30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22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Glove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Pos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3&amp;8(0.86)</a:t>
            </a:r>
          </a:p>
          <a:p>
            <a:pPr marL="0" indent="0">
              <a:buNone/>
            </a:pPr>
            <a:r>
              <a:rPr kumimoji="1" lang="en-US" altLang="zh-CN" dirty="0"/>
              <a:t>Neg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1&amp;10(0.81), 1&amp;11(0.91),</a:t>
            </a:r>
            <a:r>
              <a:rPr kumimoji="1" lang="zh-CN" altLang="en-US" dirty="0"/>
              <a:t> </a:t>
            </a:r>
            <a:r>
              <a:rPr kumimoji="1" lang="en-US" altLang="zh-CN" dirty="0"/>
              <a:t>2&amp;10(0.77), 3&amp;12(0.84), 6&amp;8(0.71), 8&amp;10(0.70), 10&amp;11(0.92), </a:t>
            </a:r>
          </a:p>
          <a:p>
            <a:r>
              <a:rPr kumimoji="1" lang="en-US" altLang="zh-CN" dirty="0"/>
              <a:t>Word2vec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Pos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1&amp;4(0.70) </a:t>
            </a:r>
          </a:p>
          <a:p>
            <a:pPr marL="0" indent="0">
              <a:buNone/>
            </a:pPr>
            <a:r>
              <a:rPr kumimoji="1" lang="en-US" altLang="zh-CN" dirty="0"/>
              <a:t>Neg:  0&amp;3(0.77), 2&amp;3(0.70), 6&amp;10(0.76)</a:t>
            </a:r>
          </a:p>
          <a:p>
            <a:r>
              <a:rPr kumimoji="1" lang="en-US" altLang="zh-CN" dirty="0" err="1"/>
              <a:t>FastText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Pos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5&amp;7(0.81)</a:t>
            </a:r>
          </a:p>
          <a:p>
            <a:pPr marL="0" indent="0">
              <a:buNone/>
            </a:pPr>
            <a:r>
              <a:rPr kumimoji="1" lang="en-US" altLang="zh-CN" dirty="0"/>
              <a:t>Neg</a:t>
            </a:r>
            <a:r>
              <a:rPr kumimoji="1" lang="zh-CN" altLang="en-US" dirty="0"/>
              <a:t>：</a:t>
            </a:r>
            <a:r>
              <a:rPr kumimoji="1" lang="en-US" altLang="zh-CN" dirty="0"/>
              <a:t>0&amp;3(0.88), 0&amp;6(0.95), 2&amp;10(0.73), 3&amp;6(0.89), 4&amp;8(0.81)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8EB08C-51EB-85FF-C43C-9942503D5278}"/>
              </a:ext>
            </a:extLst>
          </p:cNvPr>
          <p:cNvSpPr txBox="1"/>
          <p:nvPr/>
        </p:nvSpPr>
        <p:spPr>
          <a:xfrm>
            <a:off x="989351" y="599607"/>
            <a:ext cx="413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cosine_similarity&gt;=0.7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445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ECBE-6010-B0D3-7633-40583408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Words preprocessing2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A38D6-9726-CD0F-9738-5879E2FF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zh-CN" dirty="0"/>
              <a:t>Define the emotional attribute threshold a=0.25</a:t>
            </a:r>
            <a:r>
              <a:rPr kumimoji="1" lang="en-US" altLang="zh-CN" dirty="0"/>
              <a:t>: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avg_pos</a:t>
            </a:r>
            <a:r>
              <a:rPr kumimoji="1" lang="en-US" altLang="zh-CN" dirty="0"/>
              <a:t>&gt;a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avg_pos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avg_neg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“positive”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 err="1"/>
              <a:t>elif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avg_neg</a:t>
            </a:r>
            <a:r>
              <a:rPr kumimoji="1" lang="en-US" altLang="zh-CN" dirty="0"/>
              <a:t>&gt;a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avg_neg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avg_pos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”negative”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else: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“neutral”</a:t>
            </a:r>
          </a:p>
          <a:p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Positive: 67</a:t>
            </a:r>
          </a:p>
          <a:p>
            <a:r>
              <a:rPr kumimoji="1" lang="en-US" altLang="zh-CN" dirty="0"/>
              <a:t>Negative: 127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ECBE-6010-B0D3-7633-40583408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Words preprocessing3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A38D6-9726-CD0F-9738-5879E2FF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2400" dirty="0"/>
              <a:t>Convert all nouns to adjectives, and change comparative and superlative forms back to their base form.</a:t>
            </a:r>
          </a:p>
          <a:p>
            <a:r>
              <a:rPr kumimoji="1" lang="en-US" altLang="zh-CN" sz="2400" dirty="0"/>
              <a:t>A small number of words were not successfully converted.</a:t>
            </a:r>
          </a:p>
          <a:p>
            <a:r>
              <a:rPr kumimoji="1" lang="en-US" altLang="zh-CN" sz="2400" dirty="0" err="1"/>
              <a:t>WordNetLemmatizer.lemmatize</a:t>
            </a:r>
            <a:r>
              <a:rPr kumimoji="1" lang="en-US" altLang="zh-CN" sz="2400" dirty="0"/>
              <a:t>()—Comparative and superlative -&gt; base form</a:t>
            </a:r>
          </a:p>
          <a:p>
            <a:r>
              <a:rPr lang="en" altLang="zh-CN" sz="2400" i="0" u="sng" strike="noStrike" dirty="0">
                <a:solidFill>
                  <a:srgbClr val="1155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https://www.nltk.org/api/nltk.stem.wordnet.html#module-nltk.stem.wordnet</a:t>
            </a:r>
            <a:endParaRPr kumimoji="1" lang="en-US" altLang="zh-CN" sz="2400" dirty="0"/>
          </a:p>
          <a:p>
            <a:r>
              <a:rPr kumimoji="1" lang="en-US" altLang="zh-CN" sz="2400" dirty="0"/>
              <a:t>wordnet.synsets.lemmas.derivationally_related_forms() —nouns -&gt; adjectives</a:t>
            </a:r>
          </a:p>
          <a:p>
            <a:r>
              <a:rPr kumimoji="1" lang="en-US" altLang="zh-CN" sz="2400" dirty="0">
                <a:hlinkClick r:id="rId3"/>
              </a:rPr>
              <a:t>https://www.nltk.org/api/nltk.corpus.reader.wordnet.html</a:t>
            </a:r>
            <a:endParaRPr kumimoji="1" lang="en-US" altLang="zh-CN" sz="2400" dirty="0"/>
          </a:p>
          <a:p>
            <a:r>
              <a:rPr kumimoji="1" lang="en-US" altLang="zh-CN" sz="2400" dirty="0"/>
              <a:t>Remove duplicate words and Convert uppercase to lowercase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Positive: 61</a:t>
            </a:r>
          </a:p>
          <a:p>
            <a:r>
              <a:rPr kumimoji="1" lang="en-US" altLang="zh-CN" sz="2400" dirty="0"/>
              <a:t>Negative: 120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770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36C60-E02F-3AA7-9317-8D300235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Correlation between signal patterns and Clusters: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41C971F-D08B-D889-1D6C-954BFBFF1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44090"/>
              </p:ext>
            </p:extLst>
          </p:nvPr>
        </p:nvGraphicFramePr>
        <p:xfrm>
          <a:off x="838200" y="2342299"/>
          <a:ext cx="6352676" cy="150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69">
                  <a:extLst>
                    <a:ext uri="{9D8B030D-6E8A-4147-A177-3AD203B41FA5}">
                      <a16:colId xmlns:a16="http://schemas.microsoft.com/office/drawing/2014/main" val="188361800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val="1536095913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val="2268986368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val="4061081585"/>
                    </a:ext>
                  </a:extLst>
                </a:gridCol>
              </a:tblGrid>
              <a:tr h="501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n_clusters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GloVe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Word2Vec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FastText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35690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positive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575511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negative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88293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9C2E4CE-E4DB-EADB-F068-DDD9F00793BF}"/>
              </a:ext>
            </a:extLst>
          </p:cNvPr>
          <p:cNvSpPr txBox="1"/>
          <p:nvPr/>
        </p:nvSpPr>
        <p:spPr>
          <a:xfrm>
            <a:off x="838200" y="4549305"/>
            <a:ext cx="744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Seven signal patterns: </a:t>
            </a:r>
            <a:r>
              <a:rPr kumimoji="1" lang="en-US" altLang="zh-CN" sz="2400" b="1" dirty="0" err="1"/>
              <a:t>mean_amplitude</a:t>
            </a:r>
            <a:r>
              <a:rPr kumimoji="1" lang="en-US" altLang="zh-CN" sz="2400" b="1" dirty="0"/>
              <a:t>, rms, </a:t>
            </a:r>
            <a:r>
              <a:rPr kumimoji="1" lang="en-US" altLang="zh-CN" sz="2400" b="1" dirty="0" err="1"/>
              <a:t>pulse_count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std_pulse_dist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zero_count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mean_onset_strength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spectral_centroid</a:t>
            </a:r>
            <a:endParaRPr kumimoji="1"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7D5EE0-FA70-15E3-28CB-697D36CC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877" y="1421280"/>
            <a:ext cx="5001124" cy="41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4C8C236-8C33-06C9-EB2F-2A802AE78EAC}"/>
              </a:ext>
            </a:extLst>
          </p:cNvPr>
          <p:cNvSpPr txBox="1"/>
          <p:nvPr/>
        </p:nvSpPr>
        <p:spPr>
          <a:xfrm>
            <a:off x="2610853" y="5462337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Positive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F382E9-8227-2E96-9E4C-3F30B05B9917}"/>
              </a:ext>
            </a:extLst>
          </p:cNvPr>
          <p:cNvSpPr txBox="1"/>
          <p:nvPr/>
        </p:nvSpPr>
        <p:spPr>
          <a:xfrm>
            <a:off x="8843211" y="5462337"/>
            <a:ext cx="18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Negative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9189EF-88C8-06B2-41CC-A158D9FABE6B}"/>
              </a:ext>
            </a:extLst>
          </p:cNvPr>
          <p:cNvSpPr txBox="1"/>
          <p:nvPr/>
        </p:nvSpPr>
        <p:spPr>
          <a:xfrm>
            <a:off x="471948" y="619432"/>
            <a:ext cx="113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GloVe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1D420-B8B8-9D30-64EA-7962CDE7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73" y="1265763"/>
            <a:ext cx="5731196" cy="40497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CCF12D-A895-8BD0-60BD-97F4D3EB9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5763"/>
            <a:ext cx="5917701" cy="41965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5B84F9-3F05-9A58-2F8F-21D0B00B7F74}"/>
              </a:ext>
            </a:extLst>
          </p:cNvPr>
          <p:cNvSpPr txBox="1"/>
          <p:nvPr/>
        </p:nvSpPr>
        <p:spPr>
          <a:xfrm>
            <a:off x="2371725" y="5915025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3&amp;8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C594C-0EA5-5B6A-73F7-33C6292D097A}"/>
              </a:ext>
            </a:extLst>
          </p:cNvPr>
          <p:cNvSpPr txBox="1"/>
          <p:nvPr/>
        </p:nvSpPr>
        <p:spPr>
          <a:xfrm>
            <a:off x="8467725" y="60198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70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4C8C236-8C33-06C9-EB2F-2A802AE78EAC}"/>
              </a:ext>
            </a:extLst>
          </p:cNvPr>
          <p:cNvSpPr txBox="1"/>
          <p:nvPr/>
        </p:nvSpPr>
        <p:spPr>
          <a:xfrm>
            <a:off x="2610853" y="5462337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Positive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F382E9-8227-2E96-9E4C-3F30B05B9917}"/>
              </a:ext>
            </a:extLst>
          </p:cNvPr>
          <p:cNvSpPr txBox="1"/>
          <p:nvPr/>
        </p:nvSpPr>
        <p:spPr>
          <a:xfrm>
            <a:off x="8843211" y="5462337"/>
            <a:ext cx="18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Negative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9189EF-88C8-06B2-41CC-A158D9FABE6B}"/>
              </a:ext>
            </a:extLst>
          </p:cNvPr>
          <p:cNvSpPr txBox="1"/>
          <p:nvPr/>
        </p:nvSpPr>
        <p:spPr>
          <a:xfrm>
            <a:off x="471948" y="619432"/>
            <a:ext cx="113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GloVe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F17F5-1142-6BE0-6738-C44361ED0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985827"/>
            <a:ext cx="6022594" cy="42709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16013F-4D21-9592-F22F-1F6589FA4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" y="1071861"/>
            <a:ext cx="6213357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0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4C8C236-8C33-06C9-EB2F-2A802AE78EAC}"/>
              </a:ext>
            </a:extLst>
          </p:cNvPr>
          <p:cNvSpPr txBox="1"/>
          <p:nvPr/>
        </p:nvSpPr>
        <p:spPr>
          <a:xfrm>
            <a:off x="2779295" y="5462337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Positive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F382E9-8227-2E96-9E4C-3F30B05B9917}"/>
              </a:ext>
            </a:extLst>
          </p:cNvPr>
          <p:cNvSpPr txBox="1"/>
          <p:nvPr/>
        </p:nvSpPr>
        <p:spPr>
          <a:xfrm>
            <a:off x="8843211" y="5462337"/>
            <a:ext cx="18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Negative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C61EE6-84CC-9C78-F5EB-5A5B77945744}"/>
              </a:ext>
            </a:extLst>
          </p:cNvPr>
          <p:cNvSpPr txBox="1"/>
          <p:nvPr/>
        </p:nvSpPr>
        <p:spPr>
          <a:xfrm>
            <a:off x="422787" y="570271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Word2Vec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F4FBEB-B02B-AC07-F156-102C77F6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23" y="939603"/>
            <a:ext cx="6368777" cy="45164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50FB8E-2C3C-550B-D786-3F1198B27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857" y="933326"/>
            <a:ext cx="6130857" cy="43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1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4C8C236-8C33-06C9-EB2F-2A802AE78EAC}"/>
              </a:ext>
            </a:extLst>
          </p:cNvPr>
          <p:cNvSpPr txBox="1"/>
          <p:nvPr/>
        </p:nvSpPr>
        <p:spPr>
          <a:xfrm>
            <a:off x="2779295" y="5462337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Positive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F382E9-8227-2E96-9E4C-3F30B05B9917}"/>
              </a:ext>
            </a:extLst>
          </p:cNvPr>
          <p:cNvSpPr txBox="1"/>
          <p:nvPr/>
        </p:nvSpPr>
        <p:spPr>
          <a:xfrm>
            <a:off x="8843211" y="5462337"/>
            <a:ext cx="18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Negative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C61EE6-84CC-9C78-F5EB-5A5B77945744}"/>
              </a:ext>
            </a:extLst>
          </p:cNvPr>
          <p:cNvSpPr txBox="1"/>
          <p:nvPr/>
        </p:nvSpPr>
        <p:spPr>
          <a:xfrm>
            <a:off x="422787" y="570271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Word2Vec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33C66B-AE7F-ED64-7F05-E6616B11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8" y="1120141"/>
            <a:ext cx="5995762" cy="4236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C1F2C4-1283-1801-0510-C1A506C1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3809"/>
            <a:ext cx="6133181" cy="43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90A3CEA-7958-6617-616D-8EA14DDE6107}"/>
              </a:ext>
            </a:extLst>
          </p:cNvPr>
          <p:cNvSpPr txBox="1"/>
          <p:nvPr/>
        </p:nvSpPr>
        <p:spPr>
          <a:xfrm>
            <a:off x="2273968" y="5504642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Positive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DAB6ED-7571-57D5-D4EB-887FCE9952DB}"/>
              </a:ext>
            </a:extLst>
          </p:cNvPr>
          <p:cNvSpPr txBox="1"/>
          <p:nvPr/>
        </p:nvSpPr>
        <p:spPr>
          <a:xfrm>
            <a:off x="8518358" y="5689308"/>
            <a:ext cx="116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Negative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85EF58-4928-A29E-24D4-9044D8FACF04}"/>
              </a:ext>
            </a:extLst>
          </p:cNvPr>
          <p:cNvSpPr txBox="1"/>
          <p:nvPr/>
        </p:nvSpPr>
        <p:spPr>
          <a:xfrm>
            <a:off x="432619" y="619432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FastText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08DEE-A887-2563-1DE1-B801F765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4" y="1178696"/>
            <a:ext cx="5874856" cy="41512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4DF9ED-9CC0-4AE1-5692-6E7B070F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77" y="1223871"/>
            <a:ext cx="6036429" cy="42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</TotalTime>
  <Words>409</Words>
  <Application>Microsoft Macintosh PowerPoint</Application>
  <PresentationFormat>宽屏</PresentationFormat>
  <Paragraphs>82</Paragraphs>
  <Slides>17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Office 主题​​</vt:lpstr>
      <vt:lpstr>Words preprocessing</vt:lpstr>
      <vt:lpstr>Words preprocessing2</vt:lpstr>
      <vt:lpstr>Words preprocessing3</vt:lpstr>
      <vt:lpstr>Correlation between signal patterns and Clusters: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Feature visualization</vt:lpstr>
      <vt:lpstr>Feature visualization</vt:lpstr>
      <vt:lpstr>Feature visualization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GPT-3 to divide the sentence into words and phrases</dc:title>
  <dc:creator>12226</dc:creator>
  <cp:lastModifiedBy>12226</cp:lastModifiedBy>
  <cp:revision>112</cp:revision>
  <dcterms:created xsi:type="dcterms:W3CDTF">2023-08-25T03:58:50Z</dcterms:created>
  <dcterms:modified xsi:type="dcterms:W3CDTF">2023-10-20T23:25:58Z</dcterms:modified>
</cp:coreProperties>
</file>