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91" r:id="rId2"/>
    <p:sldId id="286" r:id="rId3"/>
    <p:sldId id="287" r:id="rId4"/>
    <p:sldId id="288" r:id="rId5"/>
    <p:sldId id="289" r:id="rId6"/>
    <p:sldId id="290" r:id="rId7"/>
    <p:sldId id="292" r:id="rId8"/>
    <p:sldId id="293" r:id="rId9"/>
    <p:sldId id="297" r:id="rId10"/>
    <p:sldId id="294" r:id="rId11"/>
    <p:sldId id="261" r:id="rId12"/>
    <p:sldId id="263" r:id="rId13"/>
    <p:sldId id="264" r:id="rId14"/>
    <p:sldId id="272" r:id="rId15"/>
    <p:sldId id="273" r:id="rId16"/>
    <p:sldId id="280" r:id="rId17"/>
    <p:sldId id="274" r:id="rId18"/>
    <p:sldId id="279" r:id="rId19"/>
    <p:sldId id="275" r:id="rId20"/>
    <p:sldId id="278" r:id="rId21"/>
    <p:sldId id="276" r:id="rId22"/>
    <p:sldId id="283" r:id="rId23"/>
    <p:sldId id="284" r:id="rId24"/>
    <p:sldId id="285" r:id="rId25"/>
    <p:sldId id="281" r:id="rId26"/>
    <p:sldId id="282" r:id="rId27"/>
    <p:sldId id="29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87723"/>
  </p:normalViewPr>
  <p:slideViewPr>
    <p:cSldViewPr snapToGrid="0">
      <p:cViewPr varScale="1">
        <p:scale>
          <a:sx n="106" d="100"/>
          <a:sy n="106" d="100"/>
        </p:scale>
        <p:origin x="1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83B094-A6FE-864E-81B9-F26130C66ADA}" type="datetimeFigureOut">
              <a:rPr kumimoji="1" lang="zh-CN" altLang="en-US" smtClean="0"/>
              <a:t>2023/11/2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F9EDE-8699-DB44-B8FB-7193B2973458}" type="slidenum">
              <a:rPr kumimoji="1" lang="zh-CN" altLang="en-US" smtClean="0"/>
              <a:t>‹#›</a:t>
            </a:fld>
            <a:endParaRPr kumimoji="1" lang="zh-CN" altLang="en-US"/>
          </a:p>
        </p:txBody>
      </p:sp>
    </p:spTree>
    <p:extLst>
      <p:ext uri="{BB962C8B-B14F-4D97-AF65-F5344CB8AC3E}">
        <p14:creationId xmlns:p14="http://schemas.microsoft.com/office/powerpoint/2010/main" val="4279941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183</a:t>
            </a:r>
            <a:r>
              <a:rPr kumimoji="1" lang="zh-CN" altLang="en-US" dirty="0"/>
              <a:t> </a:t>
            </a:r>
            <a:r>
              <a:rPr kumimoji="1" lang="en-US" altLang="zh-CN" dirty="0"/>
              <a:t>218</a:t>
            </a:r>
            <a:r>
              <a:rPr kumimoji="1" lang="zh-CN" altLang="en-US" dirty="0"/>
              <a:t> </a:t>
            </a:r>
            <a:r>
              <a:rPr kumimoji="1" lang="en-US" altLang="zh-CN" dirty="0"/>
              <a:t>987</a:t>
            </a:r>
          </a:p>
          <a:p>
            <a:r>
              <a:rPr kumimoji="1" lang="en-US" altLang="zh-CN" dirty="0"/>
              <a:t>96</a:t>
            </a:r>
            <a:r>
              <a:rPr kumimoji="1" lang="zh-CN" altLang="en-US" dirty="0"/>
              <a:t> </a:t>
            </a:r>
            <a:r>
              <a:rPr kumimoji="1" lang="en-US" altLang="zh-CN" dirty="0"/>
              <a:t>115</a:t>
            </a:r>
          </a:p>
          <a:p>
            <a:endParaRPr kumimoji="1" lang="en-US" altLang="zh-CN" dirty="0"/>
          </a:p>
          <a:p>
            <a:r>
              <a:rPr kumimoji="1" lang="en-US" altLang="zh-CN" dirty="0"/>
              <a:t>Phrase:714</a:t>
            </a:r>
          </a:p>
          <a:p>
            <a:endParaRPr kumimoji="1" lang="zh-CN" altLang="en-US" dirty="0"/>
          </a:p>
        </p:txBody>
      </p:sp>
      <p:sp>
        <p:nvSpPr>
          <p:cNvPr id="4" name="灯片编号占位符 3"/>
          <p:cNvSpPr>
            <a:spLocks noGrp="1"/>
          </p:cNvSpPr>
          <p:nvPr>
            <p:ph type="sldNum" sz="quarter" idx="5"/>
          </p:nvPr>
        </p:nvSpPr>
        <p:spPr/>
        <p:txBody>
          <a:bodyPr/>
          <a:lstStyle/>
          <a:p>
            <a:fld id="{762F9EDE-8699-DB44-B8FB-7193B2973458}" type="slidenum">
              <a:rPr kumimoji="1" lang="zh-CN" altLang="en-US" smtClean="0"/>
              <a:t>9</a:t>
            </a:fld>
            <a:endParaRPr kumimoji="1" lang="zh-CN" altLang="en-US"/>
          </a:p>
        </p:txBody>
      </p:sp>
    </p:spTree>
    <p:extLst>
      <p:ext uri="{BB962C8B-B14F-4D97-AF65-F5344CB8AC3E}">
        <p14:creationId xmlns:p14="http://schemas.microsoft.com/office/powerpoint/2010/main" val="2204707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2F9EDE-8699-DB44-B8FB-7193B2973458}" type="slidenum">
              <a:rPr kumimoji="1" lang="zh-CN" altLang="en-US" smtClean="0"/>
              <a:t>11</a:t>
            </a:fld>
            <a:endParaRPr kumimoji="1" lang="zh-CN" altLang="en-US"/>
          </a:p>
        </p:txBody>
      </p:sp>
    </p:spTree>
    <p:extLst>
      <p:ext uri="{BB962C8B-B14F-4D97-AF65-F5344CB8AC3E}">
        <p14:creationId xmlns:p14="http://schemas.microsoft.com/office/powerpoint/2010/main" val="4225656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2F9EDE-8699-DB44-B8FB-7193B2973458}" type="slidenum">
              <a:rPr kumimoji="1" lang="zh-CN" altLang="en-US" smtClean="0"/>
              <a:t>14</a:t>
            </a:fld>
            <a:endParaRPr kumimoji="1" lang="zh-CN" altLang="en-US"/>
          </a:p>
        </p:txBody>
      </p:sp>
    </p:spTree>
    <p:extLst>
      <p:ext uri="{BB962C8B-B14F-4D97-AF65-F5344CB8AC3E}">
        <p14:creationId xmlns:p14="http://schemas.microsoft.com/office/powerpoint/2010/main" val="402368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2F9EDE-8699-DB44-B8FB-7193B2973458}" type="slidenum">
              <a:rPr kumimoji="1" lang="zh-CN" altLang="en-US" smtClean="0"/>
              <a:t>15</a:t>
            </a:fld>
            <a:endParaRPr kumimoji="1" lang="zh-CN" altLang="en-US"/>
          </a:p>
        </p:txBody>
      </p:sp>
    </p:spTree>
    <p:extLst>
      <p:ext uri="{BB962C8B-B14F-4D97-AF65-F5344CB8AC3E}">
        <p14:creationId xmlns:p14="http://schemas.microsoft.com/office/powerpoint/2010/main" val="246219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2F9EDE-8699-DB44-B8FB-7193B2973458}" type="slidenum">
              <a:rPr kumimoji="1" lang="zh-CN" altLang="en-US" smtClean="0"/>
              <a:t>16</a:t>
            </a:fld>
            <a:endParaRPr kumimoji="1" lang="zh-CN" altLang="en-US"/>
          </a:p>
        </p:txBody>
      </p:sp>
    </p:spTree>
    <p:extLst>
      <p:ext uri="{BB962C8B-B14F-4D97-AF65-F5344CB8AC3E}">
        <p14:creationId xmlns:p14="http://schemas.microsoft.com/office/powerpoint/2010/main" val="94155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35E8B-9D08-9717-B43B-A090534897B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66BF3DC-8087-EEB2-CD24-8C1089B0C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75950E9-1369-2BB3-F1E7-5E8995311CA5}"/>
              </a:ext>
            </a:extLst>
          </p:cNvPr>
          <p:cNvSpPr>
            <a:spLocks noGrp="1"/>
          </p:cNvSpPr>
          <p:nvPr>
            <p:ph type="dt" sz="half" idx="10"/>
          </p:nvPr>
        </p:nvSpPr>
        <p:spPr/>
        <p:txBody>
          <a:bodyPr/>
          <a:lstStyle/>
          <a:p>
            <a:fld id="{28E1FDDE-138E-2148-AF7C-0370EF973666}" type="datetimeFigureOut">
              <a:rPr kumimoji="1" lang="zh-CN" altLang="en-US" smtClean="0"/>
              <a:t>2023/11/2</a:t>
            </a:fld>
            <a:endParaRPr kumimoji="1" lang="zh-CN" altLang="en-US"/>
          </a:p>
        </p:txBody>
      </p:sp>
      <p:sp>
        <p:nvSpPr>
          <p:cNvPr id="5" name="页脚占位符 4">
            <a:extLst>
              <a:ext uri="{FF2B5EF4-FFF2-40B4-BE49-F238E27FC236}">
                <a16:creationId xmlns:a16="http://schemas.microsoft.com/office/drawing/2014/main" id="{03C62330-0C10-5CA1-CCB1-F03A6E93020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FDBAC26-B166-C3EF-DE55-4D51CC983781}"/>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46389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5799F-12A8-9C79-F3C5-26231026139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DE75108-1419-287E-624A-DBFE1BAFFEC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CE6F931-A8FB-2E2F-F25C-B3F7AA05AE83}"/>
              </a:ext>
            </a:extLst>
          </p:cNvPr>
          <p:cNvSpPr>
            <a:spLocks noGrp="1"/>
          </p:cNvSpPr>
          <p:nvPr>
            <p:ph type="dt" sz="half" idx="10"/>
          </p:nvPr>
        </p:nvSpPr>
        <p:spPr/>
        <p:txBody>
          <a:bodyPr/>
          <a:lstStyle/>
          <a:p>
            <a:fld id="{28E1FDDE-138E-2148-AF7C-0370EF973666}" type="datetimeFigureOut">
              <a:rPr kumimoji="1" lang="zh-CN" altLang="en-US" smtClean="0"/>
              <a:t>2023/11/2</a:t>
            </a:fld>
            <a:endParaRPr kumimoji="1" lang="zh-CN" altLang="en-US"/>
          </a:p>
        </p:txBody>
      </p:sp>
      <p:sp>
        <p:nvSpPr>
          <p:cNvPr id="5" name="页脚占位符 4">
            <a:extLst>
              <a:ext uri="{FF2B5EF4-FFF2-40B4-BE49-F238E27FC236}">
                <a16:creationId xmlns:a16="http://schemas.microsoft.com/office/drawing/2014/main" id="{95F971BC-448C-6D46-52E5-4A64A36D4DF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F9FF94C-D084-86D8-9DCE-CD4985017E50}"/>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13045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EC1406-A178-84E9-3762-44A06F93C9C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344A873-6254-23AA-0AB3-5612F59BE3B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C42DCF1-CA45-8C4B-CC46-F41B74FB7FC5}"/>
              </a:ext>
            </a:extLst>
          </p:cNvPr>
          <p:cNvSpPr>
            <a:spLocks noGrp="1"/>
          </p:cNvSpPr>
          <p:nvPr>
            <p:ph type="dt" sz="half" idx="10"/>
          </p:nvPr>
        </p:nvSpPr>
        <p:spPr/>
        <p:txBody>
          <a:bodyPr/>
          <a:lstStyle/>
          <a:p>
            <a:fld id="{28E1FDDE-138E-2148-AF7C-0370EF973666}" type="datetimeFigureOut">
              <a:rPr kumimoji="1" lang="zh-CN" altLang="en-US" smtClean="0"/>
              <a:t>2023/11/2</a:t>
            </a:fld>
            <a:endParaRPr kumimoji="1" lang="zh-CN" altLang="en-US"/>
          </a:p>
        </p:txBody>
      </p:sp>
      <p:sp>
        <p:nvSpPr>
          <p:cNvPr id="5" name="页脚占位符 4">
            <a:extLst>
              <a:ext uri="{FF2B5EF4-FFF2-40B4-BE49-F238E27FC236}">
                <a16:creationId xmlns:a16="http://schemas.microsoft.com/office/drawing/2014/main" id="{E8EBD65B-3F45-7F12-256C-2D4833EC2FF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313ABB5-828E-8301-1C06-1DAC535A32DB}"/>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97598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0F8D8-C9B0-6C35-3031-2F2A1A33A17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A5C25C6-94FF-71F0-EFD5-A2BB84049F0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EBD455B-DB7A-77A0-AC15-16534654B0B3}"/>
              </a:ext>
            </a:extLst>
          </p:cNvPr>
          <p:cNvSpPr>
            <a:spLocks noGrp="1"/>
          </p:cNvSpPr>
          <p:nvPr>
            <p:ph type="dt" sz="half" idx="10"/>
          </p:nvPr>
        </p:nvSpPr>
        <p:spPr/>
        <p:txBody>
          <a:bodyPr/>
          <a:lstStyle/>
          <a:p>
            <a:fld id="{28E1FDDE-138E-2148-AF7C-0370EF973666}" type="datetimeFigureOut">
              <a:rPr kumimoji="1" lang="zh-CN" altLang="en-US" smtClean="0"/>
              <a:t>2023/11/2</a:t>
            </a:fld>
            <a:endParaRPr kumimoji="1" lang="zh-CN" altLang="en-US"/>
          </a:p>
        </p:txBody>
      </p:sp>
      <p:sp>
        <p:nvSpPr>
          <p:cNvPr id="5" name="页脚占位符 4">
            <a:extLst>
              <a:ext uri="{FF2B5EF4-FFF2-40B4-BE49-F238E27FC236}">
                <a16:creationId xmlns:a16="http://schemas.microsoft.com/office/drawing/2014/main" id="{BBEC2902-9230-3E78-3278-7129DF0A07A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3DFF387-1FC0-05E8-3B8E-105E463784ED}"/>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24361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16562-4808-6242-1E73-4A872C1A173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A416EC5-63B6-8B5C-6174-A1D5D425F5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C4B9407-1DA0-B724-0263-7206E4D6AC86}"/>
              </a:ext>
            </a:extLst>
          </p:cNvPr>
          <p:cNvSpPr>
            <a:spLocks noGrp="1"/>
          </p:cNvSpPr>
          <p:nvPr>
            <p:ph type="dt" sz="half" idx="10"/>
          </p:nvPr>
        </p:nvSpPr>
        <p:spPr/>
        <p:txBody>
          <a:bodyPr/>
          <a:lstStyle/>
          <a:p>
            <a:fld id="{28E1FDDE-138E-2148-AF7C-0370EF973666}" type="datetimeFigureOut">
              <a:rPr kumimoji="1" lang="zh-CN" altLang="en-US" smtClean="0"/>
              <a:t>2023/11/2</a:t>
            </a:fld>
            <a:endParaRPr kumimoji="1" lang="zh-CN" altLang="en-US"/>
          </a:p>
        </p:txBody>
      </p:sp>
      <p:sp>
        <p:nvSpPr>
          <p:cNvPr id="5" name="页脚占位符 4">
            <a:extLst>
              <a:ext uri="{FF2B5EF4-FFF2-40B4-BE49-F238E27FC236}">
                <a16:creationId xmlns:a16="http://schemas.microsoft.com/office/drawing/2014/main" id="{2A81B490-4FF9-98C9-8976-4F434CE0A57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ECAA944-0D31-826E-5984-8E346397F559}"/>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249177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653DF-39C3-F3AF-17A4-F4A22DC9AC9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9F957DD-189C-4F09-1A0D-AA26F2F61EF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74F6D1A-1ECA-CD0E-1C6D-CCE98542466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5EC3567-09F4-4881-0A1D-61C162D0CA25}"/>
              </a:ext>
            </a:extLst>
          </p:cNvPr>
          <p:cNvSpPr>
            <a:spLocks noGrp="1"/>
          </p:cNvSpPr>
          <p:nvPr>
            <p:ph type="dt" sz="half" idx="10"/>
          </p:nvPr>
        </p:nvSpPr>
        <p:spPr/>
        <p:txBody>
          <a:bodyPr/>
          <a:lstStyle/>
          <a:p>
            <a:fld id="{28E1FDDE-138E-2148-AF7C-0370EF973666}" type="datetimeFigureOut">
              <a:rPr kumimoji="1" lang="zh-CN" altLang="en-US" smtClean="0"/>
              <a:t>2023/11/2</a:t>
            </a:fld>
            <a:endParaRPr kumimoji="1" lang="zh-CN" altLang="en-US"/>
          </a:p>
        </p:txBody>
      </p:sp>
      <p:sp>
        <p:nvSpPr>
          <p:cNvPr id="6" name="页脚占位符 5">
            <a:extLst>
              <a:ext uri="{FF2B5EF4-FFF2-40B4-BE49-F238E27FC236}">
                <a16:creationId xmlns:a16="http://schemas.microsoft.com/office/drawing/2014/main" id="{DA817C3C-BC6F-C048-226D-5DAC7EF1AFD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FAF821C-17B0-7128-9ECC-637F533741AA}"/>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15251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872E7-6918-D58B-6101-8BCCD93BCCE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21060AB-1982-9EA9-4E84-A894D63BDD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CA5FB51-FA49-E234-42F4-6604314E65F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F09AF52-33F4-D8C8-53B3-02D08C303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DF1FD1A-FB7A-50E8-37E0-97F796DD1F2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62793AE1-20F9-EFC6-B986-45AC09056871}"/>
              </a:ext>
            </a:extLst>
          </p:cNvPr>
          <p:cNvSpPr>
            <a:spLocks noGrp="1"/>
          </p:cNvSpPr>
          <p:nvPr>
            <p:ph type="dt" sz="half" idx="10"/>
          </p:nvPr>
        </p:nvSpPr>
        <p:spPr/>
        <p:txBody>
          <a:bodyPr/>
          <a:lstStyle/>
          <a:p>
            <a:fld id="{28E1FDDE-138E-2148-AF7C-0370EF973666}" type="datetimeFigureOut">
              <a:rPr kumimoji="1" lang="zh-CN" altLang="en-US" smtClean="0"/>
              <a:t>2023/11/2</a:t>
            </a:fld>
            <a:endParaRPr kumimoji="1" lang="zh-CN" altLang="en-US"/>
          </a:p>
        </p:txBody>
      </p:sp>
      <p:sp>
        <p:nvSpPr>
          <p:cNvPr id="8" name="页脚占位符 7">
            <a:extLst>
              <a:ext uri="{FF2B5EF4-FFF2-40B4-BE49-F238E27FC236}">
                <a16:creationId xmlns:a16="http://schemas.microsoft.com/office/drawing/2014/main" id="{99B658AF-3AB2-F86E-1159-CBAAF46D588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C1948C1-956D-347F-6087-C4D0F0B7B3C0}"/>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44921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726D8-4D3C-0CD5-D02D-2E64D6F4963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0984417-FEEB-F2A4-8337-15299494A2E1}"/>
              </a:ext>
            </a:extLst>
          </p:cNvPr>
          <p:cNvSpPr>
            <a:spLocks noGrp="1"/>
          </p:cNvSpPr>
          <p:nvPr>
            <p:ph type="dt" sz="half" idx="10"/>
          </p:nvPr>
        </p:nvSpPr>
        <p:spPr/>
        <p:txBody>
          <a:bodyPr/>
          <a:lstStyle/>
          <a:p>
            <a:fld id="{28E1FDDE-138E-2148-AF7C-0370EF973666}" type="datetimeFigureOut">
              <a:rPr kumimoji="1" lang="zh-CN" altLang="en-US" smtClean="0"/>
              <a:t>2023/11/2</a:t>
            </a:fld>
            <a:endParaRPr kumimoji="1" lang="zh-CN" altLang="en-US"/>
          </a:p>
        </p:txBody>
      </p:sp>
      <p:sp>
        <p:nvSpPr>
          <p:cNvPr id="4" name="页脚占位符 3">
            <a:extLst>
              <a:ext uri="{FF2B5EF4-FFF2-40B4-BE49-F238E27FC236}">
                <a16:creationId xmlns:a16="http://schemas.microsoft.com/office/drawing/2014/main" id="{DAD3C353-5997-4701-477C-427D175A0EA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F365EB1-E3E5-0DD2-A920-B9FB7EE48741}"/>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207307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0D2EFC-CAC9-072E-F4A4-169412B9EECD}"/>
              </a:ext>
            </a:extLst>
          </p:cNvPr>
          <p:cNvSpPr>
            <a:spLocks noGrp="1"/>
          </p:cNvSpPr>
          <p:nvPr>
            <p:ph type="dt" sz="half" idx="10"/>
          </p:nvPr>
        </p:nvSpPr>
        <p:spPr/>
        <p:txBody>
          <a:bodyPr/>
          <a:lstStyle/>
          <a:p>
            <a:fld id="{28E1FDDE-138E-2148-AF7C-0370EF973666}" type="datetimeFigureOut">
              <a:rPr kumimoji="1" lang="zh-CN" altLang="en-US" smtClean="0"/>
              <a:t>2023/11/2</a:t>
            </a:fld>
            <a:endParaRPr kumimoji="1" lang="zh-CN" altLang="en-US"/>
          </a:p>
        </p:txBody>
      </p:sp>
      <p:sp>
        <p:nvSpPr>
          <p:cNvPr id="3" name="页脚占位符 2">
            <a:extLst>
              <a:ext uri="{FF2B5EF4-FFF2-40B4-BE49-F238E27FC236}">
                <a16:creationId xmlns:a16="http://schemas.microsoft.com/office/drawing/2014/main" id="{2736785A-EC2E-C880-15EC-15417220E23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95AC799-B314-28C3-6727-A8C5F295EA45}"/>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10371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58F3F-D32F-C7EC-77FE-3B3833DA247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EE9F8F7-4400-1FC6-B0C1-FA45A294E2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A36CADC-0FC1-83B0-FC07-4B409891D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D9C57FF-619C-3EED-343D-52F449E22AAA}"/>
              </a:ext>
            </a:extLst>
          </p:cNvPr>
          <p:cNvSpPr>
            <a:spLocks noGrp="1"/>
          </p:cNvSpPr>
          <p:nvPr>
            <p:ph type="dt" sz="half" idx="10"/>
          </p:nvPr>
        </p:nvSpPr>
        <p:spPr/>
        <p:txBody>
          <a:bodyPr/>
          <a:lstStyle/>
          <a:p>
            <a:fld id="{28E1FDDE-138E-2148-AF7C-0370EF973666}" type="datetimeFigureOut">
              <a:rPr kumimoji="1" lang="zh-CN" altLang="en-US" smtClean="0"/>
              <a:t>2023/11/2</a:t>
            </a:fld>
            <a:endParaRPr kumimoji="1" lang="zh-CN" altLang="en-US"/>
          </a:p>
        </p:txBody>
      </p:sp>
      <p:sp>
        <p:nvSpPr>
          <p:cNvPr id="6" name="页脚占位符 5">
            <a:extLst>
              <a:ext uri="{FF2B5EF4-FFF2-40B4-BE49-F238E27FC236}">
                <a16:creationId xmlns:a16="http://schemas.microsoft.com/office/drawing/2014/main" id="{A260A611-804C-73CE-74D3-D62873C3AB8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641D1F2-610E-E163-87C3-86E06DB9BB8D}"/>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424193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45BC2-0BC1-B6A7-4A83-9E52BD94A3D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EAEDDF0-03A3-6A08-3B79-4ADF5A3F52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127AFD0-64FC-CFFB-7837-33B08B9E6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91BA40F-7043-70E8-1F92-5839E3BCBCFA}"/>
              </a:ext>
            </a:extLst>
          </p:cNvPr>
          <p:cNvSpPr>
            <a:spLocks noGrp="1"/>
          </p:cNvSpPr>
          <p:nvPr>
            <p:ph type="dt" sz="half" idx="10"/>
          </p:nvPr>
        </p:nvSpPr>
        <p:spPr/>
        <p:txBody>
          <a:bodyPr/>
          <a:lstStyle/>
          <a:p>
            <a:fld id="{28E1FDDE-138E-2148-AF7C-0370EF973666}" type="datetimeFigureOut">
              <a:rPr kumimoji="1" lang="zh-CN" altLang="en-US" smtClean="0"/>
              <a:t>2023/11/2</a:t>
            </a:fld>
            <a:endParaRPr kumimoji="1" lang="zh-CN" altLang="en-US"/>
          </a:p>
        </p:txBody>
      </p:sp>
      <p:sp>
        <p:nvSpPr>
          <p:cNvPr id="6" name="页脚占位符 5">
            <a:extLst>
              <a:ext uri="{FF2B5EF4-FFF2-40B4-BE49-F238E27FC236}">
                <a16:creationId xmlns:a16="http://schemas.microsoft.com/office/drawing/2014/main" id="{46283306-164D-4728-AF96-13D1FBE6773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EB51466-481B-572C-3F27-512A4F691A63}"/>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2018670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7FEE23-03B6-9C8D-98B4-E23656727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C83A86-744E-EC6B-DF05-6F594CB536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B6490F8-582F-A25B-6636-C289D8FE06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1FDDE-138E-2148-AF7C-0370EF973666}" type="datetimeFigureOut">
              <a:rPr kumimoji="1" lang="zh-CN" altLang="en-US" smtClean="0"/>
              <a:t>2023/11/2</a:t>
            </a:fld>
            <a:endParaRPr kumimoji="1" lang="zh-CN" altLang="en-US"/>
          </a:p>
        </p:txBody>
      </p:sp>
      <p:sp>
        <p:nvSpPr>
          <p:cNvPr id="5" name="页脚占位符 4">
            <a:extLst>
              <a:ext uri="{FF2B5EF4-FFF2-40B4-BE49-F238E27FC236}">
                <a16:creationId xmlns:a16="http://schemas.microsoft.com/office/drawing/2014/main" id="{8D343EB9-7EC7-E5E8-09EC-2C1C5FC9A4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56E53D0-54F5-FC3E-9E87-C67B8FDCBB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281894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code.google.com/archive/p/word2vec/" TargetMode="External"/><Relationship Id="rId2" Type="http://schemas.openxmlformats.org/officeDocument/2006/relationships/hyperlink" Target="https://nlp.stanford.edu/projects/glove/" TargetMode="External"/><Relationship Id="rId1" Type="http://schemas.openxmlformats.org/officeDocument/2006/relationships/slideLayout" Target="../slideLayouts/slideLayout2.xml"/><Relationship Id="rId4" Type="http://schemas.openxmlformats.org/officeDocument/2006/relationships/hyperlink" Target="https://fasttext.cc/docs/en/crawl-vector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E06B5-5A70-896E-7602-E852A75D6234}"/>
              </a:ext>
            </a:extLst>
          </p:cNvPr>
          <p:cNvSpPr>
            <a:spLocks noGrp="1"/>
          </p:cNvSpPr>
          <p:nvPr>
            <p:ph type="title"/>
          </p:nvPr>
        </p:nvSpPr>
        <p:spPr>
          <a:xfrm>
            <a:off x="680155" y="0"/>
            <a:ext cx="10515600" cy="1325563"/>
          </a:xfrm>
        </p:spPr>
        <p:txBody>
          <a:bodyPr/>
          <a:lstStyle/>
          <a:p>
            <a:r>
              <a:rPr kumimoji="1" lang="en" altLang="zh-CN" dirty="0">
                <a:latin typeface="Calibri" panose="020F0502020204030204" pitchFamily="34" charset="0"/>
                <a:cs typeface="Calibri" panose="020F0502020204030204" pitchFamily="34" charset="0"/>
              </a:rPr>
              <a:t>Datasets</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format</a:t>
            </a:r>
            <a:endParaRPr kumimoji="1"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B109F47A-3272-EA67-9B54-4BCBB958FA5F}"/>
              </a:ext>
            </a:extLst>
          </p:cNvPr>
          <p:cNvSpPr>
            <a:spLocks noGrp="1"/>
          </p:cNvSpPr>
          <p:nvPr>
            <p:ph idx="1"/>
          </p:nvPr>
        </p:nvSpPr>
        <p:spPr>
          <a:xfrm>
            <a:off x="838199" y="1072564"/>
            <a:ext cx="10515600" cy="4351338"/>
          </a:xfrm>
        </p:spPr>
        <p:txBody>
          <a:bodyPr/>
          <a:lstStyle/>
          <a:p>
            <a:r>
              <a:rPr lang="en-US" altLang="zh-CN" sz="1800" kern="100" dirty="0">
                <a:effectLst/>
                <a:latin typeface="Arial" panose="020B0604020202020204" pitchFamily="34" charset="0"/>
                <a:ea typeface="DengXian" panose="02010600030101010101" pitchFamily="2" charset="-122"/>
                <a:cs typeface="Arial" panose="020B0604020202020204" pitchFamily="34" charset="0"/>
              </a:rPr>
              <a:t>P01.txt to P12.txt contain the descriptions from the 12 participants. Each line has the description for a different signal (e.g., line 1 includes the description for signal 1). 32 signals in total.</a:t>
            </a:r>
          </a:p>
          <a:p>
            <a:r>
              <a:rPr lang="en-US" altLang="zh-CN" sz="1800" kern="100" dirty="0" err="1">
                <a:effectLst/>
                <a:latin typeface="Arial" panose="020B0604020202020204" pitchFamily="34" charset="0"/>
                <a:ea typeface="DengXian" panose="02010600030101010101" pitchFamily="2" charset="-122"/>
                <a:cs typeface="Arial" panose="020B0604020202020204" pitchFamily="34" charset="0"/>
              </a:rPr>
              <a:t>Manual_dataset.csv</a:t>
            </a:r>
            <a:r>
              <a:rPr lang="en-US" altLang="zh-CN" sz="1800" kern="100" dirty="0">
                <a:effectLst/>
                <a:latin typeface="Arial" panose="020B0604020202020204" pitchFamily="34" charset="0"/>
                <a:ea typeface="DengXian" panose="02010600030101010101" pitchFamily="2" charset="-122"/>
                <a:cs typeface="Arial" panose="020B0604020202020204" pitchFamily="34" charset="0"/>
              </a:rPr>
              <a:t> contains the selected phrases (“tags”) from each participant’s description for each signal. Note that if a phrase repeats in the description, all occurrences are considered matches.</a:t>
            </a:r>
            <a:endParaRPr lang="zh-CN" altLang="zh-CN" sz="1800" kern="100" dirty="0">
              <a:effectLst/>
              <a:latin typeface="Calibri" panose="020F0502020204030204" pitchFamily="34" charset="0"/>
              <a:ea typeface="DengXian" panose="02010600030101010101" pitchFamily="2" charset="-122"/>
              <a:cs typeface="Arial" panose="020B0604020202020204" pitchFamily="34" charset="0"/>
            </a:endParaRPr>
          </a:p>
          <a:p>
            <a:endParaRPr lang="zh-CN" altLang="zh-CN" sz="1800" kern="100" dirty="0">
              <a:effectLst/>
              <a:latin typeface="Calibri" panose="020F0502020204030204" pitchFamily="34" charset="0"/>
              <a:ea typeface="DengXian" panose="02010600030101010101" pitchFamily="2" charset="-122"/>
              <a:cs typeface="Arial" panose="020B0604020202020204" pitchFamily="34" charset="0"/>
            </a:endParaRPr>
          </a:p>
          <a:p>
            <a:endParaRPr kumimoji="1" lang="zh-CN" altLang="en-US" dirty="0"/>
          </a:p>
        </p:txBody>
      </p:sp>
      <p:pic>
        <p:nvPicPr>
          <p:cNvPr id="4" name="图片 3">
            <a:extLst>
              <a:ext uri="{FF2B5EF4-FFF2-40B4-BE49-F238E27FC236}">
                <a16:creationId xmlns:a16="http://schemas.microsoft.com/office/drawing/2014/main" id="{6C55CCEC-4BDD-2011-7C04-FA697EE2B6AB}"/>
              </a:ext>
            </a:extLst>
          </p:cNvPr>
          <p:cNvPicPr>
            <a:picLocks noChangeAspect="1"/>
          </p:cNvPicPr>
          <p:nvPr/>
        </p:nvPicPr>
        <p:blipFill>
          <a:blip r:embed="rId2"/>
          <a:stretch>
            <a:fillRect/>
          </a:stretch>
        </p:blipFill>
        <p:spPr>
          <a:xfrm>
            <a:off x="314157" y="2927208"/>
            <a:ext cx="11563683" cy="2858228"/>
          </a:xfrm>
          <a:prstGeom prst="rect">
            <a:avLst/>
          </a:prstGeom>
        </p:spPr>
      </p:pic>
    </p:spTree>
    <p:extLst>
      <p:ext uri="{BB962C8B-B14F-4D97-AF65-F5344CB8AC3E}">
        <p14:creationId xmlns:p14="http://schemas.microsoft.com/office/powerpoint/2010/main" val="197050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149D5F-E8EA-2099-285B-7801826F287B}"/>
              </a:ext>
            </a:extLst>
          </p:cNvPr>
          <p:cNvSpPr>
            <a:spLocks noGrp="1"/>
          </p:cNvSpPr>
          <p:nvPr>
            <p:ph idx="1"/>
          </p:nvPr>
        </p:nvSpPr>
        <p:spPr>
          <a:xfrm>
            <a:off x="838200" y="1690688"/>
            <a:ext cx="10515600" cy="4351338"/>
          </a:xfrm>
        </p:spPr>
        <p:txBody>
          <a:bodyPr>
            <a:normAutofit lnSpcReduction="10000"/>
          </a:bodyPr>
          <a:lstStyle/>
          <a:p>
            <a:pPr marL="0" indent="0">
              <a:buNone/>
            </a:pPr>
            <a:r>
              <a:rPr kumimoji="1" lang="en-US" altLang="zh-CN" dirty="0"/>
              <a:t>1. </a:t>
            </a:r>
            <a:r>
              <a:rPr kumimoji="1" lang="en-US" altLang="zh-CN" dirty="0" err="1"/>
              <a:t>GloVe</a:t>
            </a:r>
            <a:endParaRPr kumimoji="1" lang="en-US" altLang="zh-CN" dirty="0"/>
          </a:p>
          <a:p>
            <a:r>
              <a:rPr kumimoji="1" lang="en-US" altLang="zh-CN" dirty="0"/>
              <a:t>Pre-train</a:t>
            </a:r>
            <a:r>
              <a:rPr kumimoji="1" lang="zh-CN" altLang="en-US" dirty="0"/>
              <a:t> </a:t>
            </a:r>
            <a:r>
              <a:rPr kumimoji="1" lang="en-US" altLang="zh-CN" dirty="0"/>
              <a:t>model:</a:t>
            </a:r>
            <a:r>
              <a:rPr kumimoji="1" lang="zh-CN" altLang="en-US" dirty="0"/>
              <a:t> </a:t>
            </a:r>
            <a:r>
              <a:rPr kumimoji="1" lang="en-US" altLang="zh-CN" dirty="0"/>
              <a:t>glove.840B.300d,</a:t>
            </a:r>
            <a:r>
              <a:rPr kumimoji="1" lang="zh-CN" altLang="en-US" dirty="0"/>
              <a:t> </a:t>
            </a:r>
            <a:r>
              <a:rPr kumimoji="1" lang="en-US" altLang="zh-CN" dirty="0"/>
              <a:t>based</a:t>
            </a:r>
            <a:r>
              <a:rPr kumimoji="1" lang="zh-CN" altLang="en-US" dirty="0"/>
              <a:t> </a:t>
            </a:r>
            <a:r>
              <a:rPr kumimoji="1" lang="en-US" altLang="zh-CN" dirty="0"/>
              <a:t>on</a:t>
            </a:r>
            <a:r>
              <a:rPr kumimoji="1" lang="zh-CN" altLang="en-US" dirty="0"/>
              <a:t> </a:t>
            </a:r>
            <a:r>
              <a:rPr kumimoji="1" lang="en-US" altLang="zh-CN" i="1" dirty="0"/>
              <a:t>Common</a:t>
            </a:r>
            <a:r>
              <a:rPr kumimoji="1" lang="zh-CN" altLang="en-US" i="1" dirty="0"/>
              <a:t> </a:t>
            </a:r>
            <a:r>
              <a:rPr kumimoji="1" lang="en-US" altLang="zh-CN" i="1" dirty="0"/>
              <a:t>Crawl</a:t>
            </a:r>
          </a:p>
          <a:p>
            <a:r>
              <a:rPr kumimoji="1" lang="en-US" altLang="zh-CN" dirty="0">
                <a:hlinkClick r:id="rId2"/>
              </a:rPr>
              <a:t>https://nlp.stanford.edu/projects/glove/</a:t>
            </a:r>
            <a:endParaRPr kumimoji="1" lang="en-US" altLang="zh-CN" dirty="0"/>
          </a:p>
          <a:p>
            <a:pPr marL="0" indent="0">
              <a:buNone/>
            </a:pPr>
            <a:r>
              <a:rPr kumimoji="1" lang="en-US" altLang="zh-CN" dirty="0"/>
              <a:t>2. Word2Vec</a:t>
            </a:r>
          </a:p>
          <a:p>
            <a:r>
              <a:rPr kumimoji="1" lang="en-US" altLang="zh-CN" dirty="0"/>
              <a:t>Pre-train</a:t>
            </a:r>
            <a:r>
              <a:rPr kumimoji="1" lang="zh-CN" altLang="en-US" dirty="0"/>
              <a:t> </a:t>
            </a:r>
            <a:r>
              <a:rPr kumimoji="1" lang="en-US" altLang="zh-CN" dirty="0"/>
              <a:t>model:</a:t>
            </a:r>
            <a:r>
              <a:rPr kumimoji="1" lang="zh-CN" altLang="en-US" dirty="0"/>
              <a:t> </a:t>
            </a:r>
            <a:r>
              <a:rPr kumimoji="1" lang="en" altLang="zh-CN" dirty="0"/>
              <a:t>GoogleNews-vectors-negative300.bin</a:t>
            </a:r>
            <a:r>
              <a:rPr kumimoji="1" lang="en-US" altLang="zh-CN" dirty="0"/>
              <a:t>:</a:t>
            </a:r>
            <a:r>
              <a:rPr kumimoji="1" lang="zh-CN" altLang="en-US" dirty="0"/>
              <a:t> </a:t>
            </a:r>
            <a:endParaRPr kumimoji="1" lang="en-US" altLang="zh-CN" dirty="0"/>
          </a:p>
          <a:p>
            <a:r>
              <a:rPr kumimoji="1" lang="en" altLang="zh-CN" dirty="0">
                <a:hlinkClick r:id="rId3"/>
              </a:rPr>
              <a:t>https://code.google.com/archive/p/word2vec/</a:t>
            </a:r>
            <a:endParaRPr kumimoji="1" lang="en" altLang="zh-CN" dirty="0"/>
          </a:p>
          <a:p>
            <a:pPr marL="0" indent="0">
              <a:buNone/>
            </a:pPr>
            <a:r>
              <a:rPr kumimoji="1" lang="en" altLang="zh-CN" dirty="0"/>
              <a:t>3. </a:t>
            </a:r>
            <a:r>
              <a:rPr kumimoji="1" lang="en" altLang="zh-CN" dirty="0" err="1"/>
              <a:t>FastText</a:t>
            </a:r>
            <a:endParaRPr kumimoji="1" lang="en" altLang="zh-CN" dirty="0"/>
          </a:p>
          <a:p>
            <a:r>
              <a:rPr kumimoji="1" lang="en-US" altLang="zh-CN" dirty="0"/>
              <a:t>Pre-train</a:t>
            </a:r>
            <a:r>
              <a:rPr kumimoji="1" lang="zh-CN" altLang="en-US" dirty="0"/>
              <a:t> </a:t>
            </a:r>
            <a:r>
              <a:rPr kumimoji="1" lang="en-US" altLang="zh-CN" dirty="0"/>
              <a:t>model:</a:t>
            </a:r>
            <a:r>
              <a:rPr kumimoji="1" lang="zh-CN" altLang="en-US" dirty="0"/>
              <a:t> </a:t>
            </a:r>
            <a:r>
              <a:rPr kumimoji="1" lang="en" altLang="zh-CN" dirty="0" err="1"/>
              <a:t>wiki.en.bin</a:t>
            </a:r>
            <a:endParaRPr kumimoji="1" lang="en" altLang="zh-CN" dirty="0"/>
          </a:p>
          <a:p>
            <a:r>
              <a:rPr kumimoji="1" lang="en" altLang="zh-CN" dirty="0">
                <a:hlinkClick r:id="rId4"/>
              </a:rPr>
              <a:t>https://fasttext.cc/docs/en/crawl-vectors.html</a:t>
            </a:r>
            <a:endParaRPr kumimoji="1" lang="en" altLang="zh-CN" dirty="0"/>
          </a:p>
          <a:p>
            <a:pPr marL="0" indent="0">
              <a:buNone/>
            </a:pPr>
            <a:endParaRPr kumimoji="1" lang="en" altLang="zh-CN" dirty="0"/>
          </a:p>
          <a:p>
            <a:endParaRPr kumimoji="1" lang="zh-CN" altLang="en-US" dirty="0"/>
          </a:p>
        </p:txBody>
      </p:sp>
      <p:sp>
        <p:nvSpPr>
          <p:cNvPr id="4" name="标题 1">
            <a:extLst>
              <a:ext uri="{FF2B5EF4-FFF2-40B4-BE49-F238E27FC236}">
                <a16:creationId xmlns:a16="http://schemas.microsoft.com/office/drawing/2014/main" id="{C4E02DBA-9FAF-F3F7-5495-5D4C9B19D6E8}"/>
              </a:ext>
            </a:extLst>
          </p:cNvPr>
          <p:cNvSpPr>
            <a:spLocks noGrp="1"/>
          </p:cNvSpPr>
          <p:nvPr>
            <p:ph type="title"/>
          </p:nvPr>
        </p:nvSpPr>
        <p:spPr/>
        <p:txBody>
          <a:bodyPr>
            <a:normAutofit fontScale="90000"/>
          </a:bodyPr>
          <a:lstStyle/>
          <a:p>
            <a:r>
              <a:rPr kumimoji="1" lang="en-US" altLang="zh-CN" dirty="0">
                <a:latin typeface="Calibri" panose="020F0502020204030204" pitchFamily="34" charset="0"/>
                <a:cs typeface="Calibri" panose="020F0502020204030204" pitchFamily="34" charset="0"/>
              </a:rPr>
              <a:t>Step4: Static word embedding and hierarchical clustering</a:t>
            </a:r>
            <a:br>
              <a:rPr kumimoji="1" lang="en-US" altLang="zh-CN" dirty="0">
                <a:latin typeface="Calibri" panose="020F0502020204030204" pitchFamily="34" charset="0"/>
                <a:cs typeface="Calibri" panose="020F0502020204030204" pitchFamily="34" charset="0"/>
              </a:rPr>
            </a:br>
            <a:endParaRPr kumimoji="1"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6738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5184F-1359-AC99-B062-E77C2D386F3A}"/>
              </a:ext>
            </a:extLst>
          </p:cNvPr>
          <p:cNvSpPr txBox="1"/>
          <p:nvPr/>
        </p:nvSpPr>
        <p:spPr>
          <a:xfrm>
            <a:off x="701015" y="627797"/>
            <a:ext cx="2473954" cy="523220"/>
          </a:xfrm>
          <a:prstGeom prst="rect">
            <a:avLst/>
          </a:prstGeom>
          <a:noFill/>
        </p:spPr>
        <p:txBody>
          <a:bodyPr wrap="square" rtlCol="0">
            <a:spAutoFit/>
          </a:bodyPr>
          <a:lstStyle/>
          <a:p>
            <a:r>
              <a:rPr kumimoji="1" lang="en-US" altLang="zh-CN" sz="2800" dirty="0" err="1"/>
              <a:t>GloVe</a:t>
            </a:r>
            <a:endParaRPr kumimoji="1" lang="zh-CN" altLang="en-US" sz="2800" dirty="0"/>
          </a:p>
        </p:txBody>
      </p:sp>
      <p:pic>
        <p:nvPicPr>
          <p:cNvPr id="7" name="图片 6">
            <a:extLst>
              <a:ext uri="{FF2B5EF4-FFF2-40B4-BE49-F238E27FC236}">
                <a16:creationId xmlns:a16="http://schemas.microsoft.com/office/drawing/2014/main" id="{5E571785-1346-96A2-CA6E-3BD047309F8D}"/>
              </a:ext>
            </a:extLst>
          </p:cNvPr>
          <p:cNvPicPr>
            <a:picLocks noChangeAspect="1"/>
          </p:cNvPicPr>
          <p:nvPr/>
        </p:nvPicPr>
        <p:blipFill>
          <a:blip r:embed="rId3"/>
          <a:stretch>
            <a:fillRect/>
          </a:stretch>
        </p:blipFill>
        <p:spPr>
          <a:xfrm>
            <a:off x="399012" y="1695450"/>
            <a:ext cx="5422900" cy="3467100"/>
          </a:xfrm>
          <a:prstGeom prst="rect">
            <a:avLst/>
          </a:prstGeom>
        </p:spPr>
      </p:pic>
      <p:pic>
        <p:nvPicPr>
          <p:cNvPr id="8" name="图片 7">
            <a:extLst>
              <a:ext uri="{FF2B5EF4-FFF2-40B4-BE49-F238E27FC236}">
                <a16:creationId xmlns:a16="http://schemas.microsoft.com/office/drawing/2014/main" id="{C65AE727-6BFE-FE9D-76B7-C78C85AB2FC1}"/>
              </a:ext>
            </a:extLst>
          </p:cNvPr>
          <p:cNvPicPr>
            <a:picLocks noChangeAspect="1"/>
          </p:cNvPicPr>
          <p:nvPr/>
        </p:nvPicPr>
        <p:blipFill>
          <a:blip r:embed="rId4"/>
          <a:stretch>
            <a:fillRect/>
          </a:stretch>
        </p:blipFill>
        <p:spPr>
          <a:xfrm>
            <a:off x="6530421" y="1695450"/>
            <a:ext cx="5422900" cy="3467100"/>
          </a:xfrm>
          <a:prstGeom prst="rect">
            <a:avLst/>
          </a:prstGeom>
        </p:spPr>
      </p:pic>
    </p:spTree>
    <p:extLst>
      <p:ext uri="{BB962C8B-B14F-4D97-AF65-F5344CB8AC3E}">
        <p14:creationId xmlns:p14="http://schemas.microsoft.com/office/powerpoint/2010/main" val="84689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B3E9097-1CB7-57EA-4B3E-C2C4DDF91995}"/>
              </a:ext>
            </a:extLst>
          </p:cNvPr>
          <p:cNvSpPr txBox="1"/>
          <p:nvPr/>
        </p:nvSpPr>
        <p:spPr>
          <a:xfrm>
            <a:off x="736978" y="600502"/>
            <a:ext cx="5359022" cy="523220"/>
          </a:xfrm>
          <a:prstGeom prst="rect">
            <a:avLst/>
          </a:prstGeom>
          <a:noFill/>
        </p:spPr>
        <p:txBody>
          <a:bodyPr wrap="square" rtlCol="0">
            <a:spAutoFit/>
          </a:bodyPr>
          <a:lstStyle/>
          <a:p>
            <a:r>
              <a:rPr kumimoji="1" lang="en-US" altLang="zh-CN" sz="2800" dirty="0"/>
              <a:t>Word2Vec</a:t>
            </a:r>
            <a:endParaRPr kumimoji="1" lang="zh-CN" altLang="en-US" sz="2800" dirty="0"/>
          </a:p>
        </p:txBody>
      </p:sp>
      <p:pic>
        <p:nvPicPr>
          <p:cNvPr id="4" name="图片 3">
            <a:extLst>
              <a:ext uri="{FF2B5EF4-FFF2-40B4-BE49-F238E27FC236}">
                <a16:creationId xmlns:a16="http://schemas.microsoft.com/office/drawing/2014/main" id="{33155FB8-BD00-B9FA-B690-35CD44A562D5}"/>
              </a:ext>
            </a:extLst>
          </p:cNvPr>
          <p:cNvPicPr>
            <a:picLocks noChangeAspect="1"/>
          </p:cNvPicPr>
          <p:nvPr/>
        </p:nvPicPr>
        <p:blipFill>
          <a:blip r:embed="rId2"/>
          <a:stretch>
            <a:fillRect/>
          </a:stretch>
        </p:blipFill>
        <p:spPr>
          <a:xfrm>
            <a:off x="448845" y="1563103"/>
            <a:ext cx="5422900" cy="3467100"/>
          </a:xfrm>
          <a:prstGeom prst="rect">
            <a:avLst/>
          </a:prstGeom>
        </p:spPr>
      </p:pic>
      <p:pic>
        <p:nvPicPr>
          <p:cNvPr id="9" name="图片 8">
            <a:extLst>
              <a:ext uri="{FF2B5EF4-FFF2-40B4-BE49-F238E27FC236}">
                <a16:creationId xmlns:a16="http://schemas.microsoft.com/office/drawing/2014/main" id="{AD0B221D-4D8A-08D3-3553-74D48D2AA9F7}"/>
              </a:ext>
            </a:extLst>
          </p:cNvPr>
          <p:cNvPicPr>
            <a:picLocks noChangeAspect="1"/>
          </p:cNvPicPr>
          <p:nvPr/>
        </p:nvPicPr>
        <p:blipFill>
          <a:blip r:embed="rId3"/>
          <a:stretch>
            <a:fillRect/>
          </a:stretch>
        </p:blipFill>
        <p:spPr>
          <a:xfrm>
            <a:off x="6320257" y="1563103"/>
            <a:ext cx="5473700" cy="3467100"/>
          </a:xfrm>
          <a:prstGeom prst="rect">
            <a:avLst/>
          </a:prstGeom>
        </p:spPr>
      </p:pic>
    </p:spTree>
    <p:extLst>
      <p:ext uri="{BB962C8B-B14F-4D97-AF65-F5344CB8AC3E}">
        <p14:creationId xmlns:p14="http://schemas.microsoft.com/office/powerpoint/2010/main" val="1915744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CC60DD-545A-00C6-54A9-5FC31B78655C}"/>
              </a:ext>
            </a:extLst>
          </p:cNvPr>
          <p:cNvSpPr txBox="1"/>
          <p:nvPr/>
        </p:nvSpPr>
        <p:spPr>
          <a:xfrm>
            <a:off x="600501" y="627798"/>
            <a:ext cx="5359022" cy="523220"/>
          </a:xfrm>
          <a:prstGeom prst="rect">
            <a:avLst/>
          </a:prstGeom>
          <a:noFill/>
        </p:spPr>
        <p:txBody>
          <a:bodyPr wrap="square" rtlCol="0">
            <a:spAutoFit/>
          </a:bodyPr>
          <a:lstStyle/>
          <a:p>
            <a:r>
              <a:rPr kumimoji="1" lang="en-US" altLang="zh-CN" sz="2800" dirty="0" err="1"/>
              <a:t>FastText</a:t>
            </a:r>
            <a:endParaRPr kumimoji="1" lang="zh-CN" altLang="en-US" sz="2800" dirty="0"/>
          </a:p>
        </p:txBody>
      </p:sp>
      <p:pic>
        <p:nvPicPr>
          <p:cNvPr id="3" name="图片 2">
            <a:extLst>
              <a:ext uri="{FF2B5EF4-FFF2-40B4-BE49-F238E27FC236}">
                <a16:creationId xmlns:a16="http://schemas.microsoft.com/office/drawing/2014/main" id="{DF1F52DD-BB27-348B-0132-45B83B1D12BC}"/>
              </a:ext>
            </a:extLst>
          </p:cNvPr>
          <p:cNvPicPr>
            <a:picLocks noChangeAspect="1"/>
          </p:cNvPicPr>
          <p:nvPr/>
        </p:nvPicPr>
        <p:blipFill>
          <a:blip r:embed="rId2"/>
          <a:stretch>
            <a:fillRect/>
          </a:stretch>
        </p:blipFill>
        <p:spPr>
          <a:xfrm>
            <a:off x="6096000" y="1466850"/>
            <a:ext cx="5473700" cy="3467100"/>
          </a:xfrm>
          <a:prstGeom prst="rect">
            <a:avLst/>
          </a:prstGeom>
        </p:spPr>
      </p:pic>
      <p:pic>
        <p:nvPicPr>
          <p:cNvPr id="4" name="图片 3">
            <a:extLst>
              <a:ext uri="{FF2B5EF4-FFF2-40B4-BE49-F238E27FC236}">
                <a16:creationId xmlns:a16="http://schemas.microsoft.com/office/drawing/2014/main" id="{5AD82F5F-9980-CAEB-B1FE-249388CC26D0}"/>
              </a:ext>
            </a:extLst>
          </p:cNvPr>
          <p:cNvPicPr>
            <a:picLocks noChangeAspect="1"/>
          </p:cNvPicPr>
          <p:nvPr/>
        </p:nvPicPr>
        <p:blipFill>
          <a:blip r:embed="rId3"/>
          <a:stretch>
            <a:fillRect/>
          </a:stretch>
        </p:blipFill>
        <p:spPr>
          <a:xfrm>
            <a:off x="543162" y="1382629"/>
            <a:ext cx="5473700" cy="3467100"/>
          </a:xfrm>
          <a:prstGeom prst="rect">
            <a:avLst/>
          </a:prstGeom>
        </p:spPr>
      </p:pic>
    </p:spTree>
    <p:extLst>
      <p:ext uri="{BB962C8B-B14F-4D97-AF65-F5344CB8AC3E}">
        <p14:creationId xmlns:p14="http://schemas.microsoft.com/office/powerpoint/2010/main" val="1102502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36C60-E02F-3AA7-9317-8D3002352D30}"/>
              </a:ext>
            </a:extLst>
          </p:cNvPr>
          <p:cNvSpPr>
            <a:spLocks noGrp="1"/>
          </p:cNvSpPr>
          <p:nvPr>
            <p:ph type="title"/>
          </p:nvPr>
        </p:nvSpPr>
        <p:spPr>
          <a:xfrm>
            <a:off x="695587" y="197345"/>
            <a:ext cx="10515600" cy="1325563"/>
          </a:xfrm>
        </p:spPr>
        <p:txBody>
          <a:bodyPr/>
          <a:lstStyle/>
          <a:p>
            <a:r>
              <a:rPr kumimoji="1" lang="en-US" altLang="zh-CN" dirty="0">
                <a:latin typeface="Calibri" panose="020F0502020204030204" pitchFamily="34" charset="0"/>
                <a:cs typeface="Calibri" panose="020F0502020204030204" pitchFamily="34" charset="0"/>
              </a:rPr>
              <a:t>Step 5: Correlation between signal patterns and Clusters:</a:t>
            </a:r>
            <a:endParaRPr kumimoji="1" lang="zh-CN" altLang="en-US" dirty="0">
              <a:latin typeface="Calibri" panose="020F0502020204030204" pitchFamily="34" charset="0"/>
              <a:cs typeface="Calibri" panose="020F0502020204030204" pitchFamily="34" charset="0"/>
            </a:endParaRPr>
          </a:p>
        </p:txBody>
      </p:sp>
      <p:graphicFrame>
        <p:nvGraphicFramePr>
          <p:cNvPr id="4" name="内容占位符 3">
            <a:extLst>
              <a:ext uri="{FF2B5EF4-FFF2-40B4-BE49-F238E27FC236}">
                <a16:creationId xmlns:a16="http://schemas.microsoft.com/office/drawing/2014/main" id="{441C971F-D08B-D889-1D6C-954BFBFF1FEE}"/>
              </a:ext>
            </a:extLst>
          </p:cNvPr>
          <p:cNvGraphicFramePr>
            <a:graphicFrameLocks noGrp="1"/>
          </p:cNvGraphicFramePr>
          <p:nvPr>
            <p:ph idx="1"/>
            <p:extLst>
              <p:ext uri="{D42A27DB-BD31-4B8C-83A1-F6EECF244321}">
                <p14:modId xmlns:p14="http://schemas.microsoft.com/office/powerpoint/2010/main" val="252544090"/>
              </p:ext>
            </p:extLst>
          </p:nvPr>
        </p:nvGraphicFramePr>
        <p:xfrm>
          <a:off x="838200" y="2342299"/>
          <a:ext cx="6352676" cy="1503948"/>
        </p:xfrm>
        <a:graphic>
          <a:graphicData uri="http://schemas.openxmlformats.org/drawingml/2006/table">
            <a:tbl>
              <a:tblPr firstRow="1" bandRow="1">
                <a:tableStyleId>{5C22544A-7EE6-4342-B048-85BDC9FD1C3A}</a:tableStyleId>
              </a:tblPr>
              <a:tblGrid>
                <a:gridCol w="1588169">
                  <a:extLst>
                    <a:ext uri="{9D8B030D-6E8A-4147-A177-3AD203B41FA5}">
                      <a16:colId xmlns:a16="http://schemas.microsoft.com/office/drawing/2014/main" val="188361800"/>
                    </a:ext>
                  </a:extLst>
                </a:gridCol>
                <a:gridCol w="1588169">
                  <a:extLst>
                    <a:ext uri="{9D8B030D-6E8A-4147-A177-3AD203B41FA5}">
                      <a16:colId xmlns:a16="http://schemas.microsoft.com/office/drawing/2014/main" val="1536095913"/>
                    </a:ext>
                  </a:extLst>
                </a:gridCol>
                <a:gridCol w="1588169">
                  <a:extLst>
                    <a:ext uri="{9D8B030D-6E8A-4147-A177-3AD203B41FA5}">
                      <a16:colId xmlns:a16="http://schemas.microsoft.com/office/drawing/2014/main" val="2268986368"/>
                    </a:ext>
                  </a:extLst>
                </a:gridCol>
                <a:gridCol w="1588169">
                  <a:extLst>
                    <a:ext uri="{9D8B030D-6E8A-4147-A177-3AD203B41FA5}">
                      <a16:colId xmlns:a16="http://schemas.microsoft.com/office/drawing/2014/main" val="4061081585"/>
                    </a:ext>
                  </a:extLst>
                </a:gridCol>
              </a:tblGrid>
              <a:tr h="501316">
                <a:tc>
                  <a:txBody>
                    <a:bodyPr/>
                    <a:lstStyle/>
                    <a:p>
                      <a:pPr algn="ctr"/>
                      <a:r>
                        <a:rPr lang="en-US" altLang="zh-CN" dirty="0" err="1"/>
                        <a:t>n_clusters</a:t>
                      </a:r>
                      <a:endParaRPr lang="zh-CN" altLang="en-US" dirty="0"/>
                    </a:p>
                  </a:txBody>
                  <a:tcPr/>
                </a:tc>
                <a:tc>
                  <a:txBody>
                    <a:bodyPr/>
                    <a:lstStyle/>
                    <a:p>
                      <a:pPr algn="ctr"/>
                      <a:r>
                        <a:rPr lang="en-US" altLang="zh-CN" dirty="0" err="1"/>
                        <a:t>GloVe</a:t>
                      </a:r>
                      <a:endParaRPr lang="zh-CN" altLang="en-US" dirty="0"/>
                    </a:p>
                  </a:txBody>
                  <a:tcPr anchor="ctr"/>
                </a:tc>
                <a:tc>
                  <a:txBody>
                    <a:bodyPr/>
                    <a:lstStyle/>
                    <a:p>
                      <a:pPr algn="ctr"/>
                      <a:r>
                        <a:rPr lang="en-US" altLang="zh-CN" dirty="0"/>
                        <a:t>Word2Vec</a:t>
                      </a:r>
                      <a:endParaRPr lang="zh-CN" altLang="en-US" dirty="0"/>
                    </a:p>
                  </a:txBody>
                  <a:tcPr anchor="ctr"/>
                </a:tc>
                <a:tc>
                  <a:txBody>
                    <a:bodyPr/>
                    <a:lstStyle/>
                    <a:p>
                      <a:pPr algn="ctr"/>
                      <a:r>
                        <a:rPr lang="en-US" altLang="zh-CN" dirty="0" err="1"/>
                        <a:t>FastText</a:t>
                      </a:r>
                      <a:endParaRPr lang="zh-CN" altLang="en-US" dirty="0"/>
                    </a:p>
                  </a:txBody>
                  <a:tcPr anchor="ctr"/>
                </a:tc>
                <a:extLst>
                  <a:ext uri="{0D108BD9-81ED-4DB2-BD59-A6C34878D82A}">
                    <a16:rowId xmlns:a16="http://schemas.microsoft.com/office/drawing/2014/main" val="1281135690"/>
                  </a:ext>
                </a:extLst>
              </a:tr>
              <a:tr h="501316">
                <a:tc>
                  <a:txBody>
                    <a:bodyPr/>
                    <a:lstStyle/>
                    <a:p>
                      <a:pPr algn="ctr"/>
                      <a:r>
                        <a:rPr lang="en-US" altLang="zh-CN" dirty="0"/>
                        <a:t>positive</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9</a:t>
                      </a:r>
                      <a:endParaRPr lang="zh-CN" altLang="en-US" dirty="0"/>
                    </a:p>
                  </a:txBody>
                  <a:tcPr anchor="ctr"/>
                </a:tc>
                <a:extLst>
                  <a:ext uri="{0D108BD9-81ED-4DB2-BD59-A6C34878D82A}">
                    <a16:rowId xmlns:a16="http://schemas.microsoft.com/office/drawing/2014/main" val="1683575511"/>
                  </a:ext>
                </a:extLst>
              </a:tr>
              <a:tr h="501316">
                <a:tc>
                  <a:txBody>
                    <a:bodyPr/>
                    <a:lstStyle/>
                    <a:p>
                      <a:pPr algn="ctr"/>
                      <a:r>
                        <a:rPr lang="en-US" altLang="zh-CN" dirty="0"/>
                        <a:t>negative</a:t>
                      </a:r>
                      <a:endParaRPr lang="zh-CN" altLang="en-US" dirty="0"/>
                    </a:p>
                  </a:txBody>
                  <a:tcPr anchor="ctr"/>
                </a:tc>
                <a:tc>
                  <a:txBody>
                    <a:bodyPr/>
                    <a:lstStyle/>
                    <a:p>
                      <a:pPr algn="ctr"/>
                      <a:r>
                        <a:rPr lang="en-US" altLang="zh-CN" dirty="0"/>
                        <a:t>14</a:t>
                      </a:r>
                      <a:endParaRPr lang="zh-CN" altLang="en-US" dirty="0"/>
                    </a:p>
                  </a:txBody>
                  <a:tcPr anchor="ctr"/>
                </a:tc>
                <a:tc>
                  <a:txBody>
                    <a:bodyPr/>
                    <a:lstStyle/>
                    <a:p>
                      <a:pPr algn="ctr"/>
                      <a:r>
                        <a:rPr lang="en-US" altLang="zh-CN" dirty="0"/>
                        <a:t>11</a:t>
                      </a:r>
                      <a:endParaRPr lang="zh-CN" altLang="en-US" dirty="0"/>
                    </a:p>
                  </a:txBody>
                  <a:tcPr anchor="ctr"/>
                </a:tc>
                <a:tc>
                  <a:txBody>
                    <a:bodyPr/>
                    <a:lstStyle/>
                    <a:p>
                      <a:pPr algn="ctr"/>
                      <a:r>
                        <a:rPr lang="en-US" altLang="zh-CN" dirty="0"/>
                        <a:t>12</a:t>
                      </a:r>
                      <a:endParaRPr lang="zh-CN" altLang="en-US" dirty="0"/>
                    </a:p>
                  </a:txBody>
                  <a:tcPr anchor="ctr"/>
                </a:tc>
                <a:extLst>
                  <a:ext uri="{0D108BD9-81ED-4DB2-BD59-A6C34878D82A}">
                    <a16:rowId xmlns:a16="http://schemas.microsoft.com/office/drawing/2014/main" val="3193882931"/>
                  </a:ext>
                </a:extLst>
              </a:tr>
            </a:tbl>
          </a:graphicData>
        </a:graphic>
      </p:graphicFrame>
      <p:sp>
        <p:nvSpPr>
          <p:cNvPr id="3" name="文本框 2">
            <a:extLst>
              <a:ext uri="{FF2B5EF4-FFF2-40B4-BE49-F238E27FC236}">
                <a16:creationId xmlns:a16="http://schemas.microsoft.com/office/drawing/2014/main" id="{09C2E4CE-E4DB-EADB-F068-DDD9F00793BF}"/>
              </a:ext>
            </a:extLst>
          </p:cNvPr>
          <p:cNvSpPr txBox="1"/>
          <p:nvPr/>
        </p:nvSpPr>
        <p:spPr>
          <a:xfrm>
            <a:off x="838200" y="4549305"/>
            <a:ext cx="7443822" cy="1200329"/>
          </a:xfrm>
          <a:prstGeom prst="rect">
            <a:avLst/>
          </a:prstGeom>
          <a:noFill/>
        </p:spPr>
        <p:txBody>
          <a:bodyPr wrap="square" rtlCol="0">
            <a:spAutoFit/>
          </a:bodyPr>
          <a:lstStyle/>
          <a:p>
            <a:r>
              <a:rPr kumimoji="1" lang="en-US" altLang="zh-CN" sz="2400" dirty="0"/>
              <a:t>Seven signal patterns: </a:t>
            </a:r>
            <a:r>
              <a:rPr kumimoji="1" lang="en-US" altLang="zh-CN" sz="2400" b="1" dirty="0" err="1"/>
              <a:t>mean_amplitude</a:t>
            </a:r>
            <a:r>
              <a:rPr kumimoji="1" lang="en-US" altLang="zh-CN" sz="2400" b="1" dirty="0"/>
              <a:t>, rms, </a:t>
            </a:r>
            <a:r>
              <a:rPr kumimoji="1" lang="en-US" altLang="zh-CN" sz="2400" b="1" dirty="0" err="1"/>
              <a:t>pulse_count</a:t>
            </a:r>
            <a:r>
              <a:rPr kumimoji="1" lang="en-US" altLang="zh-CN" sz="2400" b="1" dirty="0"/>
              <a:t>, </a:t>
            </a:r>
            <a:r>
              <a:rPr kumimoji="1" lang="en-US" altLang="zh-CN" sz="2400" b="1" dirty="0" err="1"/>
              <a:t>std_pulse_dist</a:t>
            </a:r>
            <a:r>
              <a:rPr kumimoji="1" lang="en-US" altLang="zh-CN" sz="2400" b="1" dirty="0"/>
              <a:t>, </a:t>
            </a:r>
            <a:r>
              <a:rPr kumimoji="1" lang="en-US" altLang="zh-CN" sz="2400" b="1" dirty="0" err="1"/>
              <a:t>zero_count</a:t>
            </a:r>
            <a:r>
              <a:rPr kumimoji="1" lang="en-US" altLang="zh-CN" sz="2400" b="1" dirty="0"/>
              <a:t>, </a:t>
            </a:r>
            <a:r>
              <a:rPr kumimoji="1" lang="en-US" altLang="zh-CN" sz="2400" b="1" dirty="0" err="1"/>
              <a:t>mean_onset_strength</a:t>
            </a:r>
            <a:r>
              <a:rPr kumimoji="1" lang="en-US" altLang="zh-CN" sz="2400" b="1" dirty="0"/>
              <a:t>, </a:t>
            </a:r>
            <a:r>
              <a:rPr kumimoji="1" lang="en-US" altLang="zh-CN" sz="2400" b="1" dirty="0" err="1"/>
              <a:t>spectral_centroid</a:t>
            </a:r>
            <a:endParaRPr kumimoji="1" lang="zh-CN" altLang="en-US" sz="2400" b="1" dirty="0"/>
          </a:p>
        </p:txBody>
      </p:sp>
      <p:pic>
        <p:nvPicPr>
          <p:cNvPr id="5" name="图片 4">
            <a:extLst>
              <a:ext uri="{FF2B5EF4-FFF2-40B4-BE49-F238E27FC236}">
                <a16:creationId xmlns:a16="http://schemas.microsoft.com/office/drawing/2014/main" id="{B17D5EE0-FA70-15E3-28CB-697D36CC91B4}"/>
              </a:ext>
            </a:extLst>
          </p:cNvPr>
          <p:cNvPicPr>
            <a:picLocks noChangeAspect="1"/>
          </p:cNvPicPr>
          <p:nvPr/>
        </p:nvPicPr>
        <p:blipFill>
          <a:blip r:embed="rId3"/>
          <a:stretch>
            <a:fillRect/>
          </a:stretch>
        </p:blipFill>
        <p:spPr>
          <a:xfrm>
            <a:off x="7190877" y="1421280"/>
            <a:ext cx="5001124" cy="4138861"/>
          </a:xfrm>
          <a:prstGeom prst="rect">
            <a:avLst/>
          </a:prstGeom>
        </p:spPr>
      </p:pic>
    </p:spTree>
    <p:extLst>
      <p:ext uri="{BB962C8B-B14F-4D97-AF65-F5344CB8AC3E}">
        <p14:creationId xmlns:p14="http://schemas.microsoft.com/office/powerpoint/2010/main" val="3887439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4C8C236-8C33-06C9-EB2F-2A802AE78EAC}"/>
              </a:ext>
            </a:extLst>
          </p:cNvPr>
          <p:cNvSpPr txBox="1"/>
          <p:nvPr/>
        </p:nvSpPr>
        <p:spPr>
          <a:xfrm>
            <a:off x="2610853" y="5462337"/>
            <a:ext cx="1636294" cy="369332"/>
          </a:xfrm>
          <a:prstGeom prst="rect">
            <a:avLst/>
          </a:prstGeom>
          <a:noFill/>
        </p:spPr>
        <p:txBody>
          <a:bodyPr wrap="square" rtlCol="0">
            <a:spAutoFit/>
          </a:bodyPr>
          <a:lstStyle/>
          <a:p>
            <a:r>
              <a:rPr kumimoji="1" lang="en-US" altLang="zh-CN" dirty="0"/>
              <a:t>Positive</a:t>
            </a:r>
            <a:endParaRPr kumimoji="1" lang="zh-CN" altLang="en-US" dirty="0"/>
          </a:p>
        </p:txBody>
      </p:sp>
      <p:sp>
        <p:nvSpPr>
          <p:cNvPr id="11" name="文本框 10">
            <a:extLst>
              <a:ext uri="{FF2B5EF4-FFF2-40B4-BE49-F238E27FC236}">
                <a16:creationId xmlns:a16="http://schemas.microsoft.com/office/drawing/2014/main" id="{26F382E9-8227-2E96-9E4C-3F30B05B9917}"/>
              </a:ext>
            </a:extLst>
          </p:cNvPr>
          <p:cNvSpPr txBox="1"/>
          <p:nvPr/>
        </p:nvSpPr>
        <p:spPr>
          <a:xfrm>
            <a:off x="8843211" y="5462337"/>
            <a:ext cx="1816768" cy="369332"/>
          </a:xfrm>
          <a:prstGeom prst="rect">
            <a:avLst/>
          </a:prstGeom>
          <a:noFill/>
        </p:spPr>
        <p:txBody>
          <a:bodyPr wrap="square" rtlCol="0">
            <a:spAutoFit/>
          </a:bodyPr>
          <a:lstStyle/>
          <a:p>
            <a:r>
              <a:rPr kumimoji="1" lang="en-US" altLang="zh-CN" dirty="0"/>
              <a:t>Negative</a:t>
            </a:r>
            <a:endParaRPr kumimoji="1" lang="zh-CN" altLang="en-US" dirty="0"/>
          </a:p>
        </p:txBody>
      </p:sp>
      <p:sp>
        <p:nvSpPr>
          <p:cNvPr id="2" name="文本框 1">
            <a:extLst>
              <a:ext uri="{FF2B5EF4-FFF2-40B4-BE49-F238E27FC236}">
                <a16:creationId xmlns:a16="http://schemas.microsoft.com/office/drawing/2014/main" id="{C09189EF-88C8-06B2-41CC-A158D9FABE6B}"/>
              </a:ext>
            </a:extLst>
          </p:cNvPr>
          <p:cNvSpPr txBox="1"/>
          <p:nvPr/>
        </p:nvSpPr>
        <p:spPr>
          <a:xfrm>
            <a:off x="471948" y="619432"/>
            <a:ext cx="1130710" cy="646331"/>
          </a:xfrm>
          <a:prstGeom prst="rect">
            <a:avLst/>
          </a:prstGeom>
          <a:noFill/>
        </p:spPr>
        <p:txBody>
          <a:bodyPr wrap="square" rtlCol="0">
            <a:spAutoFit/>
          </a:bodyPr>
          <a:lstStyle/>
          <a:p>
            <a:r>
              <a:rPr kumimoji="1" lang="en-US" altLang="zh-CN" dirty="0" err="1"/>
              <a:t>GloVe</a:t>
            </a:r>
            <a:endParaRPr kumimoji="1" lang="en-US" altLang="zh-CN" dirty="0"/>
          </a:p>
          <a:p>
            <a:endParaRPr kumimoji="1" lang="zh-CN" altLang="en-US" dirty="0"/>
          </a:p>
        </p:txBody>
      </p:sp>
      <p:pic>
        <p:nvPicPr>
          <p:cNvPr id="3" name="图片 2">
            <a:extLst>
              <a:ext uri="{FF2B5EF4-FFF2-40B4-BE49-F238E27FC236}">
                <a16:creationId xmlns:a16="http://schemas.microsoft.com/office/drawing/2014/main" id="{8471D420-B8B8-9D30-64EA-7962CDE790B7}"/>
              </a:ext>
            </a:extLst>
          </p:cNvPr>
          <p:cNvPicPr>
            <a:picLocks noChangeAspect="1"/>
          </p:cNvPicPr>
          <p:nvPr/>
        </p:nvPicPr>
        <p:blipFill>
          <a:blip r:embed="rId3"/>
          <a:stretch>
            <a:fillRect/>
          </a:stretch>
        </p:blipFill>
        <p:spPr>
          <a:xfrm>
            <a:off x="312273" y="1265763"/>
            <a:ext cx="5731196" cy="4049772"/>
          </a:xfrm>
          <a:prstGeom prst="rect">
            <a:avLst/>
          </a:prstGeom>
        </p:spPr>
      </p:pic>
      <p:pic>
        <p:nvPicPr>
          <p:cNvPr id="4" name="图片 3">
            <a:extLst>
              <a:ext uri="{FF2B5EF4-FFF2-40B4-BE49-F238E27FC236}">
                <a16:creationId xmlns:a16="http://schemas.microsoft.com/office/drawing/2014/main" id="{1ACCF12D-A895-8BD0-60BD-97F4D3EB9D48}"/>
              </a:ext>
            </a:extLst>
          </p:cNvPr>
          <p:cNvPicPr>
            <a:picLocks noChangeAspect="1"/>
          </p:cNvPicPr>
          <p:nvPr/>
        </p:nvPicPr>
        <p:blipFill>
          <a:blip r:embed="rId4"/>
          <a:stretch>
            <a:fillRect/>
          </a:stretch>
        </p:blipFill>
        <p:spPr>
          <a:xfrm>
            <a:off x="6096000" y="1265763"/>
            <a:ext cx="5917701" cy="4196574"/>
          </a:xfrm>
          <a:prstGeom prst="rect">
            <a:avLst/>
          </a:prstGeom>
        </p:spPr>
      </p:pic>
      <p:sp>
        <p:nvSpPr>
          <p:cNvPr id="5" name="文本框 4">
            <a:extLst>
              <a:ext uri="{FF2B5EF4-FFF2-40B4-BE49-F238E27FC236}">
                <a16:creationId xmlns:a16="http://schemas.microsoft.com/office/drawing/2014/main" id="{925B84F9-3F05-9A58-2F8F-21D0B00B7F74}"/>
              </a:ext>
            </a:extLst>
          </p:cNvPr>
          <p:cNvSpPr txBox="1"/>
          <p:nvPr/>
        </p:nvSpPr>
        <p:spPr>
          <a:xfrm>
            <a:off x="2371725" y="5915025"/>
            <a:ext cx="1657350" cy="369332"/>
          </a:xfrm>
          <a:prstGeom prst="rect">
            <a:avLst/>
          </a:prstGeom>
          <a:noFill/>
        </p:spPr>
        <p:txBody>
          <a:bodyPr wrap="square" rtlCol="0">
            <a:spAutoFit/>
          </a:bodyPr>
          <a:lstStyle/>
          <a:p>
            <a:r>
              <a:rPr kumimoji="1" lang="en-US" altLang="zh-CN" dirty="0"/>
              <a:t>3&amp;8</a:t>
            </a:r>
            <a:endParaRPr kumimoji="1" lang="zh-CN" altLang="en-US" dirty="0"/>
          </a:p>
        </p:txBody>
      </p:sp>
      <p:sp>
        <p:nvSpPr>
          <p:cNvPr id="6" name="文本框 5">
            <a:extLst>
              <a:ext uri="{FF2B5EF4-FFF2-40B4-BE49-F238E27FC236}">
                <a16:creationId xmlns:a16="http://schemas.microsoft.com/office/drawing/2014/main" id="{38CC594C-0EA5-5B6A-73F7-33C6292D097A}"/>
              </a:ext>
            </a:extLst>
          </p:cNvPr>
          <p:cNvSpPr txBox="1"/>
          <p:nvPr/>
        </p:nvSpPr>
        <p:spPr>
          <a:xfrm>
            <a:off x="8467725" y="6019800"/>
            <a:ext cx="1685925" cy="369332"/>
          </a:xfrm>
          <a:prstGeom prst="rect">
            <a:avLst/>
          </a:prstGeom>
          <a:noFill/>
        </p:spPr>
        <p:txBody>
          <a:bodyPr wrap="square" rtlCol="0">
            <a:spAutoFit/>
          </a:bodyPr>
          <a:lstStyle/>
          <a:p>
            <a:r>
              <a:rPr kumimoji="1" lang="en-US" altLang="zh-CN" dirty="0"/>
              <a:t>10</a:t>
            </a:r>
            <a:r>
              <a:rPr kumimoji="1" lang="zh-CN" altLang="en-US" dirty="0"/>
              <a:t> </a:t>
            </a:r>
            <a:r>
              <a:rPr kumimoji="1" lang="en-US" altLang="zh-CN" dirty="0"/>
              <a:t>&amp;11</a:t>
            </a:r>
            <a:endParaRPr kumimoji="1" lang="zh-CN" altLang="en-US" dirty="0"/>
          </a:p>
        </p:txBody>
      </p:sp>
    </p:spTree>
    <p:extLst>
      <p:ext uri="{BB962C8B-B14F-4D97-AF65-F5344CB8AC3E}">
        <p14:creationId xmlns:p14="http://schemas.microsoft.com/office/powerpoint/2010/main" val="3443706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4C8C236-8C33-06C9-EB2F-2A802AE78EAC}"/>
              </a:ext>
            </a:extLst>
          </p:cNvPr>
          <p:cNvSpPr txBox="1"/>
          <p:nvPr/>
        </p:nvSpPr>
        <p:spPr>
          <a:xfrm>
            <a:off x="2610853" y="5462337"/>
            <a:ext cx="1636294" cy="369332"/>
          </a:xfrm>
          <a:prstGeom prst="rect">
            <a:avLst/>
          </a:prstGeom>
          <a:noFill/>
        </p:spPr>
        <p:txBody>
          <a:bodyPr wrap="square" rtlCol="0">
            <a:spAutoFit/>
          </a:bodyPr>
          <a:lstStyle/>
          <a:p>
            <a:r>
              <a:rPr kumimoji="1" lang="en-US" altLang="zh-CN" dirty="0"/>
              <a:t>Positive</a:t>
            </a:r>
            <a:endParaRPr kumimoji="1" lang="zh-CN" altLang="en-US" dirty="0"/>
          </a:p>
        </p:txBody>
      </p:sp>
      <p:sp>
        <p:nvSpPr>
          <p:cNvPr id="11" name="文本框 10">
            <a:extLst>
              <a:ext uri="{FF2B5EF4-FFF2-40B4-BE49-F238E27FC236}">
                <a16:creationId xmlns:a16="http://schemas.microsoft.com/office/drawing/2014/main" id="{26F382E9-8227-2E96-9E4C-3F30B05B9917}"/>
              </a:ext>
            </a:extLst>
          </p:cNvPr>
          <p:cNvSpPr txBox="1"/>
          <p:nvPr/>
        </p:nvSpPr>
        <p:spPr>
          <a:xfrm>
            <a:off x="8843211" y="5462337"/>
            <a:ext cx="1816768" cy="369332"/>
          </a:xfrm>
          <a:prstGeom prst="rect">
            <a:avLst/>
          </a:prstGeom>
          <a:noFill/>
        </p:spPr>
        <p:txBody>
          <a:bodyPr wrap="square" rtlCol="0">
            <a:spAutoFit/>
          </a:bodyPr>
          <a:lstStyle/>
          <a:p>
            <a:r>
              <a:rPr kumimoji="1" lang="en-US" altLang="zh-CN" dirty="0"/>
              <a:t>Negative</a:t>
            </a:r>
            <a:endParaRPr kumimoji="1" lang="zh-CN" altLang="en-US" dirty="0"/>
          </a:p>
        </p:txBody>
      </p:sp>
      <p:sp>
        <p:nvSpPr>
          <p:cNvPr id="2" name="文本框 1">
            <a:extLst>
              <a:ext uri="{FF2B5EF4-FFF2-40B4-BE49-F238E27FC236}">
                <a16:creationId xmlns:a16="http://schemas.microsoft.com/office/drawing/2014/main" id="{C09189EF-88C8-06B2-41CC-A158D9FABE6B}"/>
              </a:ext>
            </a:extLst>
          </p:cNvPr>
          <p:cNvSpPr txBox="1"/>
          <p:nvPr/>
        </p:nvSpPr>
        <p:spPr>
          <a:xfrm>
            <a:off x="471948" y="619432"/>
            <a:ext cx="1130710" cy="646331"/>
          </a:xfrm>
          <a:prstGeom prst="rect">
            <a:avLst/>
          </a:prstGeom>
          <a:noFill/>
        </p:spPr>
        <p:txBody>
          <a:bodyPr wrap="square" rtlCol="0">
            <a:spAutoFit/>
          </a:bodyPr>
          <a:lstStyle/>
          <a:p>
            <a:r>
              <a:rPr kumimoji="1" lang="en-US" altLang="zh-CN" dirty="0" err="1"/>
              <a:t>GloVe</a:t>
            </a:r>
            <a:endParaRPr kumimoji="1" lang="en-US" altLang="zh-CN" dirty="0"/>
          </a:p>
          <a:p>
            <a:endParaRPr kumimoji="1" lang="zh-CN" altLang="en-US" dirty="0"/>
          </a:p>
        </p:txBody>
      </p:sp>
      <p:pic>
        <p:nvPicPr>
          <p:cNvPr id="5" name="图片 4">
            <a:extLst>
              <a:ext uri="{FF2B5EF4-FFF2-40B4-BE49-F238E27FC236}">
                <a16:creationId xmlns:a16="http://schemas.microsoft.com/office/drawing/2014/main" id="{6ADF17F5-1142-6BE0-6738-C44361ED0FFE}"/>
              </a:ext>
            </a:extLst>
          </p:cNvPr>
          <p:cNvPicPr>
            <a:picLocks noChangeAspect="1"/>
          </p:cNvPicPr>
          <p:nvPr/>
        </p:nvPicPr>
        <p:blipFill>
          <a:blip r:embed="rId3"/>
          <a:stretch>
            <a:fillRect/>
          </a:stretch>
        </p:blipFill>
        <p:spPr>
          <a:xfrm>
            <a:off x="6156960" y="985827"/>
            <a:ext cx="6022594" cy="4270960"/>
          </a:xfrm>
          <a:prstGeom prst="rect">
            <a:avLst/>
          </a:prstGeom>
        </p:spPr>
      </p:pic>
      <p:pic>
        <p:nvPicPr>
          <p:cNvPr id="6" name="图片 5">
            <a:extLst>
              <a:ext uri="{FF2B5EF4-FFF2-40B4-BE49-F238E27FC236}">
                <a16:creationId xmlns:a16="http://schemas.microsoft.com/office/drawing/2014/main" id="{3716013F-4D21-9592-F22F-1F6589FA44AF}"/>
              </a:ext>
            </a:extLst>
          </p:cNvPr>
          <p:cNvPicPr>
            <a:picLocks noChangeAspect="1"/>
          </p:cNvPicPr>
          <p:nvPr/>
        </p:nvPicPr>
        <p:blipFill>
          <a:blip r:embed="rId4"/>
          <a:stretch>
            <a:fillRect/>
          </a:stretch>
        </p:blipFill>
        <p:spPr>
          <a:xfrm>
            <a:off x="22860" y="1071861"/>
            <a:ext cx="6213357" cy="4390476"/>
          </a:xfrm>
          <a:prstGeom prst="rect">
            <a:avLst/>
          </a:prstGeom>
        </p:spPr>
      </p:pic>
    </p:spTree>
    <p:extLst>
      <p:ext uri="{BB962C8B-B14F-4D97-AF65-F5344CB8AC3E}">
        <p14:creationId xmlns:p14="http://schemas.microsoft.com/office/powerpoint/2010/main" val="85770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4C8C236-8C33-06C9-EB2F-2A802AE78EAC}"/>
              </a:ext>
            </a:extLst>
          </p:cNvPr>
          <p:cNvSpPr txBox="1"/>
          <p:nvPr/>
        </p:nvSpPr>
        <p:spPr>
          <a:xfrm>
            <a:off x="2779295" y="5462337"/>
            <a:ext cx="1636294" cy="369332"/>
          </a:xfrm>
          <a:prstGeom prst="rect">
            <a:avLst/>
          </a:prstGeom>
          <a:noFill/>
        </p:spPr>
        <p:txBody>
          <a:bodyPr wrap="square" rtlCol="0">
            <a:spAutoFit/>
          </a:bodyPr>
          <a:lstStyle/>
          <a:p>
            <a:r>
              <a:rPr kumimoji="1" lang="en-US" altLang="zh-CN" dirty="0"/>
              <a:t>Positive</a:t>
            </a:r>
            <a:endParaRPr kumimoji="1" lang="zh-CN" altLang="en-US" dirty="0"/>
          </a:p>
        </p:txBody>
      </p:sp>
      <p:sp>
        <p:nvSpPr>
          <p:cNvPr id="11" name="文本框 10">
            <a:extLst>
              <a:ext uri="{FF2B5EF4-FFF2-40B4-BE49-F238E27FC236}">
                <a16:creationId xmlns:a16="http://schemas.microsoft.com/office/drawing/2014/main" id="{26F382E9-8227-2E96-9E4C-3F30B05B9917}"/>
              </a:ext>
            </a:extLst>
          </p:cNvPr>
          <p:cNvSpPr txBox="1"/>
          <p:nvPr/>
        </p:nvSpPr>
        <p:spPr>
          <a:xfrm>
            <a:off x="8843211" y="5462337"/>
            <a:ext cx="1816768" cy="369332"/>
          </a:xfrm>
          <a:prstGeom prst="rect">
            <a:avLst/>
          </a:prstGeom>
          <a:noFill/>
        </p:spPr>
        <p:txBody>
          <a:bodyPr wrap="square" rtlCol="0">
            <a:spAutoFit/>
          </a:bodyPr>
          <a:lstStyle/>
          <a:p>
            <a:r>
              <a:rPr kumimoji="1" lang="en-US" altLang="zh-CN" dirty="0"/>
              <a:t>Negative</a:t>
            </a:r>
            <a:endParaRPr kumimoji="1" lang="zh-CN" altLang="en-US" dirty="0"/>
          </a:p>
        </p:txBody>
      </p:sp>
      <p:sp>
        <p:nvSpPr>
          <p:cNvPr id="2" name="文本框 1">
            <a:extLst>
              <a:ext uri="{FF2B5EF4-FFF2-40B4-BE49-F238E27FC236}">
                <a16:creationId xmlns:a16="http://schemas.microsoft.com/office/drawing/2014/main" id="{9DC61EE6-84CC-9C78-F5EB-5A5B77945744}"/>
              </a:ext>
            </a:extLst>
          </p:cNvPr>
          <p:cNvSpPr txBox="1"/>
          <p:nvPr/>
        </p:nvSpPr>
        <p:spPr>
          <a:xfrm>
            <a:off x="422787" y="570271"/>
            <a:ext cx="1415845" cy="369332"/>
          </a:xfrm>
          <a:prstGeom prst="rect">
            <a:avLst/>
          </a:prstGeom>
          <a:noFill/>
        </p:spPr>
        <p:txBody>
          <a:bodyPr wrap="square" rtlCol="0">
            <a:spAutoFit/>
          </a:bodyPr>
          <a:lstStyle/>
          <a:p>
            <a:r>
              <a:rPr kumimoji="1" lang="en-US" altLang="zh-CN" dirty="0"/>
              <a:t>Word2Vec</a:t>
            </a:r>
            <a:endParaRPr kumimoji="1" lang="zh-CN" altLang="en-US" dirty="0"/>
          </a:p>
        </p:txBody>
      </p:sp>
      <p:pic>
        <p:nvPicPr>
          <p:cNvPr id="4" name="图片 3">
            <a:extLst>
              <a:ext uri="{FF2B5EF4-FFF2-40B4-BE49-F238E27FC236}">
                <a16:creationId xmlns:a16="http://schemas.microsoft.com/office/drawing/2014/main" id="{7CF4FBEB-B02B-AC07-F156-102C77F6D9E2}"/>
              </a:ext>
            </a:extLst>
          </p:cNvPr>
          <p:cNvPicPr>
            <a:picLocks noChangeAspect="1"/>
          </p:cNvPicPr>
          <p:nvPr/>
        </p:nvPicPr>
        <p:blipFill>
          <a:blip r:embed="rId2"/>
          <a:stretch>
            <a:fillRect/>
          </a:stretch>
        </p:blipFill>
        <p:spPr>
          <a:xfrm>
            <a:off x="5823223" y="939603"/>
            <a:ext cx="6368777" cy="4516457"/>
          </a:xfrm>
          <a:prstGeom prst="rect">
            <a:avLst/>
          </a:prstGeom>
        </p:spPr>
      </p:pic>
      <p:pic>
        <p:nvPicPr>
          <p:cNvPr id="6" name="图片 5">
            <a:extLst>
              <a:ext uri="{FF2B5EF4-FFF2-40B4-BE49-F238E27FC236}">
                <a16:creationId xmlns:a16="http://schemas.microsoft.com/office/drawing/2014/main" id="{1750FB8E-2C3C-550B-D786-3F1198B273A3}"/>
              </a:ext>
            </a:extLst>
          </p:cNvPr>
          <p:cNvPicPr>
            <a:picLocks noChangeAspect="1"/>
          </p:cNvPicPr>
          <p:nvPr/>
        </p:nvPicPr>
        <p:blipFill>
          <a:blip r:embed="rId3"/>
          <a:stretch>
            <a:fillRect/>
          </a:stretch>
        </p:blipFill>
        <p:spPr>
          <a:xfrm>
            <a:off x="-34857" y="933326"/>
            <a:ext cx="6130857" cy="4332180"/>
          </a:xfrm>
          <a:prstGeom prst="rect">
            <a:avLst/>
          </a:prstGeom>
        </p:spPr>
      </p:pic>
    </p:spTree>
    <p:extLst>
      <p:ext uri="{BB962C8B-B14F-4D97-AF65-F5344CB8AC3E}">
        <p14:creationId xmlns:p14="http://schemas.microsoft.com/office/powerpoint/2010/main" val="848410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B4C8C236-8C33-06C9-EB2F-2A802AE78EAC}"/>
              </a:ext>
            </a:extLst>
          </p:cNvPr>
          <p:cNvSpPr txBox="1"/>
          <p:nvPr/>
        </p:nvSpPr>
        <p:spPr>
          <a:xfrm>
            <a:off x="2779295" y="5462337"/>
            <a:ext cx="1636294" cy="369332"/>
          </a:xfrm>
          <a:prstGeom prst="rect">
            <a:avLst/>
          </a:prstGeom>
          <a:noFill/>
        </p:spPr>
        <p:txBody>
          <a:bodyPr wrap="square" rtlCol="0">
            <a:spAutoFit/>
          </a:bodyPr>
          <a:lstStyle/>
          <a:p>
            <a:r>
              <a:rPr kumimoji="1" lang="en-US" altLang="zh-CN" dirty="0"/>
              <a:t>Positive</a:t>
            </a:r>
            <a:endParaRPr kumimoji="1" lang="zh-CN" altLang="en-US" dirty="0"/>
          </a:p>
        </p:txBody>
      </p:sp>
      <p:sp>
        <p:nvSpPr>
          <p:cNvPr id="11" name="文本框 10">
            <a:extLst>
              <a:ext uri="{FF2B5EF4-FFF2-40B4-BE49-F238E27FC236}">
                <a16:creationId xmlns:a16="http://schemas.microsoft.com/office/drawing/2014/main" id="{26F382E9-8227-2E96-9E4C-3F30B05B9917}"/>
              </a:ext>
            </a:extLst>
          </p:cNvPr>
          <p:cNvSpPr txBox="1"/>
          <p:nvPr/>
        </p:nvSpPr>
        <p:spPr>
          <a:xfrm>
            <a:off x="8843211" y="5462337"/>
            <a:ext cx="1816768" cy="369332"/>
          </a:xfrm>
          <a:prstGeom prst="rect">
            <a:avLst/>
          </a:prstGeom>
          <a:noFill/>
        </p:spPr>
        <p:txBody>
          <a:bodyPr wrap="square" rtlCol="0">
            <a:spAutoFit/>
          </a:bodyPr>
          <a:lstStyle/>
          <a:p>
            <a:r>
              <a:rPr kumimoji="1" lang="en-US" altLang="zh-CN" dirty="0"/>
              <a:t>Negative</a:t>
            </a:r>
            <a:endParaRPr kumimoji="1" lang="zh-CN" altLang="en-US" dirty="0"/>
          </a:p>
        </p:txBody>
      </p:sp>
      <p:sp>
        <p:nvSpPr>
          <p:cNvPr id="2" name="文本框 1">
            <a:extLst>
              <a:ext uri="{FF2B5EF4-FFF2-40B4-BE49-F238E27FC236}">
                <a16:creationId xmlns:a16="http://schemas.microsoft.com/office/drawing/2014/main" id="{9DC61EE6-84CC-9C78-F5EB-5A5B77945744}"/>
              </a:ext>
            </a:extLst>
          </p:cNvPr>
          <p:cNvSpPr txBox="1"/>
          <p:nvPr/>
        </p:nvSpPr>
        <p:spPr>
          <a:xfrm>
            <a:off x="422787" y="570271"/>
            <a:ext cx="1415845" cy="369332"/>
          </a:xfrm>
          <a:prstGeom prst="rect">
            <a:avLst/>
          </a:prstGeom>
          <a:noFill/>
        </p:spPr>
        <p:txBody>
          <a:bodyPr wrap="square" rtlCol="0">
            <a:spAutoFit/>
          </a:bodyPr>
          <a:lstStyle/>
          <a:p>
            <a:r>
              <a:rPr kumimoji="1" lang="en-US" altLang="zh-CN" dirty="0"/>
              <a:t>Word2Vec</a:t>
            </a:r>
            <a:endParaRPr kumimoji="1" lang="zh-CN" altLang="en-US" dirty="0"/>
          </a:p>
        </p:txBody>
      </p:sp>
      <p:pic>
        <p:nvPicPr>
          <p:cNvPr id="5" name="图片 4">
            <a:extLst>
              <a:ext uri="{FF2B5EF4-FFF2-40B4-BE49-F238E27FC236}">
                <a16:creationId xmlns:a16="http://schemas.microsoft.com/office/drawing/2014/main" id="{B533C66B-AE7F-ED64-7F05-E6616B111AD0}"/>
              </a:ext>
            </a:extLst>
          </p:cNvPr>
          <p:cNvPicPr>
            <a:picLocks noChangeAspect="1"/>
          </p:cNvPicPr>
          <p:nvPr/>
        </p:nvPicPr>
        <p:blipFill>
          <a:blip r:embed="rId2"/>
          <a:stretch>
            <a:fillRect/>
          </a:stretch>
        </p:blipFill>
        <p:spPr>
          <a:xfrm>
            <a:off x="100238" y="1120141"/>
            <a:ext cx="5995762" cy="4236720"/>
          </a:xfrm>
          <a:prstGeom prst="rect">
            <a:avLst/>
          </a:prstGeom>
        </p:spPr>
      </p:pic>
      <p:pic>
        <p:nvPicPr>
          <p:cNvPr id="7" name="图片 6">
            <a:extLst>
              <a:ext uri="{FF2B5EF4-FFF2-40B4-BE49-F238E27FC236}">
                <a16:creationId xmlns:a16="http://schemas.microsoft.com/office/drawing/2014/main" id="{59C1F2C4-1283-1801-0510-C1A506C1A03A}"/>
              </a:ext>
            </a:extLst>
          </p:cNvPr>
          <p:cNvPicPr>
            <a:picLocks noChangeAspect="1"/>
          </p:cNvPicPr>
          <p:nvPr/>
        </p:nvPicPr>
        <p:blipFill>
          <a:blip r:embed="rId3"/>
          <a:stretch>
            <a:fillRect/>
          </a:stretch>
        </p:blipFill>
        <p:spPr>
          <a:xfrm>
            <a:off x="6096000" y="1063809"/>
            <a:ext cx="6133181" cy="4349383"/>
          </a:xfrm>
          <a:prstGeom prst="rect">
            <a:avLst/>
          </a:prstGeom>
        </p:spPr>
      </p:pic>
    </p:spTree>
    <p:extLst>
      <p:ext uri="{BB962C8B-B14F-4D97-AF65-F5344CB8AC3E}">
        <p14:creationId xmlns:p14="http://schemas.microsoft.com/office/powerpoint/2010/main" val="2342879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90A3CEA-7958-6617-616D-8EA14DDE6107}"/>
              </a:ext>
            </a:extLst>
          </p:cNvPr>
          <p:cNvSpPr txBox="1"/>
          <p:nvPr/>
        </p:nvSpPr>
        <p:spPr>
          <a:xfrm>
            <a:off x="2273968" y="5504642"/>
            <a:ext cx="1118937" cy="369332"/>
          </a:xfrm>
          <a:prstGeom prst="rect">
            <a:avLst/>
          </a:prstGeom>
          <a:noFill/>
        </p:spPr>
        <p:txBody>
          <a:bodyPr wrap="square" rtlCol="0">
            <a:spAutoFit/>
          </a:bodyPr>
          <a:lstStyle/>
          <a:p>
            <a:r>
              <a:rPr kumimoji="1" lang="en-US" altLang="zh-CN" dirty="0"/>
              <a:t>Positive</a:t>
            </a:r>
            <a:endParaRPr kumimoji="1" lang="zh-CN" altLang="en-US" dirty="0"/>
          </a:p>
        </p:txBody>
      </p:sp>
      <p:sp>
        <p:nvSpPr>
          <p:cNvPr id="10" name="文本框 9">
            <a:extLst>
              <a:ext uri="{FF2B5EF4-FFF2-40B4-BE49-F238E27FC236}">
                <a16:creationId xmlns:a16="http://schemas.microsoft.com/office/drawing/2014/main" id="{08DAB6ED-7571-57D5-D4EB-887FCE9952DB}"/>
              </a:ext>
            </a:extLst>
          </p:cNvPr>
          <p:cNvSpPr txBox="1"/>
          <p:nvPr/>
        </p:nvSpPr>
        <p:spPr>
          <a:xfrm>
            <a:off x="8518358" y="5689308"/>
            <a:ext cx="1167063" cy="369332"/>
          </a:xfrm>
          <a:prstGeom prst="rect">
            <a:avLst/>
          </a:prstGeom>
          <a:noFill/>
        </p:spPr>
        <p:txBody>
          <a:bodyPr wrap="square" rtlCol="0">
            <a:spAutoFit/>
          </a:bodyPr>
          <a:lstStyle/>
          <a:p>
            <a:r>
              <a:rPr kumimoji="1" lang="en-US" altLang="zh-CN" dirty="0"/>
              <a:t>Negative</a:t>
            </a:r>
            <a:endParaRPr kumimoji="1" lang="zh-CN" altLang="en-US" dirty="0"/>
          </a:p>
        </p:txBody>
      </p:sp>
      <p:sp>
        <p:nvSpPr>
          <p:cNvPr id="2" name="文本框 1">
            <a:extLst>
              <a:ext uri="{FF2B5EF4-FFF2-40B4-BE49-F238E27FC236}">
                <a16:creationId xmlns:a16="http://schemas.microsoft.com/office/drawing/2014/main" id="{B785EF58-4928-A29E-24D4-9044D8FACF04}"/>
              </a:ext>
            </a:extLst>
          </p:cNvPr>
          <p:cNvSpPr txBox="1"/>
          <p:nvPr/>
        </p:nvSpPr>
        <p:spPr>
          <a:xfrm>
            <a:off x="432619" y="619432"/>
            <a:ext cx="1258529" cy="369332"/>
          </a:xfrm>
          <a:prstGeom prst="rect">
            <a:avLst/>
          </a:prstGeom>
          <a:noFill/>
        </p:spPr>
        <p:txBody>
          <a:bodyPr wrap="square" rtlCol="0">
            <a:spAutoFit/>
          </a:bodyPr>
          <a:lstStyle/>
          <a:p>
            <a:r>
              <a:rPr kumimoji="1" lang="en-US" altLang="zh-CN" dirty="0" err="1"/>
              <a:t>FastText</a:t>
            </a:r>
            <a:endParaRPr kumimoji="1" lang="zh-CN" altLang="en-US" dirty="0"/>
          </a:p>
        </p:txBody>
      </p:sp>
      <p:pic>
        <p:nvPicPr>
          <p:cNvPr id="3" name="图片 2">
            <a:extLst>
              <a:ext uri="{FF2B5EF4-FFF2-40B4-BE49-F238E27FC236}">
                <a16:creationId xmlns:a16="http://schemas.microsoft.com/office/drawing/2014/main" id="{D3A08DEE-A887-2563-1DE1-B801F7650DDD}"/>
              </a:ext>
            </a:extLst>
          </p:cNvPr>
          <p:cNvPicPr>
            <a:picLocks noChangeAspect="1"/>
          </p:cNvPicPr>
          <p:nvPr/>
        </p:nvPicPr>
        <p:blipFill>
          <a:blip r:embed="rId2"/>
          <a:stretch>
            <a:fillRect/>
          </a:stretch>
        </p:blipFill>
        <p:spPr>
          <a:xfrm>
            <a:off x="127294" y="1178696"/>
            <a:ext cx="5874856" cy="4151285"/>
          </a:xfrm>
          <a:prstGeom prst="rect">
            <a:avLst/>
          </a:prstGeom>
        </p:spPr>
      </p:pic>
      <p:pic>
        <p:nvPicPr>
          <p:cNvPr id="4" name="图片 3">
            <a:extLst>
              <a:ext uri="{FF2B5EF4-FFF2-40B4-BE49-F238E27FC236}">
                <a16:creationId xmlns:a16="http://schemas.microsoft.com/office/drawing/2014/main" id="{7C4DF9ED-9CC0-4AE1-5692-6E7B070F8375}"/>
              </a:ext>
            </a:extLst>
          </p:cNvPr>
          <p:cNvPicPr>
            <a:picLocks noChangeAspect="1"/>
          </p:cNvPicPr>
          <p:nvPr/>
        </p:nvPicPr>
        <p:blipFill>
          <a:blip r:embed="rId3"/>
          <a:stretch>
            <a:fillRect/>
          </a:stretch>
        </p:blipFill>
        <p:spPr>
          <a:xfrm>
            <a:off x="6028277" y="1223871"/>
            <a:ext cx="6036429" cy="4280771"/>
          </a:xfrm>
          <a:prstGeom prst="rect">
            <a:avLst/>
          </a:prstGeom>
        </p:spPr>
      </p:pic>
    </p:spTree>
    <p:extLst>
      <p:ext uri="{BB962C8B-B14F-4D97-AF65-F5344CB8AC3E}">
        <p14:creationId xmlns:p14="http://schemas.microsoft.com/office/powerpoint/2010/main" val="280916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098E8-2404-6033-0E15-41F8C3C845F2}"/>
              </a:ext>
            </a:extLst>
          </p:cNvPr>
          <p:cNvSpPr>
            <a:spLocks noGrp="1"/>
          </p:cNvSpPr>
          <p:nvPr>
            <p:ph type="title"/>
          </p:nvPr>
        </p:nvSpPr>
        <p:spPr>
          <a:xfrm>
            <a:off x="838200" y="500062"/>
            <a:ext cx="10515600" cy="1325563"/>
          </a:xfrm>
        </p:spPr>
        <p:txBody>
          <a:bodyPr>
            <a:normAutofit fontScale="90000"/>
          </a:bodyPr>
          <a:lstStyle/>
          <a:p>
            <a:r>
              <a:rPr kumimoji="1" lang="en-US" altLang="zh-CN" dirty="0">
                <a:latin typeface="Calibri" panose="020F0502020204030204" pitchFamily="34" charset="0"/>
                <a:cs typeface="Calibri" panose="020F0502020204030204" pitchFamily="34" charset="0"/>
              </a:rPr>
              <a:t>Step1: </a:t>
            </a:r>
            <a:r>
              <a:rPr kumimoji="1" lang="en-US" altLang="zh-CN" sz="4000" dirty="0">
                <a:latin typeface="Calibri" panose="020F0502020204030204" pitchFamily="34" charset="0"/>
                <a:cs typeface="Calibri" panose="020F0502020204030204" pitchFamily="34" charset="0"/>
              </a:rPr>
              <a:t>Use GPT-3.5 with fine-tuning method to extract sensational, emotional, metaphoric keywords</a:t>
            </a:r>
            <a:br>
              <a:rPr kumimoji="1" lang="en-US" altLang="zh-CN" dirty="0">
                <a:latin typeface="Calibri" panose="020F0502020204030204" pitchFamily="34" charset="0"/>
                <a:cs typeface="Calibri" panose="020F0502020204030204" pitchFamily="34" charset="0"/>
              </a:rPr>
            </a:br>
            <a:endParaRPr kumimoji="1"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080D83CE-218B-3631-248C-F7D5D324DB04}"/>
              </a:ext>
            </a:extLst>
          </p:cNvPr>
          <p:cNvSpPr>
            <a:spLocks noGrp="1"/>
          </p:cNvSpPr>
          <p:nvPr>
            <p:ph idx="1"/>
          </p:nvPr>
        </p:nvSpPr>
        <p:spPr/>
        <p:txBody>
          <a:bodyPr>
            <a:normAutofit fontScale="92500" lnSpcReduction="20000"/>
          </a:bodyPr>
          <a:lstStyle/>
          <a:p>
            <a:pPr marL="0" indent="0">
              <a:buNone/>
            </a:pPr>
            <a:r>
              <a:rPr kumimoji="1" lang="en-US" altLang="zh-CN" b="1" dirty="0"/>
              <a:t>Training prompt format:</a:t>
            </a:r>
          </a:p>
          <a:p>
            <a:r>
              <a:rPr kumimoji="1" lang="en" altLang="zh-CN" dirty="0"/>
              <a:t>{"messages":[ </a:t>
            </a:r>
          </a:p>
          <a:p>
            <a:r>
              <a:rPr kumimoji="1" lang="en" altLang="zh-CN" dirty="0"/>
              <a:t>{"role": "</a:t>
            </a:r>
            <a:r>
              <a:rPr kumimoji="1" lang="en" altLang="zh-CN" dirty="0">
                <a:solidFill>
                  <a:srgbClr val="FF0000"/>
                </a:solidFill>
              </a:rPr>
              <a:t>system</a:t>
            </a:r>
            <a:r>
              <a:rPr kumimoji="1" lang="en" altLang="zh-CN" dirty="0"/>
              <a:t>", "content": "You are a helpful linguistic assistant. Extract keywords including sensational, emotional, metaphoric, and usage examples from the corresponding texts below: 1. You need to first understand the meaning of the sentence before selection. 2. Remain the negative or positive meaning of the sentences. 3. Only select ADJ and NOUN keywords. 4. Must Remove words \"emotional\", \"sensational\", \"emotion\", \"sensation\", \"feeling\", and their derivatives."},</a:t>
            </a:r>
          </a:p>
          <a:p>
            <a:r>
              <a:rPr kumimoji="1" lang="en" altLang="zh-CN" dirty="0"/>
              <a:t>{"role": "</a:t>
            </a:r>
            <a:r>
              <a:rPr kumimoji="1" lang="en" altLang="zh-CN" dirty="0">
                <a:solidFill>
                  <a:srgbClr val="FF0000"/>
                </a:solidFill>
              </a:rPr>
              <a:t>user</a:t>
            </a:r>
            <a:r>
              <a:rPr kumimoji="1" lang="en" altLang="zh-CN" dirty="0"/>
              <a:t>", "content": </a:t>
            </a:r>
            <a:r>
              <a:rPr kumimoji="1" lang="en" altLang="zh-CN" dirty="0" err="1"/>
              <a:t>ptext_df</a:t>
            </a:r>
            <a:r>
              <a:rPr kumimoji="1" lang="en" altLang="zh-CN" dirty="0"/>
              <a:t>['</a:t>
            </a:r>
            <a:r>
              <a:rPr kumimoji="1" lang="en" altLang="zh-CN" dirty="0">
                <a:highlight>
                  <a:srgbClr val="FFFF00"/>
                </a:highlight>
              </a:rPr>
              <a:t>Text</a:t>
            </a:r>
            <a:r>
              <a:rPr kumimoji="1" lang="en" altLang="zh-CN" dirty="0"/>
              <a:t>'].</a:t>
            </a:r>
            <a:r>
              <a:rPr kumimoji="1" lang="en" altLang="zh-CN" dirty="0" err="1"/>
              <a:t>iloc</a:t>
            </a:r>
            <a:r>
              <a:rPr kumimoji="1" lang="en" altLang="zh-CN" dirty="0"/>
              <a:t>[</a:t>
            </a:r>
            <a:r>
              <a:rPr kumimoji="1" lang="en" altLang="zh-CN" dirty="0" err="1"/>
              <a:t>i</a:t>
            </a:r>
            <a:r>
              <a:rPr kumimoji="1" lang="en" altLang="zh-CN" dirty="0"/>
              <a:t>] }, </a:t>
            </a:r>
          </a:p>
          <a:p>
            <a:r>
              <a:rPr kumimoji="1" lang="en" altLang="zh-CN" dirty="0"/>
              <a:t>{"role": "</a:t>
            </a:r>
            <a:r>
              <a:rPr kumimoji="1" lang="en" altLang="zh-CN" dirty="0">
                <a:solidFill>
                  <a:srgbClr val="FF0000"/>
                </a:solidFill>
              </a:rPr>
              <a:t>assistant</a:t>
            </a:r>
            <a:r>
              <a:rPr kumimoji="1" lang="en" altLang="zh-CN" dirty="0"/>
              <a:t>", "content": </a:t>
            </a:r>
            <a:r>
              <a:rPr kumimoji="1" lang="en" altLang="zh-CN" dirty="0" err="1"/>
              <a:t>cleaned_manual_df</a:t>
            </a:r>
            <a:r>
              <a:rPr kumimoji="1" lang="en" altLang="zh-CN" dirty="0"/>
              <a:t>['</a:t>
            </a:r>
            <a:r>
              <a:rPr kumimoji="1" lang="en" altLang="zh-CN" dirty="0">
                <a:highlight>
                  <a:srgbClr val="FFFF00"/>
                </a:highlight>
              </a:rPr>
              <a:t>Tags</a:t>
            </a:r>
            <a:r>
              <a:rPr kumimoji="1" lang="en" altLang="zh-CN" dirty="0"/>
              <a:t>'].</a:t>
            </a:r>
            <a:r>
              <a:rPr kumimoji="1" lang="en" altLang="zh-CN" dirty="0" err="1"/>
              <a:t>iloc</a:t>
            </a:r>
            <a:r>
              <a:rPr kumimoji="1" lang="en" altLang="zh-CN" dirty="0"/>
              <a:t>[</a:t>
            </a:r>
            <a:r>
              <a:rPr kumimoji="1" lang="en" altLang="zh-CN" dirty="0" err="1"/>
              <a:t>i</a:t>
            </a:r>
            <a:r>
              <a:rPr kumimoji="1" lang="en" altLang="zh-CN" dirty="0"/>
              <a:t>]} ] }</a:t>
            </a:r>
          </a:p>
          <a:p>
            <a:endParaRPr kumimoji="1" lang="zh-CN" altLang="en-US" dirty="0"/>
          </a:p>
        </p:txBody>
      </p:sp>
    </p:spTree>
    <p:extLst>
      <p:ext uri="{BB962C8B-B14F-4D97-AF65-F5344CB8AC3E}">
        <p14:creationId xmlns:p14="http://schemas.microsoft.com/office/powerpoint/2010/main" val="1563920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90A3CEA-7958-6617-616D-8EA14DDE6107}"/>
              </a:ext>
            </a:extLst>
          </p:cNvPr>
          <p:cNvSpPr txBox="1"/>
          <p:nvPr/>
        </p:nvSpPr>
        <p:spPr>
          <a:xfrm>
            <a:off x="2273968" y="5504642"/>
            <a:ext cx="1118937" cy="369332"/>
          </a:xfrm>
          <a:prstGeom prst="rect">
            <a:avLst/>
          </a:prstGeom>
          <a:noFill/>
        </p:spPr>
        <p:txBody>
          <a:bodyPr wrap="square" rtlCol="0">
            <a:spAutoFit/>
          </a:bodyPr>
          <a:lstStyle/>
          <a:p>
            <a:r>
              <a:rPr kumimoji="1" lang="en-US" altLang="zh-CN" dirty="0"/>
              <a:t>Positive</a:t>
            </a:r>
            <a:endParaRPr kumimoji="1" lang="zh-CN" altLang="en-US" dirty="0"/>
          </a:p>
        </p:txBody>
      </p:sp>
      <p:sp>
        <p:nvSpPr>
          <p:cNvPr id="10" name="文本框 9">
            <a:extLst>
              <a:ext uri="{FF2B5EF4-FFF2-40B4-BE49-F238E27FC236}">
                <a16:creationId xmlns:a16="http://schemas.microsoft.com/office/drawing/2014/main" id="{08DAB6ED-7571-57D5-D4EB-887FCE9952DB}"/>
              </a:ext>
            </a:extLst>
          </p:cNvPr>
          <p:cNvSpPr txBox="1"/>
          <p:nvPr/>
        </p:nvSpPr>
        <p:spPr>
          <a:xfrm>
            <a:off x="8518358" y="5689308"/>
            <a:ext cx="1167063" cy="369332"/>
          </a:xfrm>
          <a:prstGeom prst="rect">
            <a:avLst/>
          </a:prstGeom>
          <a:noFill/>
        </p:spPr>
        <p:txBody>
          <a:bodyPr wrap="square" rtlCol="0">
            <a:spAutoFit/>
          </a:bodyPr>
          <a:lstStyle/>
          <a:p>
            <a:r>
              <a:rPr kumimoji="1" lang="en-US" altLang="zh-CN" dirty="0"/>
              <a:t>Negative</a:t>
            </a:r>
            <a:endParaRPr kumimoji="1" lang="zh-CN" altLang="en-US" dirty="0"/>
          </a:p>
        </p:txBody>
      </p:sp>
      <p:sp>
        <p:nvSpPr>
          <p:cNvPr id="2" name="文本框 1">
            <a:extLst>
              <a:ext uri="{FF2B5EF4-FFF2-40B4-BE49-F238E27FC236}">
                <a16:creationId xmlns:a16="http://schemas.microsoft.com/office/drawing/2014/main" id="{B785EF58-4928-A29E-24D4-9044D8FACF04}"/>
              </a:ext>
            </a:extLst>
          </p:cNvPr>
          <p:cNvSpPr txBox="1"/>
          <p:nvPr/>
        </p:nvSpPr>
        <p:spPr>
          <a:xfrm>
            <a:off x="432619" y="619432"/>
            <a:ext cx="1258529" cy="369332"/>
          </a:xfrm>
          <a:prstGeom prst="rect">
            <a:avLst/>
          </a:prstGeom>
          <a:noFill/>
        </p:spPr>
        <p:txBody>
          <a:bodyPr wrap="square" rtlCol="0">
            <a:spAutoFit/>
          </a:bodyPr>
          <a:lstStyle/>
          <a:p>
            <a:r>
              <a:rPr kumimoji="1" lang="en-US" altLang="zh-CN" dirty="0" err="1"/>
              <a:t>FastText</a:t>
            </a:r>
            <a:endParaRPr kumimoji="1" lang="zh-CN" altLang="en-US" dirty="0"/>
          </a:p>
        </p:txBody>
      </p:sp>
      <p:pic>
        <p:nvPicPr>
          <p:cNvPr id="7" name="图片 6">
            <a:extLst>
              <a:ext uri="{FF2B5EF4-FFF2-40B4-BE49-F238E27FC236}">
                <a16:creationId xmlns:a16="http://schemas.microsoft.com/office/drawing/2014/main" id="{D1ACE878-149E-C757-6B0D-306589632413}"/>
              </a:ext>
            </a:extLst>
          </p:cNvPr>
          <p:cNvPicPr>
            <a:picLocks noChangeAspect="1"/>
          </p:cNvPicPr>
          <p:nvPr/>
        </p:nvPicPr>
        <p:blipFill>
          <a:blip r:embed="rId2"/>
          <a:stretch>
            <a:fillRect/>
          </a:stretch>
        </p:blipFill>
        <p:spPr>
          <a:xfrm>
            <a:off x="6096000" y="988764"/>
            <a:ext cx="6067404" cy="4302737"/>
          </a:xfrm>
          <a:prstGeom prst="rect">
            <a:avLst/>
          </a:prstGeom>
        </p:spPr>
      </p:pic>
      <p:pic>
        <p:nvPicPr>
          <p:cNvPr id="8" name="图片 7">
            <a:extLst>
              <a:ext uri="{FF2B5EF4-FFF2-40B4-BE49-F238E27FC236}">
                <a16:creationId xmlns:a16="http://schemas.microsoft.com/office/drawing/2014/main" id="{20C1E2B6-58F1-97E4-D5FA-FF4473DF8754}"/>
              </a:ext>
            </a:extLst>
          </p:cNvPr>
          <p:cNvPicPr>
            <a:picLocks noChangeAspect="1"/>
          </p:cNvPicPr>
          <p:nvPr/>
        </p:nvPicPr>
        <p:blipFill>
          <a:blip r:embed="rId3"/>
          <a:stretch>
            <a:fillRect/>
          </a:stretch>
        </p:blipFill>
        <p:spPr>
          <a:xfrm>
            <a:off x="187773" y="1153494"/>
            <a:ext cx="5899349" cy="4168592"/>
          </a:xfrm>
          <a:prstGeom prst="rect">
            <a:avLst/>
          </a:prstGeom>
        </p:spPr>
      </p:pic>
    </p:spTree>
    <p:extLst>
      <p:ext uri="{BB962C8B-B14F-4D97-AF65-F5344CB8AC3E}">
        <p14:creationId xmlns:p14="http://schemas.microsoft.com/office/powerpoint/2010/main" val="653519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638F249-2908-13E0-97B0-58C38E89C812}"/>
              </a:ext>
            </a:extLst>
          </p:cNvPr>
          <p:cNvPicPr>
            <a:picLocks noChangeAspect="1"/>
          </p:cNvPicPr>
          <p:nvPr/>
        </p:nvPicPr>
        <p:blipFill>
          <a:blip r:embed="rId2"/>
          <a:stretch>
            <a:fillRect/>
          </a:stretch>
        </p:blipFill>
        <p:spPr>
          <a:xfrm>
            <a:off x="913216" y="0"/>
            <a:ext cx="3381167" cy="6854969"/>
          </a:xfrm>
          <a:prstGeom prst="rect">
            <a:avLst/>
          </a:prstGeom>
        </p:spPr>
      </p:pic>
      <p:pic>
        <p:nvPicPr>
          <p:cNvPr id="5" name="图片 4">
            <a:extLst>
              <a:ext uri="{FF2B5EF4-FFF2-40B4-BE49-F238E27FC236}">
                <a16:creationId xmlns:a16="http://schemas.microsoft.com/office/drawing/2014/main" id="{C9B50F03-248B-A496-10D0-7ABAC9ED1FF4}"/>
              </a:ext>
            </a:extLst>
          </p:cNvPr>
          <p:cNvPicPr>
            <a:picLocks noChangeAspect="1"/>
          </p:cNvPicPr>
          <p:nvPr/>
        </p:nvPicPr>
        <p:blipFill>
          <a:blip r:embed="rId3"/>
          <a:stretch>
            <a:fillRect/>
          </a:stretch>
        </p:blipFill>
        <p:spPr>
          <a:xfrm>
            <a:off x="4724189" y="192947"/>
            <a:ext cx="6772460" cy="6337139"/>
          </a:xfrm>
          <a:prstGeom prst="rect">
            <a:avLst/>
          </a:prstGeom>
        </p:spPr>
      </p:pic>
    </p:spTree>
    <p:extLst>
      <p:ext uri="{BB962C8B-B14F-4D97-AF65-F5344CB8AC3E}">
        <p14:creationId xmlns:p14="http://schemas.microsoft.com/office/powerpoint/2010/main" val="331825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81E4F5-BAE1-09E7-FA04-E29458F78E0B}"/>
              </a:ext>
            </a:extLst>
          </p:cNvPr>
          <p:cNvSpPr>
            <a:spLocks noGrp="1"/>
          </p:cNvSpPr>
          <p:nvPr>
            <p:ph type="title"/>
          </p:nvPr>
        </p:nvSpPr>
        <p:spPr>
          <a:xfrm>
            <a:off x="737532" y="79899"/>
            <a:ext cx="10515600" cy="1325563"/>
          </a:xfrm>
        </p:spPr>
        <p:txBody>
          <a:bodyPr/>
          <a:lstStyle/>
          <a:p>
            <a:r>
              <a:rPr kumimoji="1" lang="en-US" altLang="zh-CN" dirty="0">
                <a:latin typeface="Calibri" panose="020F0502020204030204" pitchFamily="34" charset="0"/>
                <a:cs typeface="Calibri" panose="020F0502020204030204" pitchFamily="34" charset="0"/>
              </a:rPr>
              <a:t>Step 6: Feature visualization according to</a:t>
            </a:r>
            <a:r>
              <a:rPr kumimoji="1" lang="zh-CN" altLang="en-US" dirty="0">
                <a:latin typeface="Calibri" panose="020F0502020204030204" pitchFamily="34" charset="0"/>
                <a:cs typeface="Calibri" panose="020F0502020204030204" pitchFamily="34" charset="0"/>
              </a:rPr>
              <a:t> </a:t>
            </a:r>
            <a:r>
              <a:rPr kumimoji="1" lang="en" altLang="zh-CN" dirty="0">
                <a:latin typeface="Calibri" panose="020F0502020204030204" pitchFamily="34" charset="0"/>
                <a:cs typeface="Calibri" panose="020F0502020204030204" pitchFamily="34" charset="0"/>
              </a:rPr>
              <a:t>Ratio of positive and negative</a:t>
            </a:r>
            <a:r>
              <a:rPr kumimoji="1" lang="en-US" altLang="zh-CN" dirty="0">
                <a:latin typeface="Calibri" panose="020F0502020204030204" pitchFamily="34" charset="0"/>
                <a:cs typeface="Calibri" panose="020F0502020204030204" pitchFamily="34" charset="0"/>
              </a:rPr>
              <a:t> </a:t>
            </a:r>
            <a:endParaRPr kumimoji="1" lang="zh-CN" altLang="en-US" dirty="0">
              <a:latin typeface="Calibri" panose="020F0502020204030204" pitchFamily="34" charset="0"/>
              <a:cs typeface="Calibri" panose="020F0502020204030204" pitchFamily="34" charset="0"/>
            </a:endParaRPr>
          </a:p>
        </p:txBody>
      </p:sp>
      <p:pic>
        <p:nvPicPr>
          <p:cNvPr id="4" name="图片 3" descr="图表, 条形图&#10;&#10;描述已自动生成">
            <a:extLst>
              <a:ext uri="{FF2B5EF4-FFF2-40B4-BE49-F238E27FC236}">
                <a16:creationId xmlns:a16="http://schemas.microsoft.com/office/drawing/2014/main" id="{04E45C17-C31B-40AB-54E0-E35BA9F7AA9C}"/>
              </a:ext>
            </a:extLst>
          </p:cNvPr>
          <p:cNvPicPr>
            <a:picLocks noChangeAspect="1"/>
          </p:cNvPicPr>
          <p:nvPr/>
        </p:nvPicPr>
        <p:blipFill>
          <a:blip r:embed="rId2"/>
          <a:stretch>
            <a:fillRect/>
          </a:stretch>
        </p:blipFill>
        <p:spPr>
          <a:xfrm>
            <a:off x="79522" y="1620217"/>
            <a:ext cx="6312890" cy="4794600"/>
          </a:xfrm>
          <a:prstGeom prst="rect">
            <a:avLst/>
          </a:prstGeom>
        </p:spPr>
      </p:pic>
      <p:pic>
        <p:nvPicPr>
          <p:cNvPr id="8" name="图片 7" descr="图表, 条形图&#10;&#10;描述已自动生成">
            <a:extLst>
              <a:ext uri="{FF2B5EF4-FFF2-40B4-BE49-F238E27FC236}">
                <a16:creationId xmlns:a16="http://schemas.microsoft.com/office/drawing/2014/main" id="{FAF77756-6E19-82D6-82F8-0F172EA0860C}"/>
              </a:ext>
            </a:extLst>
          </p:cNvPr>
          <p:cNvPicPr>
            <a:picLocks noChangeAspect="1"/>
          </p:cNvPicPr>
          <p:nvPr/>
        </p:nvPicPr>
        <p:blipFill>
          <a:blip r:embed="rId3"/>
          <a:stretch>
            <a:fillRect/>
          </a:stretch>
        </p:blipFill>
        <p:spPr>
          <a:xfrm>
            <a:off x="5624644" y="1620217"/>
            <a:ext cx="6424848" cy="4879631"/>
          </a:xfrm>
          <a:prstGeom prst="rect">
            <a:avLst/>
          </a:prstGeom>
        </p:spPr>
      </p:pic>
    </p:spTree>
    <p:extLst>
      <p:ext uri="{BB962C8B-B14F-4D97-AF65-F5344CB8AC3E}">
        <p14:creationId xmlns:p14="http://schemas.microsoft.com/office/powerpoint/2010/main" val="1136786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89EEF9D1-BD8E-6ED8-9946-2FE95397C507}"/>
              </a:ext>
            </a:extLst>
          </p:cNvPr>
          <p:cNvSpPr>
            <a:spLocks noGrp="1"/>
          </p:cNvSpPr>
          <p:nvPr>
            <p:ph type="title"/>
          </p:nvPr>
        </p:nvSpPr>
        <p:spPr>
          <a:xfrm>
            <a:off x="838200" y="172178"/>
            <a:ext cx="10515600" cy="1325563"/>
          </a:xfrm>
        </p:spPr>
        <p:txBody>
          <a:bodyPr/>
          <a:lstStyle/>
          <a:p>
            <a:r>
              <a:rPr kumimoji="1" lang="en-US" altLang="zh-CN" dirty="0">
                <a:latin typeface="Calibri" panose="020F0502020204030204" pitchFamily="34" charset="0"/>
                <a:cs typeface="Calibri" panose="020F0502020204030204" pitchFamily="34" charset="0"/>
              </a:rPr>
              <a:t>Step 6: Feature visualization according to</a:t>
            </a:r>
            <a:r>
              <a:rPr kumimoji="1" lang="zh-CN" altLang="en-US" dirty="0">
                <a:latin typeface="Calibri" panose="020F0502020204030204" pitchFamily="34" charset="0"/>
                <a:cs typeface="Calibri" panose="020F0502020204030204" pitchFamily="34" charset="0"/>
              </a:rPr>
              <a:t> </a:t>
            </a:r>
            <a:r>
              <a:rPr kumimoji="1" lang="en" altLang="zh-CN" dirty="0">
                <a:latin typeface="Calibri" panose="020F0502020204030204" pitchFamily="34" charset="0"/>
                <a:cs typeface="Calibri" panose="020F0502020204030204" pitchFamily="34" charset="0"/>
              </a:rPr>
              <a:t>Ratio of positive and negative</a:t>
            </a:r>
            <a:r>
              <a:rPr kumimoji="1" lang="en-US" altLang="zh-CN" dirty="0">
                <a:latin typeface="Calibri" panose="020F0502020204030204" pitchFamily="34" charset="0"/>
                <a:cs typeface="Calibri" panose="020F0502020204030204" pitchFamily="34" charset="0"/>
              </a:rPr>
              <a:t> </a:t>
            </a:r>
            <a:endParaRPr kumimoji="1" lang="zh-CN" altLang="en-US" dirty="0">
              <a:latin typeface="Calibri" panose="020F0502020204030204" pitchFamily="34" charset="0"/>
              <a:cs typeface="Calibri" panose="020F0502020204030204" pitchFamily="34" charset="0"/>
            </a:endParaRPr>
          </a:p>
        </p:txBody>
      </p:sp>
      <p:pic>
        <p:nvPicPr>
          <p:cNvPr id="9" name="图片 8" descr="图表, 条形图&#10;&#10;描述已自动生成">
            <a:extLst>
              <a:ext uri="{FF2B5EF4-FFF2-40B4-BE49-F238E27FC236}">
                <a16:creationId xmlns:a16="http://schemas.microsoft.com/office/drawing/2014/main" id="{881A1FC2-1F8E-17CD-8640-7ACF15BCF0E8}"/>
              </a:ext>
            </a:extLst>
          </p:cNvPr>
          <p:cNvPicPr>
            <a:picLocks noChangeAspect="1"/>
          </p:cNvPicPr>
          <p:nvPr/>
        </p:nvPicPr>
        <p:blipFill>
          <a:blip r:embed="rId2"/>
          <a:stretch>
            <a:fillRect/>
          </a:stretch>
        </p:blipFill>
        <p:spPr>
          <a:xfrm>
            <a:off x="121466" y="1839747"/>
            <a:ext cx="6380666" cy="4846075"/>
          </a:xfrm>
          <a:prstGeom prst="rect">
            <a:avLst/>
          </a:prstGeom>
        </p:spPr>
      </p:pic>
      <p:pic>
        <p:nvPicPr>
          <p:cNvPr id="11" name="图片 10" descr="图表, 条形图&#10;&#10;描述已自动生成">
            <a:extLst>
              <a:ext uri="{FF2B5EF4-FFF2-40B4-BE49-F238E27FC236}">
                <a16:creationId xmlns:a16="http://schemas.microsoft.com/office/drawing/2014/main" id="{572148C7-0B66-22F8-698F-88D14E2A7A22}"/>
              </a:ext>
            </a:extLst>
          </p:cNvPr>
          <p:cNvPicPr>
            <a:picLocks noChangeAspect="1"/>
          </p:cNvPicPr>
          <p:nvPr/>
        </p:nvPicPr>
        <p:blipFill>
          <a:blip r:embed="rId3"/>
          <a:stretch>
            <a:fillRect/>
          </a:stretch>
        </p:blipFill>
        <p:spPr>
          <a:xfrm>
            <a:off x="5549142" y="2095106"/>
            <a:ext cx="6044443" cy="4590716"/>
          </a:xfrm>
          <a:prstGeom prst="rect">
            <a:avLst/>
          </a:prstGeom>
        </p:spPr>
      </p:pic>
    </p:spTree>
    <p:extLst>
      <p:ext uri="{BB962C8B-B14F-4D97-AF65-F5344CB8AC3E}">
        <p14:creationId xmlns:p14="http://schemas.microsoft.com/office/powerpoint/2010/main" val="1127878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DBD2C5B9-5DC0-67F9-CF4B-EA112726C023}"/>
              </a:ext>
            </a:extLst>
          </p:cNvPr>
          <p:cNvSpPr>
            <a:spLocks noGrp="1"/>
          </p:cNvSpPr>
          <p:nvPr>
            <p:ph type="title"/>
          </p:nvPr>
        </p:nvSpPr>
        <p:spPr/>
        <p:txBody>
          <a:bodyPr/>
          <a:lstStyle/>
          <a:p>
            <a:r>
              <a:rPr kumimoji="1" lang="en-US" altLang="zh-CN" dirty="0">
                <a:latin typeface="Calibri" panose="020F0502020204030204" pitchFamily="34" charset="0"/>
                <a:cs typeface="Calibri" panose="020F0502020204030204" pitchFamily="34" charset="0"/>
              </a:rPr>
              <a:t>Step 6: Feature visualization according to</a:t>
            </a:r>
            <a:r>
              <a:rPr kumimoji="1" lang="zh-CN" altLang="en-US" dirty="0">
                <a:latin typeface="Calibri" panose="020F0502020204030204" pitchFamily="34" charset="0"/>
                <a:cs typeface="Calibri" panose="020F0502020204030204" pitchFamily="34" charset="0"/>
              </a:rPr>
              <a:t> </a:t>
            </a:r>
            <a:r>
              <a:rPr kumimoji="1" lang="en" altLang="zh-CN" dirty="0">
                <a:latin typeface="Calibri" panose="020F0502020204030204" pitchFamily="34" charset="0"/>
                <a:cs typeface="Calibri" panose="020F0502020204030204" pitchFamily="34" charset="0"/>
              </a:rPr>
              <a:t>Ratio of positive and negative</a:t>
            </a:r>
            <a:r>
              <a:rPr kumimoji="1" lang="en-US" altLang="zh-CN" dirty="0">
                <a:latin typeface="Calibri" panose="020F0502020204030204" pitchFamily="34" charset="0"/>
                <a:cs typeface="Calibri" panose="020F0502020204030204" pitchFamily="34" charset="0"/>
              </a:rPr>
              <a:t> </a:t>
            </a:r>
            <a:endParaRPr kumimoji="1" lang="zh-CN" altLang="en-US" dirty="0">
              <a:latin typeface="Calibri" panose="020F0502020204030204" pitchFamily="34" charset="0"/>
              <a:cs typeface="Calibri" panose="020F0502020204030204" pitchFamily="34" charset="0"/>
            </a:endParaRPr>
          </a:p>
        </p:txBody>
      </p:sp>
      <p:pic>
        <p:nvPicPr>
          <p:cNvPr id="9" name="图片 8" descr="图表, 条形图&#10;&#10;描述已自动生成">
            <a:extLst>
              <a:ext uri="{FF2B5EF4-FFF2-40B4-BE49-F238E27FC236}">
                <a16:creationId xmlns:a16="http://schemas.microsoft.com/office/drawing/2014/main" id="{1D9F857F-11DA-BF8E-855C-171F79DA003C}"/>
              </a:ext>
            </a:extLst>
          </p:cNvPr>
          <p:cNvPicPr>
            <a:picLocks noChangeAspect="1"/>
          </p:cNvPicPr>
          <p:nvPr/>
        </p:nvPicPr>
        <p:blipFill>
          <a:blip r:embed="rId2"/>
          <a:stretch>
            <a:fillRect/>
          </a:stretch>
        </p:blipFill>
        <p:spPr>
          <a:xfrm>
            <a:off x="163410" y="1906859"/>
            <a:ext cx="6038255" cy="4586016"/>
          </a:xfrm>
          <a:prstGeom prst="rect">
            <a:avLst/>
          </a:prstGeom>
        </p:spPr>
      </p:pic>
      <p:pic>
        <p:nvPicPr>
          <p:cNvPr id="11" name="图片 10" descr="图表, 条形图&#10;&#10;描述已自动生成">
            <a:extLst>
              <a:ext uri="{FF2B5EF4-FFF2-40B4-BE49-F238E27FC236}">
                <a16:creationId xmlns:a16="http://schemas.microsoft.com/office/drawing/2014/main" id="{192F0267-210E-556E-F617-A4ABD559ED9E}"/>
              </a:ext>
            </a:extLst>
          </p:cNvPr>
          <p:cNvPicPr>
            <a:picLocks noChangeAspect="1"/>
          </p:cNvPicPr>
          <p:nvPr/>
        </p:nvPicPr>
        <p:blipFill>
          <a:blip r:embed="rId3"/>
          <a:stretch>
            <a:fillRect/>
          </a:stretch>
        </p:blipFill>
        <p:spPr>
          <a:xfrm>
            <a:off x="5887499" y="1805752"/>
            <a:ext cx="6304501" cy="4788229"/>
          </a:xfrm>
          <a:prstGeom prst="rect">
            <a:avLst/>
          </a:prstGeom>
        </p:spPr>
      </p:pic>
    </p:spTree>
    <p:extLst>
      <p:ext uri="{BB962C8B-B14F-4D97-AF65-F5344CB8AC3E}">
        <p14:creationId xmlns:p14="http://schemas.microsoft.com/office/powerpoint/2010/main" val="2316714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F14BDB8-07FE-F01D-07C1-1F46A6952397}"/>
              </a:ext>
            </a:extLst>
          </p:cNvPr>
          <p:cNvPicPr>
            <a:picLocks noChangeAspect="1"/>
          </p:cNvPicPr>
          <p:nvPr/>
        </p:nvPicPr>
        <p:blipFill>
          <a:blip r:embed="rId2"/>
          <a:stretch>
            <a:fillRect/>
          </a:stretch>
        </p:blipFill>
        <p:spPr>
          <a:xfrm>
            <a:off x="838200" y="1975914"/>
            <a:ext cx="5802224" cy="4192038"/>
          </a:xfrm>
          <a:prstGeom prst="rect">
            <a:avLst/>
          </a:prstGeom>
        </p:spPr>
      </p:pic>
      <p:sp>
        <p:nvSpPr>
          <p:cNvPr id="8" name="文本框 7">
            <a:extLst>
              <a:ext uri="{FF2B5EF4-FFF2-40B4-BE49-F238E27FC236}">
                <a16:creationId xmlns:a16="http://schemas.microsoft.com/office/drawing/2014/main" id="{85F80E9A-5E6E-E570-399A-EB0C18E5942A}"/>
              </a:ext>
            </a:extLst>
          </p:cNvPr>
          <p:cNvSpPr txBox="1"/>
          <p:nvPr/>
        </p:nvSpPr>
        <p:spPr>
          <a:xfrm>
            <a:off x="7649727" y="2772696"/>
            <a:ext cx="2836511" cy="523220"/>
          </a:xfrm>
          <a:prstGeom prst="rect">
            <a:avLst/>
          </a:prstGeom>
          <a:noFill/>
        </p:spPr>
        <p:txBody>
          <a:bodyPr wrap="square">
            <a:spAutoFit/>
          </a:bodyPr>
          <a:lstStyle/>
          <a:p>
            <a:r>
              <a:rPr kumimoji="1" lang="en-US" altLang="zh-CN" sz="2800" dirty="0"/>
              <a:t>Cosine</a:t>
            </a:r>
            <a:r>
              <a:rPr kumimoji="1" lang="zh-CN" altLang="en-US" sz="2800" dirty="0"/>
              <a:t> </a:t>
            </a:r>
            <a:r>
              <a:rPr kumimoji="1" lang="en-US" altLang="zh-CN" sz="2800" dirty="0"/>
              <a:t>similarity</a:t>
            </a:r>
            <a:endParaRPr lang="zh-CN" altLang="en-US" sz="2800" dirty="0"/>
          </a:p>
        </p:txBody>
      </p:sp>
      <p:sp>
        <p:nvSpPr>
          <p:cNvPr id="2" name="标题 1">
            <a:extLst>
              <a:ext uri="{FF2B5EF4-FFF2-40B4-BE49-F238E27FC236}">
                <a16:creationId xmlns:a16="http://schemas.microsoft.com/office/drawing/2014/main" id="{8A2F7CD6-900C-6B50-B87A-A7AE77853E70}"/>
              </a:ext>
            </a:extLst>
          </p:cNvPr>
          <p:cNvSpPr>
            <a:spLocks noGrp="1"/>
          </p:cNvSpPr>
          <p:nvPr>
            <p:ph type="title"/>
          </p:nvPr>
        </p:nvSpPr>
        <p:spPr>
          <a:xfrm>
            <a:off x="838200" y="365125"/>
            <a:ext cx="10515600" cy="1325563"/>
          </a:xfrm>
        </p:spPr>
        <p:txBody>
          <a:bodyPr/>
          <a:lstStyle/>
          <a:p>
            <a:r>
              <a:rPr kumimoji="1" lang="en-US" altLang="zh-CN" dirty="0">
                <a:latin typeface="Calibri" panose="020F0502020204030204" pitchFamily="34" charset="0"/>
                <a:cs typeface="Calibri" panose="020F0502020204030204" pitchFamily="34" charset="0"/>
              </a:rPr>
              <a:t>Step 7:</a:t>
            </a:r>
            <a:r>
              <a:rPr kumimoji="1" lang="zh-CN" altLang="en-US" dirty="0">
                <a:latin typeface="Calibri" panose="020F0502020204030204" pitchFamily="34" charset="0"/>
                <a:cs typeface="Calibri" panose="020F0502020204030204" pitchFamily="34" charset="0"/>
              </a:rPr>
              <a:t> </a:t>
            </a:r>
            <a:r>
              <a:rPr kumimoji="1" lang="en" altLang="zh-CN" dirty="0">
                <a:latin typeface="Calibri" panose="020F0502020204030204" pitchFamily="34" charset="0"/>
                <a:cs typeface="Calibri" panose="020F0502020204030204" pitchFamily="34" charset="0"/>
              </a:rPr>
              <a:t>The distribution relationship of signal features between different clusters</a:t>
            </a:r>
            <a:endParaRPr kumimoji="1"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9146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7A3088-D421-0BC5-3B1B-6E80BE30BD54}"/>
              </a:ext>
            </a:extLst>
          </p:cNvPr>
          <p:cNvSpPr>
            <a:spLocks noGrp="1"/>
          </p:cNvSpPr>
          <p:nvPr>
            <p:ph idx="1"/>
          </p:nvPr>
        </p:nvSpPr>
        <p:spPr>
          <a:xfrm>
            <a:off x="838200" y="1529227"/>
            <a:ext cx="10515600" cy="4351338"/>
          </a:xfrm>
        </p:spPr>
        <p:txBody>
          <a:bodyPr>
            <a:normAutofit fontScale="92500" lnSpcReduction="10000"/>
          </a:bodyPr>
          <a:lstStyle/>
          <a:p>
            <a:r>
              <a:rPr kumimoji="1" lang="en-US" altLang="zh-CN" dirty="0"/>
              <a:t>Glove</a:t>
            </a:r>
            <a:r>
              <a:rPr kumimoji="1" lang="zh-CN" altLang="en-US" dirty="0"/>
              <a:t>：</a:t>
            </a:r>
            <a:endParaRPr kumimoji="1" lang="en-US" altLang="zh-CN" dirty="0"/>
          </a:p>
          <a:p>
            <a:pPr marL="0" indent="0">
              <a:buNone/>
            </a:pPr>
            <a:r>
              <a:rPr kumimoji="1" lang="en-US" altLang="zh-CN" dirty="0"/>
              <a:t>Pos</a:t>
            </a:r>
            <a:r>
              <a:rPr kumimoji="1" lang="zh-CN" altLang="en-US" dirty="0"/>
              <a:t>：</a:t>
            </a:r>
            <a:r>
              <a:rPr kumimoji="1" lang="en-US" altLang="zh-CN" dirty="0"/>
              <a:t>3&amp;8(0.86)</a:t>
            </a:r>
          </a:p>
          <a:p>
            <a:pPr marL="0" indent="0">
              <a:buNone/>
            </a:pPr>
            <a:r>
              <a:rPr kumimoji="1" lang="en-US" altLang="zh-CN" dirty="0"/>
              <a:t>Neg</a:t>
            </a:r>
            <a:r>
              <a:rPr kumimoji="1" lang="zh-CN" altLang="en-US" dirty="0"/>
              <a:t>：</a:t>
            </a:r>
            <a:r>
              <a:rPr kumimoji="1" lang="en-US" altLang="zh-CN" dirty="0"/>
              <a:t>1&amp;10(0.81), 1&amp;11(0.91),</a:t>
            </a:r>
            <a:r>
              <a:rPr kumimoji="1" lang="zh-CN" altLang="en-US" dirty="0"/>
              <a:t> </a:t>
            </a:r>
            <a:r>
              <a:rPr kumimoji="1" lang="en-US" altLang="zh-CN" dirty="0"/>
              <a:t>2&amp;10(0.77), 3&amp;12(0.84), 6&amp;8(0.71), 8&amp;10(0.70), 10&amp;11(0.92), </a:t>
            </a:r>
          </a:p>
          <a:p>
            <a:r>
              <a:rPr kumimoji="1" lang="en-US" altLang="zh-CN" dirty="0"/>
              <a:t>Word2vec</a:t>
            </a:r>
            <a:r>
              <a:rPr kumimoji="1" lang="zh-CN" altLang="en-US" dirty="0"/>
              <a:t>：</a:t>
            </a:r>
            <a:endParaRPr kumimoji="1" lang="en-US" altLang="zh-CN" dirty="0"/>
          </a:p>
          <a:p>
            <a:pPr marL="0" indent="0">
              <a:buNone/>
            </a:pPr>
            <a:r>
              <a:rPr kumimoji="1" lang="en-US" altLang="zh-CN" dirty="0"/>
              <a:t>Pos</a:t>
            </a:r>
            <a:r>
              <a:rPr kumimoji="1" lang="zh-CN" altLang="en-US" dirty="0"/>
              <a:t>：</a:t>
            </a:r>
            <a:r>
              <a:rPr kumimoji="1" lang="en-US" altLang="zh-CN" dirty="0"/>
              <a:t>1&amp;4(0.70) </a:t>
            </a:r>
          </a:p>
          <a:p>
            <a:pPr marL="0" indent="0">
              <a:buNone/>
            </a:pPr>
            <a:r>
              <a:rPr kumimoji="1" lang="en-US" altLang="zh-CN" dirty="0"/>
              <a:t>Neg:  0&amp;3(0.77), 2&amp;3(0.70), 6&amp;10(0.76)</a:t>
            </a:r>
          </a:p>
          <a:p>
            <a:r>
              <a:rPr kumimoji="1" lang="en-US" altLang="zh-CN" dirty="0" err="1"/>
              <a:t>FastText</a:t>
            </a:r>
            <a:r>
              <a:rPr kumimoji="1" lang="zh-CN" altLang="en-US" dirty="0"/>
              <a:t>：</a:t>
            </a:r>
            <a:endParaRPr kumimoji="1" lang="en-US" altLang="zh-CN" dirty="0"/>
          </a:p>
          <a:p>
            <a:pPr marL="0" indent="0">
              <a:buNone/>
            </a:pPr>
            <a:r>
              <a:rPr kumimoji="1" lang="en-US" altLang="zh-CN" dirty="0"/>
              <a:t>Pos</a:t>
            </a:r>
            <a:r>
              <a:rPr kumimoji="1" lang="zh-CN" altLang="en-US" dirty="0"/>
              <a:t>：</a:t>
            </a:r>
            <a:r>
              <a:rPr kumimoji="1" lang="en-US" altLang="zh-CN" dirty="0"/>
              <a:t>5&amp;7(0.81)</a:t>
            </a:r>
          </a:p>
          <a:p>
            <a:pPr marL="0" indent="0">
              <a:buNone/>
            </a:pPr>
            <a:r>
              <a:rPr kumimoji="1" lang="en-US" altLang="zh-CN" dirty="0"/>
              <a:t>Neg</a:t>
            </a:r>
            <a:r>
              <a:rPr kumimoji="1" lang="zh-CN" altLang="en-US" dirty="0"/>
              <a:t>：</a:t>
            </a:r>
            <a:r>
              <a:rPr kumimoji="1" lang="en-US" altLang="zh-CN" dirty="0"/>
              <a:t>0&amp;3(0.88), 0&amp;6(0.95), 2&amp;10(0.73), 3&amp;6(0.89), 4&amp;8(0.81)</a:t>
            </a:r>
          </a:p>
          <a:p>
            <a:endParaRPr kumimoji="1" lang="en-US" altLang="zh-CN" dirty="0"/>
          </a:p>
          <a:p>
            <a:endParaRPr kumimoji="1" lang="zh-CN" altLang="en-US" dirty="0"/>
          </a:p>
        </p:txBody>
      </p:sp>
      <p:sp>
        <p:nvSpPr>
          <p:cNvPr id="4" name="文本框 3">
            <a:extLst>
              <a:ext uri="{FF2B5EF4-FFF2-40B4-BE49-F238E27FC236}">
                <a16:creationId xmlns:a16="http://schemas.microsoft.com/office/drawing/2014/main" id="{F58EB08C-51EB-85FF-C43C-9942503D5278}"/>
              </a:ext>
            </a:extLst>
          </p:cNvPr>
          <p:cNvSpPr txBox="1"/>
          <p:nvPr/>
        </p:nvSpPr>
        <p:spPr>
          <a:xfrm>
            <a:off x="989351" y="599607"/>
            <a:ext cx="4137285" cy="523220"/>
          </a:xfrm>
          <a:prstGeom prst="rect">
            <a:avLst/>
          </a:prstGeom>
          <a:noFill/>
        </p:spPr>
        <p:txBody>
          <a:bodyPr wrap="square" rtlCol="0">
            <a:spAutoFit/>
          </a:bodyPr>
          <a:lstStyle/>
          <a:p>
            <a:r>
              <a:rPr kumimoji="1" lang="en-US" altLang="zh-CN" sz="2800" dirty="0"/>
              <a:t>Cosine</a:t>
            </a:r>
            <a:r>
              <a:rPr kumimoji="1" lang="zh-CN" altLang="en-US" sz="2800" dirty="0"/>
              <a:t> </a:t>
            </a:r>
            <a:r>
              <a:rPr kumimoji="1" lang="en-US" altLang="zh-CN" sz="2800" dirty="0"/>
              <a:t>similarity&gt;=0.7</a:t>
            </a:r>
            <a:endParaRPr kumimoji="1" lang="zh-CN" altLang="en-US" sz="2800" dirty="0"/>
          </a:p>
        </p:txBody>
      </p:sp>
    </p:spTree>
    <p:extLst>
      <p:ext uri="{BB962C8B-B14F-4D97-AF65-F5344CB8AC3E}">
        <p14:creationId xmlns:p14="http://schemas.microsoft.com/office/powerpoint/2010/main" val="2864457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C44CD-1A99-CCBD-89CD-5DC46FB9AB29}"/>
              </a:ext>
            </a:extLst>
          </p:cNvPr>
          <p:cNvSpPr>
            <a:spLocks noGrp="1"/>
          </p:cNvSpPr>
          <p:nvPr>
            <p:ph type="title"/>
          </p:nvPr>
        </p:nvSpPr>
        <p:spPr/>
        <p:txBody>
          <a:bodyPr/>
          <a:lstStyle/>
          <a:p>
            <a:r>
              <a:rPr kumimoji="1" lang="en-US" altLang="zh-CN" dirty="0">
                <a:latin typeface="Calibri" panose="020F0502020204030204" pitchFamily="34" charset="0"/>
                <a:cs typeface="Calibri" panose="020F0502020204030204" pitchFamily="34" charset="0"/>
              </a:rPr>
              <a:t>Next</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Steps</a:t>
            </a:r>
            <a:endParaRPr kumimoji="1"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8C498D90-1311-93D3-DFA7-D2C4EB73F658}"/>
              </a:ext>
            </a:extLst>
          </p:cNvPr>
          <p:cNvSpPr>
            <a:spLocks noGrp="1"/>
          </p:cNvSpPr>
          <p:nvPr>
            <p:ph idx="1"/>
          </p:nvPr>
        </p:nvSpPr>
        <p:spPr/>
        <p:txBody>
          <a:bodyPr/>
          <a:lstStyle/>
          <a:p>
            <a:r>
              <a:rPr kumimoji="1" lang="en" altLang="zh-CN" dirty="0"/>
              <a:t>Find other advanced methods to explore the relationship between signal features and word</a:t>
            </a:r>
            <a:r>
              <a:rPr kumimoji="1" lang="zh-CN" altLang="en-US" dirty="0"/>
              <a:t> </a:t>
            </a:r>
            <a:r>
              <a:rPr kumimoji="1" lang="en" altLang="zh-CN" dirty="0"/>
              <a:t>categories</a:t>
            </a:r>
            <a:r>
              <a:rPr kumimoji="1" lang="en-US" altLang="zh-CN" dirty="0"/>
              <a:t>.</a:t>
            </a:r>
            <a:endParaRPr kumimoji="1" lang="en" altLang="zh-CN" dirty="0"/>
          </a:p>
          <a:p>
            <a:r>
              <a:rPr kumimoji="1" lang="en" altLang="zh-CN" dirty="0"/>
              <a:t>Cluster phrases - perhaps Bert can be used</a:t>
            </a:r>
            <a:r>
              <a:rPr kumimoji="1" lang="en-US" altLang="zh-CN" dirty="0"/>
              <a:t>.</a:t>
            </a:r>
            <a:endParaRPr kumimoji="1" lang="zh-CN" altLang="en-US" dirty="0"/>
          </a:p>
        </p:txBody>
      </p:sp>
    </p:spTree>
    <p:extLst>
      <p:ext uri="{BB962C8B-B14F-4D97-AF65-F5344CB8AC3E}">
        <p14:creationId xmlns:p14="http://schemas.microsoft.com/office/powerpoint/2010/main" val="12718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996058-B0A7-3E45-EA9A-231C6B65DDB0}"/>
              </a:ext>
            </a:extLst>
          </p:cNvPr>
          <p:cNvSpPr>
            <a:spLocks noGrp="1"/>
          </p:cNvSpPr>
          <p:nvPr>
            <p:ph idx="1"/>
          </p:nvPr>
        </p:nvSpPr>
        <p:spPr>
          <a:xfrm>
            <a:off x="747584" y="1496112"/>
            <a:ext cx="10515600" cy="4351338"/>
          </a:xfrm>
        </p:spPr>
        <p:txBody>
          <a:bodyPr>
            <a:normAutofit fontScale="92500" lnSpcReduction="20000"/>
          </a:bodyPr>
          <a:lstStyle/>
          <a:p>
            <a:pPr marL="0" indent="0">
              <a:buNone/>
            </a:pPr>
            <a:r>
              <a:rPr kumimoji="1" lang="en" altLang="zh-CN" sz="3000" b="1" dirty="0"/>
              <a:t>Divide the data into training and testing sets, with a ratio of </a:t>
            </a:r>
            <a:r>
              <a:rPr kumimoji="1" lang="en" altLang="zh-CN" sz="3000" b="1" dirty="0">
                <a:highlight>
                  <a:srgbClr val="FFFF00"/>
                </a:highlight>
              </a:rPr>
              <a:t>3:7</a:t>
            </a:r>
            <a:endParaRPr kumimoji="1" lang="en-US" altLang="zh-CN" sz="3000" b="1" dirty="0">
              <a:highlight>
                <a:srgbClr val="FFFF00"/>
              </a:highlight>
            </a:endParaRPr>
          </a:p>
          <a:p>
            <a:pPr marL="0" indent="0">
              <a:buNone/>
            </a:pPr>
            <a:r>
              <a:rPr kumimoji="1" lang="en-US" altLang="zh-CN" sz="2400" b="1" dirty="0"/>
              <a:t>Testing</a:t>
            </a:r>
            <a:r>
              <a:rPr kumimoji="1" lang="zh-CN" altLang="en-US" sz="2400" b="1" dirty="0"/>
              <a:t> </a:t>
            </a:r>
            <a:r>
              <a:rPr kumimoji="1" lang="en-US" altLang="zh-CN" sz="2400" b="1" dirty="0"/>
              <a:t>prompt format: (with no ”assistant” part)</a:t>
            </a:r>
          </a:p>
          <a:p>
            <a:r>
              <a:rPr kumimoji="1" lang="en-US" altLang="zh-CN" sz="2400" dirty="0"/>
              <a:t>{"messages": [</a:t>
            </a:r>
          </a:p>
          <a:p>
            <a:r>
              <a:rPr kumimoji="1" lang="en-US" altLang="zh-CN" sz="2400" dirty="0"/>
              <a:t>{"role": "</a:t>
            </a:r>
            <a:r>
              <a:rPr kumimoji="1" lang="en-US" altLang="zh-CN" sz="2400" dirty="0">
                <a:solidFill>
                  <a:srgbClr val="FF0000"/>
                </a:solidFill>
              </a:rPr>
              <a:t>system</a:t>
            </a:r>
            <a:r>
              <a:rPr kumimoji="1" lang="en-US" altLang="zh-CN" sz="2400" dirty="0"/>
              <a:t>", "content": "Extract keywords including sensational, emotional, metaphoric, and usage examples from the corresponding texts below."}, </a:t>
            </a:r>
          </a:p>
          <a:p>
            <a:r>
              <a:rPr kumimoji="1" lang="en-US" altLang="zh-CN" sz="2400" dirty="0"/>
              <a:t>{"role": "</a:t>
            </a:r>
            <a:r>
              <a:rPr kumimoji="1" lang="en-US" altLang="zh-CN" sz="2400" dirty="0">
                <a:solidFill>
                  <a:srgbClr val="FF0000"/>
                </a:solidFill>
              </a:rPr>
              <a:t>user</a:t>
            </a:r>
            <a:r>
              <a:rPr kumimoji="1" lang="en-US" altLang="zh-CN" sz="2400" dirty="0"/>
              <a:t>", "content": "This feels a little bit more intrusive again. I feel like we're back to the slightly more aggressive ones in a way like it feels a little bit more aggressive. I keep thinking of the sticker again. The sticker stuff, it feels like that. It feels like I expect to take my finger off, and there would be something on my finger that was in the way. It doesn't feel painful or annoying or anything. It's just like there's some kind of obstruction."}], </a:t>
            </a:r>
          </a:p>
          <a:p>
            <a:r>
              <a:rPr kumimoji="1" lang="en-US" altLang="zh-CN" sz="2400" dirty="0"/>
              <a:t>"Participants": 3, </a:t>
            </a:r>
          </a:p>
          <a:p>
            <a:r>
              <a:rPr kumimoji="1" lang="en-US" altLang="zh-CN" sz="2400" dirty="0"/>
              <a:t>"Signal": 12}</a:t>
            </a:r>
          </a:p>
          <a:p>
            <a:pPr marL="0" indent="0">
              <a:buNone/>
            </a:pPr>
            <a:endParaRPr kumimoji="1" lang="en-US" altLang="zh-CN" sz="2400" dirty="0"/>
          </a:p>
        </p:txBody>
      </p:sp>
      <p:sp>
        <p:nvSpPr>
          <p:cNvPr id="4" name="标题 1">
            <a:extLst>
              <a:ext uri="{FF2B5EF4-FFF2-40B4-BE49-F238E27FC236}">
                <a16:creationId xmlns:a16="http://schemas.microsoft.com/office/drawing/2014/main" id="{E757A7BC-D573-96FC-82D0-C3B7CB4212E0}"/>
              </a:ext>
            </a:extLst>
          </p:cNvPr>
          <p:cNvSpPr>
            <a:spLocks noGrp="1"/>
          </p:cNvSpPr>
          <p:nvPr>
            <p:ph type="title"/>
          </p:nvPr>
        </p:nvSpPr>
        <p:spPr>
          <a:xfrm>
            <a:off x="838200" y="347768"/>
            <a:ext cx="10515600" cy="1325563"/>
          </a:xfrm>
        </p:spPr>
        <p:txBody>
          <a:bodyPr>
            <a:normAutofit fontScale="90000"/>
          </a:bodyPr>
          <a:lstStyle/>
          <a:p>
            <a:r>
              <a:rPr kumimoji="1" lang="en-US" altLang="zh-CN" dirty="0">
                <a:latin typeface="Calibri" panose="020F0502020204030204" pitchFamily="34" charset="0"/>
                <a:cs typeface="Calibri" panose="020F0502020204030204" pitchFamily="34" charset="0"/>
              </a:rPr>
              <a:t>Step1: </a:t>
            </a:r>
            <a:r>
              <a:rPr kumimoji="1" lang="en-US" altLang="zh-CN" sz="4000" dirty="0">
                <a:latin typeface="Calibri" panose="020F0502020204030204" pitchFamily="34" charset="0"/>
                <a:cs typeface="Calibri" panose="020F0502020204030204" pitchFamily="34" charset="0"/>
              </a:rPr>
              <a:t>Use GPT-3.5 with fine-tuning method to extract sensational, emotional, metaphoric keywords</a:t>
            </a:r>
            <a:br>
              <a:rPr kumimoji="1" lang="en-US" altLang="zh-CN" dirty="0">
                <a:latin typeface="Calibri" panose="020F0502020204030204" pitchFamily="34" charset="0"/>
                <a:cs typeface="Calibri" panose="020F0502020204030204" pitchFamily="34" charset="0"/>
              </a:rPr>
            </a:br>
            <a:endParaRPr kumimoji="1"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529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E3BA7F-BADD-3949-9CA3-BF1FE5915D29}"/>
              </a:ext>
            </a:extLst>
          </p:cNvPr>
          <p:cNvSpPr>
            <a:spLocks noGrp="1"/>
          </p:cNvSpPr>
          <p:nvPr>
            <p:ph idx="1"/>
          </p:nvPr>
        </p:nvSpPr>
        <p:spPr>
          <a:xfrm>
            <a:off x="838200" y="1520825"/>
            <a:ext cx="10515600" cy="4351338"/>
          </a:xfrm>
        </p:spPr>
        <p:txBody>
          <a:bodyPr/>
          <a:lstStyle/>
          <a:p>
            <a:r>
              <a:rPr kumimoji="1" lang="en" altLang="zh-CN" dirty="0"/>
              <a:t>Obtain responses from the model:</a:t>
            </a:r>
          </a:p>
          <a:p>
            <a:pPr marL="0" indent="0">
              <a:buNone/>
            </a:pPr>
            <a:r>
              <a:rPr kumimoji="1" lang="en" altLang="zh-CN" dirty="0"/>
              <a:t>response = </a:t>
            </a:r>
            <a:r>
              <a:rPr kumimoji="1" lang="en" altLang="zh-CN" dirty="0" err="1"/>
              <a:t>completion.choices</a:t>
            </a:r>
            <a:r>
              <a:rPr kumimoji="1" lang="en" altLang="zh-CN" dirty="0"/>
              <a:t>[0].message["content"]</a:t>
            </a:r>
          </a:p>
          <a:p>
            <a:r>
              <a:rPr kumimoji="1" lang="en-US" altLang="zh-CN" dirty="0"/>
              <a:t>Add Participants, Signal, Tags columns and save to </a:t>
            </a:r>
            <a:r>
              <a:rPr kumimoji="1" lang="en-US" altLang="zh-CN" dirty="0" err="1"/>
              <a:t>fine_tune_res.csv</a:t>
            </a:r>
            <a:endParaRPr kumimoji="1" lang="en-US" altLang="zh-CN" dirty="0"/>
          </a:p>
          <a:p>
            <a:endParaRPr kumimoji="1" lang="zh-CN" altLang="en-US" dirty="0"/>
          </a:p>
        </p:txBody>
      </p:sp>
      <p:sp>
        <p:nvSpPr>
          <p:cNvPr id="4" name="标题 1">
            <a:extLst>
              <a:ext uri="{FF2B5EF4-FFF2-40B4-BE49-F238E27FC236}">
                <a16:creationId xmlns:a16="http://schemas.microsoft.com/office/drawing/2014/main" id="{FCDDC9E5-CF0C-B897-9BA6-0EA57FF2AC7C}"/>
              </a:ext>
            </a:extLst>
          </p:cNvPr>
          <p:cNvSpPr>
            <a:spLocks noGrp="1"/>
          </p:cNvSpPr>
          <p:nvPr>
            <p:ph type="title"/>
          </p:nvPr>
        </p:nvSpPr>
        <p:spPr/>
        <p:txBody>
          <a:bodyPr>
            <a:normAutofit fontScale="90000"/>
          </a:bodyPr>
          <a:lstStyle/>
          <a:p>
            <a:r>
              <a:rPr kumimoji="1" lang="en-US" altLang="zh-CN" dirty="0">
                <a:latin typeface="Calibri" panose="020F0502020204030204" pitchFamily="34" charset="0"/>
                <a:cs typeface="Calibri" panose="020F0502020204030204" pitchFamily="34" charset="0"/>
              </a:rPr>
              <a:t>Step1: </a:t>
            </a:r>
            <a:r>
              <a:rPr kumimoji="1" lang="en-US" altLang="zh-CN" sz="4000" dirty="0">
                <a:latin typeface="Calibri" panose="020F0502020204030204" pitchFamily="34" charset="0"/>
                <a:cs typeface="Calibri" panose="020F0502020204030204" pitchFamily="34" charset="0"/>
              </a:rPr>
              <a:t>Use GPT-3.5 with fine-tuning method to extract sensational, emotional, metaphoric keywords</a:t>
            </a:r>
            <a:br>
              <a:rPr kumimoji="1" lang="en-US" altLang="zh-CN" dirty="0">
                <a:latin typeface="Calibri" panose="020F0502020204030204" pitchFamily="34" charset="0"/>
                <a:cs typeface="Calibri" panose="020F0502020204030204" pitchFamily="34" charset="0"/>
              </a:rPr>
            </a:br>
            <a:endParaRPr kumimoji="1" lang="zh-CN" altLang="en-US" dirty="0">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7EA57F8B-97ED-DDF7-2BB2-884A83A85881}"/>
              </a:ext>
            </a:extLst>
          </p:cNvPr>
          <p:cNvPicPr>
            <a:picLocks noChangeAspect="1"/>
          </p:cNvPicPr>
          <p:nvPr/>
        </p:nvPicPr>
        <p:blipFill>
          <a:blip r:embed="rId2"/>
          <a:stretch>
            <a:fillRect/>
          </a:stretch>
        </p:blipFill>
        <p:spPr>
          <a:xfrm>
            <a:off x="1033194" y="3784968"/>
            <a:ext cx="9063548" cy="2391995"/>
          </a:xfrm>
          <a:prstGeom prst="rect">
            <a:avLst/>
          </a:prstGeom>
        </p:spPr>
      </p:pic>
    </p:spTree>
    <p:extLst>
      <p:ext uri="{BB962C8B-B14F-4D97-AF65-F5344CB8AC3E}">
        <p14:creationId xmlns:p14="http://schemas.microsoft.com/office/powerpoint/2010/main" val="310267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B11C659E-FB85-75AA-1CCC-8699463AD456}"/>
              </a:ext>
            </a:extLst>
          </p:cNvPr>
          <p:cNvPicPr>
            <a:picLocks noGrp="1" noChangeAspect="1"/>
          </p:cNvPicPr>
          <p:nvPr>
            <p:ph idx="1"/>
          </p:nvPr>
        </p:nvPicPr>
        <p:blipFill>
          <a:blip r:embed="rId2"/>
          <a:stretch>
            <a:fillRect/>
          </a:stretch>
        </p:blipFill>
        <p:spPr>
          <a:xfrm>
            <a:off x="3226266" y="1690688"/>
            <a:ext cx="4440140" cy="4351338"/>
          </a:xfrm>
          <a:prstGeom prst="rect">
            <a:avLst/>
          </a:prstGeom>
        </p:spPr>
      </p:pic>
      <p:sp>
        <p:nvSpPr>
          <p:cNvPr id="4" name="标题 1">
            <a:extLst>
              <a:ext uri="{FF2B5EF4-FFF2-40B4-BE49-F238E27FC236}">
                <a16:creationId xmlns:a16="http://schemas.microsoft.com/office/drawing/2014/main" id="{E44F5ACE-192B-6207-4C4A-AC73D07A129C}"/>
              </a:ext>
            </a:extLst>
          </p:cNvPr>
          <p:cNvSpPr>
            <a:spLocks noGrp="1"/>
          </p:cNvSpPr>
          <p:nvPr>
            <p:ph type="title"/>
          </p:nvPr>
        </p:nvSpPr>
        <p:spPr/>
        <p:txBody>
          <a:bodyPr>
            <a:normAutofit fontScale="90000"/>
          </a:bodyPr>
          <a:lstStyle/>
          <a:p>
            <a:r>
              <a:rPr kumimoji="1" lang="en-US" altLang="zh-CN" dirty="0">
                <a:latin typeface="Calibri" panose="020F0502020204030204" pitchFamily="34" charset="0"/>
                <a:cs typeface="Calibri" panose="020F0502020204030204" pitchFamily="34" charset="0"/>
              </a:rPr>
              <a:t>Step2: Calculate strict precision, recall and f1 score of each participants</a:t>
            </a:r>
            <a:br>
              <a:rPr kumimoji="1" lang="en-US" altLang="zh-CN" dirty="0">
                <a:latin typeface="Calibri" panose="020F0502020204030204" pitchFamily="34" charset="0"/>
                <a:cs typeface="Calibri" panose="020F0502020204030204" pitchFamily="34" charset="0"/>
              </a:rPr>
            </a:br>
            <a:endParaRPr kumimoji="1"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135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59E22F4-D9D5-BBCD-04A9-1786125708EB}"/>
              </a:ext>
            </a:extLst>
          </p:cNvPr>
          <p:cNvSpPr>
            <a:spLocks noGrp="1"/>
          </p:cNvSpPr>
          <p:nvPr>
            <p:ph idx="1"/>
          </p:nvPr>
        </p:nvSpPr>
        <p:spPr>
          <a:xfrm>
            <a:off x="838200" y="1422953"/>
            <a:ext cx="10515600" cy="4351338"/>
          </a:xfrm>
        </p:spPr>
        <p:txBody>
          <a:bodyPr/>
          <a:lstStyle/>
          <a:p>
            <a:r>
              <a:rPr kumimoji="1" lang="en-US" altLang="zh-CN" dirty="0"/>
              <a:t>Only select single word and “not” word</a:t>
            </a:r>
          </a:p>
          <a:p>
            <a:r>
              <a:rPr kumimoji="1" lang="en-US" altLang="zh-CN" dirty="0"/>
              <a:t>Divide the words using </a:t>
            </a:r>
            <a:r>
              <a:rPr kumimoji="1" lang="en-US" altLang="zh-CN" dirty="0" err="1"/>
              <a:t>sentiwordnet.senti_synsets</a:t>
            </a:r>
            <a:r>
              <a:rPr kumimoji="1" lang="en-US" altLang="zh-CN" dirty="0"/>
              <a:t>() into 3 categories: Positive, Negative and Neutral</a:t>
            </a:r>
          </a:p>
          <a:p>
            <a:endParaRPr kumimoji="1" lang="zh-CN" altLang="en-US" dirty="0"/>
          </a:p>
        </p:txBody>
      </p:sp>
      <p:sp>
        <p:nvSpPr>
          <p:cNvPr id="4" name="标题 1">
            <a:extLst>
              <a:ext uri="{FF2B5EF4-FFF2-40B4-BE49-F238E27FC236}">
                <a16:creationId xmlns:a16="http://schemas.microsoft.com/office/drawing/2014/main" id="{367A0FF0-6097-06F4-F870-EDC0F7351013}"/>
              </a:ext>
            </a:extLst>
          </p:cNvPr>
          <p:cNvSpPr>
            <a:spLocks noGrp="1"/>
          </p:cNvSpPr>
          <p:nvPr>
            <p:ph type="title"/>
          </p:nvPr>
        </p:nvSpPr>
        <p:spPr/>
        <p:txBody>
          <a:bodyPr>
            <a:normAutofit/>
          </a:bodyPr>
          <a:lstStyle/>
          <a:p>
            <a:r>
              <a:rPr kumimoji="1" lang="en-US" altLang="zh-CN" dirty="0">
                <a:latin typeface="Calibri" panose="020F0502020204030204" pitchFamily="34" charset="0"/>
                <a:cs typeface="Calibri" panose="020F0502020204030204" pitchFamily="34" charset="0"/>
              </a:rPr>
              <a:t>Step3:</a:t>
            </a:r>
            <a:r>
              <a:rPr kumimoji="1" lang="zh-CN" altLang="en-US" dirty="0">
                <a:latin typeface="Calibri" panose="020F0502020204030204" pitchFamily="34" charset="0"/>
                <a:cs typeface="Calibri" panose="020F0502020204030204" pitchFamily="34" charset="0"/>
              </a:rPr>
              <a:t> </a:t>
            </a:r>
            <a:r>
              <a:rPr kumimoji="1" lang="en" altLang="zh-CN" dirty="0">
                <a:latin typeface="Calibri" panose="020F0502020204030204" pitchFamily="34" charset="0"/>
                <a:cs typeface="Calibri" panose="020F0502020204030204" pitchFamily="34" charset="0"/>
              </a:rPr>
              <a:t>Keywords</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further</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selection</a:t>
            </a:r>
            <a:br>
              <a:rPr kumimoji="1" lang="en-US" altLang="zh-CN" dirty="0">
                <a:latin typeface="Calibri" panose="020F0502020204030204" pitchFamily="34" charset="0"/>
                <a:cs typeface="Calibri" panose="020F0502020204030204" pitchFamily="34" charset="0"/>
              </a:rPr>
            </a:br>
            <a:endParaRPr kumimoji="1"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3496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C5C9BA00-0A68-CB71-6016-1AF07B387E52}"/>
              </a:ext>
            </a:extLst>
          </p:cNvPr>
          <p:cNvSpPr>
            <a:spLocks noGrp="1"/>
          </p:cNvSpPr>
          <p:nvPr>
            <p:ph idx="1"/>
          </p:nvPr>
        </p:nvSpPr>
        <p:spPr>
          <a:xfrm>
            <a:off x="838200" y="1330675"/>
            <a:ext cx="10515600" cy="4351338"/>
          </a:xfrm>
        </p:spPr>
        <p:txBody>
          <a:bodyPr>
            <a:normAutofit/>
          </a:bodyPr>
          <a:lstStyle/>
          <a:p>
            <a:r>
              <a:rPr kumimoji="1" lang="en" altLang="zh-CN" dirty="0"/>
              <a:t>Define the emotional attribute threshold a=0.25</a:t>
            </a:r>
            <a:r>
              <a:rPr kumimoji="1" lang="en-US" altLang="zh-CN" dirty="0"/>
              <a:t>:</a:t>
            </a:r>
          </a:p>
          <a:p>
            <a:pPr marL="0" indent="0">
              <a:buNone/>
            </a:pPr>
            <a:r>
              <a:rPr kumimoji="1" lang="zh-CN" altLang="en-US" dirty="0"/>
              <a:t>  </a:t>
            </a:r>
            <a:r>
              <a:rPr kumimoji="1" lang="en-US" altLang="zh-CN" dirty="0"/>
              <a:t>if</a:t>
            </a:r>
            <a:r>
              <a:rPr kumimoji="1" lang="zh-CN" altLang="en-US" dirty="0"/>
              <a:t> </a:t>
            </a:r>
            <a:r>
              <a:rPr kumimoji="1" lang="en-US" altLang="zh-CN" dirty="0" err="1"/>
              <a:t>avg_pos</a:t>
            </a:r>
            <a:r>
              <a:rPr kumimoji="1" lang="en-US" altLang="zh-CN" dirty="0"/>
              <a:t>&gt;a</a:t>
            </a:r>
            <a:r>
              <a:rPr kumimoji="1" lang="zh-CN" altLang="en-US" dirty="0"/>
              <a:t> </a:t>
            </a:r>
            <a:r>
              <a:rPr kumimoji="1" lang="en-US" altLang="zh-CN" dirty="0"/>
              <a:t>and</a:t>
            </a:r>
            <a:r>
              <a:rPr kumimoji="1" lang="zh-CN" altLang="en-US" dirty="0"/>
              <a:t> </a:t>
            </a:r>
            <a:r>
              <a:rPr kumimoji="1" lang="en-US" altLang="zh-CN" dirty="0" err="1"/>
              <a:t>avg_pos</a:t>
            </a:r>
            <a:r>
              <a:rPr kumimoji="1" lang="en-US" altLang="zh-CN" dirty="0"/>
              <a:t>&gt;</a:t>
            </a:r>
            <a:r>
              <a:rPr kumimoji="1" lang="en-US" altLang="zh-CN" dirty="0" err="1"/>
              <a:t>avg_neg</a:t>
            </a:r>
            <a:r>
              <a:rPr kumimoji="1" lang="en-US" altLang="zh-CN" dirty="0"/>
              <a:t>:</a:t>
            </a:r>
            <a:r>
              <a:rPr kumimoji="1" lang="zh-CN" altLang="en-US" dirty="0"/>
              <a:t> </a:t>
            </a:r>
            <a:r>
              <a:rPr kumimoji="1" lang="en-US" altLang="zh-CN" dirty="0"/>
              <a:t>“positive”</a:t>
            </a:r>
          </a:p>
          <a:p>
            <a:pPr marL="0" indent="0">
              <a:buNone/>
            </a:pPr>
            <a:r>
              <a:rPr kumimoji="1" lang="zh-CN" altLang="en-US" dirty="0"/>
              <a:t>  </a:t>
            </a:r>
            <a:r>
              <a:rPr kumimoji="1" lang="en-US" altLang="zh-CN" dirty="0" err="1"/>
              <a:t>elif</a:t>
            </a:r>
            <a:r>
              <a:rPr kumimoji="1" lang="zh-CN" altLang="en-US" dirty="0"/>
              <a:t> </a:t>
            </a:r>
            <a:r>
              <a:rPr kumimoji="1" lang="en-US" altLang="zh-CN" dirty="0" err="1"/>
              <a:t>avg_neg</a:t>
            </a:r>
            <a:r>
              <a:rPr kumimoji="1" lang="en-US" altLang="zh-CN" dirty="0"/>
              <a:t>&gt;a</a:t>
            </a:r>
            <a:r>
              <a:rPr kumimoji="1" lang="zh-CN" altLang="en-US" dirty="0"/>
              <a:t> </a:t>
            </a:r>
            <a:r>
              <a:rPr kumimoji="1" lang="en-US" altLang="zh-CN" dirty="0"/>
              <a:t>and</a:t>
            </a:r>
            <a:r>
              <a:rPr kumimoji="1" lang="zh-CN" altLang="en-US" dirty="0"/>
              <a:t> </a:t>
            </a:r>
            <a:r>
              <a:rPr kumimoji="1" lang="en-US" altLang="zh-CN" dirty="0" err="1"/>
              <a:t>avg_neg</a:t>
            </a:r>
            <a:r>
              <a:rPr kumimoji="1" lang="en-US" altLang="zh-CN" dirty="0"/>
              <a:t>&gt;</a:t>
            </a:r>
            <a:r>
              <a:rPr kumimoji="1" lang="en-US" altLang="zh-CN" dirty="0" err="1"/>
              <a:t>avg_pos</a:t>
            </a:r>
            <a:r>
              <a:rPr kumimoji="1" lang="en-US" altLang="zh-CN" dirty="0"/>
              <a:t>:</a:t>
            </a:r>
            <a:r>
              <a:rPr kumimoji="1" lang="zh-CN" altLang="en-US" dirty="0"/>
              <a:t> </a:t>
            </a:r>
            <a:r>
              <a:rPr kumimoji="1" lang="en-US" altLang="zh-CN" dirty="0"/>
              <a:t>”negative”</a:t>
            </a:r>
          </a:p>
          <a:p>
            <a:pPr marL="0" indent="0">
              <a:buNone/>
            </a:pPr>
            <a:r>
              <a:rPr kumimoji="1" lang="zh-CN" altLang="en-US" dirty="0"/>
              <a:t>  </a:t>
            </a:r>
            <a:r>
              <a:rPr kumimoji="1" lang="en-US" altLang="zh-CN" dirty="0"/>
              <a:t>else:</a:t>
            </a:r>
            <a:r>
              <a:rPr kumimoji="1" lang="zh-CN" altLang="en-US" dirty="0"/>
              <a:t> </a:t>
            </a:r>
            <a:r>
              <a:rPr kumimoji="1" lang="en-US" altLang="zh-CN" dirty="0"/>
              <a:t>“neutral”</a:t>
            </a:r>
          </a:p>
          <a:p>
            <a:r>
              <a:rPr kumimoji="1" lang="en-US" altLang="zh-CN" dirty="0"/>
              <a:t>For “</a:t>
            </a:r>
            <a:r>
              <a:rPr kumimoji="1" lang="en-US" altLang="zh-CN" dirty="0" err="1"/>
              <a:t>not”+word</a:t>
            </a:r>
            <a:r>
              <a:rPr kumimoji="1" lang="en-US" altLang="zh-CN" dirty="0"/>
              <a:t>, if the word’s </a:t>
            </a:r>
            <a:r>
              <a:rPr kumimoji="1" lang="en-US" altLang="zh-CN" dirty="0" err="1"/>
              <a:t>avg_pos</a:t>
            </a:r>
            <a:r>
              <a:rPr kumimoji="1" lang="en-US" altLang="zh-CN" dirty="0"/>
              <a:t>&gt;=</a:t>
            </a:r>
            <a:r>
              <a:rPr kumimoji="1" lang="en-US" altLang="zh-CN" dirty="0" err="1"/>
              <a:t>avg_neg</a:t>
            </a:r>
            <a:r>
              <a:rPr kumimoji="1" lang="en-US" altLang="zh-CN" dirty="0"/>
              <a:t>, the whole is “negative”; else if the word’s </a:t>
            </a:r>
            <a:r>
              <a:rPr kumimoji="1" lang="en-US" altLang="zh-CN" dirty="0" err="1"/>
              <a:t>avg_neg</a:t>
            </a:r>
            <a:r>
              <a:rPr kumimoji="1" lang="en-US" altLang="zh-CN" dirty="0"/>
              <a:t>&gt;</a:t>
            </a:r>
            <a:r>
              <a:rPr kumimoji="1" lang="en-US" altLang="zh-CN" dirty="0" err="1"/>
              <a:t>avg_pos</a:t>
            </a:r>
            <a:r>
              <a:rPr kumimoji="1" lang="en-US" altLang="zh-CN" dirty="0"/>
              <a:t>, the whole is “positive”</a:t>
            </a:r>
          </a:p>
          <a:p>
            <a:r>
              <a:rPr kumimoji="1" lang="en-US" altLang="zh-CN" dirty="0"/>
              <a:t>Only</a:t>
            </a:r>
            <a:r>
              <a:rPr kumimoji="1" lang="zh-CN" altLang="en-US" dirty="0"/>
              <a:t> </a:t>
            </a:r>
            <a:r>
              <a:rPr kumimoji="1" lang="en-US" altLang="zh-CN" dirty="0"/>
              <a:t>consider</a:t>
            </a:r>
            <a:r>
              <a:rPr kumimoji="1" lang="zh-CN" altLang="en-US" dirty="0"/>
              <a:t> </a:t>
            </a:r>
            <a:r>
              <a:rPr kumimoji="1" lang="en-US" altLang="zh-CN" dirty="0"/>
              <a:t>positive</a:t>
            </a:r>
            <a:r>
              <a:rPr kumimoji="1" lang="zh-CN" altLang="en-US" dirty="0"/>
              <a:t> </a:t>
            </a:r>
            <a:r>
              <a:rPr kumimoji="1" lang="en-US" altLang="zh-CN" dirty="0"/>
              <a:t>and</a:t>
            </a:r>
            <a:r>
              <a:rPr kumimoji="1" lang="zh-CN" altLang="en-US" dirty="0"/>
              <a:t> </a:t>
            </a:r>
            <a:r>
              <a:rPr kumimoji="1" lang="en-US" altLang="zh-CN" dirty="0"/>
              <a:t>negative</a:t>
            </a:r>
            <a:r>
              <a:rPr kumimoji="1" lang="zh-CN" altLang="en-US" dirty="0"/>
              <a:t> </a:t>
            </a:r>
            <a:r>
              <a:rPr kumimoji="1" lang="en-US" altLang="zh-CN" dirty="0"/>
              <a:t>attributes,</a:t>
            </a:r>
            <a:r>
              <a:rPr kumimoji="1" lang="zh-CN" altLang="en-US" dirty="0"/>
              <a:t> </a:t>
            </a:r>
            <a:r>
              <a:rPr kumimoji="1" lang="en-US" altLang="zh-CN" dirty="0"/>
              <a:t>using</a:t>
            </a:r>
            <a:r>
              <a:rPr kumimoji="1" lang="zh-CN" altLang="en-US" dirty="0"/>
              <a:t> </a:t>
            </a:r>
            <a:r>
              <a:rPr kumimoji="1" lang="en-US" altLang="zh-CN" dirty="0"/>
              <a:t>static</a:t>
            </a:r>
            <a:r>
              <a:rPr kumimoji="1" lang="zh-CN" altLang="en-US" dirty="0"/>
              <a:t> </a:t>
            </a:r>
            <a:r>
              <a:rPr kumimoji="1" lang="en-US" altLang="zh-CN" dirty="0"/>
              <a:t>word</a:t>
            </a:r>
            <a:r>
              <a:rPr kumimoji="1" lang="zh-CN" altLang="en-US" dirty="0"/>
              <a:t> </a:t>
            </a:r>
            <a:r>
              <a:rPr kumimoji="1" lang="en-US" altLang="zh-CN" dirty="0"/>
              <a:t>embeddings</a:t>
            </a:r>
          </a:p>
          <a:p>
            <a:endParaRPr kumimoji="1" lang="en-US" altLang="zh-CN" dirty="0"/>
          </a:p>
          <a:p>
            <a:pPr marL="0" indent="0">
              <a:buNone/>
            </a:pPr>
            <a:endParaRPr kumimoji="1" lang="en-US" altLang="zh-CN" dirty="0"/>
          </a:p>
        </p:txBody>
      </p:sp>
      <p:sp>
        <p:nvSpPr>
          <p:cNvPr id="5" name="标题 1">
            <a:extLst>
              <a:ext uri="{FF2B5EF4-FFF2-40B4-BE49-F238E27FC236}">
                <a16:creationId xmlns:a16="http://schemas.microsoft.com/office/drawing/2014/main" id="{F9128EF9-BF67-F2BA-FAD6-91383B0B8CD3}"/>
              </a:ext>
            </a:extLst>
          </p:cNvPr>
          <p:cNvSpPr>
            <a:spLocks noGrp="1"/>
          </p:cNvSpPr>
          <p:nvPr>
            <p:ph type="title"/>
          </p:nvPr>
        </p:nvSpPr>
        <p:spPr/>
        <p:txBody>
          <a:bodyPr>
            <a:normAutofit/>
          </a:bodyPr>
          <a:lstStyle/>
          <a:p>
            <a:r>
              <a:rPr kumimoji="1" lang="en-US" altLang="zh-CN" dirty="0">
                <a:latin typeface="Calibri" panose="020F0502020204030204" pitchFamily="34" charset="0"/>
                <a:cs typeface="Calibri" panose="020F0502020204030204" pitchFamily="34" charset="0"/>
              </a:rPr>
              <a:t>Step3:</a:t>
            </a:r>
            <a:r>
              <a:rPr kumimoji="1" lang="zh-CN" altLang="en-US" dirty="0">
                <a:latin typeface="Calibri" panose="020F0502020204030204" pitchFamily="34" charset="0"/>
                <a:cs typeface="Calibri" panose="020F0502020204030204" pitchFamily="34" charset="0"/>
              </a:rPr>
              <a:t> </a:t>
            </a:r>
            <a:r>
              <a:rPr kumimoji="1" lang="en" altLang="zh-CN" dirty="0">
                <a:latin typeface="Calibri" panose="020F0502020204030204" pitchFamily="34" charset="0"/>
                <a:cs typeface="Calibri" panose="020F0502020204030204" pitchFamily="34" charset="0"/>
              </a:rPr>
              <a:t>Keywords</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further</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selection</a:t>
            </a:r>
            <a:br>
              <a:rPr kumimoji="1" lang="en-US" altLang="zh-CN" dirty="0">
                <a:latin typeface="Calibri" panose="020F0502020204030204" pitchFamily="34" charset="0"/>
                <a:cs typeface="Calibri" panose="020F0502020204030204" pitchFamily="34" charset="0"/>
              </a:rPr>
            </a:br>
            <a:endParaRPr kumimoji="1"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675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F1FD384-4DA1-5A93-5EAC-00390053B388}"/>
              </a:ext>
            </a:extLst>
          </p:cNvPr>
          <p:cNvSpPr>
            <a:spLocks noGrp="1"/>
          </p:cNvSpPr>
          <p:nvPr>
            <p:ph idx="1"/>
          </p:nvPr>
        </p:nvSpPr>
        <p:spPr>
          <a:xfrm>
            <a:off x="838200" y="1162895"/>
            <a:ext cx="10515600" cy="5695106"/>
          </a:xfrm>
        </p:spPr>
        <p:txBody>
          <a:bodyPr>
            <a:normAutofit/>
          </a:bodyPr>
          <a:lstStyle/>
          <a:p>
            <a:r>
              <a:rPr kumimoji="1" lang="en-US" altLang="zh-CN" sz="2800" dirty="0"/>
              <a:t>Convert all nouns to adjectives, and change comparative and superlative forms back to their base form.</a:t>
            </a:r>
          </a:p>
          <a:p>
            <a:r>
              <a:rPr kumimoji="1" lang="en-US" altLang="zh-CN" sz="2800" dirty="0"/>
              <a:t>A small number of words were not successfully converted.</a:t>
            </a:r>
          </a:p>
          <a:p>
            <a:r>
              <a:rPr kumimoji="1" lang="en-US" altLang="zh-CN" sz="2800" i="1" dirty="0" err="1"/>
              <a:t>WordNetLemmatizer.lemmatize</a:t>
            </a:r>
            <a:r>
              <a:rPr kumimoji="1" lang="en-US" altLang="zh-CN" sz="2800" i="1" dirty="0"/>
              <a:t>():</a:t>
            </a:r>
          </a:p>
          <a:p>
            <a:pPr marL="0" indent="0">
              <a:buNone/>
            </a:pPr>
            <a:r>
              <a:rPr kumimoji="1" lang="en-US" altLang="zh-CN" sz="2800" dirty="0"/>
              <a:t>Comparative and superlative -&gt; base form</a:t>
            </a:r>
          </a:p>
          <a:p>
            <a:r>
              <a:rPr kumimoji="1" lang="en-US" altLang="zh-CN" sz="2800" i="1" dirty="0" err="1"/>
              <a:t>wordnet.synsets.lemmas.derivationally_related_forms</a:t>
            </a:r>
            <a:r>
              <a:rPr kumimoji="1" lang="en-US" altLang="zh-CN" sz="2800" i="1" dirty="0"/>
              <a:t>():</a:t>
            </a:r>
          </a:p>
          <a:p>
            <a:pPr marL="0" indent="0">
              <a:buNone/>
            </a:pPr>
            <a:r>
              <a:rPr kumimoji="1" lang="en-US" altLang="zh-CN" sz="2800" dirty="0"/>
              <a:t>nouns -&gt; adjectives</a:t>
            </a:r>
          </a:p>
          <a:p>
            <a:r>
              <a:rPr kumimoji="1" lang="en-US" altLang="zh-CN" sz="2800" dirty="0"/>
              <a:t>Convert uppercase to lowercase. Remove all duplicate words </a:t>
            </a:r>
          </a:p>
          <a:p>
            <a:endParaRPr kumimoji="1" lang="en-US" altLang="zh-CN" sz="2800" dirty="0"/>
          </a:p>
          <a:p>
            <a:endParaRPr kumimoji="1" lang="zh-CN" altLang="en-US" dirty="0"/>
          </a:p>
        </p:txBody>
      </p:sp>
      <p:sp>
        <p:nvSpPr>
          <p:cNvPr id="4" name="标题 1">
            <a:extLst>
              <a:ext uri="{FF2B5EF4-FFF2-40B4-BE49-F238E27FC236}">
                <a16:creationId xmlns:a16="http://schemas.microsoft.com/office/drawing/2014/main" id="{F555F941-66C0-510A-EF07-8175A2263801}"/>
              </a:ext>
            </a:extLst>
          </p:cNvPr>
          <p:cNvSpPr>
            <a:spLocks noGrp="1"/>
          </p:cNvSpPr>
          <p:nvPr>
            <p:ph type="title"/>
          </p:nvPr>
        </p:nvSpPr>
        <p:spPr/>
        <p:txBody>
          <a:bodyPr>
            <a:normAutofit/>
          </a:bodyPr>
          <a:lstStyle/>
          <a:p>
            <a:r>
              <a:rPr kumimoji="1" lang="en-US" altLang="zh-CN" dirty="0">
                <a:latin typeface="Calibri" panose="020F0502020204030204" pitchFamily="34" charset="0"/>
                <a:cs typeface="Calibri" panose="020F0502020204030204" pitchFamily="34" charset="0"/>
              </a:rPr>
              <a:t>Step3:</a:t>
            </a:r>
            <a:r>
              <a:rPr kumimoji="1" lang="zh-CN" altLang="en-US" dirty="0">
                <a:latin typeface="Calibri" panose="020F0502020204030204" pitchFamily="34" charset="0"/>
                <a:cs typeface="Calibri" panose="020F0502020204030204" pitchFamily="34" charset="0"/>
              </a:rPr>
              <a:t> </a:t>
            </a:r>
            <a:r>
              <a:rPr kumimoji="1" lang="en" altLang="zh-CN" dirty="0">
                <a:latin typeface="Calibri" panose="020F0502020204030204" pitchFamily="34" charset="0"/>
                <a:cs typeface="Calibri" panose="020F0502020204030204" pitchFamily="34" charset="0"/>
              </a:rPr>
              <a:t>Keywords</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further</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selection</a:t>
            </a:r>
            <a:br>
              <a:rPr kumimoji="1" lang="en-US" altLang="zh-CN" dirty="0">
                <a:latin typeface="Calibri" panose="020F0502020204030204" pitchFamily="34" charset="0"/>
                <a:cs typeface="Calibri" panose="020F0502020204030204" pitchFamily="34" charset="0"/>
              </a:rPr>
            </a:br>
            <a:endParaRPr kumimoji="1"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931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D2744E-6D35-BA9E-C5F5-FA24551B377E}"/>
              </a:ext>
            </a:extLst>
          </p:cNvPr>
          <p:cNvSpPr>
            <a:spLocks noGrp="1"/>
          </p:cNvSpPr>
          <p:nvPr>
            <p:ph idx="1"/>
          </p:nvPr>
        </p:nvSpPr>
        <p:spPr/>
        <p:txBody>
          <a:bodyPr/>
          <a:lstStyle/>
          <a:p>
            <a:r>
              <a:rPr kumimoji="1" lang="en-US" altLang="zh-CN" dirty="0"/>
              <a:t>For “not” words, find their antonyms using </a:t>
            </a:r>
            <a:r>
              <a:rPr kumimoji="1" lang="en-US" altLang="zh-CN" dirty="0" err="1"/>
              <a:t>wordnet.antonyms</a:t>
            </a:r>
            <a:r>
              <a:rPr kumimoji="1" lang="en-US" altLang="zh-CN" dirty="0"/>
              <a:t>(), if not find, keep the original form (for </a:t>
            </a:r>
            <a:r>
              <a:rPr kumimoji="1" lang="en-US" altLang="zh-CN" dirty="0" err="1"/>
              <a:t>GloVe</a:t>
            </a:r>
            <a:r>
              <a:rPr kumimoji="1" lang="en-US" altLang="zh-CN" dirty="0"/>
              <a:t> and Word2Vec</a:t>
            </a:r>
            <a:r>
              <a:rPr kumimoji="1" lang="zh-CN" altLang="en-US" dirty="0"/>
              <a:t> </a:t>
            </a:r>
            <a:r>
              <a:rPr kumimoji="1" lang="en-US" altLang="zh-CN" dirty="0"/>
              <a:t>or add ”un” + words (for </a:t>
            </a:r>
            <a:r>
              <a:rPr kumimoji="1" lang="en-US" altLang="zh-CN" dirty="0" err="1"/>
              <a:t>FastText</a:t>
            </a:r>
            <a:r>
              <a:rPr kumimoji="1" lang="en-US" altLang="zh-CN" dirty="0"/>
              <a:t>).</a:t>
            </a:r>
          </a:p>
          <a:p>
            <a:pPr marL="0" indent="0">
              <a:buNone/>
            </a:pPr>
            <a:r>
              <a:rPr kumimoji="1" lang="en-US" altLang="zh-CN" sz="2800" b="1" dirty="0"/>
              <a:t>Before:</a:t>
            </a:r>
          </a:p>
          <a:p>
            <a:r>
              <a:rPr kumimoji="1" lang="en-US" altLang="zh-CN" sz="2800" dirty="0"/>
              <a:t>Positive:111 Negative: 227 Neutral: 1050</a:t>
            </a:r>
          </a:p>
          <a:p>
            <a:pPr marL="0" indent="0">
              <a:buNone/>
            </a:pPr>
            <a:r>
              <a:rPr kumimoji="1" lang="en-US" altLang="zh-CN" sz="2800" b="1" dirty="0"/>
              <a:t>After:</a:t>
            </a:r>
          </a:p>
          <a:p>
            <a:r>
              <a:rPr kumimoji="1" lang="en-US" altLang="zh-CN" dirty="0"/>
              <a:t>Positive: 67  Negative: 127</a:t>
            </a:r>
          </a:p>
          <a:p>
            <a:endParaRPr kumimoji="1" lang="en-US" altLang="zh-CN" dirty="0"/>
          </a:p>
        </p:txBody>
      </p:sp>
      <p:sp>
        <p:nvSpPr>
          <p:cNvPr id="4" name="标题 1">
            <a:extLst>
              <a:ext uri="{FF2B5EF4-FFF2-40B4-BE49-F238E27FC236}">
                <a16:creationId xmlns:a16="http://schemas.microsoft.com/office/drawing/2014/main" id="{D2D974D8-3E15-5F12-265C-CE770948538D}"/>
              </a:ext>
            </a:extLst>
          </p:cNvPr>
          <p:cNvSpPr>
            <a:spLocks noGrp="1"/>
          </p:cNvSpPr>
          <p:nvPr>
            <p:ph type="title"/>
          </p:nvPr>
        </p:nvSpPr>
        <p:spPr>
          <a:xfrm>
            <a:off x="838200" y="365126"/>
            <a:ext cx="10515600" cy="1273552"/>
          </a:xfrm>
        </p:spPr>
        <p:txBody>
          <a:bodyPr>
            <a:normAutofit fontScale="90000"/>
          </a:bodyPr>
          <a:lstStyle/>
          <a:p>
            <a:r>
              <a:rPr kumimoji="1" lang="en-US" altLang="zh-CN" dirty="0">
                <a:latin typeface="Calibri" panose="020F0502020204030204" pitchFamily="34" charset="0"/>
                <a:cs typeface="Calibri" panose="020F0502020204030204" pitchFamily="34" charset="0"/>
              </a:rPr>
              <a:t>Step3:</a:t>
            </a:r>
            <a:r>
              <a:rPr kumimoji="1" lang="zh-CN" altLang="en-US" dirty="0">
                <a:latin typeface="Calibri" panose="020F0502020204030204" pitchFamily="34" charset="0"/>
                <a:cs typeface="Calibri" panose="020F0502020204030204" pitchFamily="34" charset="0"/>
              </a:rPr>
              <a:t> </a:t>
            </a:r>
            <a:r>
              <a:rPr kumimoji="1" lang="en" altLang="zh-CN" dirty="0">
                <a:latin typeface="Calibri" panose="020F0502020204030204" pitchFamily="34" charset="0"/>
                <a:cs typeface="Calibri" panose="020F0502020204030204" pitchFamily="34" charset="0"/>
              </a:rPr>
              <a:t>Keywords</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further</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selection</a:t>
            </a:r>
            <a:br>
              <a:rPr kumimoji="1" lang="en-US" altLang="zh-CN" dirty="0">
                <a:latin typeface="Calibri" panose="020F0502020204030204" pitchFamily="34" charset="0"/>
                <a:cs typeface="Calibri" panose="020F0502020204030204" pitchFamily="34" charset="0"/>
              </a:rPr>
            </a:br>
            <a:endParaRPr kumimoji="1"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6051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8595</TotalTime>
  <Words>1083</Words>
  <Application>Microsoft Macintosh PowerPoint</Application>
  <PresentationFormat>宽屏</PresentationFormat>
  <Paragraphs>120</Paragraphs>
  <Slides>27</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Arial</vt:lpstr>
      <vt:lpstr>Calibri</vt:lpstr>
      <vt:lpstr>Office 主题​​</vt:lpstr>
      <vt:lpstr>Datasets format</vt:lpstr>
      <vt:lpstr>Step1: Use GPT-3.5 with fine-tuning method to extract sensational, emotional, metaphoric keywords </vt:lpstr>
      <vt:lpstr>Step1: Use GPT-3.5 with fine-tuning method to extract sensational, emotional, metaphoric keywords </vt:lpstr>
      <vt:lpstr>Step1: Use GPT-3.5 with fine-tuning method to extract sensational, emotional, metaphoric keywords </vt:lpstr>
      <vt:lpstr>Step2: Calculate strict precision, recall and f1 score of each participants </vt:lpstr>
      <vt:lpstr>Step3: Keywords further selection </vt:lpstr>
      <vt:lpstr>Step3: Keywords further selection </vt:lpstr>
      <vt:lpstr>Step3: Keywords further selection </vt:lpstr>
      <vt:lpstr>Step3: Keywords further selection </vt:lpstr>
      <vt:lpstr>Step4: Static word embedding and hierarchical clustering </vt:lpstr>
      <vt:lpstr>PowerPoint 演示文稿</vt:lpstr>
      <vt:lpstr>PowerPoint 演示文稿</vt:lpstr>
      <vt:lpstr>PowerPoint 演示文稿</vt:lpstr>
      <vt:lpstr>Step 5: Correlation between signal patterns and Clusters: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Step 6: Feature visualization according to Ratio of positive and negative </vt:lpstr>
      <vt:lpstr>Step 6: Feature visualization according to Ratio of positive and negative </vt:lpstr>
      <vt:lpstr>Step 6: Feature visualization according to Ratio of positive and negative </vt:lpstr>
      <vt:lpstr>Step 7: The distribution relationship of signal features between different clusters</vt:lpstr>
      <vt:lpstr>PowerPoint 演示文稿</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GPT-3 to divide the sentence into words and phrases</dc:title>
  <dc:creator>12226</dc:creator>
  <cp:lastModifiedBy>12226</cp:lastModifiedBy>
  <cp:revision>124</cp:revision>
  <dcterms:created xsi:type="dcterms:W3CDTF">2023-08-25T03:58:50Z</dcterms:created>
  <dcterms:modified xsi:type="dcterms:W3CDTF">2023-11-02T17:55:26Z</dcterms:modified>
</cp:coreProperties>
</file>