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9" r:id="rId2"/>
    <p:sldId id="270" r:id="rId3"/>
    <p:sldId id="271" r:id="rId4"/>
    <p:sldId id="274" r:id="rId5"/>
    <p:sldId id="261" r:id="rId6"/>
    <p:sldId id="272" r:id="rId7"/>
    <p:sldId id="275" r:id="rId8"/>
    <p:sldId id="263" r:id="rId9"/>
    <p:sldId id="273" r:id="rId10"/>
    <p:sldId id="264" r:id="rId11"/>
    <p:sldId id="27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5"/>
    <p:restoredTop sz="87449"/>
  </p:normalViewPr>
  <p:slideViewPr>
    <p:cSldViewPr snapToGrid="0">
      <p:cViewPr>
        <p:scale>
          <a:sx n="126" d="100"/>
          <a:sy n="126" d="100"/>
        </p:scale>
        <p:origin x="2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83B094-A6FE-864E-81B9-F26130C66ADA}" type="datetimeFigureOut">
              <a:rPr kumimoji="1" lang="zh-CN" altLang="en-US" smtClean="0"/>
              <a:t>2023/10/6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F9EDE-8699-DB44-B8FB-7193B2973458}" type="slidenum">
              <a:rPr kumimoji="1" lang="zh-CN" altLang="en-US" smtClean="0"/>
              <a:t>‹#›</a:t>
            </a:fld>
            <a:endParaRPr kumimoji="1" lang="zh-CN" altLang="en-US"/>
          </a:p>
        </p:txBody>
      </p:sp>
    </p:spTree>
    <p:extLst>
      <p:ext uri="{BB962C8B-B14F-4D97-AF65-F5344CB8AC3E}">
        <p14:creationId xmlns:p14="http://schemas.microsoft.com/office/powerpoint/2010/main" val="4279941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2F9EDE-8699-DB44-B8FB-7193B2973458}" type="slidenum">
              <a:rPr kumimoji="1" lang="zh-CN" altLang="en-US" smtClean="0"/>
              <a:t>5</a:t>
            </a:fld>
            <a:endParaRPr kumimoji="1" lang="zh-CN" altLang="en-US"/>
          </a:p>
        </p:txBody>
      </p:sp>
    </p:spTree>
    <p:extLst>
      <p:ext uri="{BB962C8B-B14F-4D97-AF65-F5344CB8AC3E}">
        <p14:creationId xmlns:p14="http://schemas.microsoft.com/office/powerpoint/2010/main" val="4225656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35E8B-9D08-9717-B43B-A090534897B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66BF3DC-8087-EEB2-CD24-8C1089B0C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75950E9-1369-2BB3-F1E7-5E8995311CA5}"/>
              </a:ext>
            </a:extLst>
          </p:cNvPr>
          <p:cNvSpPr>
            <a:spLocks noGrp="1"/>
          </p:cNvSpPr>
          <p:nvPr>
            <p:ph type="dt" sz="half" idx="10"/>
          </p:nvPr>
        </p:nvSpPr>
        <p:spPr/>
        <p:txBody>
          <a:bodyPr/>
          <a:lstStyle/>
          <a:p>
            <a:fld id="{28E1FDDE-138E-2148-AF7C-0370EF973666}" type="datetimeFigureOut">
              <a:rPr kumimoji="1" lang="zh-CN" altLang="en-US" smtClean="0"/>
              <a:t>2023/10/6</a:t>
            </a:fld>
            <a:endParaRPr kumimoji="1" lang="zh-CN" altLang="en-US"/>
          </a:p>
        </p:txBody>
      </p:sp>
      <p:sp>
        <p:nvSpPr>
          <p:cNvPr id="5" name="页脚占位符 4">
            <a:extLst>
              <a:ext uri="{FF2B5EF4-FFF2-40B4-BE49-F238E27FC236}">
                <a16:creationId xmlns:a16="http://schemas.microsoft.com/office/drawing/2014/main" id="{03C62330-0C10-5CA1-CCB1-F03A6E93020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FDBAC26-B166-C3EF-DE55-4D51CC983781}"/>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463890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5799F-12A8-9C79-F3C5-26231026139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DE75108-1419-287E-624A-DBFE1BAFFEC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CE6F931-A8FB-2E2F-F25C-B3F7AA05AE83}"/>
              </a:ext>
            </a:extLst>
          </p:cNvPr>
          <p:cNvSpPr>
            <a:spLocks noGrp="1"/>
          </p:cNvSpPr>
          <p:nvPr>
            <p:ph type="dt" sz="half" idx="10"/>
          </p:nvPr>
        </p:nvSpPr>
        <p:spPr/>
        <p:txBody>
          <a:bodyPr/>
          <a:lstStyle/>
          <a:p>
            <a:fld id="{28E1FDDE-138E-2148-AF7C-0370EF973666}" type="datetimeFigureOut">
              <a:rPr kumimoji="1" lang="zh-CN" altLang="en-US" smtClean="0"/>
              <a:t>2023/10/6</a:t>
            </a:fld>
            <a:endParaRPr kumimoji="1" lang="zh-CN" altLang="en-US"/>
          </a:p>
        </p:txBody>
      </p:sp>
      <p:sp>
        <p:nvSpPr>
          <p:cNvPr id="5" name="页脚占位符 4">
            <a:extLst>
              <a:ext uri="{FF2B5EF4-FFF2-40B4-BE49-F238E27FC236}">
                <a16:creationId xmlns:a16="http://schemas.microsoft.com/office/drawing/2014/main" id="{95F971BC-448C-6D46-52E5-4A64A36D4DF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F9FF94C-D084-86D8-9DCE-CD4985017E50}"/>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13045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CEC1406-A178-84E9-3762-44A06F93C9C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344A873-6254-23AA-0AB3-5612F59BE3B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C42DCF1-CA45-8C4B-CC46-F41B74FB7FC5}"/>
              </a:ext>
            </a:extLst>
          </p:cNvPr>
          <p:cNvSpPr>
            <a:spLocks noGrp="1"/>
          </p:cNvSpPr>
          <p:nvPr>
            <p:ph type="dt" sz="half" idx="10"/>
          </p:nvPr>
        </p:nvSpPr>
        <p:spPr/>
        <p:txBody>
          <a:bodyPr/>
          <a:lstStyle/>
          <a:p>
            <a:fld id="{28E1FDDE-138E-2148-AF7C-0370EF973666}" type="datetimeFigureOut">
              <a:rPr kumimoji="1" lang="zh-CN" altLang="en-US" smtClean="0"/>
              <a:t>2023/10/6</a:t>
            </a:fld>
            <a:endParaRPr kumimoji="1" lang="zh-CN" altLang="en-US"/>
          </a:p>
        </p:txBody>
      </p:sp>
      <p:sp>
        <p:nvSpPr>
          <p:cNvPr id="5" name="页脚占位符 4">
            <a:extLst>
              <a:ext uri="{FF2B5EF4-FFF2-40B4-BE49-F238E27FC236}">
                <a16:creationId xmlns:a16="http://schemas.microsoft.com/office/drawing/2014/main" id="{E8EBD65B-3F45-7F12-256C-2D4833EC2FF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313ABB5-828E-8301-1C06-1DAC535A32DB}"/>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97598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0F8D8-C9B0-6C35-3031-2F2A1A33A17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A5C25C6-94FF-71F0-EFD5-A2BB84049F0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EBD455B-DB7A-77A0-AC15-16534654B0B3}"/>
              </a:ext>
            </a:extLst>
          </p:cNvPr>
          <p:cNvSpPr>
            <a:spLocks noGrp="1"/>
          </p:cNvSpPr>
          <p:nvPr>
            <p:ph type="dt" sz="half" idx="10"/>
          </p:nvPr>
        </p:nvSpPr>
        <p:spPr/>
        <p:txBody>
          <a:bodyPr/>
          <a:lstStyle/>
          <a:p>
            <a:fld id="{28E1FDDE-138E-2148-AF7C-0370EF973666}" type="datetimeFigureOut">
              <a:rPr kumimoji="1" lang="zh-CN" altLang="en-US" smtClean="0"/>
              <a:t>2023/10/6</a:t>
            </a:fld>
            <a:endParaRPr kumimoji="1" lang="zh-CN" altLang="en-US"/>
          </a:p>
        </p:txBody>
      </p:sp>
      <p:sp>
        <p:nvSpPr>
          <p:cNvPr id="5" name="页脚占位符 4">
            <a:extLst>
              <a:ext uri="{FF2B5EF4-FFF2-40B4-BE49-F238E27FC236}">
                <a16:creationId xmlns:a16="http://schemas.microsoft.com/office/drawing/2014/main" id="{BBEC2902-9230-3E78-3278-7129DF0A07A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3DFF387-1FC0-05E8-3B8E-105E463784ED}"/>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24361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16562-4808-6242-1E73-4A872C1A173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A416EC5-63B6-8B5C-6174-A1D5D425F5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C4B9407-1DA0-B724-0263-7206E4D6AC86}"/>
              </a:ext>
            </a:extLst>
          </p:cNvPr>
          <p:cNvSpPr>
            <a:spLocks noGrp="1"/>
          </p:cNvSpPr>
          <p:nvPr>
            <p:ph type="dt" sz="half" idx="10"/>
          </p:nvPr>
        </p:nvSpPr>
        <p:spPr/>
        <p:txBody>
          <a:bodyPr/>
          <a:lstStyle/>
          <a:p>
            <a:fld id="{28E1FDDE-138E-2148-AF7C-0370EF973666}" type="datetimeFigureOut">
              <a:rPr kumimoji="1" lang="zh-CN" altLang="en-US" smtClean="0"/>
              <a:t>2023/10/6</a:t>
            </a:fld>
            <a:endParaRPr kumimoji="1" lang="zh-CN" altLang="en-US"/>
          </a:p>
        </p:txBody>
      </p:sp>
      <p:sp>
        <p:nvSpPr>
          <p:cNvPr id="5" name="页脚占位符 4">
            <a:extLst>
              <a:ext uri="{FF2B5EF4-FFF2-40B4-BE49-F238E27FC236}">
                <a16:creationId xmlns:a16="http://schemas.microsoft.com/office/drawing/2014/main" id="{2A81B490-4FF9-98C9-8976-4F434CE0A57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ECAA944-0D31-826E-5984-8E346397F559}"/>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249177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653DF-39C3-F3AF-17A4-F4A22DC9AC9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9F957DD-189C-4F09-1A0D-AA26F2F61EF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74F6D1A-1ECA-CD0E-1C6D-CCE98542466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5EC3567-09F4-4881-0A1D-61C162D0CA25}"/>
              </a:ext>
            </a:extLst>
          </p:cNvPr>
          <p:cNvSpPr>
            <a:spLocks noGrp="1"/>
          </p:cNvSpPr>
          <p:nvPr>
            <p:ph type="dt" sz="half" idx="10"/>
          </p:nvPr>
        </p:nvSpPr>
        <p:spPr/>
        <p:txBody>
          <a:bodyPr/>
          <a:lstStyle/>
          <a:p>
            <a:fld id="{28E1FDDE-138E-2148-AF7C-0370EF973666}" type="datetimeFigureOut">
              <a:rPr kumimoji="1" lang="zh-CN" altLang="en-US" smtClean="0"/>
              <a:t>2023/10/6</a:t>
            </a:fld>
            <a:endParaRPr kumimoji="1" lang="zh-CN" altLang="en-US"/>
          </a:p>
        </p:txBody>
      </p:sp>
      <p:sp>
        <p:nvSpPr>
          <p:cNvPr id="6" name="页脚占位符 5">
            <a:extLst>
              <a:ext uri="{FF2B5EF4-FFF2-40B4-BE49-F238E27FC236}">
                <a16:creationId xmlns:a16="http://schemas.microsoft.com/office/drawing/2014/main" id="{DA817C3C-BC6F-C048-226D-5DAC7EF1AFD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FAF821C-17B0-7128-9ECC-637F533741AA}"/>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15251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872E7-6918-D58B-6101-8BCCD93BCCE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21060AB-1982-9EA9-4E84-A894D63BDD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CA5FB51-FA49-E234-42F4-6604314E65F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F09AF52-33F4-D8C8-53B3-02D08C303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DF1FD1A-FB7A-50E8-37E0-97F796DD1F2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62793AE1-20F9-EFC6-B986-45AC09056871}"/>
              </a:ext>
            </a:extLst>
          </p:cNvPr>
          <p:cNvSpPr>
            <a:spLocks noGrp="1"/>
          </p:cNvSpPr>
          <p:nvPr>
            <p:ph type="dt" sz="half" idx="10"/>
          </p:nvPr>
        </p:nvSpPr>
        <p:spPr/>
        <p:txBody>
          <a:bodyPr/>
          <a:lstStyle/>
          <a:p>
            <a:fld id="{28E1FDDE-138E-2148-AF7C-0370EF973666}" type="datetimeFigureOut">
              <a:rPr kumimoji="1" lang="zh-CN" altLang="en-US" smtClean="0"/>
              <a:t>2023/10/6</a:t>
            </a:fld>
            <a:endParaRPr kumimoji="1" lang="zh-CN" altLang="en-US"/>
          </a:p>
        </p:txBody>
      </p:sp>
      <p:sp>
        <p:nvSpPr>
          <p:cNvPr id="8" name="页脚占位符 7">
            <a:extLst>
              <a:ext uri="{FF2B5EF4-FFF2-40B4-BE49-F238E27FC236}">
                <a16:creationId xmlns:a16="http://schemas.microsoft.com/office/drawing/2014/main" id="{99B658AF-3AB2-F86E-1159-CBAAF46D588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C1948C1-956D-347F-6087-C4D0F0B7B3C0}"/>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44921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726D8-4D3C-0CD5-D02D-2E64D6F4963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0984417-FEEB-F2A4-8337-15299494A2E1}"/>
              </a:ext>
            </a:extLst>
          </p:cNvPr>
          <p:cNvSpPr>
            <a:spLocks noGrp="1"/>
          </p:cNvSpPr>
          <p:nvPr>
            <p:ph type="dt" sz="half" idx="10"/>
          </p:nvPr>
        </p:nvSpPr>
        <p:spPr/>
        <p:txBody>
          <a:bodyPr/>
          <a:lstStyle/>
          <a:p>
            <a:fld id="{28E1FDDE-138E-2148-AF7C-0370EF973666}" type="datetimeFigureOut">
              <a:rPr kumimoji="1" lang="zh-CN" altLang="en-US" smtClean="0"/>
              <a:t>2023/10/6</a:t>
            </a:fld>
            <a:endParaRPr kumimoji="1" lang="zh-CN" altLang="en-US"/>
          </a:p>
        </p:txBody>
      </p:sp>
      <p:sp>
        <p:nvSpPr>
          <p:cNvPr id="4" name="页脚占位符 3">
            <a:extLst>
              <a:ext uri="{FF2B5EF4-FFF2-40B4-BE49-F238E27FC236}">
                <a16:creationId xmlns:a16="http://schemas.microsoft.com/office/drawing/2014/main" id="{DAD3C353-5997-4701-477C-427D175A0EA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F365EB1-E3E5-0DD2-A920-B9FB7EE48741}"/>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207307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E0D2EFC-CAC9-072E-F4A4-169412B9EECD}"/>
              </a:ext>
            </a:extLst>
          </p:cNvPr>
          <p:cNvSpPr>
            <a:spLocks noGrp="1"/>
          </p:cNvSpPr>
          <p:nvPr>
            <p:ph type="dt" sz="half" idx="10"/>
          </p:nvPr>
        </p:nvSpPr>
        <p:spPr/>
        <p:txBody>
          <a:bodyPr/>
          <a:lstStyle/>
          <a:p>
            <a:fld id="{28E1FDDE-138E-2148-AF7C-0370EF973666}" type="datetimeFigureOut">
              <a:rPr kumimoji="1" lang="zh-CN" altLang="en-US" smtClean="0"/>
              <a:t>2023/10/6</a:t>
            </a:fld>
            <a:endParaRPr kumimoji="1" lang="zh-CN" altLang="en-US"/>
          </a:p>
        </p:txBody>
      </p:sp>
      <p:sp>
        <p:nvSpPr>
          <p:cNvPr id="3" name="页脚占位符 2">
            <a:extLst>
              <a:ext uri="{FF2B5EF4-FFF2-40B4-BE49-F238E27FC236}">
                <a16:creationId xmlns:a16="http://schemas.microsoft.com/office/drawing/2014/main" id="{2736785A-EC2E-C880-15EC-15417220E23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95AC799-B314-28C3-6727-A8C5F295EA45}"/>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10371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58F3F-D32F-C7EC-77FE-3B3833DA247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EE9F8F7-4400-1FC6-B0C1-FA45A294E2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A36CADC-0FC1-83B0-FC07-4B409891D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D9C57FF-619C-3EED-343D-52F449E22AAA}"/>
              </a:ext>
            </a:extLst>
          </p:cNvPr>
          <p:cNvSpPr>
            <a:spLocks noGrp="1"/>
          </p:cNvSpPr>
          <p:nvPr>
            <p:ph type="dt" sz="half" idx="10"/>
          </p:nvPr>
        </p:nvSpPr>
        <p:spPr/>
        <p:txBody>
          <a:bodyPr/>
          <a:lstStyle/>
          <a:p>
            <a:fld id="{28E1FDDE-138E-2148-AF7C-0370EF973666}" type="datetimeFigureOut">
              <a:rPr kumimoji="1" lang="zh-CN" altLang="en-US" smtClean="0"/>
              <a:t>2023/10/6</a:t>
            </a:fld>
            <a:endParaRPr kumimoji="1" lang="zh-CN" altLang="en-US"/>
          </a:p>
        </p:txBody>
      </p:sp>
      <p:sp>
        <p:nvSpPr>
          <p:cNvPr id="6" name="页脚占位符 5">
            <a:extLst>
              <a:ext uri="{FF2B5EF4-FFF2-40B4-BE49-F238E27FC236}">
                <a16:creationId xmlns:a16="http://schemas.microsoft.com/office/drawing/2014/main" id="{A260A611-804C-73CE-74D3-D62873C3AB8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641D1F2-610E-E163-87C3-86E06DB9BB8D}"/>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424193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45BC2-0BC1-B6A7-4A83-9E52BD94A3D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EAEDDF0-03A3-6A08-3B79-4ADF5A3F52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127AFD0-64FC-CFFB-7837-33B08B9E6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91BA40F-7043-70E8-1F92-5839E3BCBCFA}"/>
              </a:ext>
            </a:extLst>
          </p:cNvPr>
          <p:cNvSpPr>
            <a:spLocks noGrp="1"/>
          </p:cNvSpPr>
          <p:nvPr>
            <p:ph type="dt" sz="half" idx="10"/>
          </p:nvPr>
        </p:nvSpPr>
        <p:spPr/>
        <p:txBody>
          <a:bodyPr/>
          <a:lstStyle/>
          <a:p>
            <a:fld id="{28E1FDDE-138E-2148-AF7C-0370EF973666}" type="datetimeFigureOut">
              <a:rPr kumimoji="1" lang="zh-CN" altLang="en-US" smtClean="0"/>
              <a:t>2023/10/6</a:t>
            </a:fld>
            <a:endParaRPr kumimoji="1" lang="zh-CN" altLang="en-US"/>
          </a:p>
        </p:txBody>
      </p:sp>
      <p:sp>
        <p:nvSpPr>
          <p:cNvPr id="6" name="页脚占位符 5">
            <a:extLst>
              <a:ext uri="{FF2B5EF4-FFF2-40B4-BE49-F238E27FC236}">
                <a16:creationId xmlns:a16="http://schemas.microsoft.com/office/drawing/2014/main" id="{46283306-164D-4728-AF96-13D1FBE6773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EB51466-481B-572C-3F27-512A4F691A63}"/>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2018670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7FEE23-03B6-9C8D-98B4-E23656727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9C83A86-744E-EC6B-DF05-6F594CB536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B6490F8-582F-A25B-6636-C289D8FE06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1FDDE-138E-2148-AF7C-0370EF973666}" type="datetimeFigureOut">
              <a:rPr kumimoji="1" lang="zh-CN" altLang="en-US" smtClean="0"/>
              <a:t>2023/10/6</a:t>
            </a:fld>
            <a:endParaRPr kumimoji="1" lang="zh-CN" altLang="en-US"/>
          </a:p>
        </p:txBody>
      </p:sp>
      <p:sp>
        <p:nvSpPr>
          <p:cNvPr id="5" name="页脚占位符 4">
            <a:extLst>
              <a:ext uri="{FF2B5EF4-FFF2-40B4-BE49-F238E27FC236}">
                <a16:creationId xmlns:a16="http://schemas.microsoft.com/office/drawing/2014/main" id="{8D343EB9-7EC7-E5E8-09EC-2C1C5FC9A4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56E53D0-54F5-FC3E-9E87-C67B8FDCBB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2818940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lp.stanford.edu/projects/glov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hyperlink" Target="https://code.google.com/archive/p/word2ve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fasttext.cc/docs/en/crawl-vector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F6BD4-C1D6-9C63-5CE8-5C1BB8FE4A1A}"/>
              </a:ext>
            </a:extLst>
          </p:cNvPr>
          <p:cNvSpPr>
            <a:spLocks noGrp="1"/>
          </p:cNvSpPr>
          <p:nvPr>
            <p:ph type="title"/>
          </p:nvPr>
        </p:nvSpPr>
        <p:spPr/>
        <p:txBody>
          <a:bodyPr/>
          <a:lstStyle/>
          <a:p>
            <a:r>
              <a:rPr kumimoji="1" lang="en-US" altLang="zh-CN" dirty="0"/>
              <a:t>Words preprocessing</a:t>
            </a:r>
            <a:endParaRPr kumimoji="1" lang="zh-CN" altLang="en-US" dirty="0"/>
          </a:p>
        </p:txBody>
      </p:sp>
      <p:sp>
        <p:nvSpPr>
          <p:cNvPr id="3" name="内容占位符 2">
            <a:extLst>
              <a:ext uri="{FF2B5EF4-FFF2-40B4-BE49-F238E27FC236}">
                <a16:creationId xmlns:a16="http://schemas.microsoft.com/office/drawing/2014/main" id="{00BDCBA0-4198-BA6A-CB1C-347A1AF46D06}"/>
              </a:ext>
            </a:extLst>
          </p:cNvPr>
          <p:cNvSpPr>
            <a:spLocks noGrp="1"/>
          </p:cNvSpPr>
          <p:nvPr>
            <p:ph idx="1"/>
          </p:nvPr>
        </p:nvSpPr>
        <p:spPr/>
        <p:txBody>
          <a:bodyPr/>
          <a:lstStyle/>
          <a:p>
            <a:r>
              <a:rPr kumimoji="1" lang="en-US" altLang="zh-CN" dirty="0"/>
              <a:t>Only select single word and “not” word</a:t>
            </a:r>
          </a:p>
          <a:p>
            <a:r>
              <a:rPr kumimoji="1" lang="en-US" altLang="zh-CN" dirty="0"/>
              <a:t>For “not” words, find their antonyms using </a:t>
            </a:r>
            <a:r>
              <a:rPr kumimoji="1" lang="en-US" altLang="zh-CN" dirty="0" err="1"/>
              <a:t>wordnet.antonyms</a:t>
            </a:r>
            <a:r>
              <a:rPr kumimoji="1" lang="en-US" altLang="zh-CN" dirty="0"/>
              <a:t>(), if not find, keep the original form/add ”un” + words.</a:t>
            </a:r>
          </a:p>
          <a:p>
            <a:r>
              <a:rPr kumimoji="1" lang="en-US" altLang="zh-CN" dirty="0"/>
              <a:t>Divide the words using </a:t>
            </a:r>
            <a:r>
              <a:rPr kumimoji="1" lang="en-US" altLang="zh-CN" dirty="0" err="1"/>
              <a:t>sentiwordnet.senti_synsets</a:t>
            </a:r>
            <a:r>
              <a:rPr kumimoji="1" lang="en-US" altLang="zh-CN" dirty="0"/>
              <a:t>() into 3 categories: Positive, Negative and Neutral</a:t>
            </a:r>
          </a:p>
          <a:p>
            <a:endParaRPr kumimoji="1" lang="en-US" altLang="zh-CN" dirty="0"/>
          </a:p>
          <a:p>
            <a:r>
              <a:rPr kumimoji="1" lang="en-US" altLang="zh-CN" dirty="0"/>
              <a:t>Positive: 262</a:t>
            </a:r>
          </a:p>
          <a:p>
            <a:r>
              <a:rPr kumimoji="1" lang="en-US" altLang="zh-CN" dirty="0"/>
              <a:t>Negative: 363</a:t>
            </a:r>
          </a:p>
          <a:p>
            <a:r>
              <a:rPr kumimoji="1" lang="en-US" altLang="zh-CN" dirty="0"/>
              <a:t>Neutral: 201</a:t>
            </a:r>
          </a:p>
          <a:p>
            <a:pPr marL="0" indent="0">
              <a:buNone/>
            </a:pP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031918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7CC60DD-545A-00C6-54A9-5FC31B78655C}"/>
              </a:ext>
            </a:extLst>
          </p:cNvPr>
          <p:cNvSpPr txBox="1"/>
          <p:nvPr/>
        </p:nvSpPr>
        <p:spPr>
          <a:xfrm>
            <a:off x="600501" y="627798"/>
            <a:ext cx="5359022" cy="523220"/>
          </a:xfrm>
          <a:prstGeom prst="rect">
            <a:avLst/>
          </a:prstGeom>
          <a:noFill/>
        </p:spPr>
        <p:txBody>
          <a:bodyPr wrap="square" rtlCol="0">
            <a:spAutoFit/>
          </a:bodyPr>
          <a:lstStyle/>
          <a:p>
            <a:r>
              <a:rPr kumimoji="1" lang="en-US" altLang="zh-CN" sz="2800" dirty="0" err="1"/>
              <a:t>FastText</a:t>
            </a:r>
            <a:endParaRPr kumimoji="1" lang="zh-CN" altLang="en-US" sz="2800" dirty="0"/>
          </a:p>
        </p:txBody>
      </p:sp>
      <p:pic>
        <p:nvPicPr>
          <p:cNvPr id="3" name="图片 2">
            <a:extLst>
              <a:ext uri="{FF2B5EF4-FFF2-40B4-BE49-F238E27FC236}">
                <a16:creationId xmlns:a16="http://schemas.microsoft.com/office/drawing/2014/main" id="{DF1F52DD-BB27-348B-0132-45B83B1D12BC}"/>
              </a:ext>
            </a:extLst>
          </p:cNvPr>
          <p:cNvPicPr>
            <a:picLocks noChangeAspect="1"/>
          </p:cNvPicPr>
          <p:nvPr/>
        </p:nvPicPr>
        <p:blipFill>
          <a:blip r:embed="rId2"/>
          <a:stretch>
            <a:fillRect/>
          </a:stretch>
        </p:blipFill>
        <p:spPr>
          <a:xfrm>
            <a:off x="6096000" y="1466850"/>
            <a:ext cx="5473700" cy="3467100"/>
          </a:xfrm>
          <a:prstGeom prst="rect">
            <a:avLst/>
          </a:prstGeom>
        </p:spPr>
      </p:pic>
      <p:pic>
        <p:nvPicPr>
          <p:cNvPr id="4" name="图片 3">
            <a:extLst>
              <a:ext uri="{FF2B5EF4-FFF2-40B4-BE49-F238E27FC236}">
                <a16:creationId xmlns:a16="http://schemas.microsoft.com/office/drawing/2014/main" id="{5AD82F5F-9980-CAEB-B1FE-249388CC26D0}"/>
              </a:ext>
            </a:extLst>
          </p:cNvPr>
          <p:cNvPicPr>
            <a:picLocks noChangeAspect="1"/>
          </p:cNvPicPr>
          <p:nvPr/>
        </p:nvPicPr>
        <p:blipFill>
          <a:blip r:embed="rId3"/>
          <a:stretch>
            <a:fillRect/>
          </a:stretch>
        </p:blipFill>
        <p:spPr>
          <a:xfrm>
            <a:off x="543162" y="1382629"/>
            <a:ext cx="5473700" cy="3467100"/>
          </a:xfrm>
          <a:prstGeom prst="rect">
            <a:avLst/>
          </a:prstGeom>
        </p:spPr>
      </p:pic>
      <p:sp>
        <p:nvSpPr>
          <p:cNvPr id="5" name="文本框 4">
            <a:extLst>
              <a:ext uri="{FF2B5EF4-FFF2-40B4-BE49-F238E27FC236}">
                <a16:creationId xmlns:a16="http://schemas.microsoft.com/office/drawing/2014/main" id="{DADB45C7-CB50-F2E7-755A-83F5DBDF210D}"/>
              </a:ext>
            </a:extLst>
          </p:cNvPr>
          <p:cNvSpPr txBox="1"/>
          <p:nvPr/>
        </p:nvSpPr>
        <p:spPr>
          <a:xfrm>
            <a:off x="1720516" y="5486400"/>
            <a:ext cx="1454453" cy="372979"/>
          </a:xfrm>
          <a:prstGeom prst="rect">
            <a:avLst/>
          </a:prstGeom>
          <a:noFill/>
        </p:spPr>
        <p:txBody>
          <a:bodyPr wrap="square" rtlCol="0">
            <a:spAutoFit/>
          </a:bodyPr>
          <a:lstStyle/>
          <a:p>
            <a:r>
              <a:rPr kumimoji="1" lang="en-US" altLang="zh-CN" dirty="0"/>
              <a:t>Number: 5</a:t>
            </a:r>
            <a:endParaRPr kumimoji="1" lang="zh-CN" altLang="en-US" dirty="0"/>
          </a:p>
        </p:txBody>
      </p:sp>
      <p:sp>
        <p:nvSpPr>
          <p:cNvPr id="6" name="文本框 5">
            <a:extLst>
              <a:ext uri="{FF2B5EF4-FFF2-40B4-BE49-F238E27FC236}">
                <a16:creationId xmlns:a16="http://schemas.microsoft.com/office/drawing/2014/main" id="{5285DEB3-C224-3E56-2C09-131204D6E9D9}"/>
              </a:ext>
            </a:extLst>
          </p:cNvPr>
          <p:cNvSpPr txBox="1"/>
          <p:nvPr/>
        </p:nvSpPr>
        <p:spPr>
          <a:xfrm>
            <a:off x="7924800" y="5486400"/>
            <a:ext cx="1454453" cy="372979"/>
          </a:xfrm>
          <a:prstGeom prst="rect">
            <a:avLst/>
          </a:prstGeom>
          <a:noFill/>
        </p:spPr>
        <p:txBody>
          <a:bodyPr wrap="square" rtlCol="0">
            <a:spAutoFit/>
          </a:bodyPr>
          <a:lstStyle/>
          <a:p>
            <a:r>
              <a:rPr kumimoji="1" lang="en-US" altLang="zh-CN" dirty="0"/>
              <a:t>Number: 9</a:t>
            </a:r>
            <a:endParaRPr kumimoji="1" lang="zh-CN" altLang="en-US" dirty="0"/>
          </a:p>
        </p:txBody>
      </p:sp>
    </p:spTree>
    <p:extLst>
      <p:ext uri="{BB962C8B-B14F-4D97-AF65-F5344CB8AC3E}">
        <p14:creationId xmlns:p14="http://schemas.microsoft.com/office/powerpoint/2010/main" val="1102502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CC79D-23D8-D1C7-87F5-6F05C24AA7BA}"/>
              </a:ext>
            </a:extLst>
          </p:cNvPr>
          <p:cNvSpPr>
            <a:spLocks noGrp="1"/>
          </p:cNvSpPr>
          <p:nvPr>
            <p:ph type="title"/>
          </p:nvPr>
        </p:nvSpPr>
        <p:spPr/>
        <p:txBody>
          <a:bodyPr>
            <a:normAutofit fontScale="90000"/>
          </a:bodyPr>
          <a:lstStyle/>
          <a:p>
            <a:r>
              <a:rPr kumimoji="1" lang="en" altLang="zh-CN" dirty="0"/>
              <a:t>pos/neg/neutral proportions in the description of 16 signals</a:t>
            </a:r>
            <a:r>
              <a:rPr kumimoji="1" lang="zh-CN" altLang="en-US" dirty="0"/>
              <a:t> </a:t>
            </a:r>
            <a:r>
              <a:rPr kumimoji="1" lang="en-US" altLang="zh-CN" dirty="0"/>
              <a:t>(words</a:t>
            </a:r>
            <a:r>
              <a:rPr kumimoji="1" lang="zh-CN" altLang="en-US" dirty="0"/>
              <a:t> </a:t>
            </a:r>
            <a:r>
              <a:rPr kumimoji="1" lang="en-US" altLang="zh-CN" dirty="0"/>
              <a:t>only)</a:t>
            </a:r>
            <a:br>
              <a:rPr kumimoji="1" lang="en" altLang="zh-CN" dirty="0"/>
            </a:br>
            <a:endParaRPr kumimoji="1" lang="zh-CN" altLang="en-US" dirty="0"/>
          </a:p>
        </p:txBody>
      </p:sp>
      <p:pic>
        <p:nvPicPr>
          <p:cNvPr id="4" name="图片 3">
            <a:extLst>
              <a:ext uri="{FF2B5EF4-FFF2-40B4-BE49-F238E27FC236}">
                <a16:creationId xmlns:a16="http://schemas.microsoft.com/office/drawing/2014/main" id="{7B809F1C-73BB-90D1-EBAB-7993DD6642C9}"/>
              </a:ext>
            </a:extLst>
          </p:cNvPr>
          <p:cNvPicPr>
            <a:picLocks noChangeAspect="1"/>
          </p:cNvPicPr>
          <p:nvPr/>
        </p:nvPicPr>
        <p:blipFill>
          <a:blip r:embed="rId2"/>
          <a:stretch>
            <a:fillRect/>
          </a:stretch>
        </p:blipFill>
        <p:spPr>
          <a:xfrm>
            <a:off x="3106420" y="1347672"/>
            <a:ext cx="5285740" cy="4779443"/>
          </a:xfrm>
          <a:prstGeom prst="rect">
            <a:avLst/>
          </a:prstGeom>
        </p:spPr>
      </p:pic>
    </p:spTree>
    <p:extLst>
      <p:ext uri="{BB962C8B-B14F-4D97-AF65-F5344CB8AC3E}">
        <p14:creationId xmlns:p14="http://schemas.microsoft.com/office/powerpoint/2010/main" val="2087071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AECBE-6010-B0D3-7633-405834082115}"/>
              </a:ext>
            </a:extLst>
          </p:cNvPr>
          <p:cNvSpPr>
            <a:spLocks noGrp="1"/>
          </p:cNvSpPr>
          <p:nvPr>
            <p:ph type="title"/>
          </p:nvPr>
        </p:nvSpPr>
        <p:spPr/>
        <p:txBody>
          <a:bodyPr/>
          <a:lstStyle/>
          <a:p>
            <a:r>
              <a:rPr kumimoji="1" lang="en-US" altLang="zh-CN" dirty="0"/>
              <a:t>Words preprocessing2</a:t>
            </a:r>
            <a:endParaRPr kumimoji="1" lang="zh-CN" altLang="en-US" dirty="0"/>
          </a:p>
        </p:txBody>
      </p:sp>
      <p:sp>
        <p:nvSpPr>
          <p:cNvPr id="3" name="内容占位符 2">
            <a:extLst>
              <a:ext uri="{FF2B5EF4-FFF2-40B4-BE49-F238E27FC236}">
                <a16:creationId xmlns:a16="http://schemas.microsoft.com/office/drawing/2014/main" id="{2CDA38D6-9726-CD0F-9738-5879E2FF79EA}"/>
              </a:ext>
            </a:extLst>
          </p:cNvPr>
          <p:cNvSpPr>
            <a:spLocks noGrp="1"/>
          </p:cNvSpPr>
          <p:nvPr>
            <p:ph idx="1"/>
          </p:nvPr>
        </p:nvSpPr>
        <p:spPr/>
        <p:txBody>
          <a:bodyPr>
            <a:normAutofit lnSpcReduction="10000"/>
          </a:bodyPr>
          <a:lstStyle/>
          <a:p>
            <a:r>
              <a:rPr kumimoji="1" lang="en" altLang="zh-CN" dirty="0"/>
              <a:t>Define the emotional attribute threshold a=0.25</a:t>
            </a:r>
            <a:r>
              <a:rPr kumimoji="1" lang="en-US" altLang="zh-CN" dirty="0"/>
              <a:t>:</a:t>
            </a:r>
          </a:p>
          <a:p>
            <a:pPr marL="0" indent="0">
              <a:buNone/>
            </a:pPr>
            <a:r>
              <a:rPr kumimoji="1" lang="zh-CN" altLang="en-US" dirty="0"/>
              <a:t>  </a:t>
            </a:r>
            <a:r>
              <a:rPr kumimoji="1" lang="en-US" altLang="zh-CN" dirty="0"/>
              <a:t>if</a:t>
            </a:r>
            <a:r>
              <a:rPr kumimoji="1" lang="zh-CN" altLang="en-US" dirty="0"/>
              <a:t> </a:t>
            </a:r>
            <a:r>
              <a:rPr kumimoji="1" lang="en-US" altLang="zh-CN" dirty="0" err="1"/>
              <a:t>avg_pos</a:t>
            </a:r>
            <a:r>
              <a:rPr kumimoji="1" lang="en-US" altLang="zh-CN" dirty="0"/>
              <a:t>&gt;a</a:t>
            </a:r>
            <a:r>
              <a:rPr kumimoji="1" lang="zh-CN" altLang="en-US" dirty="0"/>
              <a:t> </a:t>
            </a:r>
            <a:r>
              <a:rPr kumimoji="1" lang="en-US" altLang="zh-CN" dirty="0"/>
              <a:t>and</a:t>
            </a:r>
            <a:r>
              <a:rPr kumimoji="1" lang="zh-CN" altLang="en-US" dirty="0"/>
              <a:t> </a:t>
            </a:r>
            <a:r>
              <a:rPr kumimoji="1" lang="en-US" altLang="zh-CN" dirty="0" err="1"/>
              <a:t>avg_pos</a:t>
            </a:r>
            <a:r>
              <a:rPr kumimoji="1" lang="en-US" altLang="zh-CN" dirty="0"/>
              <a:t>&gt;</a:t>
            </a:r>
            <a:r>
              <a:rPr kumimoji="1" lang="en-US" altLang="zh-CN" dirty="0" err="1"/>
              <a:t>avg_neg</a:t>
            </a:r>
            <a:r>
              <a:rPr kumimoji="1" lang="en-US" altLang="zh-CN" dirty="0"/>
              <a:t>:</a:t>
            </a:r>
            <a:r>
              <a:rPr kumimoji="1" lang="zh-CN" altLang="en-US" dirty="0"/>
              <a:t> </a:t>
            </a:r>
            <a:r>
              <a:rPr kumimoji="1" lang="en-US" altLang="zh-CN" dirty="0"/>
              <a:t>“positive”</a:t>
            </a:r>
          </a:p>
          <a:p>
            <a:pPr marL="0" indent="0">
              <a:buNone/>
            </a:pPr>
            <a:r>
              <a:rPr kumimoji="1" lang="zh-CN" altLang="en-US" dirty="0"/>
              <a:t>  </a:t>
            </a:r>
            <a:r>
              <a:rPr kumimoji="1" lang="en-US" altLang="zh-CN" dirty="0" err="1"/>
              <a:t>elif</a:t>
            </a:r>
            <a:r>
              <a:rPr kumimoji="1" lang="zh-CN" altLang="en-US" dirty="0"/>
              <a:t> </a:t>
            </a:r>
            <a:r>
              <a:rPr kumimoji="1" lang="en-US" altLang="zh-CN" dirty="0" err="1"/>
              <a:t>avg_neg</a:t>
            </a:r>
            <a:r>
              <a:rPr kumimoji="1" lang="en-US" altLang="zh-CN" dirty="0"/>
              <a:t>&gt;a</a:t>
            </a:r>
            <a:r>
              <a:rPr kumimoji="1" lang="zh-CN" altLang="en-US" dirty="0"/>
              <a:t> </a:t>
            </a:r>
            <a:r>
              <a:rPr kumimoji="1" lang="en-US" altLang="zh-CN" dirty="0"/>
              <a:t>and</a:t>
            </a:r>
            <a:r>
              <a:rPr kumimoji="1" lang="zh-CN" altLang="en-US" dirty="0"/>
              <a:t> </a:t>
            </a:r>
            <a:r>
              <a:rPr kumimoji="1" lang="en-US" altLang="zh-CN" dirty="0" err="1"/>
              <a:t>avg_neg</a:t>
            </a:r>
            <a:r>
              <a:rPr kumimoji="1" lang="en-US" altLang="zh-CN" dirty="0"/>
              <a:t>&gt;</a:t>
            </a:r>
            <a:r>
              <a:rPr kumimoji="1" lang="en-US" altLang="zh-CN" dirty="0" err="1"/>
              <a:t>avg_pos</a:t>
            </a:r>
            <a:r>
              <a:rPr kumimoji="1" lang="en-US" altLang="zh-CN" dirty="0"/>
              <a:t>:</a:t>
            </a:r>
            <a:r>
              <a:rPr kumimoji="1" lang="zh-CN" altLang="en-US" dirty="0"/>
              <a:t> </a:t>
            </a:r>
            <a:r>
              <a:rPr kumimoji="1" lang="en-US" altLang="zh-CN" dirty="0"/>
              <a:t>”negative”</a:t>
            </a:r>
          </a:p>
          <a:p>
            <a:pPr marL="0" indent="0">
              <a:buNone/>
            </a:pPr>
            <a:r>
              <a:rPr kumimoji="1" lang="zh-CN" altLang="en-US" dirty="0"/>
              <a:t>  </a:t>
            </a:r>
            <a:r>
              <a:rPr kumimoji="1" lang="en-US" altLang="zh-CN" dirty="0"/>
              <a:t>else:</a:t>
            </a:r>
            <a:r>
              <a:rPr kumimoji="1" lang="zh-CN" altLang="en-US" dirty="0"/>
              <a:t> </a:t>
            </a:r>
            <a:r>
              <a:rPr kumimoji="1" lang="en-US" altLang="zh-CN" dirty="0"/>
              <a:t>“neutral”</a:t>
            </a:r>
          </a:p>
          <a:p>
            <a:r>
              <a:rPr kumimoji="1" lang="en-US" altLang="zh-CN" dirty="0"/>
              <a:t>Only</a:t>
            </a:r>
            <a:r>
              <a:rPr kumimoji="1" lang="zh-CN" altLang="en-US" dirty="0"/>
              <a:t> </a:t>
            </a:r>
            <a:r>
              <a:rPr kumimoji="1" lang="en-US" altLang="zh-CN" dirty="0"/>
              <a:t>consider</a:t>
            </a:r>
            <a:r>
              <a:rPr kumimoji="1" lang="zh-CN" altLang="en-US" dirty="0"/>
              <a:t> </a:t>
            </a:r>
            <a:r>
              <a:rPr kumimoji="1" lang="en-US" altLang="zh-CN" dirty="0"/>
              <a:t>positive</a:t>
            </a:r>
            <a:r>
              <a:rPr kumimoji="1" lang="zh-CN" altLang="en-US" dirty="0"/>
              <a:t> </a:t>
            </a:r>
            <a:r>
              <a:rPr kumimoji="1" lang="en-US" altLang="zh-CN" dirty="0"/>
              <a:t>and</a:t>
            </a:r>
            <a:r>
              <a:rPr kumimoji="1" lang="zh-CN" altLang="en-US" dirty="0"/>
              <a:t> </a:t>
            </a:r>
            <a:r>
              <a:rPr kumimoji="1" lang="en-US" altLang="zh-CN" dirty="0"/>
              <a:t>negative</a:t>
            </a:r>
            <a:r>
              <a:rPr kumimoji="1" lang="zh-CN" altLang="en-US" dirty="0"/>
              <a:t> </a:t>
            </a:r>
            <a:r>
              <a:rPr kumimoji="1" lang="en-US" altLang="zh-CN" dirty="0"/>
              <a:t>attributes,</a:t>
            </a:r>
            <a:r>
              <a:rPr kumimoji="1" lang="zh-CN" altLang="en-US" dirty="0"/>
              <a:t> </a:t>
            </a:r>
            <a:r>
              <a:rPr kumimoji="1" lang="en-US" altLang="zh-CN" dirty="0"/>
              <a:t>using</a:t>
            </a:r>
            <a:r>
              <a:rPr kumimoji="1" lang="zh-CN" altLang="en-US" dirty="0"/>
              <a:t> </a:t>
            </a:r>
            <a:r>
              <a:rPr kumimoji="1" lang="en-US" altLang="zh-CN" dirty="0"/>
              <a:t>static</a:t>
            </a:r>
            <a:r>
              <a:rPr kumimoji="1" lang="zh-CN" altLang="en-US" dirty="0"/>
              <a:t> </a:t>
            </a:r>
            <a:r>
              <a:rPr kumimoji="1" lang="en-US" altLang="zh-CN" dirty="0"/>
              <a:t>word</a:t>
            </a:r>
            <a:r>
              <a:rPr kumimoji="1" lang="zh-CN" altLang="en-US" dirty="0"/>
              <a:t> </a:t>
            </a:r>
            <a:r>
              <a:rPr kumimoji="1" lang="en-US" altLang="zh-CN" dirty="0"/>
              <a:t>embeddings:</a:t>
            </a:r>
            <a:r>
              <a:rPr kumimoji="1" lang="zh-CN" altLang="en-US" dirty="0"/>
              <a:t> </a:t>
            </a:r>
            <a:endParaRPr kumimoji="1" lang="en-US" altLang="zh-CN" dirty="0"/>
          </a:p>
          <a:p>
            <a:endParaRPr kumimoji="1" lang="en-US" altLang="zh-CN" dirty="0"/>
          </a:p>
          <a:p>
            <a:r>
              <a:rPr kumimoji="1" lang="en-US" altLang="zh-CN" dirty="0"/>
              <a:t>Positive: 67</a:t>
            </a:r>
          </a:p>
          <a:p>
            <a:r>
              <a:rPr kumimoji="1" lang="en-US" altLang="zh-CN" dirty="0"/>
              <a:t>Negative: 127</a:t>
            </a:r>
            <a:endParaRPr kumimoji="1" lang="zh-CN" altLang="en-US" dirty="0"/>
          </a:p>
        </p:txBody>
      </p:sp>
    </p:spTree>
    <p:extLst>
      <p:ext uri="{BB962C8B-B14F-4D97-AF65-F5344CB8AC3E}">
        <p14:creationId xmlns:p14="http://schemas.microsoft.com/office/powerpoint/2010/main" val="403822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AECBE-6010-B0D3-7633-405834082115}"/>
              </a:ext>
            </a:extLst>
          </p:cNvPr>
          <p:cNvSpPr>
            <a:spLocks noGrp="1"/>
          </p:cNvSpPr>
          <p:nvPr>
            <p:ph type="title"/>
          </p:nvPr>
        </p:nvSpPr>
        <p:spPr>
          <a:xfrm>
            <a:off x="501315" y="108242"/>
            <a:ext cx="10515600" cy="1325563"/>
          </a:xfrm>
        </p:spPr>
        <p:txBody>
          <a:bodyPr/>
          <a:lstStyle/>
          <a:p>
            <a:r>
              <a:rPr kumimoji="1" lang="en-US" altLang="zh-CN" dirty="0" err="1"/>
              <a:t>GloVe</a:t>
            </a:r>
            <a:endParaRPr kumimoji="1" lang="zh-CN" altLang="en-US" dirty="0"/>
          </a:p>
        </p:txBody>
      </p:sp>
      <p:sp>
        <p:nvSpPr>
          <p:cNvPr id="3" name="内容占位符 2">
            <a:extLst>
              <a:ext uri="{FF2B5EF4-FFF2-40B4-BE49-F238E27FC236}">
                <a16:creationId xmlns:a16="http://schemas.microsoft.com/office/drawing/2014/main" id="{2CDA38D6-9726-CD0F-9738-5879E2FF79EA}"/>
              </a:ext>
            </a:extLst>
          </p:cNvPr>
          <p:cNvSpPr>
            <a:spLocks noGrp="1"/>
          </p:cNvSpPr>
          <p:nvPr>
            <p:ph idx="1"/>
          </p:nvPr>
        </p:nvSpPr>
        <p:spPr>
          <a:xfrm>
            <a:off x="717884" y="1253331"/>
            <a:ext cx="10515600" cy="4351338"/>
          </a:xfrm>
        </p:spPr>
        <p:txBody>
          <a:bodyPr>
            <a:normAutofit/>
          </a:bodyPr>
          <a:lstStyle/>
          <a:p>
            <a:r>
              <a:rPr kumimoji="1" lang="en-US" altLang="zh-CN" dirty="0"/>
              <a:t>Pre-train</a:t>
            </a:r>
            <a:r>
              <a:rPr kumimoji="1" lang="zh-CN" altLang="en-US" dirty="0"/>
              <a:t> </a:t>
            </a:r>
            <a:r>
              <a:rPr kumimoji="1" lang="en-US" altLang="zh-CN" dirty="0"/>
              <a:t>model:</a:t>
            </a:r>
            <a:r>
              <a:rPr kumimoji="1" lang="zh-CN" altLang="en-US" dirty="0"/>
              <a:t> </a:t>
            </a:r>
            <a:r>
              <a:rPr kumimoji="1" lang="en-US" altLang="zh-CN" dirty="0"/>
              <a:t>glove.840B.300d,</a:t>
            </a:r>
            <a:r>
              <a:rPr kumimoji="1" lang="zh-CN" altLang="en-US" dirty="0"/>
              <a:t> </a:t>
            </a:r>
            <a:r>
              <a:rPr kumimoji="1" lang="en-US" altLang="zh-CN" dirty="0"/>
              <a:t>based</a:t>
            </a:r>
            <a:r>
              <a:rPr kumimoji="1" lang="zh-CN" altLang="en-US" dirty="0"/>
              <a:t> </a:t>
            </a:r>
            <a:r>
              <a:rPr kumimoji="1" lang="en-US" altLang="zh-CN" dirty="0"/>
              <a:t>on</a:t>
            </a:r>
            <a:r>
              <a:rPr kumimoji="1" lang="zh-CN" altLang="en-US" dirty="0"/>
              <a:t> </a:t>
            </a:r>
            <a:r>
              <a:rPr kumimoji="1" lang="en-US" altLang="zh-CN" i="1" dirty="0"/>
              <a:t>Common</a:t>
            </a:r>
            <a:r>
              <a:rPr kumimoji="1" lang="zh-CN" altLang="en-US" i="1" dirty="0"/>
              <a:t> </a:t>
            </a:r>
            <a:r>
              <a:rPr kumimoji="1" lang="en-US" altLang="zh-CN" i="1" dirty="0"/>
              <a:t>Crawl</a:t>
            </a:r>
          </a:p>
          <a:p>
            <a:r>
              <a:rPr kumimoji="1" lang="en-US" altLang="zh-CN" dirty="0">
                <a:hlinkClick r:id="rId2"/>
              </a:rPr>
              <a:t>https://nlp.stanford.edu/projects/glove/</a:t>
            </a:r>
            <a:endParaRPr kumimoji="1" lang="en-US" altLang="zh-CN" dirty="0"/>
          </a:p>
          <a:p>
            <a:r>
              <a:rPr kumimoji="1" lang="en-US" altLang="zh-CN" b="1" dirty="0"/>
              <a:t>Principle:</a:t>
            </a:r>
          </a:p>
          <a:p>
            <a:r>
              <a:rPr kumimoji="1" lang="en-US" altLang="zh-CN" b="1" dirty="0"/>
              <a:t>Co-occurrence Matrix: </a:t>
            </a:r>
            <a:r>
              <a:rPr kumimoji="1" lang="en-US" altLang="zh-CN" dirty="0"/>
              <a:t>Begin by constructing a large matrix of word co-occurrence information. This matrix X contains words as rows and context words as columns, and each entry</a:t>
            </a:r>
            <a:r>
              <a:rPr kumimoji="1" lang="zh-CN" altLang="en-US" dirty="0"/>
              <a:t> </a:t>
            </a:r>
            <a:r>
              <a:rPr kumimoji="1" lang="en-US" altLang="zh-CN" dirty="0" err="1"/>
              <a:t>Xij</a:t>
            </a:r>
            <a:r>
              <a:rPr kumimoji="1" lang="en-US" altLang="zh-CN" dirty="0"/>
              <a:t>​ represents how often word </a:t>
            </a:r>
            <a:r>
              <a:rPr kumimoji="1" lang="en-US" altLang="zh-CN" dirty="0" err="1"/>
              <a:t>i</a:t>
            </a:r>
            <a:r>
              <a:rPr kumimoji="1" lang="en-US" altLang="zh-CN" dirty="0"/>
              <a:t> occurs in the context of word j.</a:t>
            </a:r>
          </a:p>
          <a:p>
            <a:pPr marL="0" indent="0">
              <a:buNone/>
            </a:pPr>
            <a:endParaRPr kumimoji="1" lang="zh-CN" altLang="en-US" dirty="0"/>
          </a:p>
        </p:txBody>
      </p:sp>
    </p:spTree>
    <p:extLst>
      <p:ext uri="{BB962C8B-B14F-4D97-AF65-F5344CB8AC3E}">
        <p14:creationId xmlns:p14="http://schemas.microsoft.com/office/powerpoint/2010/main" val="272095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48090-6D47-ABCC-E490-27F618E88711}"/>
              </a:ext>
            </a:extLst>
          </p:cNvPr>
          <p:cNvSpPr>
            <a:spLocks noGrp="1"/>
          </p:cNvSpPr>
          <p:nvPr>
            <p:ph type="title"/>
          </p:nvPr>
        </p:nvSpPr>
        <p:spPr/>
        <p:txBody>
          <a:bodyPr/>
          <a:lstStyle/>
          <a:p>
            <a:r>
              <a:rPr kumimoji="1" lang="en-US" altLang="zh-CN" dirty="0" err="1"/>
              <a:t>GloVe</a:t>
            </a:r>
            <a:endParaRPr kumimoji="1" lang="zh-CN" altLang="en-US" dirty="0"/>
          </a:p>
        </p:txBody>
      </p:sp>
      <p:sp>
        <p:nvSpPr>
          <p:cNvPr id="3" name="内容占位符 2">
            <a:extLst>
              <a:ext uri="{FF2B5EF4-FFF2-40B4-BE49-F238E27FC236}">
                <a16:creationId xmlns:a16="http://schemas.microsoft.com/office/drawing/2014/main" id="{4DF0460D-71BD-4636-8E20-4C3A1573A054}"/>
              </a:ext>
            </a:extLst>
          </p:cNvPr>
          <p:cNvSpPr>
            <a:spLocks noGrp="1"/>
          </p:cNvSpPr>
          <p:nvPr>
            <p:ph idx="1"/>
          </p:nvPr>
        </p:nvSpPr>
        <p:spPr>
          <a:xfrm>
            <a:off x="490888" y="1443487"/>
            <a:ext cx="10862912" cy="5049388"/>
          </a:xfrm>
        </p:spPr>
        <p:txBody>
          <a:bodyPr>
            <a:normAutofit fontScale="55000" lnSpcReduction="20000"/>
          </a:bodyPr>
          <a:lstStyle/>
          <a:p>
            <a:r>
              <a:rPr kumimoji="1" lang="en-US" altLang="zh-CN" sz="3800" b="1" dirty="0"/>
              <a:t>Highlights:</a:t>
            </a:r>
          </a:p>
          <a:p>
            <a:r>
              <a:rPr kumimoji="1" lang="en-US" altLang="zh-CN" sz="3800" dirty="0"/>
              <a:t>1. Nearest neighbor</a:t>
            </a:r>
          </a:p>
          <a:p>
            <a:pPr marL="0" indent="0">
              <a:buNone/>
            </a:pPr>
            <a:r>
              <a:rPr kumimoji="1" lang="en-US" altLang="zh-CN" sz="3800" dirty="0"/>
              <a:t>The Euclidean distance (or cosine similarity) between two word vectors provides an effective method for measuring the linguistic or semantic similarity of the corresponding words. </a:t>
            </a:r>
          </a:p>
          <a:p>
            <a:r>
              <a:rPr kumimoji="1" lang="en-US" altLang="zh-CN" sz="3800" dirty="0"/>
              <a:t>2. Linear substructures</a:t>
            </a:r>
          </a:p>
          <a:p>
            <a:pPr marL="0" indent="0">
              <a:buNone/>
            </a:pPr>
            <a:r>
              <a:rPr kumimoji="1" lang="en-US" altLang="zh-CN" sz="3800" dirty="0"/>
              <a:t>The similarity metrics used for nearest neighbor evaluations produce a single scalar that quantifies the relatedness of two words. This simplicity can be problematic since two given words almost always exhibit more intricate relationships than can be captured by a single number. For example, </a:t>
            </a:r>
            <a:r>
              <a:rPr kumimoji="1" lang="zh-CN" altLang="en-US" sz="3800" dirty="0">
                <a:highlight>
                  <a:srgbClr val="FFFF00"/>
                </a:highlight>
              </a:rPr>
              <a:t>“</a:t>
            </a:r>
            <a:r>
              <a:rPr kumimoji="1" lang="en-US" altLang="zh-CN" sz="3800" dirty="0">
                <a:highlight>
                  <a:srgbClr val="FFFF00"/>
                </a:highlight>
              </a:rPr>
              <a:t>man</a:t>
            </a:r>
            <a:r>
              <a:rPr kumimoji="1" lang="zh-CN" altLang="en-US" sz="3800" dirty="0">
                <a:highlight>
                  <a:srgbClr val="FFFF00"/>
                </a:highlight>
              </a:rPr>
              <a:t>”</a:t>
            </a:r>
            <a:r>
              <a:rPr kumimoji="1" lang="en-US" altLang="zh-CN" sz="3800" dirty="0">
                <a:highlight>
                  <a:srgbClr val="FFFF00"/>
                </a:highlight>
              </a:rPr>
              <a:t> may be regarded as similar to </a:t>
            </a:r>
            <a:r>
              <a:rPr kumimoji="1" lang="zh-CN" altLang="en-US" sz="3800" dirty="0">
                <a:highlight>
                  <a:srgbClr val="FFFF00"/>
                </a:highlight>
              </a:rPr>
              <a:t>“</a:t>
            </a:r>
            <a:r>
              <a:rPr kumimoji="1" lang="en-US" altLang="zh-CN" sz="3800" dirty="0">
                <a:highlight>
                  <a:srgbClr val="FFFF00"/>
                </a:highlight>
              </a:rPr>
              <a:t>woman</a:t>
            </a:r>
            <a:r>
              <a:rPr kumimoji="1" lang="zh-CN" altLang="en-US" sz="3800" dirty="0">
                <a:highlight>
                  <a:srgbClr val="FFFF00"/>
                </a:highlight>
              </a:rPr>
              <a:t>”</a:t>
            </a:r>
            <a:r>
              <a:rPr kumimoji="1" lang="en-US" altLang="zh-CN" sz="3800" dirty="0">
                <a:highlight>
                  <a:srgbClr val="FFFF00"/>
                </a:highlight>
              </a:rPr>
              <a:t> in that both words describe human beings; on the other hand, the two words are often considered opposites since they highlight a primary axis along which humans differ from one another.</a:t>
            </a:r>
          </a:p>
          <a:p>
            <a:pPr marL="0" indent="0">
              <a:buNone/>
            </a:pPr>
            <a:br>
              <a:rPr kumimoji="1" lang="en-US" altLang="zh-CN" sz="3800" dirty="0"/>
            </a:br>
            <a:r>
              <a:rPr kumimoji="1" lang="en-US" altLang="zh-CN" sz="3800" dirty="0"/>
              <a:t>In order to capture in a quantitative way the nuance necessary to distinguish man from woman, it is necessary for a model to associate more than a single number to the word pair. </a:t>
            </a:r>
            <a:r>
              <a:rPr kumimoji="1" lang="en-US" altLang="zh-CN" sz="3800" dirty="0">
                <a:highlight>
                  <a:srgbClr val="FFFF00"/>
                </a:highlight>
              </a:rPr>
              <a:t>A natural and simple candidate for an enlarged set of discriminative numbers is the vector difference between the two word vectors. </a:t>
            </a:r>
            <a:r>
              <a:rPr kumimoji="1" lang="en-US" altLang="zh-CN" sz="3800" dirty="0" err="1"/>
              <a:t>GloVe</a:t>
            </a:r>
            <a:r>
              <a:rPr kumimoji="1" lang="en-US" altLang="zh-CN" sz="3800" dirty="0"/>
              <a:t> is designed in order that such vector differences capture as much as possible the meaning specified by the juxtaposition of two words.</a:t>
            </a:r>
          </a:p>
          <a:p>
            <a:endParaRPr kumimoji="1" lang="en-US" altLang="zh-CN" dirty="0"/>
          </a:p>
          <a:p>
            <a:endParaRPr kumimoji="1" lang="zh-CN" altLang="en-US" dirty="0"/>
          </a:p>
        </p:txBody>
      </p:sp>
    </p:spTree>
    <p:extLst>
      <p:ext uri="{BB962C8B-B14F-4D97-AF65-F5344CB8AC3E}">
        <p14:creationId xmlns:p14="http://schemas.microsoft.com/office/powerpoint/2010/main" val="1137191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5184F-1359-AC99-B062-E77C2D386F3A}"/>
              </a:ext>
            </a:extLst>
          </p:cNvPr>
          <p:cNvSpPr txBox="1"/>
          <p:nvPr/>
        </p:nvSpPr>
        <p:spPr>
          <a:xfrm>
            <a:off x="701015" y="627797"/>
            <a:ext cx="2473954" cy="523220"/>
          </a:xfrm>
          <a:prstGeom prst="rect">
            <a:avLst/>
          </a:prstGeom>
          <a:noFill/>
        </p:spPr>
        <p:txBody>
          <a:bodyPr wrap="square" rtlCol="0">
            <a:spAutoFit/>
          </a:bodyPr>
          <a:lstStyle/>
          <a:p>
            <a:r>
              <a:rPr kumimoji="1" lang="en-US" altLang="zh-CN" sz="2800" dirty="0" err="1"/>
              <a:t>GloVe</a:t>
            </a:r>
            <a:endParaRPr kumimoji="1" lang="zh-CN" altLang="en-US" sz="2800" dirty="0"/>
          </a:p>
        </p:txBody>
      </p:sp>
      <p:pic>
        <p:nvPicPr>
          <p:cNvPr id="3" name="图片 2">
            <a:extLst>
              <a:ext uri="{FF2B5EF4-FFF2-40B4-BE49-F238E27FC236}">
                <a16:creationId xmlns:a16="http://schemas.microsoft.com/office/drawing/2014/main" id="{672FA7D7-83C4-04F1-3E86-C4EE708F9826}"/>
              </a:ext>
            </a:extLst>
          </p:cNvPr>
          <p:cNvPicPr>
            <a:picLocks noChangeAspect="1"/>
          </p:cNvPicPr>
          <p:nvPr/>
        </p:nvPicPr>
        <p:blipFill>
          <a:blip r:embed="rId3"/>
          <a:stretch>
            <a:fillRect/>
          </a:stretch>
        </p:blipFill>
        <p:spPr>
          <a:xfrm>
            <a:off x="0" y="1695450"/>
            <a:ext cx="5422900" cy="3467100"/>
          </a:xfrm>
          <a:prstGeom prst="rect">
            <a:avLst/>
          </a:prstGeom>
        </p:spPr>
      </p:pic>
      <p:sp>
        <p:nvSpPr>
          <p:cNvPr id="4" name="文本框 3">
            <a:extLst>
              <a:ext uri="{FF2B5EF4-FFF2-40B4-BE49-F238E27FC236}">
                <a16:creationId xmlns:a16="http://schemas.microsoft.com/office/drawing/2014/main" id="{C287ABFD-6F7D-390E-5346-A230A4510A48}"/>
              </a:ext>
            </a:extLst>
          </p:cNvPr>
          <p:cNvSpPr txBox="1"/>
          <p:nvPr/>
        </p:nvSpPr>
        <p:spPr>
          <a:xfrm>
            <a:off x="1720516" y="5486400"/>
            <a:ext cx="1454453" cy="372979"/>
          </a:xfrm>
          <a:prstGeom prst="rect">
            <a:avLst/>
          </a:prstGeom>
          <a:noFill/>
        </p:spPr>
        <p:txBody>
          <a:bodyPr wrap="square" rtlCol="0">
            <a:spAutoFit/>
          </a:bodyPr>
          <a:lstStyle/>
          <a:p>
            <a:r>
              <a:rPr kumimoji="1" lang="en-US" altLang="zh-CN" dirty="0"/>
              <a:t>Number: 6</a:t>
            </a:r>
            <a:endParaRPr kumimoji="1" lang="zh-CN" altLang="en-US" dirty="0"/>
          </a:p>
        </p:txBody>
      </p:sp>
      <p:pic>
        <p:nvPicPr>
          <p:cNvPr id="5" name="图片 4">
            <a:extLst>
              <a:ext uri="{FF2B5EF4-FFF2-40B4-BE49-F238E27FC236}">
                <a16:creationId xmlns:a16="http://schemas.microsoft.com/office/drawing/2014/main" id="{BB769449-52B5-E76D-79FD-9A001CB47597}"/>
              </a:ext>
            </a:extLst>
          </p:cNvPr>
          <p:cNvPicPr>
            <a:picLocks noChangeAspect="1"/>
          </p:cNvPicPr>
          <p:nvPr/>
        </p:nvPicPr>
        <p:blipFill>
          <a:blip r:embed="rId4"/>
          <a:stretch>
            <a:fillRect/>
          </a:stretch>
        </p:blipFill>
        <p:spPr>
          <a:xfrm>
            <a:off x="6096000" y="1695450"/>
            <a:ext cx="5422900" cy="3467100"/>
          </a:xfrm>
          <a:prstGeom prst="rect">
            <a:avLst/>
          </a:prstGeom>
        </p:spPr>
      </p:pic>
      <p:sp>
        <p:nvSpPr>
          <p:cNvPr id="9" name="文本框 8">
            <a:extLst>
              <a:ext uri="{FF2B5EF4-FFF2-40B4-BE49-F238E27FC236}">
                <a16:creationId xmlns:a16="http://schemas.microsoft.com/office/drawing/2014/main" id="{B370531F-E021-5E4D-16F8-11651B85D653}"/>
              </a:ext>
            </a:extLst>
          </p:cNvPr>
          <p:cNvSpPr txBox="1"/>
          <p:nvPr/>
        </p:nvSpPr>
        <p:spPr>
          <a:xfrm>
            <a:off x="8080223" y="5486400"/>
            <a:ext cx="1454453" cy="372979"/>
          </a:xfrm>
          <a:prstGeom prst="rect">
            <a:avLst/>
          </a:prstGeom>
          <a:noFill/>
        </p:spPr>
        <p:txBody>
          <a:bodyPr wrap="square" rtlCol="0">
            <a:spAutoFit/>
          </a:bodyPr>
          <a:lstStyle/>
          <a:p>
            <a:r>
              <a:rPr kumimoji="1" lang="en-US" altLang="zh-CN" dirty="0"/>
              <a:t>Number:8</a:t>
            </a:r>
            <a:endParaRPr kumimoji="1" lang="zh-CN" altLang="en-US" dirty="0"/>
          </a:p>
        </p:txBody>
      </p:sp>
    </p:spTree>
    <p:extLst>
      <p:ext uri="{BB962C8B-B14F-4D97-AF65-F5344CB8AC3E}">
        <p14:creationId xmlns:p14="http://schemas.microsoft.com/office/powerpoint/2010/main" val="84689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AECBE-6010-B0D3-7633-405834082115}"/>
              </a:ext>
            </a:extLst>
          </p:cNvPr>
          <p:cNvSpPr>
            <a:spLocks noGrp="1"/>
          </p:cNvSpPr>
          <p:nvPr>
            <p:ph type="title"/>
          </p:nvPr>
        </p:nvSpPr>
        <p:spPr/>
        <p:txBody>
          <a:bodyPr/>
          <a:lstStyle/>
          <a:p>
            <a:r>
              <a:rPr kumimoji="1" lang="en-US" altLang="zh-CN" dirty="0"/>
              <a:t>Word2Vec</a:t>
            </a:r>
            <a:endParaRPr kumimoji="1" lang="zh-CN" altLang="en-US" dirty="0"/>
          </a:p>
        </p:txBody>
      </p:sp>
      <p:sp>
        <p:nvSpPr>
          <p:cNvPr id="3" name="内容占位符 2">
            <a:extLst>
              <a:ext uri="{FF2B5EF4-FFF2-40B4-BE49-F238E27FC236}">
                <a16:creationId xmlns:a16="http://schemas.microsoft.com/office/drawing/2014/main" id="{2CDA38D6-9726-CD0F-9738-5879E2FF79EA}"/>
              </a:ext>
            </a:extLst>
          </p:cNvPr>
          <p:cNvSpPr>
            <a:spLocks noGrp="1"/>
          </p:cNvSpPr>
          <p:nvPr>
            <p:ph idx="1"/>
          </p:nvPr>
        </p:nvSpPr>
        <p:spPr>
          <a:xfrm>
            <a:off x="838200" y="1489294"/>
            <a:ext cx="10515600" cy="4351338"/>
          </a:xfrm>
        </p:spPr>
        <p:txBody>
          <a:bodyPr>
            <a:normAutofit fontScale="77500" lnSpcReduction="20000"/>
          </a:bodyPr>
          <a:lstStyle/>
          <a:p>
            <a:r>
              <a:rPr kumimoji="1" lang="en-US" altLang="zh-CN" dirty="0"/>
              <a:t>Pre-train</a:t>
            </a:r>
            <a:r>
              <a:rPr kumimoji="1" lang="zh-CN" altLang="en-US" dirty="0"/>
              <a:t> </a:t>
            </a:r>
            <a:r>
              <a:rPr kumimoji="1" lang="en-US" altLang="zh-CN" dirty="0"/>
              <a:t>model:</a:t>
            </a:r>
            <a:r>
              <a:rPr kumimoji="1" lang="zh-CN" altLang="en-US" dirty="0"/>
              <a:t> </a:t>
            </a:r>
            <a:r>
              <a:rPr kumimoji="1" lang="en" altLang="zh-CN" dirty="0"/>
              <a:t>GoogleNews-vectors-negative300.bin</a:t>
            </a:r>
            <a:r>
              <a:rPr kumimoji="1" lang="en-US" altLang="zh-CN" dirty="0"/>
              <a:t>:</a:t>
            </a:r>
            <a:r>
              <a:rPr kumimoji="1" lang="zh-CN" altLang="en-US" dirty="0"/>
              <a:t> </a:t>
            </a:r>
            <a:endParaRPr kumimoji="1" lang="en-US" altLang="zh-CN" dirty="0"/>
          </a:p>
          <a:p>
            <a:pPr marL="0" indent="0">
              <a:buNone/>
            </a:pPr>
            <a:r>
              <a:rPr kumimoji="1" lang="zh-CN" altLang="en-US" dirty="0"/>
              <a:t>                                           </a:t>
            </a:r>
            <a:r>
              <a:rPr kumimoji="1" lang="en-US" altLang="zh-CN" dirty="0"/>
              <a:t>SG</a:t>
            </a:r>
            <a:r>
              <a:rPr kumimoji="1" lang="zh-CN" altLang="en-US" dirty="0"/>
              <a:t> </a:t>
            </a:r>
            <a:r>
              <a:rPr kumimoji="1" lang="en-US" altLang="zh-CN" dirty="0"/>
              <a:t>+</a:t>
            </a:r>
            <a:r>
              <a:rPr kumimoji="1" lang="zh-CN" altLang="en-US" dirty="0"/>
              <a:t> </a:t>
            </a:r>
            <a:r>
              <a:rPr kumimoji="1" lang="en-US" altLang="zh-CN" dirty="0"/>
              <a:t>negative</a:t>
            </a:r>
            <a:r>
              <a:rPr kumimoji="1" lang="zh-CN" altLang="en-US" dirty="0"/>
              <a:t> </a:t>
            </a:r>
            <a:r>
              <a:rPr kumimoji="1" lang="en-US" altLang="zh-CN" dirty="0"/>
              <a:t>sampling</a:t>
            </a:r>
            <a:endParaRPr kumimoji="1" lang="en" altLang="zh-CN" dirty="0"/>
          </a:p>
          <a:p>
            <a:r>
              <a:rPr kumimoji="1" lang="en" altLang="zh-CN" dirty="0">
                <a:hlinkClick r:id="rId2"/>
              </a:rPr>
              <a:t>https://code.google.com/archive/p/word2vec/</a:t>
            </a:r>
            <a:endParaRPr kumimoji="1" lang="en" altLang="zh-CN" dirty="0"/>
          </a:p>
          <a:p>
            <a:r>
              <a:rPr kumimoji="1" lang="en" altLang="zh-CN" dirty="0"/>
              <a:t>Core idea</a:t>
            </a:r>
            <a:r>
              <a:rPr kumimoji="1" lang="en-US" altLang="zh-CN" dirty="0"/>
              <a:t>:</a:t>
            </a:r>
            <a:r>
              <a:rPr kumimoji="1" lang="en" altLang="zh-CN" dirty="0"/>
              <a:t> </a:t>
            </a:r>
            <a:r>
              <a:rPr kumimoji="1" lang="en-US" altLang="zh-CN" dirty="0"/>
              <a:t>T</a:t>
            </a:r>
            <a:r>
              <a:rPr kumimoji="1" lang="en" altLang="zh-CN" dirty="0"/>
              <a:t>he meaning of a word can be inferred by the context in which it appears. Word2Vec provides two primary algorithms: CBOW (Continuous Bag of Words) and Skip-Gram</a:t>
            </a:r>
          </a:p>
          <a:p>
            <a:r>
              <a:rPr kumimoji="1" lang="en" altLang="zh-CN" b="1" dirty="0"/>
              <a:t>CBOW (Continuous Bag of Words):</a:t>
            </a:r>
          </a:p>
          <a:p>
            <a:r>
              <a:rPr kumimoji="1" lang="en" altLang="zh-CN" dirty="0"/>
              <a:t>Objective: Predict a target word from its surrounding context words.</a:t>
            </a:r>
          </a:p>
          <a:p>
            <a:r>
              <a:rPr kumimoji="1" lang="en" altLang="zh-CN" dirty="0"/>
              <a:t>Example: Given ["the", "cat", "on", "the"], try to predict the center word "sat".</a:t>
            </a:r>
          </a:p>
          <a:p>
            <a:r>
              <a:rPr kumimoji="1" lang="en" altLang="zh-CN" b="1" dirty="0"/>
              <a:t>Skip-Gram</a:t>
            </a:r>
            <a:r>
              <a:rPr kumimoji="1" lang="en-US" altLang="zh-CN" b="1" dirty="0">
                <a:sym typeface="Wingdings" pitchFamily="2" charset="2"/>
              </a:rPr>
              <a:t>:(better</a:t>
            </a:r>
            <a:r>
              <a:rPr kumimoji="1" lang="zh-CN" altLang="en-US" b="1" dirty="0">
                <a:sym typeface="Wingdings" pitchFamily="2" charset="2"/>
              </a:rPr>
              <a:t> </a:t>
            </a:r>
            <a:r>
              <a:rPr kumimoji="1" lang="en-US" altLang="zh-CN" b="1" dirty="0">
                <a:sym typeface="Wingdings" pitchFamily="2" charset="2"/>
              </a:rPr>
              <a:t>on</a:t>
            </a:r>
            <a:r>
              <a:rPr kumimoji="1" lang="zh-CN" altLang="en-US" b="1" dirty="0">
                <a:sym typeface="Wingdings" pitchFamily="2" charset="2"/>
              </a:rPr>
              <a:t> </a:t>
            </a:r>
            <a:r>
              <a:rPr kumimoji="1" lang="en-US" altLang="zh-CN" b="1" dirty="0">
                <a:sym typeface="Wingdings" pitchFamily="2" charset="2"/>
              </a:rPr>
              <a:t>small</a:t>
            </a:r>
            <a:r>
              <a:rPr kumimoji="1" lang="zh-CN" altLang="en-US" b="1" dirty="0">
                <a:sym typeface="Wingdings" pitchFamily="2" charset="2"/>
              </a:rPr>
              <a:t> </a:t>
            </a:r>
            <a:r>
              <a:rPr kumimoji="1" lang="en-US" altLang="zh-CN" b="1" dirty="0">
                <a:sym typeface="Wingdings" pitchFamily="2" charset="2"/>
              </a:rPr>
              <a:t>dataset</a:t>
            </a:r>
            <a:r>
              <a:rPr kumimoji="1" lang="zh-CN" altLang="en-US" b="1" dirty="0">
                <a:sym typeface="Wingdings" pitchFamily="2" charset="2"/>
              </a:rPr>
              <a:t> </a:t>
            </a:r>
            <a:r>
              <a:rPr kumimoji="1" lang="en-US" altLang="zh-CN" b="1" dirty="0">
                <a:sym typeface="Wingdings" pitchFamily="2" charset="2"/>
              </a:rPr>
              <a:t>&amp;</a:t>
            </a:r>
            <a:r>
              <a:rPr kumimoji="1" lang="zh-CN" altLang="en-US" b="1" dirty="0">
                <a:sym typeface="Wingdings" pitchFamily="2" charset="2"/>
              </a:rPr>
              <a:t> </a:t>
            </a:r>
            <a:r>
              <a:rPr kumimoji="1" lang="en-US" altLang="zh-CN" b="1" dirty="0">
                <a:sym typeface="Wingdings" pitchFamily="2" charset="2"/>
              </a:rPr>
              <a:t>rare</a:t>
            </a:r>
            <a:r>
              <a:rPr kumimoji="1" lang="zh-CN" altLang="en-US" b="1" dirty="0">
                <a:sym typeface="Wingdings" pitchFamily="2" charset="2"/>
              </a:rPr>
              <a:t> </a:t>
            </a:r>
            <a:r>
              <a:rPr kumimoji="1" lang="en-US" altLang="zh-CN" b="1" dirty="0">
                <a:sym typeface="Wingdings" pitchFamily="2" charset="2"/>
              </a:rPr>
              <a:t>words)</a:t>
            </a:r>
            <a:endParaRPr kumimoji="1" lang="en" altLang="zh-CN" b="1" dirty="0"/>
          </a:p>
          <a:p>
            <a:r>
              <a:rPr kumimoji="1" lang="en" altLang="zh-CN" dirty="0"/>
              <a:t>Objective: Predict the surrounding context words from a target word.</a:t>
            </a:r>
          </a:p>
          <a:p>
            <a:r>
              <a:rPr kumimoji="1" lang="en" altLang="zh-CN" dirty="0"/>
              <a:t>Example: Given the word "sat", try to predict its surrounding words like "the", "cat", "on", "the".</a:t>
            </a:r>
          </a:p>
          <a:p>
            <a:endParaRPr kumimoji="1" lang="en" altLang="zh-CN" dirty="0"/>
          </a:p>
          <a:p>
            <a:endParaRPr kumimoji="1" lang="zh-CN" altLang="en-US" dirty="0"/>
          </a:p>
        </p:txBody>
      </p:sp>
    </p:spTree>
    <p:extLst>
      <p:ext uri="{BB962C8B-B14F-4D97-AF65-F5344CB8AC3E}">
        <p14:creationId xmlns:p14="http://schemas.microsoft.com/office/powerpoint/2010/main" val="1727939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AECBE-6010-B0D3-7633-405834082115}"/>
              </a:ext>
            </a:extLst>
          </p:cNvPr>
          <p:cNvSpPr>
            <a:spLocks noGrp="1"/>
          </p:cNvSpPr>
          <p:nvPr>
            <p:ph type="title"/>
          </p:nvPr>
        </p:nvSpPr>
        <p:spPr/>
        <p:txBody>
          <a:bodyPr/>
          <a:lstStyle/>
          <a:p>
            <a:r>
              <a:rPr kumimoji="1" lang="en-US" altLang="zh-CN" dirty="0"/>
              <a:t>Word2Vec</a:t>
            </a:r>
            <a:endParaRPr kumimoji="1" lang="zh-CN" altLang="en-US" dirty="0"/>
          </a:p>
        </p:txBody>
      </p:sp>
      <p:sp>
        <p:nvSpPr>
          <p:cNvPr id="3" name="内容占位符 2">
            <a:extLst>
              <a:ext uri="{FF2B5EF4-FFF2-40B4-BE49-F238E27FC236}">
                <a16:creationId xmlns:a16="http://schemas.microsoft.com/office/drawing/2014/main" id="{2CDA38D6-9726-CD0F-9738-5879E2FF79EA}"/>
              </a:ext>
            </a:extLst>
          </p:cNvPr>
          <p:cNvSpPr>
            <a:spLocks noGrp="1"/>
          </p:cNvSpPr>
          <p:nvPr>
            <p:ph idx="1"/>
          </p:nvPr>
        </p:nvSpPr>
        <p:spPr>
          <a:xfrm>
            <a:off x="838200" y="1489294"/>
            <a:ext cx="10515600" cy="4351338"/>
          </a:xfrm>
        </p:spPr>
        <p:txBody>
          <a:bodyPr>
            <a:normAutofit lnSpcReduction="10000"/>
          </a:bodyPr>
          <a:lstStyle/>
          <a:p>
            <a:r>
              <a:rPr kumimoji="1" lang="en-US" altLang="zh-CN" b="1" dirty="0"/>
              <a:t>Key</a:t>
            </a:r>
            <a:r>
              <a:rPr kumimoji="1" lang="zh-CN" altLang="en-US" b="1" dirty="0"/>
              <a:t> </a:t>
            </a:r>
            <a:r>
              <a:rPr kumimoji="1" lang="en-US" altLang="zh-CN" b="1" dirty="0"/>
              <a:t>features:</a:t>
            </a:r>
          </a:p>
          <a:p>
            <a:r>
              <a:rPr kumimoji="1" lang="en" altLang="zh-CN" b="1" dirty="0"/>
              <a:t>Negative Sampling: </a:t>
            </a:r>
            <a:r>
              <a:rPr kumimoji="1" lang="en" altLang="zh-CN" dirty="0"/>
              <a:t>To speed up the training process,</a:t>
            </a:r>
            <a:r>
              <a:rPr kumimoji="1" lang="zh-CN" altLang="en-US" dirty="0"/>
              <a:t> </a:t>
            </a:r>
            <a:r>
              <a:rPr kumimoji="1" lang="en" altLang="zh-CN" dirty="0"/>
              <a:t>instead of trying to predict every word in the vocabulary in every iteration, the model predicts the positive case (the actual context word) and a small number of negative cases (randomly selected non-context words).</a:t>
            </a:r>
          </a:p>
          <a:p>
            <a:r>
              <a:rPr kumimoji="1" lang="en" altLang="zh-CN" b="1" dirty="0"/>
              <a:t>Subsampling Frequent Words: </a:t>
            </a:r>
            <a:r>
              <a:rPr kumimoji="1" lang="en" altLang="zh-CN" dirty="0"/>
              <a:t>Another optimization in Word2Vec is subsampling of frequent words, reducing the impact of words like "the", "is", "of". The idea is that such frequent words might provide less contextual information relative to their frequency.</a:t>
            </a:r>
            <a:endParaRPr kumimoji="1" lang="zh-CN" altLang="en-US" dirty="0"/>
          </a:p>
        </p:txBody>
      </p:sp>
    </p:spTree>
    <p:extLst>
      <p:ext uri="{BB962C8B-B14F-4D97-AF65-F5344CB8AC3E}">
        <p14:creationId xmlns:p14="http://schemas.microsoft.com/office/powerpoint/2010/main" val="3424895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B3E9097-1CB7-57EA-4B3E-C2C4DDF91995}"/>
              </a:ext>
            </a:extLst>
          </p:cNvPr>
          <p:cNvSpPr txBox="1"/>
          <p:nvPr/>
        </p:nvSpPr>
        <p:spPr>
          <a:xfrm>
            <a:off x="736978" y="600502"/>
            <a:ext cx="5359022" cy="523220"/>
          </a:xfrm>
          <a:prstGeom prst="rect">
            <a:avLst/>
          </a:prstGeom>
          <a:noFill/>
        </p:spPr>
        <p:txBody>
          <a:bodyPr wrap="square" rtlCol="0">
            <a:spAutoFit/>
          </a:bodyPr>
          <a:lstStyle/>
          <a:p>
            <a:r>
              <a:rPr kumimoji="1" lang="en-US" altLang="zh-CN" sz="2800" dirty="0"/>
              <a:t>Word2Vec</a:t>
            </a:r>
            <a:endParaRPr kumimoji="1" lang="zh-CN" altLang="en-US" sz="2800" dirty="0"/>
          </a:p>
        </p:txBody>
      </p:sp>
      <p:pic>
        <p:nvPicPr>
          <p:cNvPr id="4" name="图片 3">
            <a:extLst>
              <a:ext uri="{FF2B5EF4-FFF2-40B4-BE49-F238E27FC236}">
                <a16:creationId xmlns:a16="http://schemas.microsoft.com/office/drawing/2014/main" id="{33155FB8-BD00-B9FA-B690-35CD44A562D5}"/>
              </a:ext>
            </a:extLst>
          </p:cNvPr>
          <p:cNvPicPr>
            <a:picLocks noChangeAspect="1"/>
          </p:cNvPicPr>
          <p:nvPr/>
        </p:nvPicPr>
        <p:blipFill>
          <a:blip r:embed="rId2"/>
          <a:stretch>
            <a:fillRect/>
          </a:stretch>
        </p:blipFill>
        <p:spPr>
          <a:xfrm>
            <a:off x="448845" y="1563103"/>
            <a:ext cx="5422900" cy="3467100"/>
          </a:xfrm>
          <a:prstGeom prst="rect">
            <a:avLst/>
          </a:prstGeom>
        </p:spPr>
      </p:pic>
      <p:sp>
        <p:nvSpPr>
          <p:cNvPr id="5" name="文本框 4">
            <a:extLst>
              <a:ext uri="{FF2B5EF4-FFF2-40B4-BE49-F238E27FC236}">
                <a16:creationId xmlns:a16="http://schemas.microsoft.com/office/drawing/2014/main" id="{A9BB1BA7-9E53-E851-3E40-C261BE2CF785}"/>
              </a:ext>
            </a:extLst>
          </p:cNvPr>
          <p:cNvSpPr txBox="1"/>
          <p:nvPr/>
        </p:nvSpPr>
        <p:spPr>
          <a:xfrm>
            <a:off x="1612232" y="5469584"/>
            <a:ext cx="1454453" cy="372979"/>
          </a:xfrm>
          <a:prstGeom prst="rect">
            <a:avLst/>
          </a:prstGeom>
          <a:noFill/>
        </p:spPr>
        <p:txBody>
          <a:bodyPr wrap="square" rtlCol="0">
            <a:spAutoFit/>
          </a:bodyPr>
          <a:lstStyle/>
          <a:p>
            <a:r>
              <a:rPr kumimoji="1" lang="en-US" altLang="zh-CN" dirty="0"/>
              <a:t>Number: 7</a:t>
            </a:r>
            <a:endParaRPr kumimoji="1" lang="zh-CN" altLang="en-US" dirty="0"/>
          </a:p>
        </p:txBody>
      </p:sp>
      <p:pic>
        <p:nvPicPr>
          <p:cNvPr id="9" name="图片 8">
            <a:extLst>
              <a:ext uri="{FF2B5EF4-FFF2-40B4-BE49-F238E27FC236}">
                <a16:creationId xmlns:a16="http://schemas.microsoft.com/office/drawing/2014/main" id="{AD0B221D-4D8A-08D3-3553-74D48D2AA9F7}"/>
              </a:ext>
            </a:extLst>
          </p:cNvPr>
          <p:cNvPicPr>
            <a:picLocks noChangeAspect="1"/>
          </p:cNvPicPr>
          <p:nvPr/>
        </p:nvPicPr>
        <p:blipFill>
          <a:blip r:embed="rId3"/>
          <a:stretch>
            <a:fillRect/>
          </a:stretch>
        </p:blipFill>
        <p:spPr>
          <a:xfrm>
            <a:off x="6320257" y="1563103"/>
            <a:ext cx="5473700" cy="3467100"/>
          </a:xfrm>
          <a:prstGeom prst="rect">
            <a:avLst/>
          </a:prstGeom>
        </p:spPr>
      </p:pic>
      <p:sp>
        <p:nvSpPr>
          <p:cNvPr id="10" name="文本框 9">
            <a:extLst>
              <a:ext uri="{FF2B5EF4-FFF2-40B4-BE49-F238E27FC236}">
                <a16:creationId xmlns:a16="http://schemas.microsoft.com/office/drawing/2014/main" id="{667C59BE-8E37-65D6-28A1-3F0939E6F741}"/>
              </a:ext>
            </a:extLst>
          </p:cNvPr>
          <p:cNvSpPr txBox="1"/>
          <p:nvPr/>
        </p:nvSpPr>
        <p:spPr>
          <a:xfrm>
            <a:off x="8598569" y="5469584"/>
            <a:ext cx="1454453" cy="372979"/>
          </a:xfrm>
          <a:prstGeom prst="rect">
            <a:avLst/>
          </a:prstGeom>
          <a:noFill/>
        </p:spPr>
        <p:txBody>
          <a:bodyPr wrap="square" rtlCol="0">
            <a:spAutoFit/>
          </a:bodyPr>
          <a:lstStyle/>
          <a:p>
            <a:r>
              <a:rPr kumimoji="1" lang="en-US" altLang="zh-CN" dirty="0"/>
              <a:t>Number: 6</a:t>
            </a:r>
            <a:endParaRPr kumimoji="1" lang="zh-CN" altLang="en-US" dirty="0"/>
          </a:p>
        </p:txBody>
      </p:sp>
    </p:spTree>
    <p:extLst>
      <p:ext uri="{BB962C8B-B14F-4D97-AF65-F5344CB8AC3E}">
        <p14:creationId xmlns:p14="http://schemas.microsoft.com/office/powerpoint/2010/main" val="191574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AECBE-6010-B0D3-7633-405834082115}"/>
              </a:ext>
            </a:extLst>
          </p:cNvPr>
          <p:cNvSpPr>
            <a:spLocks noGrp="1"/>
          </p:cNvSpPr>
          <p:nvPr>
            <p:ph type="title"/>
          </p:nvPr>
        </p:nvSpPr>
        <p:spPr/>
        <p:txBody>
          <a:bodyPr/>
          <a:lstStyle/>
          <a:p>
            <a:r>
              <a:rPr kumimoji="1" lang="en-US" altLang="zh-CN" dirty="0" err="1"/>
              <a:t>FastText</a:t>
            </a:r>
            <a:endParaRPr kumimoji="1" lang="zh-CN" altLang="en-US" dirty="0"/>
          </a:p>
        </p:txBody>
      </p:sp>
      <p:sp>
        <p:nvSpPr>
          <p:cNvPr id="3" name="内容占位符 2">
            <a:extLst>
              <a:ext uri="{FF2B5EF4-FFF2-40B4-BE49-F238E27FC236}">
                <a16:creationId xmlns:a16="http://schemas.microsoft.com/office/drawing/2014/main" id="{2CDA38D6-9726-CD0F-9738-5879E2FF79EA}"/>
              </a:ext>
            </a:extLst>
          </p:cNvPr>
          <p:cNvSpPr>
            <a:spLocks noGrp="1"/>
          </p:cNvSpPr>
          <p:nvPr>
            <p:ph idx="1"/>
          </p:nvPr>
        </p:nvSpPr>
        <p:spPr>
          <a:xfrm>
            <a:off x="838200" y="1426232"/>
            <a:ext cx="10515600" cy="4351338"/>
          </a:xfrm>
        </p:spPr>
        <p:txBody>
          <a:bodyPr>
            <a:normAutofit fontScale="92500" lnSpcReduction="20000"/>
          </a:bodyPr>
          <a:lstStyle/>
          <a:p>
            <a:r>
              <a:rPr kumimoji="1" lang="en-US" altLang="zh-CN" dirty="0"/>
              <a:t>Pre-train</a:t>
            </a:r>
            <a:r>
              <a:rPr kumimoji="1" lang="zh-CN" altLang="en-US" dirty="0"/>
              <a:t> </a:t>
            </a:r>
            <a:r>
              <a:rPr kumimoji="1" lang="en-US" altLang="zh-CN" dirty="0"/>
              <a:t>model:</a:t>
            </a:r>
            <a:r>
              <a:rPr kumimoji="1" lang="zh-CN" altLang="en-US" dirty="0"/>
              <a:t> </a:t>
            </a:r>
            <a:r>
              <a:rPr kumimoji="1" lang="en" altLang="zh-CN" dirty="0" err="1"/>
              <a:t>wiki.en.bin</a:t>
            </a:r>
            <a:endParaRPr kumimoji="1" lang="en" altLang="zh-CN" dirty="0"/>
          </a:p>
          <a:p>
            <a:r>
              <a:rPr kumimoji="1" lang="en" altLang="zh-CN" dirty="0">
                <a:hlinkClick r:id="rId2"/>
              </a:rPr>
              <a:t>https://fasttext.cc/docs/en/crawl-vectors.html</a:t>
            </a:r>
            <a:endParaRPr kumimoji="1" lang="en" altLang="zh-CN" dirty="0"/>
          </a:p>
          <a:p>
            <a:r>
              <a:rPr kumimoji="1" lang="en" altLang="zh-CN" b="1" dirty="0" err="1"/>
              <a:t>Subword</a:t>
            </a:r>
            <a:r>
              <a:rPr kumimoji="1" lang="en" altLang="zh-CN" b="1" dirty="0"/>
              <a:t> Embeddings: </a:t>
            </a:r>
            <a:r>
              <a:rPr kumimoji="1" lang="en" altLang="zh-CN" dirty="0"/>
              <a:t>One of the hallmark features of </a:t>
            </a:r>
            <a:r>
              <a:rPr kumimoji="1" lang="en" altLang="zh-CN" dirty="0" err="1"/>
              <a:t>FastText</a:t>
            </a:r>
            <a:r>
              <a:rPr kumimoji="1" lang="en" altLang="zh-CN" dirty="0"/>
              <a:t> is that it doesn‘t just generate embeddings for whole words, but also for character n-grams within words.</a:t>
            </a:r>
            <a:r>
              <a:rPr kumimoji="1" lang="zh-CN" altLang="en-US" dirty="0"/>
              <a:t> </a:t>
            </a:r>
            <a:r>
              <a:rPr kumimoji="1" lang="en" altLang="zh-CN" dirty="0"/>
              <a:t>This allows it to handle out-of-vocabulary</a:t>
            </a:r>
            <a:r>
              <a:rPr kumimoji="1" lang="zh-CN" altLang="en-US" dirty="0"/>
              <a:t> </a:t>
            </a:r>
            <a:r>
              <a:rPr kumimoji="1" lang="en-US" altLang="zh-CN" dirty="0"/>
              <a:t>and</a:t>
            </a:r>
            <a:r>
              <a:rPr kumimoji="1" lang="zh-CN" altLang="en-US" dirty="0"/>
              <a:t> </a:t>
            </a:r>
            <a:r>
              <a:rPr kumimoji="1" lang="en-US" altLang="zh-CN" dirty="0"/>
              <a:t>rare</a:t>
            </a:r>
            <a:r>
              <a:rPr kumimoji="1" lang="en" altLang="zh-CN" dirty="0"/>
              <a:t> words and capture morphological nuances.</a:t>
            </a:r>
          </a:p>
          <a:p>
            <a:pPr marL="0" indent="0">
              <a:buNone/>
            </a:pPr>
            <a:r>
              <a:rPr kumimoji="1" lang="zh-CN" altLang="en-US" dirty="0"/>
              <a:t>   </a:t>
            </a:r>
            <a:r>
              <a:rPr kumimoji="1" lang="en-US" altLang="zh-CN" dirty="0"/>
              <a:t>e</a:t>
            </a:r>
            <a:r>
              <a:rPr kumimoji="1" lang="en" altLang="zh-CN" dirty="0"/>
              <a:t>g</a:t>
            </a:r>
            <a:r>
              <a:rPr kumimoji="1" lang="en-US" altLang="zh-CN" dirty="0"/>
              <a:t>.</a:t>
            </a:r>
            <a:r>
              <a:rPr kumimoji="1" lang="zh-CN" altLang="en-US" dirty="0"/>
              <a:t> </a:t>
            </a:r>
            <a:r>
              <a:rPr kumimoji="1" lang="en" altLang="zh-CN" dirty="0"/>
              <a:t>“apple” and n=3, you‘d have the </a:t>
            </a:r>
            <a:r>
              <a:rPr kumimoji="1" lang="en" altLang="zh-CN" dirty="0" err="1"/>
              <a:t>subwords</a:t>
            </a:r>
            <a:r>
              <a:rPr kumimoji="1" lang="en" altLang="zh-CN" dirty="0"/>
              <a:t>: “&lt;ap”, “app”, “ppl”, </a:t>
            </a:r>
            <a:r>
              <a:rPr kumimoji="1" lang="zh-CN" altLang="en-US" dirty="0"/>
              <a:t>  </a:t>
            </a:r>
            <a:r>
              <a:rPr kumimoji="1" lang="en" altLang="zh-CN" dirty="0"/>
              <a:t>“</a:t>
            </a:r>
            <a:r>
              <a:rPr kumimoji="1" lang="en" altLang="zh-CN" dirty="0" err="1"/>
              <a:t>ple</a:t>
            </a:r>
            <a:r>
              <a:rPr kumimoji="1" lang="en" altLang="zh-CN" dirty="0"/>
              <a:t>”, “le&gt;”</a:t>
            </a:r>
          </a:p>
          <a:p>
            <a:r>
              <a:rPr kumimoji="1" lang="en" altLang="zh-CN" b="1" dirty="0"/>
              <a:t>Word Representation: </a:t>
            </a:r>
            <a:r>
              <a:rPr kumimoji="1" lang="en" altLang="zh-CN" dirty="0"/>
              <a:t>The vector for a word in </a:t>
            </a:r>
            <a:r>
              <a:rPr kumimoji="1" lang="en" altLang="zh-CN" dirty="0" err="1"/>
              <a:t>FastText</a:t>
            </a:r>
            <a:r>
              <a:rPr kumimoji="1" lang="en" altLang="zh-CN" dirty="0"/>
              <a:t> is represented as the sum of its constituent </a:t>
            </a:r>
            <a:r>
              <a:rPr kumimoji="1" lang="en" altLang="zh-CN" dirty="0" err="1"/>
              <a:t>subword</a:t>
            </a:r>
            <a:r>
              <a:rPr kumimoji="1" lang="en" altLang="zh-CN" dirty="0"/>
              <a:t> vectors. This approach allows </a:t>
            </a:r>
            <a:r>
              <a:rPr kumimoji="1" lang="en" altLang="zh-CN" dirty="0" err="1"/>
              <a:t>FastText</a:t>
            </a:r>
            <a:r>
              <a:rPr kumimoji="1" lang="en" altLang="zh-CN" dirty="0"/>
              <a:t> to generate reasonable embeddings for out-of-vocabulary words since even if the whole word wasn't seen during training, its </a:t>
            </a:r>
            <a:r>
              <a:rPr kumimoji="1" lang="en" altLang="zh-CN" dirty="0" err="1"/>
              <a:t>subwords</a:t>
            </a:r>
            <a:r>
              <a:rPr kumimoji="1" lang="en" altLang="zh-CN" dirty="0"/>
              <a:t> might have been.</a:t>
            </a:r>
          </a:p>
          <a:p>
            <a:endParaRPr kumimoji="1" lang="zh-CN" altLang="en-US" dirty="0"/>
          </a:p>
        </p:txBody>
      </p:sp>
    </p:spTree>
    <p:extLst>
      <p:ext uri="{BB962C8B-B14F-4D97-AF65-F5344CB8AC3E}">
        <p14:creationId xmlns:p14="http://schemas.microsoft.com/office/powerpoint/2010/main" val="36817980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4984</TotalTime>
  <Words>870</Words>
  <Application>Microsoft Macintosh PowerPoint</Application>
  <PresentationFormat>宽屏</PresentationFormat>
  <Paragraphs>63</Paragraphs>
  <Slides>11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Words preprocessing</vt:lpstr>
      <vt:lpstr>Words preprocessing2</vt:lpstr>
      <vt:lpstr>GloVe</vt:lpstr>
      <vt:lpstr>GloVe</vt:lpstr>
      <vt:lpstr>PowerPoint 演示文稿</vt:lpstr>
      <vt:lpstr>Word2Vec</vt:lpstr>
      <vt:lpstr>Word2Vec</vt:lpstr>
      <vt:lpstr>PowerPoint 演示文稿</vt:lpstr>
      <vt:lpstr>FastText</vt:lpstr>
      <vt:lpstr>PowerPoint 演示文稿</vt:lpstr>
      <vt:lpstr>pos/neg/neutral proportions in the description of 16 signals (words only)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GPT-3 to divide the sentence into words and phrases</dc:title>
  <dc:creator>12226</dc:creator>
  <cp:lastModifiedBy>12226</cp:lastModifiedBy>
  <cp:revision>84</cp:revision>
  <dcterms:created xsi:type="dcterms:W3CDTF">2023-08-25T03:58:50Z</dcterms:created>
  <dcterms:modified xsi:type="dcterms:W3CDTF">2023-10-06T20:50:21Z</dcterms:modified>
</cp:coreProperties>
</file>