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0" r:id="rId2"/>
    <p:sldId id="258" r:id="rId3"/>
    <p:sldId id="259" r:id="rId4"/>
    <p:sldId id="261" r:id="rId5"/>
    <p:sldId id="262" r:id="rId6"/>
    <p:sldId id="263" r:id="rId7"/>
    <p:sldId id="264" r:id="rId8"/>
    <p:sldId id="265" r:id="rId9"/>
    <p:sldId id="266" r:id="rId10"/>
    <p:sldId id="267" r:id="rId11"/>
    <p:sldId id="268" r:id="rId12"/>
    <p:sldId id="257"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6296"/>
  </p:normalViewPr>
  <p:slideViewPr>
    <p:cSldViewPr snapToGrid="0">
      <p:cViewPr>
        <p:scale>
          <a:sx n="129" d="100"/>
          <a:sy n="129"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4B733-22EE-7643-AB40-0339855DCDCE}" type="datetimeFigureOut">
              <a:rPr kumimoji="1" lang="zh-CN" altLang="en-US" smtClean="0"/>
              <a:t>2023/8/11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5843F-1044-5947-9FF6-DF52221970C0}" type="slidenum">
              <a:rPr kumimoji="1" lang="zh-CN" altLang="en-US" smtClean="0"/>
              <a:t>‹#›</a:t>
            </a:fld>
            <a:endParaRPr kumimoji="1" lang="zh-CN" altLang="en-US"/>
          </a:p>
        </p:txBody>
      </p:sp>
    </p:spTree>
    <p:extLst>
      <p:ext uri="{BB962C8B-B14F-4D97-AF65-F5344CB8AC3E}">
        <p14:creationId xmlns:p14="http://schemas.microsoft.com/office/powerpoint/2010/main" val="98061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07F5843F-1044-5947-9FF6-DF52221970C0}" type="slidenum">
              <a:rPr kumimoji="1" lang="zh-CN" altLang="en-US" smtClean="0"/>
              <a:t>14</a:t>
            </a:fld>
            <a:endParaRPr kumimoji="1" lang="zh-CN" altLang="en-US"/>
          </a:p>
        </p:txBody>
      </p:sp>
    </p:spTree>
    <p:extLst>
      <p:ext uri="{BB962C8B-B14F-4D97-AF65-F5344CB8AC3E}">
        <p14:creationId xmlns:p14="http://schemas.microsoft.com/office/powerpoint/2010/main" val="231856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80FB2-120C-D325-9F8E-D096F3395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EF3E310-EFC1-7E83-A161-AF3D4FEDA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67F28A3-13AD-9F6D-8036-E1A4C04EA052}"/>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F5C4871A-14BB-C7B3-5310-B556418B72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B17AC8-2495-67AA-93D8-59285B686F8E}"/>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114914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60013-3023-8830-21BF-8021EC9A117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696DD3-2DBC-4B34-4B4E-D4BECC110EE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95A6AE0-45A6-7C78-C899-6BF967D11B69}"/>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91ABC4EB-CA3A-A0AE-318E-84A8B574F9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E4AD50-6CAB-8B46-447C-8941F0669CB3}"/>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403780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028DD3-9C62-07B0-D23F-6844D60C092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375F13F-7146-D091-D354-25E1A046BFC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A7FB7A-EB51-A05B-7E45-C5F9829059C6}"/>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EE14CC15-A792-B89A-1CA2-B552DC1E1C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21BF910-C1F7-F5EE-988A-E21FC89211C6}"/>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311187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0013A-212B-7943-7020-39ABE648A8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E0D60F4-A900-BE5A-C251-39E962FCC01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97BE16-4419-3099-302F-C0258C67FFEF}"/>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9938628F-907F-47D6-8EE4-9BF46C59A8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FC10E5-9DE7-F505-0F36-B15E14C8B410}"/>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295128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4B8AA-4055-01AA-AB1E-9BB230265B4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9D07C1-87C0-2889-2120-E97F06BF1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57EAA39-43EB-6271-7A13-3CFB6C156420}"/>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5310560B-9A5E-FD2C-0034-8F4DD5C79E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211C24-DBC1-A214-6BDE-BB5E6AEEA514}"/>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32200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E3B6-BAA3-855F-822C-347AC1E1920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8F4AF1C-7189-8132-A6F0-3CA15C687C9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EC9AF7-C6A6-0650-7362-D84CC423EFF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16F38F-E79B-3FC9-F018-6612744B76A6}"/>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6" name="页脚占位符 5">
            <a:extLst>
              <a:ext uri="{FF2B5EF4-FFF2-40B4-BE49-F238E27FC236}">
                <a16:creationId xmlns:a16="http://schemas.microsoft.com/office/drawing/2014/main" id="{269AD78D-FDBB-7593-39ED-94FBC0D0276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51E2711-1039-BF0D-FDDD-899DE8B5E160}"/>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264240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F1DB3-1C89-EB73-E255-A319857D27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0BA7724-AF50-8FC8-F087-9E2312221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54F362B-8F7D-8863-8FBF-54643A31600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9FCEA91-209F-A8EC-12F2-21FD8923F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C81DFEE-AA81-8CD4-F9C8-EB8A175DECC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7604AE3-5172-59C4-5FF6-DBA874601EFF}"/>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8" name="页脚占位符 7">
            <a:extLst>
              <a:ext uri="{FF2B5EF4-FFF2-40B4-BE49-F238E27FC236}">
                <a16:creationId xmlns:a16="http://schemas.microsoft.com/office/drawing/2014/main" id="{3AA74901-25F0-98A9-CED8-43CCB11FD2C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DA5C7CC-FC7E-082D-42F3-384E051071AC}"/>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422373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1F210-5F79-AC33-6877-F062104984D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B2119A4-98F5-E8CE-1DCB-EC6AF50A091E}"/>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4" name="页脚占位符 3">
            <a:extLst>
              <a:ext uri="{FF2B5EF4-FFF2-40B4-BE49-F238E27FC236}">
                <a16:creationId xmlns:a16="http://schemas.microsoft.com/office/drawing/2014/main" id="{A37D3BB1-12F4-6335-BEB3-F6F0BEAE164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A07270A-5FDD-0C1D-CA8D-B00338828EF3}"/>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396111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B92053-49F0-C6AF-CA07-A97A062A33A6}"/>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3" name="页脚占位符 2">
            <a:extLst>
              <a:ext uri="{FF2B5EF4-FFF2-40B4-BE49-F238E27FC236}">
                <a16:creationId xmlns:a16="http://schemas.microsoft.com/office/drawing/2014/main" id="{A57410F6-B6D6-0934-B860-FD3C3E5B275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EF10091-EB98-DAB3-825A-F9113A87871F}"/>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267660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65730-D2EC-9055-D994-5F1FE486B7D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9CA8124-5858-477A-27F8-469D45111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CBD9A32-2112-F83B-58A6-C746F3E62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8C5C519-18CF-2EB9-A61D-96EB312E901F}"/>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6" name="页脚占位符 5">
            <a:extLst>
              <a:ext uri="{FF2B5EF4-FFF2-40B4-BE49-F238E27FC236}">
                <a16:creationId xmlns:a16="http://schemas.microsoft.com/office/drawing/2014/main" id="{F7E6383B-B806-070C-7502-40EE26A5D5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282EC1-0CE9-8B47-D540-5B7BD9A47D1A}"/>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316955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E1F79-830F-AB36-3113-B1A8F0AFA5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78FC8A3-50E0-09D7-16DD-6F75620DA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38804BC-AC13-EB4A-545C-FE9A858AB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0889EBB-956E-9621-F8DE-CB4D795BFDA0}"/>
              </a:ext>
            </a:extLst>
          </p:cNvPr>
          <p:cNvSpPr>
            <a:spLocks noGrp="1"/>
          </p:cNvSpPr>
          <p:nvPr>
            <p:ph type="dt" sz="half" idx="10"/>
          </p:nvPr>
        </p:nvSpPr>
        <p:spPr/>
        <p:txBody>
          <a:bodyPr/>
          <a:lstStyle/>
          <a:p>
            <a:fld id="{235866B8-57B4-CA41-AE0A-384284DD1754}" type="datetimeFigureOut">
              <a:rPr kumimoji="1" lang="zh-CN" altLang="en-US" smtClean="0"/>
              <a:t>2023/8/11</a:t>
            </a:fld>
            <a:endParaRPr kumimoji="1" lang="zh-CN" altLang="en-US"/>
          </a:p>
        </p:txBody>
      </p:sp>
      <p:sp>
        <p:nvSpPr>
          <p:cNvPr id="6" name="页脚占位符 5">
            <a:extLst>
              <a:ext uri="{FF2B5EF4-FFF2-40B4-BE49-F238E27FC236}">
                <a16:creationId xmlns:a16="http://schemas.microsoft.com/office/drawing/2014/main" id="{43D698B5-64D3-6619-E22B-6A45ACDEAFD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98CC0FC-6278-6CE1-A1BF-C50AB2390DD3}"/>
              </a:ext>
            </a:extLst>
          </p:cNvPr>
          <p:cNvSpPr>
            <a:spLocks noGrp="1"/>
          </p:cNvSpPr>
          <p:nvPr>
            <p:ph type="sldNum" sz="quarter" idx="12"/>
          </p:nvPr>
        </p:nvSpPr>
        <p:spPr/>
        <p:txBody>
          <a:body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242842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B49B59-345B-D86F-8205-9180272AD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DD85B-4539-D891-82A5-8C10BF36D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5CF06E6-4B40-40E8-8158-A0E8AA21F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866B8-57B4-CA41-AE0A-384284DD1754}" type="datetimeFigureOut">
              <a:rPr kumimoji="1" lang="zh-CN" altLang="en-US" smtClean="0"/>
              <a:t>2023/8/11</a:t>
            </a:fld>
            <a:endParaRPr kumimoji="1" lang="zh-CN" altLang="en-US"/>
          </a:p>
        </p:txBody>
      </p:sp>
      <p:sp>
        <p:nvSpPr>
          <p:cNvPr id="5" name="页脚占位符 4">
            <a:extLst>
              <a:ext uri="{FF2B5EF4-FFF2-40B4-BE49-F238E27FC236}">
                <a16:creationId xmlns:a16="http://schemas.microsoft.com/office/drawing/2014/main" id="{356F2DFB-3FA4-8CA3-BA7C-BD2FAA2FF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21405B8-4AD7-5F81-477C-EE3A7FADC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B2A74-85BC-A448-B85A-0CD43B1B269D}" type="slidenum">
              <a:rPr kumimoji="1" lang="zh-CN" altLang="en-US" smtClean="0"/>
              <a:t>‹#›</a:t>
            </a:fld>
            <a:endParaRPr kumimoji="1" lang="zh-CN" altLang="en-US"/>
          </a:p>
        </p:txBody>
      </p:sp>
    </p:spTree>
    <p:extLst>
      <p:ext uri="{BB962C8B-B14F-4D97-AF65-F5344CB8AC3E}">
        <p14:creationId xmlns:p14="http://schemas.microsoft.com/office/powerpoint/2010/main" val="258656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5C1B3-C537-039B-CCA5-9366EE808151}"/>
              </a:ext>
            </a:extLst>
          </p:cNvPr>
          <p:cNvSpPr>
            <a:spLocks noGrp="1"/>
          </p:cNvSpPr>
          <p:nvPr>
            <p:ph type="title"/>
          </p:nvPr>
        </p:nvSpPr>
        <p:spPr/>
        <p:txBody>
          <a:bodyPr/>
          <a:lstStyle/>
          <a:p>
            <a:r>
              <a:rPr kumimoji="1" lang="en-US" altLang="zh-CN" b="1" dirty="0"/>
              <a:t>Some POS tagging methods:</a:t>
            </a:r>
            <a:endParaRPr kumimoji="1" lang="zh-CN" altLang="en-US" b="1" dirty="0"/>
          </a:p>
        </p:txBody>
      </p:sp>
      <p:sp>
        <p:nvSpPr>
          <p:cNvPr id="3" name="内容占位符 2">
            <a:extLst>
              <a:ext uri="{FF2B5EF4-FFF2-40B4-BE49-F238E27FC236}">
                <a16:creationId xmlns:a16="http://schemas.microsoft.com/office/drawing/2014/main" id="{98CDC13D-BB87-432D-7080-B0BCB9075F7F}"/>
              </a:ext>
            </a:extLst>
          </p:cNvPr>
          <p:cNvSpPr>
            <a:spLocks noGrp="1"/>
          </p:cNvSpPr>
          <p:nvPr>
            <p:ph idx="1"/>
          </p:nvPr>
        </p:nvSpPr>
        <p:spPr/>
        <p:txBody>
          <a:bodyPr/>
          <a:lstStyle/>
          <a:p>
            <a:r>
              <a:rPr kumimoji="1" lang="en-US" altLang="zh-CN" dirty="0"/>
              <a:t>NLTK package</a:t>
            </a:r>
            <a:r>
              <a:rPr kumimoji="1" lang="zh-CN" altLang="en-US" dirty="0"/>
              <a:t> </a:t>
            </a:r>
            <a:r>
              <a:rPr kumimoji="1" lang="en-US" altLang="zh-CN" dirty="0"/>
              <a:t>(simple)</a:t>
            </a:r>
          </a:p>
          <a:p>
            <a:r>
              <a:rPr kumimoji="1" lang="en-US" altLang="zh-CN" dirty="0"/>
              <a:t>Spacy (thesis)</a:t>
            </a:r>
          </a:p>
          <a:p>
            <a:r>
              <a:rPr kumimoji="1" lang="en-US" altLang="zh-CN" dirty="0"/>
              <a:t>HMM &amp; Viterbi algorithm (time-consuming)</a:t>
            </a:r>
          </a:p>
          <a:p>
            <a:r>
              <a:rPr kumimoji="1" lang="en-US" altLang="zh-CN" dirty="0"/>
              <a:t>CRF</a:t>
            </a:r>
            <a:r>
              <a:rPr kumimoji="1" lang="zh-CN" altLang="en-US" dirty="0"/>
              <a:t> </a:t>
            </a:r>
            <a:endParaRPr kumimoji="1" lang="en-US" altLang="zh-CN" dirty="0"/>
          </a:p>
          <a:p>
            <a:r>
              <a:rPr kumimoji="1" lang="en-US" altLang="zh-CN" dirty="0"/>
              <a:t>RNN (low accuracy)</a:t>
            </a:r>
          </a:p>
          <a:p>
            <a:endParaRPr kumimoji="1" lang="en-US" altLang="zh-CN" dirty="0"/>
          </a:p>
          <a:p>
            <a:endParaRPr kumimoji="1" lang="zh-CN" altLang="en-US" dirty="0"/>
          </a:p>
        </p:txBody>
      </p:sp>
    </p:spTree>
    <p:extLst>
      <p:ext uri="{BB962C8B-B14F-4D97-AF65-F5344CB8AC3E}">
        <p14:creationId xmlns:p14="http://schemas.microsoft.com/office/powerpoint/2010/main" val="4274637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608582D-5B5D-F381-B6F0-4023AE0DE7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kumimoji="1" lang="en-US" altLang="zh-CN" sz="2600" kern="1200" dirty="0">
                <a:solidFill>
                  <a:schemeClr val="tx1"/>
                </a:solidFill>
                <a:latin typeface="Calibri" panose="020F0502020204030204" pitchFamily="34" charset="0"/>
                <a:cs typeface="Calibri" panose="020F0502020204030204" pitchFamily="34" charset="0"/>
              </a:rPr>
              <a:t>Method 4: Conditional Random Fields (CRF)</a:t>
            </a:r>
            <a:br>
              <a:rPr kumimoji="1" lang="en-US" altLang="zh-CN" sz="2600" kern="1200" dirty="0">
                <a:solidFill>
                  <a:schemeClr val="tx1"/>
                </a:solidFill>
                <a:latin typeface="+mj-lt"/>
                <a:ea typeface="+mj-ea"/>
                <a:cs typeface="+mj-cs"/>
              </a:rPr>
            </a:br>
            <a:endParaRPr kumimoji="1" lang="en-US" altLang="zh-CN" sz="2600" kern="1200" dirty="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EB39795A-DA8B-049F-EDDC-C22EA4B085C3}"/>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In CRFs, the input is a set of features (real numbers) derived from the input sequence using </a:t>
            </a:r>
            <a:r>
              <a:rPr lang="en-US" altLang="zh-CN" b="1" dirty="0">
                <a:latin typeface="Times New Roman" panose="02020603050405020304" pitchFamily="18" charset="0"/>
                <a:cs typeface="Times New Roman" panose="02020603050405020304" pitchFamily="18" charset="0"/>
              </a:rPr>
              <a:t>F</a:t>
            </a:r>
            <a:r>
              <a:rPr lang="en-US" altLang="zh-CN" b="1" i="0" dirty="0">
                <a:effectLst/>
                <a:latin typeface="Times New Roman" panose="02020603050405020304" pitchFamily="18" charset="0"/>
                <a:cs typeface="Times New Roman" panose="02020603050405020304" pitchFamily="18" charset="0"/>
              </a:rPr>
              <a:t>eature </a:t>
            </a:r>
            <a:r>
              <a:rPr lang="en-US" altLang="zh-CN" b="1" dirty="0">
                <a:latin typeface="Times New Roman" panose="02020603050405020304" pitchFamily="18" charset="0"/>
                <a:cs typeface="Times New Roman" panose="02020603050405020304" pitchFamily="18" charset="0"/>
              </a:rPr>
              <a:t>F</a:t>
            </a:r>
            <a:r>
              <a:rPr lang="en-US" altLang="zh-CN" b="1" i="0" dirty="0">
                <a:effectLst/>
                <a:latin typeface="Times New Roman" panose="02020603050405020304" pitchFamily="18" charset="0"/>
                <a:cs typeface="Times New Roman" panose="02020603050405020304" pitchFamily="18" charset="0"/>
              </a:rPr>
              <a:t>unctions</a:t>
            </a:r>
            <a:r>
              <a:rPr lang="en-US" altLang="zh-CN" b="0" i="0" dirty="0">
                <a:effectLst/>
                <a:latin typeface="Times New Roman" panose="02020603050405020304" pitchFamily="18" charset="0"/>
                <a:cs typeface="Times New Roman" panose="02020603050405020304" pitchFamily="18" charset="0"/>
              </a:rPr>
              <a:t>, the weights associated with the features (that are learned) and the previous label and the task is to predict the current label. The weights of different feature functions will be determined such that the likelihood of the labels in the training data will be maximized.</a:t>
            </a:r>
            <a:endParaRPr lang="en-US" altLang="zh-CN"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DCFEC69-36F5-60A0-6060-BC3EB72CAD3B}"/>
              </a:ext>
            </a:extLst>
          </p:cNvPr>
          <p:cNvSpPr txBox="1"/>
          <p:nvPr/>
        </p:nvSpPr>
        <p:spPr>
          <a:xfrm>
            <a:off x="3898373" y="1151452"/>
            <a:ext cx="6097656" cy="3693319"/>
          </a:xfrm>
          <a:prstGeom prst="rect">
            <a:avLst/>
          </a:prstGeom>
          <a:noFill/>
        </p:spPr>
        <p:txBody>
          <a:bodyPr wrap="square">
            <a:spAutoFit/>
          </a:bodyPr>
          <a:lstStyle/>
          <a:p>
            <a:pPr marL="285750" indent="-285750">
              <a:buFont typeface="Arial" panose="020B0604020202020204" pitchFamily="34" charset="0"/>
              <a:buChar char="•"/>
            </a:pPr>
            <a:r>
              <a:rPr lang="en" altLang="zh-CN" b="0" i="0" dirty="0">
                <a:solidFill>
                  <a:srgbClr val="242424"/>
                </a:solidFill>
                <a:effectLst/>
                <a:latin typeface="Times New Roman" panose="02020603050405020304" pitchFamily="18" charset="0"/>
                <a:cs typeface="Times New Roman" panose="02020603050405020304" pitchFamily="18" charset="0"/>
              </a:rPr>
              <a:t>In CRF, a set of feature functions are defined to extract features for each word in a sentence. Some examples of feature functions are: is the first letter of the word capitalized, what the suffix and prefix of the word, what is the previous word, is it the first or the last word of the sentence, is it a number etc. These set of features are called </a:t>
            </a:r>
            <a:r>
              <a:rPr lang="en" altLang="zh-CN" b="1" i="0" dirty="0">
                <a:solidFill>
                  <a:srgbClr val="242424"/>
                </a:solidFill>
                <a:effectLst/>
                <a:latin typeface="Times New Roman" panose="02020603050405020304" pitchFamily="18" charset="0"/>
                <a:cs typeface="Times New Roman" panose="02020603050405020304" pitchFamily="18" charset="0"/>
              </a:rPr>
              <a:t>State Features.</a:t>
            </a:r>
            <a:r>
              <a:rPr lang="en" altLang="zh-CN" b="0" i="0" dirty="0">
                <a:solidFill>
                  <a:srgbClr val="242424"/>
                </a:solidFill>
                <a:effectLst/>
                <a:latin typeface="Times New Roman" panose="02020603050405020304" pitchFamily="18" charset="0"/>
                <a:cs typeface="Times New Roman" panose="02020603050405020304" pitchFamily="18" charset="0"/>
              </a:rPr>
              <a:t> </a:t>
            </a:r>
          </a:p>
          <a:p>
            <a:endParaRPr lang="en" altLang="zh-CN" dirty="0">
              <a:solidFill>
                <a:srgbClr val="2424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 altLang="zh-CN" b="0" i="0" dirty="0">
                <a:solidFill>
                  <a:srgbClr val="242424"/>
                </a:solidFill>
                <a:effectLst/>
                <a:latin typeface="Times New Roman" panose="02020603050405020304" pitchFamily="18" charset="0"/>
                <a:cs typeface="Times New Roman" panose="02020603050405020304" pitchFamily="18" charset="0"/>
              </a:rPr>
              <a:t>In CRF, we also pass the label of the previous word and the label of the current word to learn the weights. CRF will try to determine the weights of different feature functions that will maximize the likelihood of the labels in the training data. The feature function dependent on the label of the previous word is </a:t>
            </a:r>
            <a:r>
              <a:rPr lang="en" altLang="zh-CN" b="1" i="0" dirty="0">
                <a:solidFill>
                  <a:srgbClr val="242424"/>
                </a:solidFill>
                <a:effectLst/>
                <a:latin typeface="Times New Roman" panose="02020603050405020304" pitchFamily="18" charset="0"/>
                <a:cs typeface="Times New Roman" panose="02020603050405020304" pitchFamily="18" charset="0"/>
              </a:rPr>
              <a:t>Transition Feature</a:t>
            </a:r>
            <a:endParaRPr lang="zh-CN" altLang="en-US" dirty="0">
              <a:latin typeface="Times New Roman" panose="02020603050405020304" pitchFamily="18" charset="0"/>
              <a:cs typeface="Times New Roman" panose="02020603050405020304" pitchFamily="18" charset="0"/>
            </a:endParaRPr>
          </a:p>
        </p:txBody>
      </p:sp>
      <p:pic>
        <p:nvPicPr>
          <p:cNvPr id="7170" name="Picture 2" descr="Likely and unlikely transitions in the dataset — Image by author">
            <a:extLst>
              <a:ext uri="{FF2B5EF4-FFF2-40B4-BE49-F238E27FC236}">
                <a16:creationId xmlns:a16="http://schemas.microsoft.com/office/drawing/2014/main" id="{BD119074-842A-09B0-DB1F-E986CF813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449" y="1014535"/>
            <a:ext cx="2234358" cy="425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A64A5-9CBB-9D7A-41AF-16FD1187F4B7}"/>
              </a:ext>
            </a:extLst>
          </p:cNvPr>
          <p:cNvSpPr>
            <a:spLocks noGrp="1"/>
          </p:cNvSpPr>
          <p:nvPr>
            <p:ph type="title"/>
          </p:nvPr>
        </p:nvSpPr>
        <p:spPr/>
        <p:txBody>
          <a:bodyPr/>
          <a:lstStyle/>
          <a:p>
            <a:r>
              <a:rPr kumimoji="1" lang="en-US" altLang="zh-CN" dirty="0"/>
              <a:t>Create feature functions:</a:t>
            </a:r>
            <a:endParaRPr kumimoji="1" lang="zh-CN" altLang="en-US" dirty="0"/>
          </a:p>
        </p:txBody>
      </p:sp>
      <p:pic>
        <p:nvPicPr>
          <p:cNvPr id="4" name="内容占位符 3">
            <a:extLst>
              <a:ext uri="{FF2B5EF4-FFF2-40B4-BE49-F238E27FC236}">
                <a16:creationId xmlns:a16="http://schemas.microsoft.com/office/drawing/2014/main" id="{49DDC16E-03F9-BE24-FE42-187B7642C5C0}"/>
              </a:ext>
            </a:extLst>
          </p:cNvPr>
          <p:cNvPicPr>
            <a:picLocks noGrp="1" noChangeAspect="1"/>
          </p:cNvPicPr>
          <p:nvPr>
            <p:ph idx="1"/>
          </p:nvPr>
        </p:nvPicPr>
        <p:blipFill>
          <a:blip r:embed="rId2"/>
          <a:stretch>
            <a:fillRect/>
          </a:stretch>
        </p:blipFill>
        <p:spPr>
          <a:xfrm>
            <a:off x="1580346" y="1521722"/>
            <a:ext cx="7441045" cy="4351338"/>
          </a:xfrm>
          <a:prstGeom prst="rect">
            <a:avLst/>
          </a:prstGeom>
        </p:spPr>
      </p:pic>
      <p:sp>
        <p:nvSpPr>
          <p:cNvPr id="6" name="文本框 5">
            <a:extLst>
              <a:ext uri="{FF2B5EF4-FFF2-40B4-BE49-F238E27FC236}">
                <a16:creationId xmlns:a16="http://schemas.microsoft.com/office/drawing/2014/main" id="{49DFFC5D-822F-58FF-CDC4-A50919FE1C82}"/>
              </a:ext>
            </a:extLst>
          </p:cNvPr>
          <p:cNvSpPr txBox="1"/>
          <p:nvPr/>
        </p:nvSpPr>
        <p:spPr>
          <a:xfrm>
            <a:off x="633619" y="6007413"/>
            <a:ext cx="6097656" cy="369332"/>
          </a:xfrm>
          <a:prstGeom prst="rect">
            <a:avLst/>
          </a:prstGeom>
          <a:noFill/>
        </p:spPr>
        <p:txBody>
          <a:bodyPr wrap="square">
            <a:spAutoFit/>
          </a:bodyPr>
          <a:lstStyle/>
          <a:p>
            <a:r>
              <a:rPr lang="en" altLang="zh-CN" b="1" i="0" dirty="0">
                <a:solidFill>
                  <a:srgbClr val="242424"/>
                </a:solidFill>
                <a:effectLst/>
                <a:latin typeface="source-serif-pro"/>
              </a:rPr>
              <a:t>Then Fit a CRF Model and predict the giving dataset</a:t>
            </a:r>
            <a:endParaRPr lang="zh-CN" altLang="en-US" dirty="0"/>
          </a:p>
        </p:txBody>
      </p:sp>
    </p:spTree>
    <p:extLst>
      <p:ext uri="{BB962C8B-B14F-4D97-AF65-F5344CB8AC3E}">
        <p14:creationId xmlns:p14="http://schemas.microsoft.com/office/powerpoint/2010/main" val="133187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AE117-0B10-F631-9707-5F1FC543A9E4}"/>
              </a:ext>
            </a:extLst>
          </p:cNvPr>
          <p:cNvSpPr>
            <a:spLocks noGrp="1"/>
          </p:cNvSpPr>
          <p:nvPr>
            <p:ph type="title"/>
          </p:nvPr>
        </p:nvSpPr>
        <p:spPr/>
        <p:txBody>
          <a:bodyPr/>
          <a:lstStyle/>
          <a:p>
            <a:r>
              <a:rPr kumimoji="1" lang="en-US" altLang="zh-CN" b="1" dirty="0"/>
              <a:t>TWO steps:</a:t>
            </a:r>
            <a:endParaRPr kumimoji="1" lang="zh-CN" altLang="en-US" b="1" dirty="0"/>
          </a:p>
        </p:txBody>
      </p:sp>
      <p:sp>
        <p:nvSpPr>
          <p:cNvPr id="3" name="内容占位符 2">
            <a:extLst>
              <a:ext uri="{FF2B5EF4-FFF2-40B4-BE49-F238E27FC236}">
                <a16:creationId xmlns:a16="http://schemas.microsoft.com/office/drawing/2014/main" id="{A834A6F9-AD48-ADDF-EB55-C10D0FC270F6}"/>
              </a:ext>
            </a:extLst>
          </p:cNvPr>
          <p:cNvSpPr>
            <a:spLocks noGrp="1"/>
          </p:cNvSpPr>
          <p:nvPr>
            <p:ph idx="1"/>
          </p:nvPr>
        </p:nvSpPr>
        <p:spPr/>
        <p:txBody>
          <a:bodyPr/>
          <a:lstStyle/>
          <a:p>
            <a:pPr>
              <a:spcBef>
                <a:spcPts val="0"/>
              </a:spcBef>
            </a:pPr>
            <a:r>
              <a:rPr lang="en" altLang="zh-CN" sz="1800" b="0" i="0" u="none" strike="noStrike" dirty="0" err="1">
                <a:solidFill>
                  <a:srgbClr val="000000"/>
                </a:solidFill>
                <a:effectLst/>
                <a:latin typeface="Arial" panose="020B0604020202020204" pitchFamily="34" charset="0"/>
              </a:rPr>
              <a:t>Original→Preprocessed</a:t>
            </a:r>
            <a:r>
              <a:rPr lang="en" altLang="zh-CN" sz="1800" b="0" i="0" u="none" strike="noStrike" dirty="0">
                <a:solidFill>
                  <a:srgbClr val="000000"/>
                </a:solidFill>
                <a:effectLst/>
                <a:latin typeface="Arial" panose="020B0604020202020204" pitchFamily="34" charset="0"/>
              </a:rPr>
              <a:t>: eliminate stop words and punctuation tokens</a:t>
            </a:r>
          </a:p>
          <a:p>
            <a:pPr>
              <a:spcBef>
                <a:spcPts val="0"/>
              </a:spcBef>
            </a:pPr>
            <a:endParaRPr lang="en" altLang="zh-CN" b="0" dirty="0">
              <a:effectLst/>
            </a:endParaRPr>
          </a:p>
          <a:p>
            <a:pPr>
              <a:spcBef>
                <a:spcPts val="0"/>
              </a:spcBef>
            </a:pPr>
            <a:r>
              <a:rPr lang="en" altLang="zh-CN" sz="1800" b="0" i="0" u="none" strike="noStrike" dirty="0" err="1">
                <a:solidFill>
                  <a:srgbClr val="000000"/>
                </a:solidFill>
                <a:effectLst/>
                <a:latin typeface="Arial" panose="020B0604020202020204" pitchFamily="34" charset="0"/>
              </a:rPr>
              <a:t>Preprocessed→Normalized</a:t>
            </a:r>
            <a:r>
              <a:rPr lang="en" altLang="zh-CN" sz="1800" b="0" i="0" u="none" strike="noStrike" dirty="0">
                <a:solidFill>
                  <a:srgbClr val="000000"/>
                </a:solidFill>
                <a:effectLst/>
                <a:latin typeface="Arial" panose="020B0604020202020204" pitchFamily="34" charset="0"/>
              </a:rPr>
              <a:t>: only remain n. and adj. , and remove duplicates</a:t>
            </a:r>
          </a:p>
          <a:p>
            <a:pPr>
              <a:spcBef>
                <a:spcPts val="0"/>
              </a:spcBef>
            </a:pPr>
            <a:endParaRPr lang="en" altLang="zh-CN" sz="1800" dirty="0">
              <a:solidFill>
                <a:srgbClr val="000000"/>
              </a:solidFill>
              <a:latin typeface="Arial" panose="020B0604020202020204" pitchFamily="34" charset="0"/>
            </a:endParaRPr>
          </a:p>
          <a:p>
            <a:pPr>
              <a:spcBef>
                <a:spcPts val="0"/>
              </a:spcBef>
            </a:pPr>
            <a:endParaRPr lang="en" altLang="zh-CN" b="0" dirty="0">
              <a:effectLst/>
            </a:endParaRPr>
          </a:p>
          <a:p>
            <a:pPr marL="0" indent="0">
              <a:buNone/>
            </a:pPr>
            <a:br>
              <a:rPr lang="en" altLang="zh-CN" dirty="0"/>
            </a:br>
            <a:endParaRPr kumimoji="1" lang="zh-CN" altLang="en-US" dirty="0"/>
          </a:p>
        </p:txBody>
      </p:sp>
      <p:pic>
        <p:nvPicPr>
          <p:cNvPr id="4" name="图片 3">
            <a:extLst>
              <a:ext uri="{FF2B5EF4-FFF2-40B4-BE49-F238E27FC236}">
                <a16:creationId xmlns:a16="http://schemas.microsoft.com/office/drawing/2014/main" id="{10A653F7-488B-E197-822F-D0E3EF863132}"/>
              </a:ext>
            </a:extLst>
          </p:cNvPr>
          <p:cNvPicPr>
            <a:picLocks noChangeAspect="1"/>
          </p:cNvPicPr>
          <p:nvPr/>
        </p:nvPicPr>
        <p:blipFill>
          <a:blip r:embed="rId2"/>
          <a:stretch>
            <a:fillRect/>
          </a:stretch>
        </p:blipFill>
        <p:spPr>
          <a:xfrm>
            <a:off x="1195038" y="3016737"/>
            <a:ext cx="8662639" cy="3160226"/>
          </a:xfrm>
          <a:prstGeom prst="rect">
            <a:avLst/>
          </a:prstGeom>
        </p:spPr>
      </p:pic>
    </p:spTree>
    <p:extLst>
      <p:ext uri="{BB962C8B-B14F-4D97-AF65-F5344CB8AC3E}">
        <p14:creationId xmlns:p14="http://schemas.microsoft.com/office/powerpoint/2010/main" val="238503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40A9-6153-4D3E-5635-DA632A1784EC}"/>
              </a:ext>
            </a:extLst>
          </p:cNvPr>
          <p:cNvSpPr>
            <a:spLocks noGrp="1"/>
          </p:cNvSpPr>
          <p:nvPr>
            <p:ph type="title"/>
          </p:nvPr>
        </p:nvSpPr>
        <p:spPr/>
        <p:txBody>
          <a:bodyPr/>
          <a:lstStyle/>
          <a:p>
            <a:r>
              <a:rPr kumimoji="1" lang="en-US" altLang="zh-CN" dirty="0"/>
              <a:t>Results</a:t>
            </a:r>
            <a:r>
              <a:rPr kumimoji="1" lang="zh-CN" altLang="en-US" dirty="0"/>
              <a:t> </a:t>
            </a:r>
            <a:r>
              <a:rPr kumimoji="1" lang="en-US" altLang="zh-CN" dirty="0"/>
              <a:t>follow</a:t>
            </a:r>
            <a:r>
              <a:rPr kumimoji="1" lang="zh-CN" altLang="en-US" dirty="0"/>
              <a:t> </a:t>
            </a:r>
            <a:r>
              <a:rPr kumimoji="1" lang="en-US" altLang="zh-CN" dirty="0"/>
              <a:t>with</a:t>
            </a:r>
            <a:r>
              <a:rPr kumimoji="1" lang="zh-CN" altLang="en-US" dirty="0"/>
              <a:t> </a:t>
            </a:r>
            <a:r>
              <a:rPr kumimoji="1" lang="en-US" altLang="zh-CN" dirty="0"/>
              <a:t>other</a:t>
            </a:r>
            <a:r>
              <a:rPr kumimoji="1" lang="zh-CN" altLang="en-US" dirty="0"/>
              <a:t> </a:t>
            </a:r>
            <a:r>
              <a:rPr kumimoji="1" lang="en-US" altLang="zh-CN" i="1" dirty="0"/>
              <a:t>patterns</a:t>
            </a:r>
            <a:endParaRPr kumimoji="1" lang="zh-CN" altLang="en-US" i="1" dirty="0"/>
          </a:p>
        </p:txBody>
      </p:sp>
      <p:pic>
        <p:nvPicPr>
          <p:cNvPr id="4" name="内容占位符 3">
            <a:extLst>
              <a:ext uri="{FF2B5EF4-FFF2-40B4-BE49-F238E27FC236}">
                <a16:creationId xmlns:a16="http://schemas.microsoft.com/office/drawing/2014/main" id="{2C55163F-6D6F-1C29-78FA-2CCD431E1EE0}"/>
              </a:ext>
            </a:extLst>
          </p:cNvPr>
          <p:cNvPicPr>
            <a:picLocks noGrp="1" noChangeAspect="1"/>
          </p:cNvPicPr>
          <p:nvPr>
            <p:ph idx="1"/>
          </p:nvPr>
        </p:nvPicPr>
        <p:blipFill>
          <a:blip r:embed="rId2"/>
          <a:stretch>
            <a:fillRect/>
          </a:stretch>
        </p:blipFill>
        <p:spPr>
          <a:xfrm>
            <a:off x="4571784" y="1690688"/>
            <a:ext cx="7441045" cy="4351338"/>
          </a:xfrm>
          <a:prstGeom prst="rect">
            <a:avLst/>
          </a:prstGeom>
        </p:spPr>
      </p:pic>
      <p:sp>
        <p:nvSpPr>
          <p:cNvPr id="5" name="文本框 4">
            <a:extLst>
              <a:ext uri="{FF2B5EF4-FFF2-40B4-BE49-F238E27FC236}">
                <a16:creationId xmlns:a16="http://schemas.microsoft.com/office/drawing/2014/main" id="{527D89E1-36EB-7D40-0C69-2AD7B76EAAC5}"/>
              </a:ext>
            </a:extLst>
          </p:cNvPr>
          <p:cNvSpPr txBox="1"/>
          <p:nvPr/>
        </p:nvSpPr>
        <p:spPr>
          <a:xfrm>
            <a:off x="179171" y="1843633"/>
            <a:ext cx="3786901" cy="2585323"/>
          </a:xfrm>
          <a:prstGeom prst="rect">
            <a:avLst/>
          </a:prstGeom>
          <a:noFill/>
        </p:spPr>
        <p:txBody>
          <a:bodyPr wrap="square" rtlCol="0">
            <a:spAutoFit/>
          </a:bodyPr>
          <a:lstStyle/>
          <a:p>
            <a:r>
              <a:rPr kumimoji="1" lang="en-US" altLang="zh-CN" dirty="0"/>
              <a:t>Modify</a:t>
            </a:r>
            <a:r>
              <a:rPr kumimoji="1" lang="zh-CN" altLang="en-US" dirty="0"/>
              <a:t>：</a:t>
            </a:r>
            <a:endParaRPr kumimoji="1" lang="en-US" altLang="zh-CN" dirty="0"/>
          </a:p>
          <a:p>
            <a:endParaRPr kumimoji="1" lang="en-US" altLang="zh-CN" dirty="0"/>
          </a:p>
          <a:p>
            <a:pPr marL="285750" indent="-285750">
              <a:buFont typeface="Arial" panose="020B0604020202020204" pitchFamily="34" charset="0"/>
              <a:buChar char="•"/>
            </a:pPr>
            <a:r>
              <a:rPr kumimoji="1" lang="en-US" altLang="zh-CN" dirty="0"/>
              <a:t>Remain</a:t>
            </a:r>
            <a:r>
              <a:rPr kumimoji="1" lang="zh-CN" altLang="en-US" dirty="0"/>
              <a:t> </a:t>
            </a:r>
            <a:r>
              <a:rPr kumimoji="1" lang="en-US" altLang="zh-CN" dirty="0"/>
              <a:t>“quite” ”not” etc. before ADJ in a sentence</a:t>
            </a:r>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en-US" altLang="zh-CN" dirty="0"/>
              <a:t>Language</a:t>
            </a:r>
            <a:r>
              <a:rPr kumimoji="1" lang="zh-CN" altLang="en-US" dirty="0"/>
              <a:t> </a:t>
            </a:r>
            <a:r>
              <a:rPr kumimoji="1" lang="en-US" altLang="zh-CN" dirty="0"/>
              <a:t>&amp;</a:t>
            </a:r>
            <a:r>
              <a:rPr kumimoji="1" lang="zh-CN" altLang="en-US" dirty="0"/>
              <a:t> </a:t>
            </a:r>
            <a:r>
              <a:rPr lang="en" altLang="zh-CN" sz="1800" dirty="0">
                <a:effectLst/>
                <a:latin typeface="CMSS12"/>
              </a:rPr>
              <a:t>Semantic Concepts </a:t>
            </a:r>
            <a:endParaRPr lang="en"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endParaRPr kumimoji="1" lang="zh-CN" altLang="en-US" dirty="0"/>
          </a:p>
        </p:txBody>
      </p:sp>
    </p:spTree>
    <p:extLst>
      <p:ext uri="{BB962C8B-B14F-4D97-AF65-F5344CB8AC3E}">
        <p14:creationId xmlns:p14="http://schemas.microsoft.com/office/powerpoint/2010/main" val="276801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5D04C-D4F5-4D60-AEF5-DEFC231EEE86}"/>
              </a:ext>
            </a:extLst>
          </p:cNvPr>
          <p:cNvSpPr>
            <a:spLocks noGrp="1"/>
          </p:cNvSpPr>
          <p:nvPr>
            <p:ph type="title"/>
          </p:nvPr>
        </p:nvSpPr>
        <p:spPr/>
        <p:txBody>
          <a:bodyPr/>
          <a:lstStyle/>
          <a:p>
            <a:r>
              <a:rPr kumimoji="1" lang="en-US" altLang="zh-CN" dirty="0"/>
              <a:t>problem</a:t>
            </a:r>
            <a:endParaRPr kumimoji="1" lang="zh-CN" altLang="en-US" dirty="0"/>
          </a:p>
        </p:txBody>
      </p:sp>
      <p:sp>
        <p:nvSpPr>
          <p:cNvPr id="3" name="内容占位符 2">
            <a:extLst>
              <a:ext uri="{FF2B5EF4-FFF2-40B4-BE49-F238E27FC236}">
                <a16:creationId xmlns:a16="http://schemas.microsoft.com/office/drawing/2014/main" id="{902ABA04-61F1-88A4-544A-914065AF4BD7}"/>
              </a:ext>
            </a:extLst>
          </p:cNvPr>
          <p:cNvSpPr>
            <a:spLocks noGrp="1"/>
          </p:cNvSpPr>
          <p:nvPr>
            <p:ph idx="1"/>
          </p:nvPr>
        </p:nvSpPr>
        <p:spPr/>
        <p:txBody>
          <a:bodyPr/>
          <a:lstStyle/>
          <a:p>
            <a:r>
              <a:rPr kumimoji="1" lang="en-US" altLang="zh-CN" dirty="0"/>
              <a:t>How to compare the results with the </a:t>
            </a:r>
            <a:r>
              <a:rPr kumimoji="1" lang="en-US" altLang="zh-CN" dirty="0" err="1"/>
              <a:t>manual_dataset</a:t>
            </a:r>
            <a:r>
              <a:rPr kumimoji="1" lang="en-US" altLang="zh-CN" dirty="0"/>
              <a:t>, since they are not complete same?</a:t>
            </a:r>
          </a:p>
          <a:p>
            <a:endParaRPr kumimoji="1" lang="en-US" altLang="zh-CN" dirty="0"/>
          </a:p>
          <a:p>
            <a:r>
              <a:rPr kumimoji="1" lang="en-US" altLang="zh-CN" dirty="0"/>
              <a:t>Original way:</a:t>
            </a:r>
          </a:p>
          <a:p>
            <a:r>
              <a:rPr kumimoji="1" lang="en-US" altLang="zh-CN" dirty="0" err="1"/>
              <a:t>Eg.</a:t>
            </a:r>
            <a:r>
              <a:rPr kumimoji="1" lang="en-US" altLang="zh-CN" dirty="0"/>
              <a:t> precision=</a:t>
            </a:r>
            <a:r>
              <a:rPr kumimoji="1" lang="en-US" altLang="zh-CN" dirty="0" err="1"/>
              <a:t>precision_score</a:t>
            </a:r>
            <a:r>
              <a:rPr kumimoji="1" lang="en-US" altLang="zh-CN" dirty="0"/>
              <a:t>(</a:t>
            </a:r>
            <a:r>
              <a:rPr kumimoji="1" lang="en-US" altLang="zh-CN" dirty="0" err="1"/>
              <a:t>y_label</a:t>
            </a:r>
            <a:r>
              <a:rPr kumimoji="1" lang="en-US" altLang="zh-CN" dirty="0"/>
              <a:t>, </a:t>
            </a:r>
            <a:r>
              <a:rPr kumimoji="1" lang="en-US" altLang="zh-CN" dirty="0" err="1"/>
              <a:t>y_pre,average</a:t>
            </a:r>
            <a:r>
              <a:rPr kumimoji="1" lang="en-US" altLang="zh-CN" dirty="0"/>
              <a:t>=‘micro‘), </a:t>
            </a:r>
          </a:p>
          <a:p>
            <a:r>
              <a:rPr kumimoji="1" lang="en-US" altLang="zh-CN" dirty="0"/>
              <a:t>should be the same dimension</a:t>
            </a:r>
          </a:p>
          <a:p>
            <a:pPr marL="0" indent="0">
              <a:buNone/>
            </a:pPr>
            <a:br>
              <a:rPr kumimoji="1" lang="en-US" altLang="zh-CN" dirty="0"/>
            </a:b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69345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36BD278-CC3D-3B11-E59E-53BD6D5CE525}"/>
              </a:ext>
            </a:extLst>
          </p:cNvPr>
          <p:cNvSpPr>
            <a:spLocks noGrp="1"/>
          </p:cNvSpPr>
          <p:nvPr>
            <p:ph type="title"/>
          </p:nvPr>
        </p:nvSpPr>
        <p:spPr>
          <a:xfrm>
            <a:off x="630936" y="639520"/>
            <a:ext cx="3429000" cy="1719072"/>
          </a:xfrm>
        </p:spPr>
        <p:txBody>
          <a:bodyPr anchor="b">
            <a:normAutofit/>
          </a:bodyPr>
          <a:lstStyle/>
          <a:p>
            <a:r>
              <a:rPr kumimoji="1" lang="en-US" altLang="zh-CN" sz="1800">
                <a:latin typeface="Calibri" panose="020F0502020204030204" pitchFamily="34" charset="0"/>
                <a:cs typeface="Calibri" panose="020F0502020204030204" pitchFamily="34" charset="0"/>
              </a:rPr>
              <a:t>Method</a:t>
            </a:r>
            <a:r>
              <a:rPr kumimoji="1" lang="zh-CN" altLang="en-US" sz="1800">
                <a:latin typeface="Calibri" panose="020F0502020204030204" pitchFamily="34" charset="0"/>
                <a:cs typeface="Calibri" panose="020F0502020204030204" pitchFamily="34" charset="0"/>
              </a:rPr>
              <a:t> </a:t>
            </a:r>
            <a:r>
              <a:rPr kumimoji="1" lang="en-US" altLang="zh-CN" sz="1800">
                <a:latin typeface="Calibri" panose="020F0502020204030204" pitchFamily="34" charset="0"/>
                <a:cs typeface="Calibri" panose="020F0502020204030204" pitchFamily="34" charset="0"/>
              </a:rPr>
              <a:t>1:</a:t>
            </a:r>
            <a:r>
              <a:rPr kumimoji="1" lang="zh-CN" altLang="en-US" sz="1800">
                <a:latin typeface="Calibri" panose="020F0502020204030204" pitchFamily="34" charset="0"/>
                <a:cs typeface="Calibri" panose="020F0502020204030204" pitchFamily="34" charset="0"/>
              </a:rPr>
              <a:t> </a:t>
            </a:r>
            <a:br>
              <a:rPr kumimoji="1" lang="en-US" altLang="zh-CN" sz="1800">
                <a:latin typeface="Calibri" panose="020F0502020204030204" pitchFamily="34" charset="0"/>
                <a:cs typeface="Calibri" panose="020F0502020204030204" pitchFamily="34" charset="0"/>
              </a:rPr>
            </a:br>
            <a:r>
              <a:rPr kumimoji="1" lang="en" altLang="zh-CN" sz="1800">
                <a:latin typeface="Calibri" panose="020F0502020204030204" pitchFamily="34" charset="0"/>
                <a:cs typeface="Calibri" panose="020F0502020204030204" pitchFamily="34" charset="0"/>
              </a:rPr>
              <a:t>Use NLTK’s currently recommended part of speech tagger to tag the given list of tokens.</a:t>
            </a:r>
            <a:br>
              <a:rPr kumimoji="1" lang="en" altLang="zh-CN" sz="1800"/>
            </a:br>
            <a:endParaRPr kumimoji="1" lang="zh-CN" altLang="en-US" sz="1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A4D1398-F7FE-8DA3-9864-67723FE0F57F}"/>
              </a:ext>
            </a:extLst>
          </p:cNvPr>
          <p:cNvSpPr>
            <a:spLocks noGrp="1"/>
          </p:cNvSpPr>
          <p:nvPr>
            <p:ph idx="1"/>
          </p:nvPr>
        </p:nvSpPr>
        <p:spPr>
          <a:xfrm>
            <a:off x="630936" y="2807208"/>
            <a:ext cx="4855464" cy="3410712"/>
          </a:xfrm>
        </p:spPr>
        <p:txBody>
          <a:bodyPr anchor="t">
            <a:normAutofit/>
          </a:bodyPr>
          <a:lstStyle/>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Use </a:t>
            </a:r>
            <a:r>
              <a:rPr kumimoji="1" lang="en-US" altLang="zh-CN" sz="2200" dirty="0" err="1">
                <a:latin typeface="Times New Roman" panose="02020603050405020304" pitchFamily="18" charset="0"/>
                <a:cs typeface="Times New Roman" panose="02020603050405020304" pitchFamily="18" charset="0"/>
              </a:rPr>
              <a:t>nltk.pos_tag</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i,tagset</a:t>
            </a:r>
            <a:r>
              <a:rPr kumimoji="1" lang="en-US" altLang="zh-CN" sz="2200" dirty="0">
                <a:latin typeface="Times New Roman" panose="02020603050405020304" pitchFamily="18" charset="0"/>
                <a:cs typeface="Times New Roman" panose="02020603050405020304" pitchFamily="18" charset="0"/>
              </a:rPr>
              <a:t>="universal") </a:t>
            </a:r>
          </a:p>
          <a:p>
            <a:r>
              <a:rPr kumimoji="1" lang="en-US" altLang="zh-CN" sz="2200" dirty="0">
                <a:latin typeface="Times New Roman" panose="02020603050405020304" pitchFamily="18" charset="0"/>
                <a:cs typeface="Times New Roman" panose="02020603050405020304" pitchFamily="18" charset="0"/>
              </a:rPr>
              <a:t>Results (part):</a:t>
            </a:r>
          </a:p>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Simple and high accuracy</a:t>
            </a:r>
          </a:p>
          <a:p>
            <a:endParaRPr kumimoji="1" lang="en-US" altLang="zh-CN" sz="2200" dirty="0">
              <a:latin typeface="Times New Roman" panose="02020603050405020304" pitchFamily="18" charset="0"/>
              <a:cs typeface="Times New Roman" panose="02020603050405020304" pitchFamily="18" charset="0"/>
            </a:endParaRPr>
          </a:p>
          <a:p>
            <a:endParaRPr kumimoji="1" lang="zh-CN" altLang="en-US" sz="22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93C2E70-4A75-432E-406A-291B46036631}"/>
              </a:ext>
            </a:extLst>
          </p:cNvPr>
          <p:cNvPicPr>
            <a:picLocks noChangeAspect="1"/>
          </p:cNvPicPr>
          <p:nvPr/>
        </p:nvPicPr>
        <p:blipFill>
          <a:blip r:embed="rId2"/>
          <a:stretch>
            <a:fillRect/>
          </a:stretch>
        </p:blipFill>
        <p:spPr>
          <a:xfrm>
            <a:off x="6244552" y="640080"/>
            <a:ext cx="3723207" cy="5577840"/>
          </a:xfrm>
          <a:prstGeom prst="rect">
            <a:avLst/>
          </a:prstGeom>
        </p:spPr>
      </p:pic>
    </p:spTree>
    <p:extLst>
      <p:ext uri="{BB962C8B-B14F-4D97-AF65-F5344CB8AC3E}">
        <p14:creationId xmlns:p14="http://schemas.microsoft.com/office/powerpoint/2010/main" val="73241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1">
            <a:extLst>
              <a:ext uri="{FF2B5EF4-FFF2-40B4-BE49-F238E27FC236}">
                <a16:creationId xmlns:a16="http://schemas.microsoft.com/office/drawing/2014/main" id="{8E3BF185-A73E-29D6-EB09-6C4EBD63D571}"/>
              </a:ext>
            </a:extLst>
          </p:cNvPr>
          <p:cNvSpPr>
            <a:spLocks noGrp="1"/>
          </p:cNvSpPr>
          <p:nvPr>
            <p:ph type="title"/>
          </p:nvPr>
        </p:nvSpPr>
        <p:spPr>
          <a:xfrm>
            <a:off x="630936" y="639520"/>
            <a:ext cx="3429000" cy="1719072"/>
          </a:xfrm>
        </p:spPr>
        <p:txBody>
          <a:bodyPr anchor="b">
            <a:normAutofit/>
          </a:bodyPr>
          <a:lstStyle/>
          <a:p>
            <a:r>
              <a:rPr kumimoji="1" lang="en-US" altLang="zh-CN" sz="1800" dirty="0">
                <a:latin typeface="Calibri" panose="020F0502020204030204" pitchFamily="34" charset="0"/>
                <a:cs typeface="Calibri" panose="020F0502020204030204" pitchFamily="34" charset="0"/>
              </a:rPr>
              <a:t>Method</a:t>
            </a:r>
            <a:r>
              <a:rPr kumimoji="1" lang="zh-CN" altLang="en-US" sz="1800" dirty="0">
                <a:latin typeface="Calibri" panose="020F0502020204030204" pitchFamily="34" charset="0"/>
                <a:cs typeface="Calibri" panose="020F0502020204030204" pitchFamily="34" charset="0"/>
              </a:rPr>
              <a:t> </a:t>
            </a:r>
            <a:r>
              <a:rPr kumimoji="1" lang="en-US" altLang="zh-CN" sz="1800" dirty="0">
                <a:latin typeface="Calibri" panose="020F0502020204030204" pitchFamily="34" charset="0"/>
                <a:cs typeface="Calibri" panose="020F0502020204030204" pitchFamily="34" charset="0"/>
              </a:rPr>
              <a:t>2:</a:t>
            </a:r>
            <a:r>
              <a:rPr kumimoji="1" lang="zh-CN" altLang="en-US" sz="1800" dirty="0">
                <a:latin typeface="Calibri" panose="020F0502020204030204" pitchFamily="34" charset="0"/>
                <a:cs typeface="Calibri" panose="020F0502020204030204" pitchFamily="34" charset="0"/>
              </a:rPr>
              <a:t> </a:t>
            </a:r>
            <a:br>
              <a:rPr kumimoji="1" lang="en-US" altLang="zh-CN" sz="1800" dirty="0">
                <a:latin typeface="Calibri" panose="020F0502020204030204" pitchFamily="34" charset="0"/>
                <a:cs typeface="Calibri" panose="020F0502020204030204" pitchFamily="34" charset="0"/>
              </a:rPr>
            </a:br>
            <a:r>
              <a:rPr kumimoji="1" lang="en" altLang="zh-CN" sz="1800" dirty="0">
                <a:latin typeface="Calibri" panose="020F0502020204030204" pitchFamily="34" charset="0"/>
                <a:cs typeface="Calibri" panose="020F0502020204030204" pitchFamily="34" charset="0"/>
              </a:rPr>
              <a:t>Dependency parsing and part-of-speech tagging in </a:t>
            </a:r>
            <a:r>
              <a:rPr kumimoji="1" lang="en" altLang="zh-CN" sz="1800" dirty="0" err="1">
                <a:latin typeface="Calibri" panose="020F0502020204030204" pitchFamily="34" charset="0"/>
                <a:cs typeface="Calibri" panose="020F0502020204030204" pitchFamily="34" charset="0"/>
              </a:rPr>
              <a:t>spaCy</a:t>
            </a:r>
            <a:r>
              <a:rPr kumimoji="1" lang="en" altLang="zh-CN" sz="1800" dirty="0">
                <a:latin typeface="Calibri" panose="020F0502020204030204" pitchFamily="34" charset="0"/>
                <a:cs typeface="Calibri" panose="020F0502020204030204" pitchFamily="34" charset="0"/>
              </a:rPr>
              <a:t> using the linguistic annotations API. </a:t>
            </a:r>
            <a:br>
              <a:rPr kumimoji="1" lang="en" altLang="zh-CN" sz="1800" dirty="0">
                <a:latin typeface="Calibri" panose="020F0502020204030204" pitchFamily="34" charset="0"/>
                <a:cs typeface="Calibri" panose="020F0502020204030204" pitchFamily="34" charset="0"/>
              </a:rPr>
            </a:br>
            <a:endParaRPr kumimoji="1" lang="zh-CN" altLang="en-US" sz="18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4E1BA66-4969-FBDF-70E4-36D88D1E72F1}"/>
              </a:ext>
            </a:extLst>
          </p:cNvPr>
          <p:cNvSpPr>
            <a:spLocks noGrp="1"/>
          </p:cNvSpPr>
          <p:nvPr>
            <p:ph idx="1"/>
          </p:nvPr>
        </p:nvSpPr>
        <p:spPr>
          <a:xfrm>
            <a:off x="630936" y="2807208"/>
            <a:ext cx="3429000" cy="3410712"/>
          </a:xfrm>
        </p:spPr>
        <p:txBody>
          <a:bodyPr anchor="t">
            <a:normAutofit/>
          </a:bodyPr>
          <a:lstStyle/>
          <a:p>
            <a:endParaRPr kumimoji="1" lang="en-US" altLang="zh-CN" sz="2200" dirty="0"/>
          </a:p>
          <a:p>
            <a:r>
              <a:rPr kumimoji="1" lang="en" altLang="zh-CN" sz="2200" dirty="0" err="1">
                <a:latin typeface="Times New Roman" panose="02020603050405020304" pitchFamily="18" charset="0"/>
                <a:cs typeface="Times New Roman" panose="02020603050405020304" pitchFamily="18" charset="0"/>
              </a:rPr>
              <a:t>spaCy’s</a:t>
            </a:r>
            <a:r>
              <a:rPr kumimoji="1" lang="en" altLang="zh-CN" sz="2200" dirty="0">
                <a:latin typeface="Times New Roman" panose="02020603050405020304" pitchFamily="18" charset="0"/>
                <a:cs typeface="Times New Roman" panose="02020603050405020304" pitchFamily="18" charset="0"/>
              </a:rPr>
              <a:t> </a:t>
            </a:r>
            <a:r>
              <a:rPr kumimoji="1" lang="en" altLang="zh-CN" sz="2200" dirty="0" err="1">
                <a:latin typeface="Times New Roman" panose="02020603050405020304" pitchFamily="18" charset="0"/>
                <a:cs typeface="Times New Roman" panose="02020603050405020304" pitchFamily="18" charset="0"/>
              </a:rPr>
              <a:t>en_core_web_lg</a:t>
            </a:r>
            <a:r>
              <a:rPr kumimoji="1" lang="en" altLang="zh-CN" sz="2200" dirty="0">
                <a:latin typeface="Times New Roman" panose="02020603050405020304" pitchFamily="18" charset="0"/>
                <a:cs typeface="Times New Roman" panose="02020603050405020304" pitchFamily="18" charset="0"/>
              </a:rPr>
              <a:t> language model and the default tokenization configuration </a:t>
            </a:r>
          </a:p>
          <a:p>
            <a:r>
              <a:rPr kumimoji="1" lang="en" altLang="zh-CN" sz="2200" dirty="0">
                <a:latin typeface="Times New Roman" panose="02020603050405020304" pitchFamily="18" charset="0"/>
                <a:cs typeface="Times New Roman" panose="02020603050405020304" pitchFamily="18" charset="0"/>
              </a:rPr>
              <a:t>Results (part):</a:t>
            </a:r>
          </a:p>
          <a:p>
            <a:endParaRPr kumimoji="1" lang="en" altLang="zh-CN" sz="2200" dirty="0">
              <a:latin typeface="Times New Roman" panose="02020603050405020304" pitchFamily="18" charset="0"/>
              <a:cs typeface="Times New Roman" panose="02020603050405020304" pitchFamily="18" charset="0"/>
            </a:endParaRPr>
          </a:p>
          <a:p>
            <a:endParaRPr kumimoji="1" lang="zh-CN" altLang="en-US" sz="2200" dirty="0"/>
          </a:p>
        </p:txBody>
      </p:sp>
      <p:pic>
        <p:nvPicPr>
          <p:cNvPr id="6" name="图片 5">
            <a:extLst>
              <a:ext uri="{FF2B5EF4-FFF2-40B4-BE49-F238E27FC236}">
                <a16:creationId xmlns:a16="http://schemas.microsoft.com/office/drawing/2014/main" id="{924C8E7D-905E-9D73-3A37-A715FCD766E2}"/>
              </a:ext>
            </a:extLst>
          </p:cNvPr>
          <p:cNvPicPr>
            <a:picLocks noChangeAspect="1"/>
          </p:cNvPicPr>
          <p:nvPr/>
        </p:nvPicPr>
        <p:blipFill>
          <a:blip r:embed="rId2"/>
          <a:stretch>
            <a:fillRect/>
          </a:stretch>
        </p:blipFill>
        <p:spPr>
          <a:xfrm>
            <a:off x="4654296" y="2350294"/>
            <a:ext cx="6903720" cy="2157412"/>
          </a:xfrm>
          <a:prstGeom prst="rect">
            <a:avLst/>
          </a:prstGeom>
        </p:spPr>
      </p:pic>
    </p:spTree>
    <p:extLst>
      <p:ext uri="{BB962C8B-B14F-4D97-AF65-F5344CB8AC3E}">
        <p14:creationId xmlns:p14="http://schemas.microsoft.com/office/powerpoint/2010/main" val="404549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1">
            <a:extLst>
              <a:ext uri="{FF2B5EF4-FFF2-40B4-BE49-F238E27FC236}">
                <a16:creationId xmlns:a16="http://schemas.microsoft.com/office/drawing/2014/main" id="{CB801E78-784C-C065-FF74-9869199C2D13}"/>
              </a:ext>
            </a:extLst>
          </p:cNvPr>
          <p:cNvSpPr>
            <a:spLocks noGrp="1"/>
          </p:cNvSpPr>
          <p:nvPr>
            <p:ph type="title"/>
          </p:nvPr>
        </p:nvSpPr>
        <p:spPr>
          <a:xfrm>
            <a:off x="630936" y="639520"/>
            <a:ext cx="3429000" cy="1719072"/>
          </a:xfrm>
        </p:spPr>
        <p:txBody>
          <a:bodyPr anchor="b">
            <a:normAutofit/>
          </a:bodyPr>
          <a:lstStyle/>
          <a:p>
            <a:r>
              <a:rPr kumimoji="1" lang="en-US" altLang="zh-CN" sz="2200">
                <a:latin typeface="Calibri" panose="020F0502020204030204" pitchFamily="34" charset="0"/>
                <a:cs typeface="Calibri" panose="020F0502020204030204" pitchFamily="34" charset="0"/>
              </a:rPr>
              <a:t>Method</a:t>
            </a:r>
            <a:r>
              <a:rPr kumimoji="1" lang="zh-CN" altLang="en-US" sz="2200">
                <a:latin typeface="Calibri" panose="020F0502020204030204" pitchFamily="34" charset="0"/>
                <a:cs typeface="Calibri" panose="020F0502020204030204" pitchFamily="34" charset="0"/>
              </a:rPr>
              <a:t> </a:t>
            </a:r>
            <a:r>
              <a:rPr kumimoji="1" lang="en-US" altLang="zh-CN" sz="2200">
                <a:latin typeface="Calibri" panose="020F0502020204030204" pitchFamily="34" charset="0"/>
                <a:cs typeface="Calibri" panose="020F0502020204030204" pitchFamily="34" charset="0"/>
              </a:rPr>
              <a:t>3:</a:t>
            </a:r>
            <a:r>
              <a:rPr kumimoji="1" lang="zh-CN" altLang="en-US" sz="2200">
                <a:latin typeface="Calibri" panose="020F0502020204030204" pitchFamily="34" charset="0"/>
                <a:cs typeface="Calibri" panose="020F0502020204030204" pitchFamily="34" charset="0"/>
              </a:rPr>
              <a:t> </a:t>
            </a:r>
            <a:br>
              <a:rPr kumimoji="1" lang="en-US" altLang="zh-CN" sz="2200">
                <a:latin typeface="Calibri" panose="020F0502020204030204" pitchFamily="34" charset="0"/>
                <a:cs typeface="Calibri" panose="020F0502020204030204" pitchFamily="34" charset="0"/>
              </a:rPr>
            </a:br>
            <a:r>
              <a:rPr lang="en" altLang="zh-CN" sz="2200" b="0">
                <a:effectLst/>
                <a:latin typeface="Calibri" panose="020F0502020204030204" pitchFamily="34" charset="0"/>
                <a:cs typeface="Calibri" panose="020F0502020204030204" pitchFamily="34" charset="0"/>
              </a:rPr>
              <a:t>Use Hidden Markov Model (HMM) and Optimizing HMM with Viterbi Algorithm </a:t>
            </a:r>
            <a:br>
              <a:rPr lang="en" altLang="zh-CN" sz="2200" b="0">
                <a:effectLst/>
                <a:latin typeface="Menlo" panose="020B0609030804020204" pitchFamily="49" charset="0"/>
              </a:rPr>
            </a:br>
            <a:endParaRPr kumimoji="1" lang="zh-CN" altLang="en-US" sz="2200"/>
          </a:p>
        </p:txBody>
      </p:sp>
      <p:sp>
        <p:nvSpPr>
          <p:cNvPr id="10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F073D13E-1FA8-CD36-094E-72A7D9FF50D2}"/>
              </a:ext>
            </a:extLst>
          </p:cNvPr>
          <p:cNvSpPr>
            <a:spLocks noGrp="1"/>
          </p:cNvSpPr>
          <p:nvPr>
            <p:ph idx="1"/>
          </p:nvPr>
        </p:nvSpPr>
        <p:spPr>
          <a:xfrm>
            <a:off x="630936" y="2807208"/>
            <a:ext cx="3429000" cy="3410712"/>
          </a:xfrm>
        </p:spPr>
        <p:txBody>
          <a:bodyPr anchor="t">
            <a:normAutofit/>
          </a:bodyPr>
          <a:lstStyle/>
          <a:p>
            <a:endParaRPr kumimoji="1" lang="en-US" altLang="zh-CN" sz="2200" dirty="0"/>
          </a:p>
          <a:p>
            <a:r>
              <a:rPr kumimoji="1" lang="en-US" altLang="zh-CN" sz="2200" dirty="0">
                <a:latin typeface="Times New Roman" panose="02020603050405020304" pitchFamily="18" charset="0"/>
                <a:cs typeface="Times New Roman" panose="02020603050405020304" pitchFamily="18" charset="0"/>
              </a:rPr>
              <a:t>1. emission probabilities</a:t>
            </a:r>
          </a:p>
          <a:p>
            <a:endParaRPr kumimoji="1" lang="en-US" altLang="zh-CN" sz="2200" dirty="0">
              <a:latin typeface="Times New Roman" panose="02020603050405020304" pitchFamily="18" charset="0"/>
              <a:cs typeface="Times New Roman" panose="02020603050405020304" pitchFamily="18" charset="0"/>
            </a:endParaRPr>
          </a:p>
          <a:p>
            <a:endParaRPr kumimoji="1" lang="en-US" altLang="zh-CN" sz="2200" dirty="0">
              <a:latin typeface="Times New Roman" panose="02020603050405020304" pitchFamily="18" charset="0"/>
              <a:cs typeface="Times New Roman" panose="02020603050405020304" pitchFamily="18" charset="0"/>
            </a:endParaRPr>
          </a:p>
          <a:p>
            <a:endParaRPr kumimoji="1" lang="en-US" altLang="zh-CN" sz="2200" dirty="0">
              <a:latin typeface="Times New Roman" panose="02020603050405020304" pitchFamily="18" charset="0"/>
              <a:cs typeface="Times New Roman" panose="02020603050405020304" pitchFamily="18" charset="0"/>
            </a:endParaRPr>
          </a:p>
        </p:txBody>
      </p:sp>
      <p:pic>
        <p:nvPicPr>
          <p:cNvPr id="1030" name="Picture 6">
            <a:extLst>
              <a:ext uri="{FF2B5EF4-FFF2-40B4-BE49-F238E27FC236}">
                <a16:creationId xmlns:a16="http://schemas.microsoft.com/office/drawing/2014/main" id="{09ED41AC-4F4D-BB10-2ECD-412CB5EA49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37840" y="1968821"/>
            <a:ext cx="4477883" cy="423159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B67F0B00-A845-3B38-00E8-E0004AC15EC8}"/>
              </a:ext>
            </a:extLst>
          </p:cNvPr>
          <p:cNvPicPr>
            <a:picLocks noChangeAspect="1"/>
          </p:cNvPicPr>
          <p:nvPr/>
        </p:nvPicPr>
        <p:blipFill>
          <a:blip r:embed="rId3"/>
          <a:stretch>
            <a:fillRect/>
          </a:stretch>
        </p:blipFill>
        <p:spPr>
          <a:xfrm>
            <a:off x="6827520" y="124057"/>
            <a:ext cx="5159108" cy="2467987"/>
          </a:xfrm>
          <a:prstGeom prst="rect">
            <a:avLst/>
          </a:prstGeom>
        </p:spPr>
      </p:pic>
      <p:sp>
        <p:nvSpPr>
          <p:cNvPr id="11" name="下箭头 10">
            <a:extLst>
              <a:ext uri="{FF2B5EF4-FFF2-40B4-BE49-F238E27FC236}">
                <a16:creationId xmlns:a16="http://schemas.microsoft.com/office/drawing/2014/main" id="{916B0601-7745-BED1-F4C9-293E235C51B9}"/>
              </a:ext>
            </a:extLst>
          </p:cNvPr>
          <p:cNvSpPr/>
          <p:nvPr/>
        </p:nvSpPr>
        <p:spPr>
          <a:xfrm>
            <a:off x="9418320" y="2672080"/>
            <a:ext cx="284480" cy="8331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5B64AB95-FA73-9D6D-8C32-D12753564326}"/>
              </a:ext>
            </a:extLst>
          </p:cNvPr>
          <p:cNvPicPr>
            <a:picLocks noChangeAspect="1"/>
          </p:cNvPicPr>
          <p:nvPr/>
        </p:nvPicPr>
        <p:blipFill>
          <a:blip r:embed="rId4"/>
          <a:stretch>
            <a:fillRect/>
          </a:stretch>
        </p:blipFill>
        <p:spPr>
          <a:xfrm>
            <a:off x="6454498" y="3585236"/>
            <a:ext cx="5665025" cy="2665457"/>
          </a:xfrm>
          <a:prstGeom prst="rect">
            <a:avLst/>
          </a:prstGeom>
        </p:spPr>
      </p:pic>
    </p:spTree>
    <p:extLst>
      <p:ext uri="{BB962C8B-B14F-4D97-AF65-F5344CB8AC3E}">
        <p14:creationId xmlns:p14="http://schemas.microsoft.com/office/powerpoint/2010/main" val="32659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F7260AE-55E2-C13E-DED3-AC3CDCE6D33B}"/>
              </a:ext>
            </a:extLst>
          </p:cNvPr>
          <p:cNvSpPr>
            <a:spLocks noGrp="1"/>
          </p:cNvSpPr>
          <p:nvPr>
            <p:ph idx="1"/>
          </p:nvPr>
        </p:nvSpPr>
        <p:spPr>
          <a:xfrm>
            <a:off x="640080" y="2872899"/>
            <a:ext cx="4243589" cy="3320668"/>
          </a:xfrm>
        </p:spPr>
        <p:txBody>
          <a:bodyPr>
            <a:normAutofit/>
          </a:bodyPr>
          <a:lstStyle/>
          <a:p>
            <a:r>
              <a:rPr kumimoji="1" lang="en-US" altLang="zh-CN" sz="2200" dirty="0">
                <a:latin typeface="Times New Roman" panose="02020603050405020304" pitchFamily="18" charset="0"/>
                <a:cs typeface="Times New Roman" panose="02020603050405020304" pitchFamily="18" charset="0"/>
              </a:rPr>
              <a:t>2. transition probabilities</a:t>
            </a:r>
            <a:endParaRPr kumimoji="1" lang="zh-CN" altLang="en-US" sz="2200" dirty="0">
              <a:latin typeface="Times New Roman" panose="02020603050405020304" pitchFamily="18" charset="0"/>
              <a:cs typeface="Times New Roman" panose="02020603050405020304" pitchFamily="18" charset="0"/>
            </a:endParaRPr>
          </a:p>
        </p:txBody>
      </p:sp>
      <p:pic>
        <p:nvPicPr>
          <p:cNvPr id="2050" name="Picture 2" descr="POS tagging">
            <a:extLst>
              <a:ext uri="{FF2B5EF4-FFF2-40B4-BE49-F238E27FC236}">
                <a16:creationId xmlns:a16="http://schemas.microsoft.com/office/drawing/2014/main" id="{7D63A680-8A70-91E8-BBAB-7FD2AA016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3196235"/>
            <a:ext cx="4353752" cy="366176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C8F2118F-7AC6-D20C-89B9-12208F8A7137}"/>
              </a:ext>
            </a:extLst>
          </p:cNvPr>
          <p:cNvPicPr>
            <a:picLocks noChangeAspect="1"/>
          </p:cNvPicPr>
          <p:nvPr/>
        </p:nvPicPr>
        <p:blipFill>
          <a:blip r:embed="rId3"/>
          <a:stretch>
            <a:fillRect/>
          </a:stretch>
        </p:blipFill>
        <p:spPr>
          <a:xfrm>
            <a:off x="4317380" y="108413"/>
            <a:ext cx="7772400" cy="2332738"/>
          </a:xfrm>
          <a:prstGeom prst="rect">
            <a:avLst/>
          </a:prstGeom>
        </p:spPr>
      </p:pic>
      <p:sp>
        <p:nvSpPr>
          <p:cNvPr id="10" name="下箭头 9">
            <a:extLst>
              <a:ext uri="{FF2B5EF4-FFF2-40B4-BE49-F238E27FC236}">
                <a16:creationId xmlns:a16="http://schemas.microsoft.com/office/drawing/2014/main" id="{076B14AE-08BD-5030-D38D-D9FA55EE05A1}"/>
              </a:ext>
            </a:extLst>
          </p:cNvPr>
          <p:cNvSpPr/>
          <p:nvPr/>
        </p:nvSpPr>
        <p:spPr>
          <a:xfrm>
            <a:off x="8329961" y="2596138"/>
            <a:ext cx="356839" cy="9164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7097D935-8E12-B36B-68B7-4D0A88C969D7}"/>
              </a:ext>
            </a:extLst>
          </p:cNvPr>
          <p:cNvPicPr>
            <a:picLocks noChangeAspect="1"/>
          </p:cNvPicPr>
          <p:nvPr/>
        </p:nvPicPr>
        <p:blipFill>
          <a:blip r:embed="rId4"/>
          <a:stretch>
            <a:fillRect/>
          </a:stretch>
        </p:blipFill>
        <p:spPr>
          <a:xfrm>
            <a:off x="4317380" y="3667621"/>
            <a:ext cx="7772400" cy="2332738"/>
          </a:xfrm>
          <a:prstGeom prst="rect">
            <a:avLst/>
          </a:prstGeom>
        </p:spPr>
      </p:pic>
      <p:sp>
        <p:nvSpPr>
          <p:cNvPr id="14" name="标题 1">
            <a:extLst>
              <a:ext uri="{FF2B5EF4-FFF2-40B4-BE49-F238E27FC236}">
                <a16:creationId xmlns:a16="http://schemas.microsoft.com/office/drawing/2014/main" id="{1997B001-424D-7692-9C05-D5C735B7FCC5}"/>
              </a:ext>
            </a:extLst>
          </p:cNvPr>
          <p:cNvSpPr>
            <a:spLocks noGrp="1"/>
          </p:cNvSpPr>
          <p:nvPr>
            <p:ph type="title"/>
          </p:nvPr>
        </p:nvSpPr>
        <p:spPr>
          <a:xfrm>
            <a:off x="630936" y="639520"/>
            <a:ext cx="3429000" cy="1719072"/>
          </a:xfrm>
        </p:spPr>
        <p:txBody>
          <a:bodyPr anchor="b">
            <a:normAutofit/>
          </a:bodyPr>
          <a:lstStyle/>
          <a:p>
            <a:r>
              <a:rPr kumimoji="1" lang="en-US" altLang="zh-CN" sz="2200">
                <a:latin typeface="Calibri" panose="020F0502020204030204" pitchFamily="34" charset="0"/>
                <a:cs typeface="Calibri" panose="020F0502020204030204" pitchFamily="34" charset="0"/>
              </a:rPr>
              <a:t>Method</a:t>
            </a:r>
            <a:r>
              <a:rPr kumimoji="1" lang="zh-CN" altLang="en-US" sz="2200">
                <a:latin typeface="Calibri" panose="020F0502020204030204" pitchFamily="34" charset="0"/>
                <a:cs typeface="Calibri" panose="020F0502020204030204" pitchFamily="34" charset="0"/>
              </a:rPr>
              <a:t> </a:t>
            </a:r>
            <a:r>
              <a:rPr kumimoji="1" lang="en-US" altLang="zh-CN" sz="2200">
                <a:latin typeface="Calibri" panose="020F0502020204030204" pitchFamily="34" charset="0"/>
                <a:cs typeface="Calibri" panose="020F0502020204030204" pitchFamily="34" charset="0"/>
              </a:rPr>
              <a:t>3:</a:t>
            </a:r>
            <a:r>
              <a:rPr kumimoji="1" lang="zh-CN" altLang="en-US" sz="2200">
                <a:latin typeface="Calibri" panose="020F0502020204030204" pitchFamily="34" charset="0"/>
                <a:cs typeface="Calibri" panose="020F0502020204030204" pitchFamily="34" charset="0"/>
              </a:rPr>
              <a:t> </a:t>
            </a:r>
            <a:br>
              <a:rPr kumimoji="1" lang="en-US" altLang="zh-CN" sz="2200">
                <a:latin typeface="Calibri" panose="020F0502020204030204" pitchFamily="34" charset="0"/>
                <a:cs typeface="Calibri" panose="020F0502020204030204" pitchFamily="34" charset="0"/>
              </a:rPr>
            </a:br>
            <a:r>
              <a:rPr lang="en" altLang="zh-CN" sz="2200" b="0">
                <a:effectLst/>
                <a:latin typeface="Calibri" panose="020F0502020204030204" pitchFamily="34" charset="0"/>
                <a:cs typeface="Calibri" panose="020F0502020204030204" pitchFamily="34" charset="0"/>
              </a:rPr>
              <a:t>Use Hidden Markov Model (HMM) and Optimizing HMM with Viterbi Algorithm </a:t>
            </a:r>
            <a:br>
              <a:rPr lang="en" altLang="zh-CN" sz="2200" b="0">
                <a:effectLst/>
                <a:latin typeface="Menlo" panose="020B0609030804020204" pitchFamily="49" charset="0"/>
              </a:rPr>
            </a:br>
            <a:endParaRPr kumimoji="1" lang="zh-CN" altLang="en-US" sz="2200"/>
          </a:p>
        </p:txBody>
      </p:sp>
    </p:spTree>
    <p:extLst>
      <p:ext uri="{BB962C8B-B14F-4D97-AF65-F5344CB8AC3E}">
        <p14:creationId xmlns:p14="http://schemas.microsoft.com/office/powerpoint/2010/main" val="200736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OS tagging">
            <a:extLst>
              <a:ext uri="{FF2B5EF4-FFF2-40B4-BE49-F238E27FC236}">
                <a16:creationId xmlns:a16="http://schemas.microsoft.com/office/drawing/2014/main" id="{81FB52F9-874C-E681-842E-4BF888CE9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3" y="2049590"/>
            <a:ext cx="6000588" cy="277896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63D5B44-F013-B479-5436-9B5BB492D336}"/>
              </a:ext>
            </a:extLst>
          </p:cNvPr>
          <p:cNvSpPr txBox="1"/>
          <p:nvPr/>
        </p:nvSpPr>
        <p:spPr>
          <a:xfrm>
            <a:off x="217449" y="569893"/>
            <a:ext cx="6099716" cy="923330"/>
          </a:xfrm>
          <a:prstGeom prst="rect">
            <a:avLst/>
          </a:prstGeom>
          <a:noFill/>
        </p:spPr>
        <p:txBody>
          <a:bodyPr wrap="square">
            <a:spAutoFit/>
          </a:bodyPr>
          <a:lstStyle/>
          <a:p>
            <a:r>
              <a:rPr lang="en" altLang="zh-CN" b="0" i="0" dirty="0">
                <a:solidFill>
                  <a:srgbClr val="444444"/>
                </a:solidFill>
                <a:effectLst/>
                <a:latin typeface="Poppins" pitchFamily="2" charset="0"/>
              </a:rPr>
              <a:t>Since the tags are not correct, the product is zero</a:t>
            </a:r>
            <a:r>
              <a:rPr lang="zh-CN" altLang="en-US" b="0" i="0" dirty="0">
                <a:solidFill>
                  <a:srgbClr val="444444"/>
                </a:solidFill>
                <a:effectLst/>
                <a:latin typeface="Poppins" pitchFamily="2" charset="0"/>
              </a:rPr>
              <a:t>：</a:t>
            </a:r>
            <a:endParaRPr lang="en-US" altLang="zh-CN" b="0" i="0" dirty="0">
              <a:solidFill>
                <a:srgbClr val="444444"/>
              </a:solidFill>
              <a:effectLst/>
              <a:latin typeface="Poppins" pitchFamily="2" charset="0"/>
            </a:endParaRPr>
          </a:p>
          <a:p>
            <a:endParaRPr lang="en-US" altLang="zh-CN" dirty="0"/>
          </a:p>
          <a:p>
            <a:r>
              <a:rPr lang="en-US" altLang="zh-CN" b="1" i="0" dirty="0">
                <a:solidFill>
                  <a:srgbClr val="444444"/>
                </a:solidFill>
                <a:effectLst/>
                <a:latin typeface="Poppins" pitchFamily="2" charset="0"/>
              </a:rPr>
              <a:t>1/4*3/4*3/4*0*1*2/9*1/9*4/9*4/9=0</a:t>
            </a:r>
            <a:endParaRPr lang="zh-CN" altLang="en-US" dirty="0"/>
          </a:p>
        </p:txBody>
      </p:sp>
      <p:sp>
        <p:nvSpPr>
          <p:cNvPr id="7" name="文本框 6">
            <a:extLst>
              <a:ext uri="{FF2B5EF4-FFF2-40B4-BE49-F238E27FC236}">
                <a16:creationId xmlns:a16="http://schemas.microsoft.com/office/drawing/2014/main" id="{41DA7B8C-04A9-5019-5C16-D8260752EDC0}"/>
              </a:ext>
            </a:extLst>
          </p:cNvPr>
          <p:cNvSpPr txBox="1"/>
          <p:nvPr/>
        </p:nvSpPr>
        <p:spPr>
          <a:xfrm>
            <a:off x="5994400" y="444952"/>
            <a:ext cx="6239105" cy="1754326"/>
          </a:xfrm>
          <a:prstGeom prst="rect">
            <a:avLst/>
          </a:prstGeom>
          <a:noFill/>
        </p:spPr>
        <p:txBody>
          <a:bodyPr wrap="square">
            <a:spAutoFit/>
          </a:bodyPr>
          <a:lstStyle/>
          <a:p>
            <a:r>
              <a:rPr lang="en" altLang="zh-CN" b="0" i="0" dirty="0">
                <a:solidFill>
                  <a:srgbClr val="444444"/>
                </a:solidFill>
                <a:effectLst/>
                <a:latin typeface="Poppins" pitchFamily="2" charset="0"/>
              </a:rPr>
              <a:t>When these words are correctly tagged, we get a probability greater than zero as shown below</a:t>
            </a:r>
            <a:r>
              <a:rPr lang="zh-CN" altLang="en-US" b="0" i="0" dirty="0">
                <a:solidFill>
                  <a:srgbClr val="444444"/>
                </a:solidFill>
                <a:effectLst/>
                <a:latin typeface="Poppins" pitchFamily="2" charset="0"/>
              </a:rPr>
              <a:t>：</a:t>
            </a:r>
            <a:endParaRPr lang="en-US" altLang="zh-CN" b="0" i="0" dirty="0">
              <a:solidFill>
                <a:srgbClr val="444444"/>
              </a:solidFill>
              <a:effectLst/>
              <a:latin typeface="Poppins" pitchFamily="2" charset="0"/>
            </a:endParaRPr>
          </a:p>
          <a:p>
            <a:endParaRPr lang="en-US" altLang="zh-CN" dirty="0">
              <a:solidFill>
                <a:srgbClr val="444444"/>
              </a:solidFill>
              <a:latin typeface="Poppins" pitchFamily="2" charset="0"/>
            </a:endParaRPr>
          </a:p>
          <a:p>
            <a:pPr algn="l" fontAlgn="base"/>
            <a:r>
              <a:rPr lang="en-US" altLang="zh-CN" b="1" i="0" dirty="0">
                <a:solidFill>
                  <a:srgbClr val="444444"/>
                </a:solidFill>
                <a:effectLst/>
                <a:latin typeface="Poppins" pitchFamily="2" charset="0"/>
              </a:rPr>
              <a:t>3/4*1/9*3/9*1/4*3/4*1/4*1*4/9*4/9=0.00025720164</a:t>
            </a:r>
            <a:endParaRPr lang="zh-CN" altLang="en-US" b="0" i="0" dirty="0">
              <a:solidFill>
                <a:srgbClr val="444444"/>
              </a:solidFill>
              <a:effectLst/>
              <a:latin typeface="Poppins" pitchFamily="2" charset="0"/>
            </a:endParaRPr>
          </a:p>
          <a:p>
            <a:br>
              <a:rPr lang="zh-CN" altLang="en-US" dirty="0"/>
            </a:br>
            <a:endParaRPr lang="zh-CN" altLang="en-US" dirty="0"/>
          </a:p>
        </p:txBody>
      </p:sp>
      <p:pic>
        <p:nvPicPr>
          <p:cNvPr id="3076" name="Picture 4" descr="POS tagging">
            <a:extLst>
              <a:ext uri="{FF2B5EF4-FFF2-40B4-BE49-F238E27FC236}">
                <a16:creationId xmlns:a16="http://schemas.microsoft.com/office/drawing/2014/main" id="{7E333C18-85A4-DCBF-90E0-9997B4E27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281" y="2037926"/>
            <a:ext cx="6099717" cy="282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8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S tagging">
            <a:extLst>
              <a:ext uri="{FF2B5EF4-FFF2-40B4-BE49-F238E27FC236}">
                <a16:creationId xmlns:a16="http://schemas.microsoft.com/office/drawing/2014/main" id="{62D599B1-9441-5311-7FAB-952AC50CE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110" y="3533782"/>
            <a:ext cx="6060890" cy="28167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3A40C31-87E9-B3D9-73D4-69C745A46134}"/>
                  </a:ext>
                </a:extLst>
              </p:cNvPr>
              <p:cNvSpPr txBox="1"/>
              <p:nvPr/>
            </p:nvSpPr>
            <p:spPr>
              <a:xfrm>
                <a:off x="402063" y="997811"/>
                <a:ext cx="10799956" cy="2151166"/>
              </a:xfrm>
              <a:prstGeom prst="rect">
                <a:avLst/>
              </a:prstGeom>
              <a:noFill/>
            </p:spPr>
            <p:txBody>
              <a:bodyPr wrap="square">
                <a:spAutoFit/>
              </a:bodyPr>
              <a:lstStyle/>
              <a:p>
                <a:r>
                  <a:rPr lang="en" altLang="zh-CN" b="0" i="0" dirty="0">
                    <a:solidFill>
                      <a:srgbClr val="444444"/>
                    </a:solidFill>
                    <a:effectLst/>
                    <a:latin typeface="Poppins" pitchFamily="2" charset="0"/>
                  </a:rPr>
                  <a:t>Now there are only two paths that lead to the end, let us calculate the probability associated with each path</a:t>
                </a:r>
                <a:r>
                  <a:rPr lang="en-US" altLang="zh-CN" dirty="0">
                    <a:solidFill>
                      <a:srgbClr val="444444"/>
                    </a:solidFill>
                    <a:latin typeface="Poppins" pitchFamily="2" charset="0"/>
                  </a:rPr>
                  <a:t>:</a:t>
                </a:r>
              </a:p>
              <a:p>
                <a:endParaRPr lang="en-US" altLang="zh-CN" dirty="0">
                  <a:solidFill>
                    <a:srgbClr val="444444"/>
                  </a:solidFill>
                  <a:latin typeface="Poppins" pitchFamily="2" charset="0"/>
                </a:endParaRPr>
              </a:p>
              <a:p>
                <a:pPr algn="l" fontAlgn="base"/>
                <a:r>
                  <a:rPr lang="en" altLang="zh-CN" b="0" i="0" dirty="0">
                    <a:solidFill>
                      <a:srgbClr val="444444"/>
                    </a:solidFill>
                    <a:effectLst/>
                    <a:latin typeface="Poppins" pitchFamily="2" charset="0"/>
                  </a:rPr>
                  <a:t>&lt;S&gt;→N→M→N→N→&lt;E&gt; =</a:t>
                </a:r>
                <a:r>
                  <a:rPr lang="en" altLang="zh-CN" b="1" i="0" dirty="0">
                    <a:solidFill>
                      <a:srgbClr val="444444"/>
                    </a:solidFill>
                    <a:effectLst/>
                    <a:latin typeface="Poppins" pitchFamily="2" charset="0"/>
                  </a:rPr>
                  <a:t>3/4*1/9*3/9*1/4*1/4*2/9*1/9*4/9*4/9=0.00000846754</a:t>
                </a:r>
                <a:endParaRPr lang="en" altLang="zh-CN" b="0" i="0" dirty="0">
                  <a:solidFill>
                    <a:srgbClr val="444444"/>
                  </a:solidFill>
                  <a:effectLst/>
                  <a:latin typeface="Poppins" pitchFamily="2" charset="0"/>
                </a:endParaRPr>
              </a:p>
              <a:p>
                <a:pPr algn="l" fontAlgn="base"/>
                <a:r>
                  <a:rPr lang="en" altLang="zh-CN" b="0" i="0" dirty="0">
                    <a:solidFill>
                      <a:srgbClr val="444444"/>
                    </a:solidFill>
                    <a:effectLst/>
                    <a:latin typeface="Poppins" pitchFamily="2" charset="0"/>
                  </a:rPr>
                  <a:t>&lt;S&gt;→N→M→V→</a:t>
                </a:r>
                <a:r>
                  <a:rPr lang="en" altLang="zh-CN" dirty="0">
                    <a:solidFill>
                      <a:srgbClr val="444444"/>
                    </a:solidFill>
                    <a:latin typeface="Poppins" pitchFamily="2" charset="0"/>
                  </a:rPr>
                  <a:t>N</a:t>
                </a:r>
                <a:r>
                  <a:rPr lang="en" altLang="zh-CN" b="0" i="0" dirty="0">
                    <a:solidFill>
                      <a:srgbClr val="444444"/>
                    </a:solidFill>
                    <a:effectLst/>
                    <a:latin typeface="Poppins" pitchFamily="2" charset="0"/>
                  </a:rPr>
                  <a:t>→&lt;E&gt;=</a:t>
                </a:r>
                <a:r>
                  <a:rPr lang="en" altLang="zh-CN" b="1" i="0" dirty="0">
                    <a:solidFill>
                      <a:srgbClr val="444444"/>
                    </a:solidFill>
                    <a:effectLst/>
                    <a:latin typeface="Poppins" pitchFamily="2" charset="0"/>
                  </a:rPr>
                  <a:t>3/4*1/9*3/9*1/4*3/4*3/4*1*4/9*4/9=0.00025720164</a:t>
                </a:r>
                <a:r>
                  <a:rPr lang="en-US" altLang="zh-CN" b="1" dirty="0">
                    <a:solidFill>
                      <a:srgbClr val="444444"/>
                    </a:solidFill>
                    <a:latin typeface="Poppins" pitchFamily="2" charset="0"/>
                  </a:rPr>
                  <a:t>----</a:t>
                </a:r>
                <a14:m>
                  <m:oMath xmlns:m="http://schemas.openxmlformats.org/officeDocument/2006/math">
                    <m:r>
                      <a:rPr lang="en-US" altLang="zh-CN" sz="2400" b="1" i="1" smtClean="0">
                        <a:solidFill>
                          <a:srgbClr val="444444"/>
                        </a:solidFill>
                        <a:latin typeface="Cambria Math" panose="02040503050406030204" pitchFamily="18" charset="0"/>
                        <a:ea typeface="Cambria Math" panose="02040503050406030204" pitchFamily="18" charset="0"/>
                      </a:rPr>
                      <m:t>√</m:t>
                    </m:r>
                  </m:oMath>
                </a14:m>
                <a:endParaRPr lang="en" altLang="zh-CN" b="0" i="0" dirty="0">
                  <a:solidFill>
                    <a:srgbClr val="444444"/>
                  </a:solidFill>
                  <a:effectLst/>
                  <a:latin typeface="Poppins" pitchFamily="2" charset="0"/>
                </a:endParaRPr>
              </a:p>
              <a:p>
                <a:endParaRPr lang="en-US" altLang="zh-CN" dirty="0"/>
              </a:p>
              <a:p>
                <a:r>
                  <a:rPr lang="en-US" altLang="zh-CN" b="1" dirty="0">
                    <a:latin typeface="Poppins" pitchFamily="2" charset="0"/>
                    <a:cs typeface="Poppins" pitchFamily="2" charset="0"/>
                  </a:rPr>
                  <a:t>Choose higher probability!</a:t>
                </a:r>
                <a:endParaRPr lang="zh-CN" altLang="en-US" b="1" dirty="0">
                  <a:latin typeface="Poppins" pitchFamily="2" charset="0"/>
                  <a:cs typeface="Poppins" pitchFamily="2" charset="0"/>
                </a:endParaRPr>
              </a:p>
            </p:txBody>
          </p:sp>
        </mc:Choice>
        <mc:Fallback xmlns="">
          <p:sp>
            <p:nvSpPr>
              <p:cNvPr id="7" name="文本框 6">
                <a:extLst>
                  <a:ext uri="{FF2B5EF4-FFF2-40B4-BE49-F238E27FC236}">
                    <a16:creationId xmlns:a16="http://schemas.microsoft.com/office/drawing/2014/main" id="{63A40C31-87E9-B3D9-73D4-69C745A46134}"/>
                  </a:ext>
                </a:extLst>
              </p:cNvPr>
              <p:cNvSpPr txBox="1">
                <a:spLocks noRot="1" noChangeAspect="1" noMove="1" noResize="1" noEditPoints="1" noAdjustHandles="1" noChangeArrowheads="1" noChangeShapeType="1" noTextEdit="1"/>
              </p:cNvSpPr>
              <p:nvPr/>
            </p:nvSpPr>
            <p:spPr>
              <a:xfrm>
                <a:off x="402063" y="997811"/>
                <a:ext cx="10799956" cy="2151166"/>
              </a:xfrm>
              <a:prstGeom prst="rect">
                <a:avLst/>
              </a:prstGeom>
              <a:blipFill>
                <a:blip r:embed="rId3"/>
                <a:stretch>
                  <a:fillRect l="-469" t="-1170" b="-2924"/>
                </a:stretch>
              </a:blipFill>
            </p:spPr>
            <p:txBody>
              <a:bodyPr/>
              <a:lstStyle/>
              <a:p>
                <a:r>
                  <a:rPr lang="zh-CN" altLang="en-US">
                    <a:noFill/>
                  </a:rPr>
                  <a:t> </a:t>
                </a:r>
              </a:p>
            </p:txBody>
          </p:sp>
        </mc:Fallback>
      </mc:AlternateContent>
      <p:pic>
        <p:nvPicPr>
          <p:cNvPr id="4100" name="Picture 4" descr="POS tagging">
            <a:extLst>
              <a:ext uri="{FF2B5EF4-FFF2-40B4-BE49-F238E27FC236}">
                <a16:creationId xmlns:a16="http://schemas.microsoft.com/office/drawing/2014/main" id="{1145683D-7047-EBFB-A652-7C5E16F11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8" y="3429000"/>
            <a:ext cx="5880781" cy="2921542"/>
          </a:xfrm>
          <a:prstGeom prst="rect">
            <a:avLst/>
          </a:prstGeom>
          <a:noFill/>
          <a:extLst>
            <a:ext uri="{909E8E84-426E-40DD-AFC4-6F175D3DCCD1}">
              <a14:hiddenFill xmlns:a14="http://schemas.microsoft.com/office/drawing/2010/main">
                <a:solidFill>
                  <a:srgbClr val="FFFFFF"/>
                </a:solidFill>
              </a14:hiddenFill>
            </a:ext>
          </a:extLst>
        </p:spPr>
      </p:pic>
      <p:sp>
        <p:nvSpPr>
          <p:cNvPr id="8" name="手杖形箭头 7">
            <a:extLst>
              <a:ext uri="{FF2B5EF4-FFF2-40B4-BE49-F238E27FC236}">
                <a16:creationId xmlns:a16="http://schemas.microsoft.com/office/drawing/2014/main" id="{DD42B1B0-4095-8AC7-FAA4-F71C189D0DD5}"/>
              </a:ext>
            </a:extLst>
          </p:cNvPr>
          <p:cNvSpPr/>
          <p:nvPr/>
        </p:nvSpPr>
        <p:spPr>
          <a:xfrm>
            <a:off x="4871027" y="2922436"/>
            <a:ext cx="1607127" cy="803564"/>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文本框 8">
            <a:extLst>
              <a:ext uri="{FF2B5EF4-FFF2-40B4-BE49-F238E27FC236}">
                <a16:creationId xmlns:a16="http://schemas.microsoft.com/office/drawing/2014/main" id="{4C5F0712-053E-95F5-713C-0000193827AD}"/>
              </a:ext>
            </a:extLst>
          </p:cNvPr>
          <p:cNvSpPr txBox="1"/>
          <p:nvPr/>
        </p:nvSpPr>
        <p:spPr>
          <a:xfrm>
            <a:off x="402063" y="275280"/>
            <a:ext cx="10811107" cy="646331"/>
          </a:xfrm>
          <a:prstGeom prst="rect">
            <a:avLst/>
          </a:prstGeom>
          <a:noFill/>
        </p:spPr>
        <p:txBody>
          <a:bodyPr wrap="square">
            <a:spAutoFit/>
          </a:bodyPr>
          <a:lstStyle/>
          <a:p>
            <a:r>
              <a:rPr lang="en" altLang="zh-CN" dirty="0">
                <a:solidFill>
                  <a:srgbClr val="444444"/>
                </a:solidFill>
                <a:latin typeface="Poppins" pitchFamily="2" charset="0"/>
              </a:rPr>
              <a:t>D</a:t>
            </a:r>
            <a:r>
              <a:rPr lang="en" altLang="zh-CN" b="0" i="0" dirty="0">
                <a:solidFill>
                  <a:srgbClr val="444444"/>
                </a:solidFill>
                <a:effectLst/>
                <a:latin typeface="Poppins" pitchFamily="2" charset="0"/>
              </a:rPr>
              <a:t>elete all the vertices and edges with probability zero, also the vertices which do not lead to the endpoint are removed.</a:t>
            </a:r>
            <a:endParaRPr lang="zh-CN" altLang="en-US" dirty="0"/>
          </a:p>
        </p:txBody>
      </p:sp>
    </p:spTree>
    <p:extLst>
      <p:ext uri="{BB962C8B-B14F-4D97-AF65-F5344CB8AC3E}">
        <p14:creationId xmlns:p14="http://schemas.microsoft.com/office/powerpoint/2010/main" val="424738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0D2C0-1E21-239F-66CC-65CABC09308C}"/>
              </a:ext>
            </a:extLst>
          </p:cNvPr>
          <p:cNvSpPr>
            <a:spLocks noGrp="1"/>
          </p:cNvSpPr>
          <p:nvPr>
            <p:ph type="title"/>
          </p:nvPr>
        </p:nvSpPr>
        <p:spPr/>
        <p:txBody>
          <a:bodyPr>
            <a:normAutofit/>
          </a:bodyPr>
          <a:lstStyle/>
          <a:p>
            <a:r>
              <a:rPr kumimoji="1" lang="en" altLang="zh-CN" b="1" dirty="0"/>
              <a:t>Optimize HMM with Viterbi Algorithm</a:t>
            </a:r>
            <a:br>
              <a:rPr kumimoji="1" lang="en" altLang="zh-CN" b="1" dirty="0"/>
            </a:br>
            <a:r>
              <a:rPr kumimoji="1" lang="en-US" altLang="zh-CN" sz="3100" b="1" dirty="0"/>
              <a:t>—</a:t>
            </a:r>
            <a:r>
              <a:rPr kumimoji="1" lang="en" altLang="zh-CN" sz="3100" b="1" dirty="0"/>
              <a:t> </a:t>
            </a:r>
            <a:r>
              <a:rPr kumimoji="1" lang="en" altLang="zh-CN" sz="2400" b="1" dirty="0"/>
              <a:t>for finding the most likely sequence of </a:t>
            </a:r>
            <a:r>
              <a:rPr kumimoji="1" lang="en" altLang="zh-CN" sz="2400" b="1" i="1" dirty="0"/>
              <a:t>hidden states</a:t>
            </a:r>
            <a:r>
              <a:rPr kumimoji="1" lang="zh-CN" altLang="en-US" sz="2400" b="1" i="1" dirty="0"/>
              <a:t> </a:t>
            </a:r>
            <a:r>
              <a:rPr kumimoji="1" lang="en" altLang="zh-CN" sz="2400" b="1" dirty="0"/>
              <a:t>—called the Viterbi path</a:t>
            </a:r>
            <a:endParaRPr kumimoji="1" lang="zh-CN" altLang="en-US" b="1" dirty="0"/>
          </a:p>
        </p:txBody>
      </p:sp>
      <p:sp>
        <p:nvSpPr>
          <p:cNvPr id="5" name="文本框 4">
            <a:extLst>
              <a:ext uri="{FF2B5EF4-FFF2-40B4-BE49-F238E27FC236}">
                <a16:creationId xmlns:a16="http://schemas.microsoft.com/office/drawing/2014/main" id="{8861B1BA-B1A2-A064-C2C5-2E1729AD9AAB}"/>
              </a:ext>
            </a:extLst>
          </p:cNvPr>
          <p:cNvSpPr txBox="1"/>
          <p:nvPr/>
        </p:nvSpPr>
        <p:spPr>
          <a:xfrm>
            <a:off x="642124" y="1690688"/>
            <a:ext cx="10907751" cy="1200329"/>
          </a:xfrm>
          <a:prstGeom prst="rect">
            <a:avLst/>
          </a:prstGeom>
          <a:noFill/>
        </p:spPr>
        <p:txBody>
          <a:bodyPr wrap="square">
            <a:spAutoFit/>
          </a:bodyPr>
          <a:lstStyle/>
          <a:p>
            <a:pPr algn="l" fontAlgn="base"/>
            <a:r>
              <a:rPr lang="en" altLang="zh-CN" b="0" i="0" dirty="0">
                <a:solidFill>
                  <a:srgbClr val="444444"/>
                </a:solidFill>
                <a:effectLst/>
                <a:latin typeface="Poppins" pitchFamily="2" charset="0"/>
              </a:rPr>
              <a:t>Now we are really concerned with the mini path having the lowest probability. The same procedure is done for all the states in the graph as shown in the figure below</a:t>
            </a:r>
          </a:p>
          <a:p>
            <a:pPr algn="l"/>
            <a:br>
              <a:rPr lang="en" altLang="zh-CN" b="0" i="0" dirty="0">
                <a:solidFill>
                  <a:srgbClr val="444444"/>
                </a:solidFill>
                <a:effectLst/>
                <a:latin typeface="Poppins" pitchFamily="2" charset="0"/>
              </a:rPr>
            </a:br>
            <a:endParaRPr lang="en" altLang="zh-CN" b="0" i="0" dirty="0">
              <a:solidFill>
                <a:srgbClr val="444444"/>
              </a:solidFill>
              <a:effectLst/>
              <a:latin typeface="Poppins" pitchFamily="2" charset="0"/>
            </a:endParaRPr>
          </a:p>
        </p:txBody>
      </p:sp>
      <p:pic>
        <p:nvPicPr>
          <p:cNvPr id="5124" name="Picture 4" descr="POS tagging">
            <a:extLst>
              <a:ext uri="{FF2B5EF4-FFF2-40B4-BE49-F238E27FC236}">
                <a16:creationId xmlns:a16="http://schemas.microsoft.com/office/drawing/2014/main" id="{56DE24C7-5D79-95A4-678A-3E072B040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792" y="2571382"/>
            <a:ext cx="6464300"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28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POS tagging">
            <a:extLst>
              <a:ext uri="{FF2B5EF4-FFF2-40B4-BE49-F238E27FC236}">
                <a16:creationId xmlns:a16="http://schemas.microsoft.com/office/drawing/2014/main" id="{0B4DA928-B6D1-A7D5-9740-BF92C58B58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149066"/>
            <a:ext cx="5291666" cy="25598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OS tagging">
            <a:extLst>
              <a:ext uri="{FF2B5EF4-FFF2-40B4-BE49-F238E27FC236}">
                <a16:creationId xmlns:a16="http://schemas.microsoft.com/office/drawing/2014/main" id="{A41F49D9-F37C-AE2D-50B1-A470E80CDA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2436812"/>
            <a:ext cx="5291667" cy="19843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AFFA3C4-5097-571D-C5EA-2241EAE2EB74}"/>
              </a:ext>
            </a:extLst>
          </p:cNvPr>
          <p:cNvSpPr txBox="1"/>
          <p:nvPr/>
        </p:nvSpPr>
        <p:spPr>
          <a:xfrm>
            <a:off x="643466" y="788163"/>
            <a:ext cx="10905065" cy="646331"/>
          </a:xfrm>
          <a:prstGeom prst="rect">
            <a:avLst/>
          </a:prstGeom>
          <a:noFill/>
        </p:spPr>
        <p:txBody>
          <a:bodyPr wrap="square">
            <a:spAutoFit/>
          </a:bodyPr>
          <a:lstStyle/>
          <a:p>
            <a:r>
              <a:rPr lang="en" altLang="zh-CN" b="0" i="0" dirty="0">
                <a:solidFill>
                  <a:srgbClr val="444444"/>
                </a:solidFill>
                <a:effectLst/>
                <a:latin typeface="Poppins" pitchFamily="2" charset="0"/>
              </a:rPr>
              <a:t>To get an optimal path, we start from the end and trace backward, since each state has only one incoming edge, This gives us a path as shown below </a:t>
            </a:r>
            <a:endParaRPr lang="zh-CN" altLang="en-US" dirty="0"/>
          </a:p>
        </p:txBody>
      </p:sp>
    </p:spTree>
    <p:extLst>
      <p:ext uri="{BB962C8B-B14F-4D97-AF65-F5344CB8AC3E}">
        <p14:creationId xmlns:p14="http://schemas.microsoft.com/office/powerpoint/2010/main" val="41032979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693</Words>
  <Application>Microsoft Macintosh PowerPoint</Application>
  <PresentationFormat>宽屏</PresentationFormat>
  <Paragraphs>69</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等线</vt:lpstr>
      <vt:lpstr>等线 Light</vt:lpstr>
      <vt:lpstr>CMSS12</vt:lpstr>
      <vt:lpstr>source-serif-pro</vt:lpstr>
      <vt:lpstr>Arial</vt:lpstr>
      <vt:lpstr>Calibri</vt:lpstr>
      <vt:lpstr>Cambria Math</vt:lpstr>
      <vt:lpstr>Menlo</vt:lpstr>
      <vt:lpstr>Poppins</vt:lpstr>
      <vt:lpstr>Times New Roman</vt:lpstr>
      <vt:lpstr>Office 主题​​</vt:lpstr>
      <vt:lpstr>Some POS tagging methods:</vt:lpstr>
      <vt:lpstr>Method 1:  Use NLTK’s currently recommended part of speech tagger to tag the given list of tokens. </vt:lpstr>
      <vt:lpstr>Method 2:  Dependency parsing and part-of-speech tagging in spaCy using the linguistic annotations API.  </vt:lpstr>
      <vt:lpstr>Method 3:  Use Hidden Markov Model (HMM) and Optimizing HMM with Viterbi Algorithm  </vt:lpstr>
      <vt:lpstr>Method 3:  Use Hidden Markov Model (HMM) and Optimizing HMM with Viterbi Algorithm  </vt:lpstr>
      <vt:lpstr>PowerPoint 演示文稿</vt:lpstr>
      <vt:lpstr>PowerPoint 演示文稿</vt:lpstr>
      <vt:lpstr>Optimize HMM with Viterbi Algorithm — for finding the most likely sequence of hidden states —called the Viterbi path</vt:lpstr>
      <vt:lpstr>PowerPoint 演示文稿</vt:lpstr>
      <vt:lpstr>Method 4: Conditional Random Fields (CRF) </vt:lpstr>
      <vt:lpstr>Create feature functions:</vt:lpstr>
      <vt:lpstr>TWO steps:</vt:lpstr>
      <vt:lpstr>Results follow with other patterns</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POS tagging methods:</dc:title>
  <dc:creator>12226</dc:creator>
  <cp:lastModifiedBy>12226</cp:lastModifiedBy>
  <cp:revision>15</cp:revision>
  <dcterms:created xsi:type="dcterms:W3CDTF">2023-08-10T17:52:04Z</dcterms:created>
  <dcterms:modified xsi:type="dcterms:W3CDTF">2023-08-11T22:17:12Z</dcterms:modified>
</cp:coreProperties>
</file>