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7" r:id="rId3"/>
    <p:sldId id="258" r:id="rId4"/>
    <p:sldId id="259" r:id="rId5"/>
    <p:sldId id="265" r:id="rId6"/>
    <p:sldId id="266" r:id="rId7"/>
    <p:sldId id="260" r:id="rId8"/>
    <p:sldId id="261" r:id="rId9"/>
    <p:sldId id="268" r:id="rId10"/>
    <p:sldId id="263" r:id="rId11"/>
    <p:sldId id="269" r:id="rId12"/>
    <p:sldId id="264" r:id="rId13"/>
    <p:sldId id="270" r:id="rId14"/>
    <p:sldId id="27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58"/>
    <p:restoredTop sz="94719"/>
  </p:normalViewPr>
  <p:slideViewPr>
    <p:cSldViewPr snapToGrid="0">
      <p:cViewPr>
        <p:scale>
          <a:sx n="134" d="100"/>
          <a:sy n="134" d="100"/>
        </p:scale>
        <p:origin x="144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C68054-0E36-6EDD-0695-7175D0F7D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B1C76A-E49C-A3CD-5A9A-A2FC707C3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06570B-8DCA-B661-D35E-6552437A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9BF0-961F-8F47-874C-6558629959E8}" type="datetimeFigureOut">
              <a:rPr kumimoji="1" lang="zh-CN" altLang="en-US" smtClean="0"/>
              <a:t>2023/8/18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BE9516-54A8-79CB-2E92-33E44A47A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9C381D-A47F-6CAC-09B0-C52173B80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67EC-FB6E-E84D-B186-738A5D9AFE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570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B0683-ADA8-3614-71F9-BED67C66F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E855DD-CF4E-3D23-00CD-9370E9D9B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97395A-86DA-DE87-08B0-157A4C254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9BF0-961F-8F47-874C-6558629959E8}" type="datetimeFigureOut">
              <a:rPr kumimoji="1" lang="zh-CN" altLang="en-US" smtClean="0"/>
              <a:t>2023/8/18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AA851E-9858-9FF1-4B32-0CF86FC80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C9C096-28CE-2FB6-AF43-2CB0FC68B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67EC-FB6E-E84D-B186-738A5D9AFE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368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8463B6-29F0-3BAD-7F70-7C535B17BC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2CFF98-88ED-05B0-FAAD-890B34F8F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10850D-4A89-E991-7AC3-47D33E403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9BF0-961F-8F47-874C-6558629959E8}" type="datetimeFigureOut">
              <a:rPr kumimoji="1" lang="zh-CN" altLang="en-US" smtClean="0"/>
              <a:t>2023/8/18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528696-D534-19BC-5792-D4C3B7062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18E881-B078-303C-A6FE-CBAC4319A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67EC-FB6E-E84D-B186-738A5D9AFE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9870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6B9CF-38F5-7E67-8368-59617BAC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8D94F1-75D2-8B99-91E9-A221137F4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3C7332-A16C-33B8-C7CD-15551D153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9BF0-961F-8F47-874C-6558629959E8}" type="datetimeFigureOut">
              <a:rPr kumimoji="1" lang="zh-CN" altLang="en-US" smtClean="0"/>
              <a:t>2023/8/18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A43300-DD3B-F9D5-D7C9-D22F2794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988464-6125-1F17-206F-769B810F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67EC-FB6E-E84D-B186-738A5D9AFE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3444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52B7E-9AC8-F8CE-F36B-2EEBC1555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EE0F19-DCB5-9260-1DAC-105F2095B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19DB80-B838-A38D-CDD7-98B63E000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9BF0-961F-8F47-874C-6558629959E8}" type="datetimeFigureOut">
              <a:rPr kumimoji="1" lang="zh-CN" altLang="en-US" smtClean="0"/>
              <a:t>2023/8/18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91DC16-A1DF-7E89-273E-A85C70700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C7050E-16ED-9AE9-E48B-859A94C36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67EC-FB6E-E84D-B186-738A5D9AFE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5648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CAA64-62F1-D459-CB13-4230BA9B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CAA1E0-405E-829D-4EEB-D6072ECCA5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480FD5-8FAA-1C11-5F25-6A01AE7FE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C63ECC-0BA1-9904-A55F-B99791DFA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9BF0-961F-8F47-874C-6558629959E8}" type="datetimeFigureOut">
              <a:rPr kumimoji="1" lang="zh-CN" altLang="en-US" smtClean="0"/>
              <a:t>2023/8/18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19108A-D59C-7B94-11CC-D97822AB3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AEF49A-2407-DE3F-61AD-AF6B987FF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67EC-FB6E-E84D-B186-738A5D9AFE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847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BE90B-2933-942F-0163-CCC150BD0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CE0320-8A22-1F7C-14D1-4C606A48F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886A80-F4DF-7657-EA2A-BE1030508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2E299E-73BF-F947-1B8E-A8452FF9E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ECB1CC-F9F9-5730-C3F4-881BC83CE9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022732-74E9-F1BE-571D-2516FD362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9BF0-961F-8F47-874C-6558629959E8}" type="datetimeFigureOut">
              <a:rPr kumimoji="1" lang="zh-CN" altLang="en-US" smtClean="0"/>
              <a:t>2023/8/18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74A497-EF68-A283-C225-CA47FB254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3DDB09-183D-CD90-EB4C-A5679C6AC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67EC-FB6E-E84D-B186-738A5D9AFE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832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A9638-F501-FE98-843A-3E1069A5A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18B5C2-064D-20F5-9BCA-79EF4D8CB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9BF0-961F-8F47-874C-6558629959E8}" type="datetimeFigureOut">
              <a:rPr kumimoji="1" lang="zh-CN" altLang="en-US" smtClean="0"/>
              <a:t>2023/8/18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64EF6D-FA2E-07F8-F06C-040F4084B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530272-92BC-3AF7-D431-86F39D0D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67EC-FB6E-E84D-B186-738A5D9AFE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5513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8F9272-35FE-70E3-5096-17629607E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9BF0-961F-8F47-874C-6558629959E8}" type="datetimeFigureOut">
              <a:rPr kumimoji="1" lang="zh-CN" altLang="en-US" smtClean="0"/>
              <a:t>2023/8/18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EEA578-8BA4-C6FC-7292-05AE2BD2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226AB4-A2B1-6B1C-9BE6-76DBE91B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67EC-FB6E-E84D-B186-738A5D9AFE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8150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8E18F9-CC97-9791-0A2C-658293E2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BCEF64-9B1A-F2B3-D71B-88BF8CDDB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E51F16-2996-EA41-3454-2CF6EF6FB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524F18-4D2B-C050-925E-95B44B0D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9BF0-961F-8F47-874C-6558629959E8}" type="datetimeFigureOut">
              <a:rPr kumimoji="1" lang="zh-CN" altLang="en-US" smtClean="0"/>
              <a:t>2023/8/18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8A7F1C-E972-77C7-B2C8-C240EC64D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2F5996-8835-D66F-7586-257FC8F9B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67EC-FB6E-E84D-B186-738A5D9AFE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2001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5B55A-9EA4-6B18-F0E5-189C57D2D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03CCB2-5EC6-B8E9-601E-97021BC3C4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FEC6DB-BAB1-128C-0F5A-A6729F086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771270-4593-5A56-958E-A4F12DFDF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9BF0-961F-8F47-874C-6558629959E8}" type="datetimeFigureOut">
              <a:rPr kumimoji="1" lang="zh-CN" altLang="en-US" smtClean="0"/>
              <a:t>2023/8/18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C816B7-079B-70CA-41DF-7F0E7D9F5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656979-57C0-7834-5208-05052912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67EC-FB6E-E84D-B186-738A5D9AFE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3209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CBA922-CA16-567A-95B8-849939C75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571C5A-83E8-8D90-7BAE-C6ADB33E4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84C9DA-FFCB-C63A-8749-19ADD88AF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C9BF0-961F-8F47-874C-6558629959E8}" type="datetimeFigureOut">
              <a:rPr kumimoji="1" lang="zh-CN" altLang="en-US" smtClean="0"/>
              <a:t>2023/8/18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AC0BA6-7468-3C06-B5F9-3A7D417A0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95C464-9EF8-A07A-52D3-05F9D5F1B7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A67EC-FB6E-E84D-B186-738A5D9AFE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9795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swithcode.com/dataset/wordnet-feelings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3ABB53-324A-482F-5349-2BB9716FCD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sz="4400" b="1" i="0" u="none" strike="noStrike">
                <a:solidFill>
                  <a:srgbClr val="242424"/>
                </a:solidFill>
                <a:effectLst/>
                <a:latin typeface="Arial" panose="020B0604020202020204" pitchFamily="34" charset="0"/>
              </a:rPr>
              <a:t>Precision, Recall and F1 Score for Multi-Label Classification</a:t>
            </a:r>
            <a:r>
              <a:rPr lang="zh-CN" altLang="en-US" sz="4400" b="1" i="0" u="none" strike="noStrike">
                <a:solidFill>
                  <a:srgbClr val="2424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CN" sz="4400" b="1" i="0" u="none" strike="noStrike">
                <a:solidFill>
                  <a:srgbClr val="242424"/>
                </a:solidFill>
                <a:effectLst/>
                <a:latin typeface="Arial" panose="020B0604020202020204" pitchFamily="34" charset="0"/>
              </a:rPr>
              <a:t>tasks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0016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F80C2BE-1C07-EA90-B269-8CBA25CDB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87" y="1325563"/>
            <a:ext cx="6618592" cy="4838080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405C20AE-D1F6-9FE6-DEE1-7E924675C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5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242424"/>
                </a:solidFill>
                <a:latin typeface="Arial" panose="020B0604020202020204" pitchFamily="34" charset="0"/>
              </a:rPr>
              <a:t>WordNet-feeling dataset</a:t>
            </a:r>
            <a:endParaRPr lang="zh-CN" altLang="en-US" sz="3200" b="1" dirty="0">
              <a:solidFill>
                <a:srgbClr val="242424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459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DE8CDF-A0A7-6F21-1CAF-AFA1CF1C7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327" y="1008004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Divide words into nouns and adjectives</a:t>
            </a:r>
          </a:p>
          <a:p>
            <a:r>
              <a:rPr kumimoji="1" lang="en-US" altLang="zh-CN" dirty="0"/>
              <a:t>Remove “Other” and “Not a feeling” ADJ words -----for Emotional &amp; sensational words</a:t>
            </a:r>
          </a:p>
          <a:p>
            <a:r>
              <a:rPr kumimoji="1" lang="en-US" altLang="zh-CN" dirty="0"/>
              <a:t> for metaphor, remove “abstract” and “general” words (and find their 5 same pos synonyms)</a:t>
            </a:r>
          </a:p>
          <a:p>
            <a:r>
              <a:rPr kumimoji="1" lang="en-US" altLang="zh-CN" dirty="0"/>
              <a:t>e.g. </a:t>
            </a:r>
          </a:p>
          <a:p>
            <a:pPr marL="0" indent="0">
              <a:buNone/>
            </a:pPr>
            <a:r>
              <a:rPr kumimoji="1" lang="en-US" altLang="zh-CN" dirty="0"/>
              <a:t>Noun: ['thing', 'pattern', 'one', 'anything', 'other', 'surface', 'sound','kind','fact','sure','percent','feel','adjective','noun','part','ok','okay','sort‘]</a:t>
            </a:r>
          </a:p>
          <a:p>
            <a:pPr marL="0" indent="0">
              <a:buNone/>
            </a:pPr>
            <a:r>
              <a:rPr kumimoji="1" lang="en-US" altLang="zh-CN" dirty="0"/>
              <a:t>ADJ: ['</a:t>
            </a:r>
            <a:r>
              <a:rPr kumimoji="1" lang="en-US" altLang="zh-CN" dirty="0" err="1"/>
              <a:t>only','other</a:t>
            </a:r>
            <a:r>
              <a:rPr kumimoji="1" lang="en-US" altLang="zh-CN" dirty="0"/>
              <a:t>']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synsets = </a:t>
            </a:r>
            <a:r>
              <a:rPr kumimoji="1" lang="en-US" altLang="zh-CN" dirty="0" err="1"/>
              <a:t>wn.synsets</a:t>
            </a:r>
            <a:r>
              <a:rPr kumimoji="1" lang="en-US" altLang="zh-CN" dirty="0"/>
              <a:t>(word, pos=pos)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4094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E0F4C-3792-E2A1-DCB5-A5D50AC38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242424"/>
                </a:solidFill>
                <a:latin typeface="Arial" panose="020B0604020202020204" pitchFamily="34" charset="0"/>
              </a:rPr>
              <a:t>Result</a:t>
            </a:r>
            <a:endParaRPr lang="zh-CN" altLang="en-US" sz="3200" b="1" dirty="0">
              <a:solidFill>
                <a:srgbClr val="242424"/>
              </a:solidFill>
              <a:latin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7F2F12-7F65-32B0-C82B-32B8C2A6F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506" y="1308395"/>
            <a:ext cx="4574744" cy="390226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C71673E-1DA4-8289-4AC5-80D39B9BD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21" y="1308395"/>
            <a:ext cx="4574744" cy="3918491"/>
          </a:xfrm>
          <a:prstGeom prst="rect">
            <a:avLst/>
          </a:prstGeom>
        </p:spPr>
      </p:pic>
      <p:sp>
        <p:nvSpPr>
          <p:cNvPr id="5" name="右箭头 4">
            <a:extLst>
              <a:ext uri="{FF2B5EF4-FFF2-40B4-BE49-F238E27FC236}">
                <a16:creationId xmlns:a16="http://schemas.microsoft.com/office/drawing/2014/main" id="{77E3BFDA-17F6-586F-4A8B-D1C84CE3D207}"/>
              </a:ext>
            </a:extLst>
          </p:cNvPr>
          <p:cNvSpPr/>
          <p:nvPr/>
        </p:nvSpPr>
        <p:spPr>
          <a:xfrm>
            <a:off x="5412944" y="3429000"/>
            <a:ext cx="955583" cy="2608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7499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49A68-D8B9-3104-BB02-517A7ED15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631" y="365125"/>
            <a:ext cx="10515600" cy="1325563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242424"/>
                </a:solidFill>
                <a:latin typeface="Arial" panose="020B0604020202020204" pitchFamily="34" charset="0"/>
              </a:rPr>
              <a:t>Further Improvement</a:t>
            </a:r>
            <a:endParaRPr lang="zh-CN" altLang="en-US" sz="3200" b="1" dirty="0">
              <a:solidFill>
                <a:srgbClr val="242424"/>
              </a:solidFill>
              <a:latin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6516CC-D5B7-D845-785C-1B12738AF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631" y="1548718"/>
            <a:ext cx="10515600" cy="4351338"/>
          </a:xfrm>
        </p:spPr>
        <p:txBody>
          <a:bodyPr/>
          <a:lstStyle/>
          <a:p>
            <a:r>
              <a:rPr kumimoji="1" lang="en" altLang="zh-CN" dirty="0"/>
              <a:t>Find a more accurate way to identify the metaphor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words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8EC77B0-6B2C-B954-A534-BA9850517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692" y="2436472"/>
            <a:ext cx="75311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060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D3118E-97AC-C3CB-10CC-4DCFAA2CA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A3F144-EB83-1B1F-1FBE-BD606E983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Mask language learning</a:t>
            </a:r>
          </a:p>
          <a:p>
            <a:r>
              <a:rPr kumimoji="1" lang="en-US" altLang="zh-CN" dirty="0"/>
              <a:t>LLM GPT3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2316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0F03D-7F0E-A264-464A-41C470430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39919" cy="1325563"/>
          </a:xfrm>
        </p:spPr>
        <p:txBody>
          <a:bodyPr>
            <a:normAutofit/>
          </a:bodyPr>
          <a:lstStyle/>
          <a:p>
            <a:r>
              <a:rPr lang="en" altLang="zh-CN" sz="3200" b="1" i="0" u="none" strike="noStrike" dirty="0">
                <a:solidFill>
                  <a:srgbClr val="242424"/>
                </a:solidFill>
                <a:effectLst/>
                <a:latin typeface="Arial" panose="020B0604020202020204" pitchFamily="34" charset="0"/>
              </a:rPr>
              <a:t>Precision, Recall and F1 Score for Classification</a:t>
            </a:r>
            <a:r>
              <a:rPr lang="zh-CN" altLang="en-US" sz="3200" b="1" i="0" u="none" strike="noStrike" dirty="0">
                <a:solidFill>
                  <a:srgbClr val="2424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CN" sz="3200" b="1" i="0" u="none" strike="noStrike" dirty="0">
                <a:solidFill>
                  <a:srgbClr val="242424"/>
                </a:solidFill>
                <a:effectLst/>
                <a:latin typeface="Arial" panose="020B0604020202020204" pitchFamily="34" charset="0"/>
              </a:rPr>
              <a:t>tasks</a:t>
            </a:r>
            <a:endParaRPr kumimoji="1" lang="zh-CN" altLang="en-US" sz="6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5521A2-0103-6BF6-60D7-30F110C389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09" y="1875354"/>
            <a:ext cx="4686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6CD00B1-E871-16F1-840F-6E25710DB174}"/>
              </a:ext>
            </a:extLst>
          </p:cNvPr>
          <p:cNvSpPr txBox="1"/>
          <p:nvPr/>
        </p:nvSpPr>
        <p:spPr>
          <a:xfrm>
            <a:off x="838200" y="1690688"/>
            <a:ext cx="10411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1" i="0" dirty="0">
                <a:solidFill>
                  <a:srgbClr val="242424"/>
                </a:solidFill>
                <a:effectLst/>
                <a:latin typeface="source-serif-pro"/>
              </a:rPr>
              <a:t>Precision</a:t>
            </a:r>
            <a:r>
              <a:rPr lang="en" altLang="zh-CN" b="0" i="0" dirty="0">
                <a:solidFill>
                  <a:srgbClr val="242424"/>
                </a:solidFill>
                <a:effectLst/>
                <a:latin typeface="source-serif-pro"/>
              </a:rPr>
              <a:t> is the proportion of true positives among all positive predictions.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E663746-4E29-72A9-93AB-32A036155991}"/>
              </a:ext>
            </a:extLst>
          </p:cNvPr>
          <p:cNvSpPr txBox="1"/>
          <p:nvPr/>
        </p:nvSpPr>
        <p:spPr>
          <a:xfrm>
            <a:off x="838200" y="3016251"/>
            <a:ext cx="10814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1" i="0" dirty="0">
                <a:solidFill>
                  <a:srgbClr val="242424"/>
                </a:solidFill>
                <a:effectLst/>
                <a:latin typeface="source-serif-pro"/>
              </a:rPr>
              <a:t>Recall</a:t>
            </a:r>
            <a:r>
              <a:rPr lang="en" altLang="zh-CN" b="0" i="0" dirty="0">
                <a:solidFill>
                  <a:srgbClr val="242424"/>
                </a:solidFill>
                <a:effectLst/>
                <a:latin typeface="source-serif-pro"/>
              </a:rPr>
              <a:t> is the proportion of true positives among all true examples.</a:t>
            </a:r>
            <a:endParaRPr lang="zh-CN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EC8D253-B590-6441-16E3-D4777615D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29000"/>
            <a:ext cx="4000500" cy="119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4E80B6A-7C08-3C7B-BAE2-67385EA80AA1}"/>
              </a:ext>
            </a:extLst>
          </p:cNvPr>
          <p:cNvSpPr txBox="1"/>
          <p:nvPr/>
        </p:nvSpPr>
        <p:spPr>
          <a:xfrm>
            <a:off x="838199" y="4666217"/>
            <a:ext cx="92313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1" i="0" dirty="0">
                <a:solidFill>
                  <a:srgbClr val="242424"/>
                </a:solidFill>
                <a:effectLst/>
                <a:latin typeface="source-serif-pro"/>
              </a:rPr>
              <a:t>F1 score </a:t>
            </a:r>
            <a:r>
              <a:rPr lang="en" altLang="zh-CN" b="0" i="0" dirty="0">
                <a:solidFill>
                  <a:srgbClr val="242424"/>
                </a:solidFill>
                <a:effectLst/>
                <a:latin typeface="source-serif-pro"/>
              </a:rPr>
              <a:t>for a certain class is the harmonic mean of its precision and recall</a:t>
            </a:r>
            <a:r>
              <a:rPr lang="en-US" altLang="zh-CN" dirty="0">
                <a:solidFill>
                  <a:srgbClr val="242424"/>
                </a:solidFill>
                <a:latin typeface="source-serif-pro"/>
              </a:rPr>
              <a:t>.</a:t>
            </a:r>
            <a:endParaRPr lang="zh-CN" alt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75A868A-8B15-707E-8816-3E741A687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5035549"/>
            <a:ext cx="55753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104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493AC9-FD7F-6E2B-439A-828BEF94B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242424"/>
                </a:solidFill>
                <a:latin typeface="Arial" panose="020B0604020202020204" pitchFamily="34" charset="0"/>
              </a:rPr>
              <a:t>In multi-label classification tasks:</a:t>
            </a:r>
            <a:endParaRPr lang="zh-CN" altLang="en-US" sz="3200" b="1" dirty="0">
              <a:solidFill>
                <a:srgbClr val="242424"/>
              </a:solidFill>
              <a:latin typeface="Arial" panose="020B0604020202020204" pitchFamily="34" charset="0"/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8136623-74A4-CC12-87A4-5115A15FD6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8070" y="1524283"/>
            <a:ext cx="3768028" cy="190471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1FB3E79-42F6-F069-1B15-F65A0CC43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454" y="1368425"/>
            <a:ext cx="4435902" cy="22423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018A30E-4129-BF2A-6C53-C4A54D5805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080" y="4124770"/>
            <a:ext cx="877662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064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C4263B-0216-545F-3A0D-7C000466C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849"/>
            <a:ext cx="10515600" cy="4351338"/>
          </a:xfrm>
        </p:spPr>
        <p:txBody>
          <a:bodyPr/>
          <a:lstStyle/>
          <a:p>
            <a:r>
              <a:rPr kumimoji="1" lang="en-US" altLang="zh-CN" dirty="0"/>
              <a:t>e.g.</a:t>
            </a:r>
          </a:p>
          <a:p>
            <a:pPr marL="0" indent="0">
              <a:buNone/>
            </a:pPr>
            <a:r>
              <a:rPr lang="en" altLang="zh-CN" dirty="0" err="1"/>
              <a:t>y_true</a:t>
            </a:r>
            <a:r>
              <a:rPr lang="en" altLang="zh-CN" dirty="0"/>
              <a:t> = </a:t>
            </a:r>
            <a:r>
              <a:rPr lang="en" altLang="zh-CN" dirty="0" err="1"/>
              <a:t>np.array</a:t>
            </a:r>
            <a:r>
              <a:rPr lang="en" altLang="zh-CN" dirty="0"/>
              <a:t>([[0, 1, 0, 1], [0, 1, 1, 0], [1, 0, 1, 1]]) </a:t>
            </a:r>
          </a:p>
          <a:p>
            <a:pPr marL="0" indent="0">
              <a:buNone/>
            </a:pPr>
            <a:r>
              <a:rPr lang="en" altLang="zh-CN" dirty="0" err="1"/>
              <a:t>y_pred</a:t>
            </a:r>
            <a:r>
              <a:rPr lang="en" altLang="zh-CN" dirty="0"/>
              <a:t> = </a:t>
            </a:r>
            <a:r>
              <a:rPr lang="en" altLang="zh-CN" dirty="0" err="1"/>
              <a:t>np.array</a:t>
            </a:r>
            <a:r>
              <a:rPr lang="en" altLang="zh-CN" dirty="0"/>
              <a:t>([[0, 1, 1, 0], [0, 1, 1, 0], [0, 1, 0, 1]])</a:t>
            </a:r>
          </a:p>
          <a:p>
            <a:pPr marL="0" indent="0">
              <a:buNone/>
            </a:pPr>
            <a:endParaRPr kumimoji="1" lang="en" altLang="zh-CN" dirty="0"/>
          </a:p>
          <a:p>
            <a:pPr marL="0" indent="0">
              <a:buNone/>
            </a:pPr>
            <a:endParaRPr kumimoji="1" lang="en" altLang="zh-CN" dirty="0"/>
          </a:p>
          <a:p>
            <a:pPr marL="0" indent="0">
              <a:buNone/>
            </a:pPr>
            <a:endParaRPr kumimoji="1" lang="en" altLang="zh-CN" dirty="0"/>
          </a:p>
          <a:p>
            <a:pPr marL="0" indent="0">
              <a:buNone/>
            </a:pPr>
            <a:endParaRPr kumimoji="1" lang="en" altLang="zh-CN" dirty="0"/>
          </a:p>
          <a:p>
            <a:pPr marL="0" indent="0">
              <a:buNone/>
            </a:pPr>
            <a:endParaRPr kumimoji="1" lang="en" altLang="zh-CN" dirty="0"/>
          </a:p>
          <a:p>
            <a:pPr marL="0" indent="0">
              <a:buNone/>
            </a:pPr>
            <a:endParaRPr kumimoji="1" lang="zh-CN" altLang="en-US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DE0AC4-68C4-DA89-21F8-33E806106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1001"/>
            <a:ext cx="4807896" cy="87039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BFA354D-6C51-A1E7-97FD-1AFEB6520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81" y="3207515"/>
            <a:ext cx="4807896" cy="8703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46D6E5C-0FFB-017E-93FC-1E45B14AC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150" y="4038980"/>
            <a:ext cx="4807896" cy="87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312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3DF37C0-9E08-0556-8310-7EDCADFA6E8E}"/>
              </a:ext>
            </a:extLst>
          </p:cNvPr>
          <p:cNvSpPr txBox="1"/>
          <p:nvPr/>
        </p:nvSpPr>
        <p:spPr>
          <a:xfrm>
            <a:off x="514814" y="3795649"/>
            <a:ext cx="99673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However, the data need to be in same dimension: </a:t>
            </a:r>
          </a:p>
          <a:p>
            <a:endParaRPr kumimoji="1" lang="en-US" altLang="zh-CN" dirty="0"/>
          </a:p>
          <a:p>
            <a:r>
              <a:rPr kumimoji="1" lang="en-US" altLang="zh-CN" sz="2400" dirty="0"/>
              <a:t>Solution: Change the word vectors to 0-1 matrix, and let them be the same length in each row:</a:t>
            </a:r>
          </a:p>
          <a:p>
            <a:endParaRPr kumimoji="1" lang="en-US" altLang="zh-CN" sz="2400" dirty="0"/>
          </a:p>
          <a:p>
            <a:r>
              <a:rPr kumimoji="1" lang="en-US" altLang="zh-CN" sz="2400" dirty="0"/>
              <a:t>  </a:t>
            </a:r>
            <a:r>
              <a:rPr kumimoji="1" lang="en-US" altLang="zh-CN" sz="2400" dirty="0" err="1"/>
              <a:t>mlb</a:t>
            </a:r>
            <a:r>
              <a:rPr kumimoji="1" lang="en-US" altLang="zh-CN" sz="2400" dirty="0"/>
              <a:t> = </a:t>
            </a:r>
            <a:r>
              <a:rPr kumimoji="1" lang="en-US" altLang="zh-CN" sz="2400" dirty="0" err="1"/>
              <a:t>MultiLabelBinarizer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sparse_output</a:t>
            </a:r>
            <a:r>
              <a:rPr kumimoji="1" lang="en-US" altLang="zh-CN" sz="2400" dirty="0"/>
              <a:t>=True)</a:t>
            </a:r>
          </a:p>
          <a:p>
            <a:endParaRPr kumimoji="1"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E5CB017-F250-68D4-5925-E957DE0B7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14" y="708130"/>
            <a:ext cx="7772400" cy="252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608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DF1F7AD-301B-D6B6-6BC9-C20ED4F14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77" y="529843"/>
            <a:ext cx="5067864" cy="2614802"/>
          </a:xfrm>
          <a:prstGeom prst="rect">
            <a:avLst/>
          </a:prstGeom>
        </p:spPr>
      </p:pic>
      <p:sp>
        <p:nvSpPr>
          <p:cNvPr id="5" name="右箭头 4">
            <a:extLst>
              <a:ext uri="{FF2B5EF4-FFF2-40B4-BE49-F238E27FC236}">
                <a16:creationId xmlns:a16="http://schemas.microsoft.com/office/drawing/2014/main" id="{259F098E-AD23-2DD7-F05B-FD05F5213596}"/>
              </a:ext>
            </a:extLst>
          </p:cNvPr>
          <p:cNvSpPr/>
          <p:nvPr/>
        </p:nvSpPr>
        <p:spPr>
          <a:xfrm>
            <a:off x="5376746" y="1837243"/>
            <a:ext cx="1057508" cy="40972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30BB183-4176-C85C-0B71-BA244D3D4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559" y="473029"/>
            <a:ext cx="5288090" cy="2728429"/>
          </a:xfrm>
          <a:prstGeom prst="rect">
            <a:avLst/>
          </a:prstGeom>
        </p:spPr>
      </p:pic>
      <p:sp>
        <p:nvSpPr>
          <p:cNvPr id="7" name="下箭头 6">
            <a:extLst>
              <a:ext uri="{FF2B5EF4-FFF2-40B4-BE49-F238E27FC236}">
                <a16:creationId xmlns:a16="http://schemas.microsoft.com/office/drawing/2014/main" id="{49D71B1A-F770-931A-68FD-535C51C64EED}"/>
              </a:ext>
            </a:extLst>
          </p:cNvPr>
          <p:cNvSpPr/>
          <p:nvPr/>
        </p:nvSpPr>
        <p:spPr>
          <a:xfrm>
            <a:off x="8698194" y="3429000"/>
            <a:ext cx="546410" cy="10649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245095-9A88-12B8-1DF1-35A085CBBED9}"/>
              </a:ext>
            </a:extLst>
          </p:cNvPr>
          <p:cNvSpPr txBox="1"/>
          <p:nvPr/>
        </p:nvSpPr>
        <p:spPr>
          <a:xfrm>
            <a:off x="239508" y="3251638"/>
            <a:ext cx="5415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Length</a:t>
            </a:r>
            <a:r>
              <a:rPr kumimoji="1" lang="en-US" altLang="zh-CN" dirty="0"/>
              <a:t>=length</a:t>
            </a:r>
            <a:r>
              <a:rPr kumimoji="1" lang="zh-CN" altLang="en-US" dirty="0"/>
              <a:t> </a:t>
            </a:r>
            <a:r>
              <a:rPr kumimoji="1" lang="en-US" altLang="zh-CN" dirty="0"/>
              <a:t>of dialogue of each signal</a:t>
            </a:r>
          </a:p>
          <a:p>
            <a:r>
              <a:rPr kumimoji="1" lang="en-US" altLang="zh-CN" dirty="0"/>
              <a:t>(12 lengths of each participant)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8882F11-E5CF-19A8-FE92-A1259710032A}"/>
              </a:ext>
            </a:extLst>
          </p:cNvPr>
          <p:cNvSpPr txBox="1"/>
          <p:nvPr/>
        </p:nvSpPr>
        <p:spPr>
          <a:xfrm>
            <a:off x="4293220" y="4721483"/>
            <a:ext cx="77193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/>
              <a:t>Change the length of each row in the extended matrix to the length of the largest row in (manual dataset, predict dataset)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3857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A832FD-D9A7-6625-9C7C-073FAC68F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536" y="14322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242424"/>
                </a:solidFill>
                <a:latin typeface="Arial" panose="020B0604020202020204" pitchFamily="34" charset="0"/>
              </a:rPr>
              <a:t>Using Weighted Voting method to combine </a:t>
            </a:r>
            <a:r>
              <a:rPr lang="en-US" altLang="zh-CN" sz="3200" b="1" dirty="0" err="1">
                <a:solidFill>
                  <a:srgbClr val="242424"/>
                </a:solidFill>
                <a:latin typeface="Arial" panose="020B0604020202020204" pitchFamily="34" charset="0"/>
              </a:rPr>
              <a:t>nltk</a:t>
            </a:r>
            <a:r>
              <a:rPr lang="en-US" altLang="zh-CN" sz="3200" b="1" dirty="0">
                <a:solidFill>
                  <a:srgbClr val="242424"/>
                </a:solidFill>
                <a:latin typeface="Arial" panose="020B0604020202020204" pitchFamily="34" charset="0"/>
              </a:rPr>
              <a:t> and spacy tagging</a:t>
            </a:r>
            <a:endParaRPr lang="zh-CN" altLang="en-US" sz="3200" b="1" dirty="0">
              <a:solidFill>
                <a:srgbClr val="242424"/>
              </a:solidFill>
              <a:latin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EBAA0A-8F1A-DA02-4402-12836666B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786"/>
            <a:ext cx="10515600" cy="4351338"/>
          </a:xfrm>
        </p:spPr>
        <p:txBody>
          <a:bodyPr/>
          <a:lstStyle/>
          <a:p>
            <a:r>
              <a:rPr kumimoji="1" lang="en-US" altLang="zh-CN" dirty="0"/>
              <a:t>Weight 1:</a:t>
            </a:r>
            <a:r>
              <a:rPr kumimoji="1" lang="zh-CN" altLang="en-US" dirty="0"/>
              <a:t>    </a:t>
            </a:r>
            <a:r>
              <a:rPr kumimoji="1" lang="en-US" altLang="zh-CN" dirty="0"/>
              <a:t>✅</a:t>
            </a:r>
          </a:p>
          <a:p>
            <a:r>
              <a:rPr kumimoji="1" lang="en-US" altLang="zh-CN" dirty="0" err="1"/>
              <a:t>nltk_weight</a:t>
            </a:r>
            <a:r>
              <a:rPr kumimoji="1" lang="en-US" altLang="zh-CN" dirty="0"/>
              <a:t> &gt; 0.5</a:t>
            </a:r>
          </a:p>
          <a:p>
            <a:r>
              <a:rPr kumimoji="1" lang="en-US" altLang="zh-CN" dirty="0" err="1"/>
              <a:t>spacy_weight</a:t>
            </a:r>
            <a:r>
              <a:rPr kumimoji="1" lang="en-US" altLang="zh-CN" dirty="0"/>
              <a:t> &lt; 0.5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22F2CF-7A54-4810-CC8D-884B42BAB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60" y="3010829"/>
            <a:ext cx="4377655" cy="37496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34724B2-4FBD-3684-0F37-EAC7EC42AA45}"/>
              </a:ext>
            </a:extLst>
          </p:cNvPr>
          <p:cNvSpPr txBox="1"/>
          <p:nvPr/>
        </p:nvSpPr>
        <p:spPr>
          <a:xfrm>
            <a:off x="6065025" y="1468786"/>
            <a:ext cx="609971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zh-CN" sz="2800" dirty="0"/>
              <a:t>Weight</a:t>
            </a:r>
            <a:r>
              <a:rPr lang="en" altLang="zh-CN" sz="2800" dirty="0"/>
              <a:t> 2:</a:t>
            </a:r>
          </a:p>
          <a:p>
            <a:r>
              <a:rPr lang="en" altLang="zh-CN" sz="2800" dirty="0" err="1"/>
              <a:t>nltk_weight</a:t>
            </a:r>
            <a:r>
              <a:rPr lang="en" altLang="zh-CN" sz="2800" dirty="0"/>
              <a:t> &lt; 0.5</a:t>
            </a:r>
          </a:p>
          <a:p>
            <a:r>
              <a:rPr lang="en" altLang="zh-CN" sz="2800" dirty="0" err="1"/>
              <a:t>spacy_</a:t>
            </a:r>
            <a:r>
              <a:rPr kumimoji="1" lang="en" altLang="zh-CN" sz="2800" dirty="0" err="1"/>
              <a:t>weight</a:t>
            </a:r>
            <a:r>
              <a:rPr lang="en" altLang="zh-CN" sz="2800" dirty="0"/>
              <a:t> &gt;0.5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BD1467A-E5EA-EFF6-4876-732EB0122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025" y="2853781"/>
            <a:ext cx="4594458" cy="393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614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AA347F-7D9B-4A9E-4BF6-D10FB391E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242424"/>
                </a:solidFill>
                <a:latin typeface="Arial" panose="020B0604020202020204" pitchFamily="34" charset="0"/>
              </a:rPr>
              <a:t>Emotional &amp; sensational &amp; metaphor words</a:t>
            </a:r>
            <a:endParaRPr lang="zh-CN" altLang="en-US" sz="3200" b="1" dirty="0">
              <a:solidFill>
                <a:srgbClr val="242424"/>
              </a:solidFill>
              <a:latin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805F78-0321-EF28-1EC4-CBE2E009A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50336"/>
            <a:ext cx="7772400" cy="29503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53C01BF-DB6F-6BDE-5EE4-87AB878B6079}"/>
              </a:ext>
            </a:extLst>
          </p:cNvPr>
          <p:cNvSpPr txBox="1"/>
          <p:nvPr/>
        </p:nvSpPr>
        <p:spPr>
          <a:xfrm>
            <a:off x="942278" y="1690688"/>
            <a:ext cx="609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3"/>
              </a:rPr>
              <a:t>https://paperswithcode.com/dataset/wordnet-feelings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003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DB7EE-18AA-272A-53E7-1072569AC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52" y="-20661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242424"/>
                </a:solidFill>
                <a:latin typeface="Arial" panose="020B0604020202020204" pitchFamily="34" charset="0"/>
              </a:rPr>
              <a:t>10 Categories:</a:t>
            </a:r>
            <a:endParaRPr lang="zh-CN" altLang="en-US" sz="3200" b="1" dirty="0">
              <a:solidFill>
                <a:srgbClr val="242424"/>
              </a:solidFill>
              <a:latin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6DEF150-7055-DB03-2F0B-34D7F3318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68" y="973104"/>
            <a:ext cx="8240117" cy="205182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9F9DDCC-F967-30E9-C96F-AE2E369A0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95" y="2979869"/>
            <a:ext cx="7772400" cy="225871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46D442C-6830-DF18-A9A4-DDA2CF89F6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1361" y="5193522"/>
            <a:ext cx="4431991" cy="32940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4BB8FCE-CC69-98C1-AB6B-243947C9D2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995" y="5511776"/>
            <a:ext cx="7713027" cy="132556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1679CF5-9D93-FA3D-832F-3E17490D2652}"/>
              </a:ext>
            </a:extLst>
          </p:cNvPr>
          <p:cNvSpPr/>
          <p:nvPr/>
        </p:nvSpPr>
        <p:spPr>
          <a:xfrm>
            <a:off x="5247861" y="1202635"/>
            <a:ext cx="848139" cy="3081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7531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1884</TotalTime>
  <Words>404</Words>
  <Application>Microsoft Macintosh PowerPoint</Application>
  <PresentationFormat>宽屏</PresentationFormat>
  <Paragraphs>46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source-serif-pro</vt:lpstr>
      <vt:lpstr>Arial</vt:lpstr>
      <vt:lpstr>Office 主题​​</vt:lpstr>
      <vt:lpstr>Precision, Recall and F1 Score for Multi-Label Classification tasks</vt:lpstr>
      <vt:lpstr>Precision, Recall and F1 Score for Classification tasks</vt:lpstr>
      <vt:lpstr>In multi-label classification tasks:</vt:lpstr>
      <vt:lpstr>PowerPoint 演示文稿</vt:lpstr>
      <vt:lpstr>PowerPoint 演示文稿</vt:lpstr>
      <vt:lpstr>PowerPoint 演示文稿</vt:lpstr>
      <vt:lpstr>Using Weighted Voting method to combine nltk and spacy tagging</vt:lpstr>
      <vt:lpstr>Emotional &amp; sensational &amp; metaphor words</vt:lpstr>
      <vt:lpstr>10 Categories:</vt:lpstr>
      <vt:lpstr>WordNet-feeling dataset</vt:lpstr>
      <vt:lpstr>PowerPoint 演示文稿</vt:lpstr>
      <vt:lpstr>Result</vt:lpstr>
      <vt:lpstr>Further Improvement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Precision, Recall and F1 Score for Multi-Label Classification tasks</dc:title>
  <dc:creator>12226</dc:creator>
  <cp:lastModifiedBy>12226</cp:lastModifiedBy>
  <cp:revision>18</cp:revision>
  <dcterms:created xsi:type="dcterms:W3CDTF">2023-08-18T04:20:55Z</dcterms:created>
  <dcterms:modified xsi:type="dcterms:W3CDTF">2023-08-19T22:25:32Z</dcterms:modified>
</cp:coreProperties>
</file>