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7" r:id="rId7"/>
    <p:sldId id="262" r:id="rId8"/>
    <p:sldId id="268" r:id="rId9"/>
    <p:sldId id="264" r:id="rId10"/>
    <p:sldId id="263" r:id="rId11"/>
    <p:sldId id="265"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95"/>
    <p:restoredTop sz="92640"/>
  </p:normalViewPr>
  <p:slideViewPr>
    <p:cSldViewPr snapToGrid="0">
      <p:cViewPr>
        <p:scale>
          <a:sx n="172" d="100"/>
          <a:sy n="172"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3B094-A6FE-864E-81B9-F26130C66ADA}" type="datetimeFigureOut">
              <a:rPr kumimoji="1" lang="zh-CN" altLang="en-US" smtClean="0"/>
              <a:t>2023/8/25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F9EDE-8699-DB44-B8FB-7193B2973458}" type="slidenum">
              <a:rPr kumimoji="1" lang="zh-CN" altLang="en-US" smtClean="0"/>
              <a:t>‹#›</a:t>
            </a:fld>
            <a:endParaRPr kumimoji="1" lang="zh-CN" altLang="en-US"/>
          </a:p>
        </p:txBody>
      </p:sp>
    </p:spTree>
    <p:extLst>
      <p:ext uri="{BB962C8B-B14F-4D97-AF65-F5344CB8AC3E}">
        <p14:creationId xmlns:p14="http://schemas.microsoft.com/office/powerpoint/2010/main" val="4279941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5</a:t>
            </a:fld>
            <a:endParaRPr kumimoji="1" lang="zh-CN" altLang="en-US"/>
          </a:p>
        </p:txBody>
      </p:sp>
    </p:spTree>
    <p:extLst>
      <p:ext uri="{BB962C8B-B14F-4D97-AF65-F5344CB8AC3E}">
        <p14:creationId xmlns:p14="http://schemas.microsoft.com/office/powerpoint/2010/main" val="422565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4 5 9 11 12</a:t>
            </a:r>
          </a:p>
          <a:p>
            <a:endParaRPr kumimoji="1" lang="en-US" altLang="zh-CN" dirty="0"/>
          </a:p>
          <a:p>
            <a:r>
              <a:rPr kumimoji="1" lang="en-US" altLang="zh-CN" dirty="0"/>
              <a:t>Not separate words</a:t>
            </a:r>
          </a:p>
          <a:p>
            <a:endParaRPr kumimoji="1" lang="zh-CN" altLang="en-US" dirty="0"/>
          </a:p>
        </p:txBody>
      </p:sp>
      <p:sp>
        <p:nvSpPr>
          <p:cNvPr id="4" name="灯片编号占位符 3"/>
          <p:cNvSpPr>
            <a:spLocks noGrp="1"/>
          </p:cNvSpPr>
          <p:nvPr>
            <p:ph type="sldNum" sz="quarter" idx="5"/>
          </p:nvPr>
        </p:nvSpPr>
        <p:spPr/>
        <p:txBody>
          <a:bodyPr/>
          <a:lstStyle/>
          <a:p>
            <a:fld id="{762F9EDE-8699-DB44-B8FB-7193B2973458}" type="slidenum">
              <a:rPr kumimoji="1" lang="zh-CN" altLang="en-US" smtClean="0"/>
              <a:t>8</a:t>
            </a:fld>
            <a:endParaRPr kumimoji="1" lang="zh-CN" altLang="en-US"/>
          </a:p>
        </p:txBody>
      </p:sp>
    </p:spTree>
    <p:extLst>
      <p:ext uri="{BB962C8B-B14F-4D97-AF65-F5344CB8AC3E}">
        <p14:creationId xmlns:p14="http://schemas.microsoft.com/office/powerpoint/2010/main" val="3833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35E8B-9D08-9717-B43B-A090534897B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66BF3DC-8087-EEB2-CD24-8C1089B0C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75950E9-1369-2BB3-F1E7-5E8995311CA5}"/>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5" name="页脚占位符 4">
            <a:extLst>
              <a:ext uri="{FF2B5EF4-FFF2-40B4-BE49-F238E27FC236}">
                <a16:creationId xmlns:a16="http://schemas.microsoft.com/office/drawing/2014/main" id="{03C62330-0C10-5CA1-CCB1-F03A6E9302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FDBAC26-B166-C3EF-DE55-4D51CC983781}"/>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46389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5799F-12A8-9C79-F3C5-26231026139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E75108-1419-287E-624A-DBFE1BAFFEC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CE6F931-A8FB-2E2F-F25C-B3F7AA05AE83}"/>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5" name="页脚占位符 4">
            <a:extLst>
              <a:ext uri="{FF2B5EF4-FFF2-40B4-BE49-F238E27FC236}">
                <a16:creationId xmlns:a16="http://schemas.microsoft.com/office/drawing/2014/main" id="{95F971BC-448C-6D46-52E5-4A64A36D4D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F9FF94C-D084-86D8-9DCE-CD4985017E50}"/>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3045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EC1406-A178-84E9-3762-44A06F93C9C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344A873-6254-23AA-0AB3-5612F59BE3B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C42DCF1-CA45-8C4B-CC46-F41B74FB7FC5}"/>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5" name="页脚占位符 4">
            <a:extLst>
              <a:ext uri="{FF2B5EF4-FFF2-40B4-BE49-F238E27FC236}">
                <a16:creationId xmlns:a16="http://schemas.microsoft.com/office/drawing/2014/main" id="{E8EBD65B-3F45-7F12-256C-2D4833EC2F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13ABB5-828E-8301-1C06-1DAC535A32DB}"/>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97598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0F8D8-C9B0-6C35-3031-2F2A1A33A17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A5C25C6-94FF-71F0-EFD5-A2BB84049F0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BD455B-DB7A-77A0-AC15-16534654B0B3}"/>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5" name="页脚占位符 4">
            <a:extLst>
              <a:ext uri="{FF2B5EF4-FFF2-40B4-BE49-F238E27FC236}">
                <a16:creationId xmlns:a16="http://schemas.microsoft.com/office/drawing/2014/main" id="{BBEC2902-9230-3E78-3278-7129DF0A07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DFF387-1FC0-05E8-3B8E-105E463784ED}"/>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24361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16562-4808-6242-1E73-4A872C1A173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A416EC5-63B6-8B5C-6174-A1D5D425F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C4B9407-1DA0-B724-0263-7206E4D6AC86}"/>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5" name="页脚占位符 4">
            <a:extLst>
              <a:ext uri="{FF2B5EF4-FFF2-40B4-BE49-F238E27FC236}">
                <a16:creationId xmlns:a16="http://schemas.microsoft.com/office/drawing/2014/main" id="{2A81B490-4FF9-98C9-8976-4F434CE0A5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CAA944-0D31-826E-5984-8E346397F559}"/>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49177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653DF-39C3-F3AF-17A4-F4A22DC9AC9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9F957DD-189C-4F09-1A0D-AA26F2F61EF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74F6D1A-1ECA-CD0E-1C6D-CCE98542466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5EC3567-09F4-4881-0A1D-61C162D0CA25}"/>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6" name="页脚占位符 5">
            <a:extLst>
              <a:ext uri="{FF2B5EF4-FFF2-40B4-BE49-F238E27FC236}">
                <a16:creationId xmlns:a16="http://schemas.microsoft.com/office/drawing/2014/main" id="{DA817C3C-BC6F-C048-226D-5DAC7EF1AF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AF821C-17B0-7128-9ECC-637F533741AA}"/>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525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872E7-6918-D58B-6101-8BCCD93B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21060AB-1982-9EA9-4E84-A894D63BD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CA5FB51-FA49-E234-42F4-6604314E65F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F09AF52-33F4-D8C8-53B3-02D08C303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DF1FD1A-FB7A-50E8-37E0-97F796DD1F2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2793AE1-20F9-EFC6-B986-45AC09056871}"/>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8" name="页脚占位符 7">
            <a:extLst>
              <a:ext uri="{FF2B5EF4-FFF2-40B4-BE49-F238E27FC236}">
                <a16:creationId xmlns:a16="http://schemas.microsoft.com/office/drawing/2014/main" id="{99B658AF-3AB2-F86E-1159-CBAAF46D588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C1948C1-956D-347F-6087-C4D0F0B7B3C0}"/>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44921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726D8-4D3C-0CD5-D02D-2E64D6F4963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0984417-FEEB-F2A4-8337-15299494A2E1}"/>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4" name="页脚占位符 3">
            <a:extLst>
              <a:ext uri="{FF2B5EF4-FFF2-40B4-BE49-F238E27FC236}">
                <a16:creationId xmlns:a16="http://schemas.microsoft.com/office/drawing/2014/main" id="{DAD3C353-5997-4701-477C-427D175A0EA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F365EB1-E3E5-0DD2-A920-B9FB7EE48741}"/>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07307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0D2EFC-CAC9-072E-F4A4-169412B9EECD}"/>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3" name="页脚占位符 2">
            <a:extLst>
              <a:ext uri="{FF2B5EF4-FFF2-40B4-BE49-F238E27FC236}">
                <a16:creationId xmlns:a16="http://schemas.microsoft.com/office/drawing/2014/main" id="{2736785A-EC2E-C880-15EC-15417220E23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95AC799-B314-28C3-6727-A8C5F295EA45}"/>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110371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58F3F-D32F-C7EC-77FE-3B3833DA24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EE9F8F7-4400-1FC6-B0C1-FA45A294E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A36CADC-0FC1-83B0-FC07-4B409891D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D9C57FF-619C-3EED-343D-52F449E22AAA}"/>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6" name="页脚占位符 5">
            <a:extLst>
              <a:ext uri="{FF2B5EF4-FFF2-40B4-BE49-F238E27FC236}">
                <a16:creationId xmlns:a16="http://schemas.microsoft.com/office/drawing/2014/main" id="{A260A611-804C-73CE-74D3-D62873C3AB8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641D1F2-610E-E163-87C3-86E06DB9BB8D}"/>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424193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45BC2-0BC1-B6A7-4A83-9E52BD94A3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EAEDDF0-03A3-6A08-3B79-4ADF5A3F5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127AFD0-64FC-CFFB-7837-33B08B9E6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1BA40F-7043-70E8-1F92-5839E3BCBCFA}"/>
              </a:ext>
            </a:extLst>
          </p:cNvPr>
          <p:cNvSpPr>
            <a:spLocks noGrp="1"/>
          </p:cNvSpPr>
          <p:nvPr>
            <p:ph type="dt" sz="half" idx="10"/>
          </p:nvPr>
        </p:nvSpPr>
        <p:spPr/>
        <p:txBody>
          <a:bodyPr/>
          <a:lstStyle/>
          <a:p>
            <a:fld id="{28E1FDDE-138E-2148-AF7C-0370EF973666}" type="datetimeFigureOut">
              <a:rPr kumimoji="1" lang="zh-CN" altLang="en-US" smtClean="0"/>
              <a:t>2023/8/25</a:t>
            </a:fld>
            <a:endParaRPr kumimoji="1" lang="zh-CN" altLang="en-US"/>
          </a:p>
        </p:txBody>
      </p:sp>
      <p:sp>
        <p:nvSpPr>
          <p:cNvPr id="6" name="页脚占位符 5">
            <a:extLst>
              <a:ext uri="{FF2B5EF4-FFF2-40B4-BE49-F238E27FC236}">
                <a16:creationId xmlns:a16="http://schemas.microsoft.com/office/drawing/2014/main" id="{46283306-164D-4728-AF96-13D1FBE6773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B51466-481B-572C-3F27-512A4F691A63}"/>
              </a:ext>
            </a:extLst>
          </p:cNvPr>
          <p:cNvSpPr>
            <a:spLocks noGrp="1"/>
          </p:cNvSpPr>
          <p:nvPr>
            <p:ph type="sldNum" sz="quarter" idx="12"/>
          </p:nvPr>
        </p:nvSpPr>
        <p:spPr/>
        <p:txBody>
          <a:body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01867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7FEE23-03B6-9C8D-98B4-E23656727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C83A86-744E-EC6B-DF05-6F594CB53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B6490F8-582F-A25B-6636-C289D8FE0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1FDDE-138E-2148-AF7C-0370EF973666}" type="datetimeFigureOut">
              <a:rPr kumimoji="1" lang="zh-CN" altLang="en-US" smtClean="0"/>
              <a:t>2023/8/25</a:t>
            </a:fld>
            <a:endParaRPr kumimoji="1" lang="zh-CN" altLang="en-US"/>
          </a:p>
        </p:txBody>
      </p:sp>
      <p:sp>
        <p:nvSpPr>
          <p:cNvPr id="5" name="页脚占位符 4">
            <a:extLst>
              <a:ext uri="{FF2B5EF4-FFF2-40B4-BE49-F238E27FC236}">
                <a16:creationId xmlns:a16="http://schemas.microsoft.com/office/drawing/2014/main" id="{8D343EB9-7EC7-E5E8-09EC-2C1C5FC9A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56E53D0-54F5-FC3E-9E87-C67B8FDCB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C7031-A991-024C-8C9C-A1B4497CD338}" type="slidenum">
              <a:rPr kumimoji="1" lang="zh-CN" altLang="en-US" smtClean="0"/>
              <a:t>‹#›</a:t>
            </a:fld>
            <a:endParaRPr kumimoji="1" lang="zh-CN" altLang="en-US"/>
          </a:p>
        </p:txBody>
      </p:sp>
    </p:spTree>
    <p:extLst>
      <p:ext uri="{BB962C8B-B14F-4D97-AF65-F5344CB8AC3E}">
        <p14:creationId xmlns:p14="http://schemas.microsoft.com/office/powerpoint/2010/main" val="281894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rqj7dkuvl7Byd5KQPUJRxc19BJt8wo0yHNwK84KfU3Q/edit" TargetMode="External"/><Relationship Id="rId2" Type="http://schemas.openxmlformats.org/officeDocument/2006/relationships/hyperlink" Target="https://platform.openai.com/playground/p/default-chat?model=text-davinci-00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elp.openai.com/en/articles/6654000-best-practices-for-prompt-engineering-with-openai-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letters illustrated in 3D">
            <a:extLst>
              <a:ext uri="{FF2B5EF4-FFF2-40B4-BE49-F238E27FC236}">
                <a16:creationId xmlns:a16="http://schemas.microsoft.com/office/drawing/2014/main" id="{5EC81C25-1036-3D00-405F-2F04966BBF8A}"/>
              </a:ext>
            </a:extLst>
          </p:cNvPr>
          <p:cNvPicPr>
            <a:picLocks noChangeAspect="1"/>
          </p:cNvPicPr>
          <p:nvPr/>
        </p:nvPicPr>
        <p:blipFill rotWithShape="1">
          <a:blip r:embed="rId2"/>
          <a:srcRect b="20495"/>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FAC4083F-A5B2-F90C-3C07-6098402AA346}"/>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kumimoji="1" lang="en-US" altLang="zh-CN" sz="5100" dirty="0">
                <a:solidFill>
                  <a:schemeClr val="bg1"/>
                </a:solidFill>
                <a:latin typeface="Calibri" panose="020F0502020204030204" pitchFamily="34" charset="0"/>
                <a:cs typeface="Calibri" panose="020F0502020204030204" pitchFamily="34" charset="0"/>
              </a:rPr>
              <a:t>Use GPT-3.5 to divide the sentence into words and phrases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2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4E473C1-DB48-E908-EDB8-FD69CB62B5F7}"/>
              </a:ext>
            </a:extLst>
          </p:cNvPr>
          <p:cNvSpPr>
            <a:spLocks noGrp="1"/>
          </p:cNvSpPr>
          <p:nvPr>
            <p:ph type="title"/>
          </p:nvPr>
        </p:nvSpPr>
        <p:spPr>
          <a:xfrm>
            <a:off x="442276" y="220159"/>
            <a:ext cx="10515600" cy="1860400"/>
          </a:xfrm>
        </p:spPr>
        <p:txBody>
          <a:bodyPr vert="horz" lIns="91440" tIns="45720" rIns="91440" bIns="45720" rtlCol="0" anchor="ctr">
            <a:normAutofit/>
          </a:bodyPr>
          <a:lstStyle/>
          <a:p>
            <a:r>
              <a:rPr kumimoji="1" lang="en-US" altLang="zh-CN" sz="5200" dirty="0">
                <a:latin typeface="Calibri" panose="020F0502020204030204" pitchFamily="34" charset="0"/>
                <a:cs typeface="Calibri" panose="020F0502020204030204" pitchFamily="34" charset="0"/>
              </a:rPr>
              <a:t>Compare</a:t>
            </a:r>
            <a:r>
              <a:rPr kumimoji="1" lang="en-US" altLang="zh-CN" sz="5200" kern="1200" dirty="0">
                <a:solidFill>
                  <a:schemeClr val="tx1"/>
                </a:solidFill>
                <a:latin typeface="Calibri" panose="020F0502020204030204" pitchFamily="34" charset="0"/>
                <a:cs typeface="Calibri" panose="020F0502020204030204" pitchFamily="34" charset="0"/>
              </a:rPr>
              <a:t>——POS tagging</a:t>
            </a:r>
          </a:p>
        </p:txBody>
      </p:sp>
      <p:pic>
        <p:nvPicPr>
          <p:cNvPr id="5" name="图片 4">
            <a:extLst>
              <a:ext uri="{FF2B5EF4-FFF2-40B4-BE49-F238E27FC236}">
                <a16:creationId xmlns:a16="http://schemas.microsoft.com/office/drawing/2014/main" id="{CEAB0BB9-239C-BF5D-6B3B-B43941A0149E}"/>
              </a:ext>
            </a:extLst>
          </p:cNvPr>
          <p:cNvPicPr>
            <a:picLocks noChangeAspect="1"/>
          </p:cNvPicPr>
          <p:nvPr/>
        </p:nvPicPr>
        <p:blipFill>
          <a:blip r:embed="rId2"/>
          <a:stretch>
            <a:fillRect/>
          </a:stretch>
        </p:blipFill>
        <p:spPr>
          <a:xfrm>
            <a:off x="297310" y="1866239"/>
            <a:ext cx="5255997" cy="4815840"/>
          </a:xfrm>
          <a:prstGeom prst="rect">
            <a:avLst/>
          </a:prstGeom>
        </p:spPr>
      </p:pic>
      <p:pic>
        <p:nvPicPr>
          <p:cNvPr id="6" name="图片 5">
            <a:extLst>
              <a:ext uri="{FF2B5EF4-FFF2-40B4-BE49-F238E27FC236}">
                <a16:creationId xmlns:a16="http://schemas.microsoft.com/office/drawing/2014/main" id="{7A39C815-EC77-64EA-4149-7BDBF6BEC943}"/>
              </a:ext>
            </a:extLst>
          </p:cNvPr>
          <p:cNvPicPr>
            <a:picLocks noChangeAspect="1"/>
          </p:cNvPicPr>
          <p:nvPr/>
        </p:nvPicPr>
        <p:blipFill>
          <a:blip r:embed="rId3"/>
          <a:stretch>
            <a:fillRect/>
          </a:stretch>
        </p:blipFill>
        <p:spPr>
          <a:xfrm>
            <a:off x="6169930" y="1836869"/>
            <a:ext cx="5193163" cy="4815840"/>
          </a:xfrm>
          <a:prstGeom prst="rect">
            <a:avLst/>
          </a:prstGeom>
        </p:spPr>
      </p:pic>
    </p:spTree>
    <p:extLst>
      <p:ext uri="{BB962C8B-B14F-4D97-AF65-F5344CB8AC3E}">
        <p14:creationId xmlns:p14="http://schemas.microsoft.com/office/powerpoint/2010/main" val="106376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19FB7-0793-550C-BCC3-C5B44C7FEFC2}"/>
              </a:ext>
            </a:extLst>
          </p:cNvPr>
          <p:cNvSpPr>
            <a:spLocks noGrp="1"/>
          </p:cNvSpPr>
          <p:nvPr>
            <p:ph type="title"/>
          </p:nvPr>
        </p:nvSpPr>
        <p:spPr>
          <a:xfrm>
            <a:off x="689520" y="0"/>
            <a:ext cx="10515600" cy="1325563"/>
          </a:xfrm>
        </p:spPr>
        <p:txBody>
          <a:bodyPr/>
          <a:lstStyle/>
          <a:p>
            <a:r>
              <a:rPr kumimoji="1" lang="en-US" altLang="zh-CN" dirty="0">
                <a:latin typeface="Calibri" panose="020F0502020204030204" pitchFamily="34" charset="0"/>
                <a:cs typeface="Calibri" panose="020F0502020204030204" pitchFamily="34" charset="0"/>
              </a:rPr>
              <a:t>Pros &amp; cons of two methods</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78A49020-A621-5DCB-9853-325D401A9563}"/>
              </a:ext>
            </a:extLst>
          </p:cNvPr>
          <p:cNvSpPr>
            <a:spLocks noGrp="1"/>
          </p:cNvSpPr>
          <p:nvPr>
            <p:ph idx="1"/>
          </p:nvPr>
        </p:nvSpPr>
        <p:spPr>
          <a:xfrm>
            <a:off x="670931" y="1325563"/>
            <a:ext cx="4168698" cy="4351338"/>
          </a:xfrm>
        </p:spPr>
        <p:txBody>
          <a:bodyPr>
            <a:normAutofit fontScale="62500" lnSpcReduction="20000"/>
          </a:bodyPr>
          <a:lstStyle/>
          <a:p>
            <a:r>
              <a:rPr kumimoji="1" lang="en-US" altLang="zh-CN" sz="3800" dirty="0">
                <a:solidFill>
                  <a:srgbClr val="FF0000"/>
                </a:solidFill>
              </a:rPr>
              <a:t>GPT-3.5  </a:t>
            </a:r>
            <a:r>
              <a:rPr kumimoji="1" lang="en-US" altLang="zh-CN" dirty="0"/>
              <a:t>                                            </a:t>
            </a:r>
          </a:p>
          <a:p>
            <a:r>
              <a:rPr kumimoji="1" lang="en-US" altLang="zh-CN" dirty="0"/>
              <a:t>Pros: </a:t>
            </a:r>
          </a:p>
          <a:p>
            <a:pPr>
              <a:buFont typeface="Wingdings" pitchFamily="2" charset="2"/>
              <a:buChar char="ü"/>
            </a:pPr>
            <a:r>
              <a:rPr kumimoji="1" lang="en-US" altLang="zh-CN" dirty="0"/>
              <a:t>High precision, recall and f1 score</a:t>
            </a:r>
          </a:p>
          <a:p>
            <a:pPr>
              <a:buFont typeface="Wingdings" pitchFamily="2" charset="2"/>
              <a:buChar char="ü"/>
            </a:pPr>
            <a:r>
              <a:rPr kumimoji="1" lang="en-US" altLang="zh-CN" dirty="0"/>
              <a:t>Simple procedures to create prompt</a:t>
            </a:r>
          </a:p>
          <a:p>
            <a:pPr>
              <a:buFont typeface="Wingdings" pitchFamily="2" charset="2"/>
              <a:buChar char="ü"/>
            </a:pPr>
            <a:r>
              <a:rPr kumimoji="1" lang="en-US" altLang="zh-CN" dirty="0"/>
              <a:t>Can recognize metaphor phrases</a:t>
            </a:r>
          </a:p>
          <a:p>
            <a:pPr marL="0" indent="0">
              <a:buNone/>
            </a:pPr>
            <a:endParaRPr kumimoji="1" lang="en-US" altLang="zh-CN" dirty="0"/>
          </a:p>
          <a:p>
            <a:pPr marL="0" indent="0">
              <a:buNone/>
            </a:pPr>
            <a:endParaRPr kumimoji="1" lang="en-US" altLang="zh-CN" dirty="0"/>
          </a:p>
          <a:p>
            <a:r>
              <a:rPr kumimoji="1" lang="en-US" altLang="zh-CN" dirty="0"/>
              <a:t>Cons:</a:t>
            </a:r>
          </a:p>
          <a:p>
            <a:pPr>
              <a:buFont typeface="Wingdings" pitchFamily="2" charset="2"/>
              <a:buChar char="p"/>
            </a:pPr>
            <a:r>
              <a:rPr kumimoji="1" lang="en-US" altLang="zh-CN" dirty="0"/>
              <a:t>Maybe need further fine-tune</a:t>
            </a:r>
          </a:p>
          <a:p>
            <a:pPr>
              <a:buFont typeface="Wingdings" pitchFamily="2" charset="2"/>
              <a:buChar char="p"/>
            </a:pPr>
            <a:r>
              <a:rPr kumimoji="1" lang="en-US" altLang="zh-CN" dirty="0"/>
              <a:t>Unable to recognize all cross-word phrases</a:t>
            </a:r>
          </a:p>
          <a:p>
            <a:pPr>
              <a:buFont typeface="Wingdings" pitchFamily="2" charset="2"/>
              <a:buChar char="p"/>
            </a:pPr>
            <a:r>
              <a:rPr kumimoji="1" lang="en-US" altLang="zh-CN" dirty="0"/>
              <a:t>Unable to keep duplicated words</a:t>
            </a:r>
          </a:p>
          <a:p>
            <a:pPr>
              <a:buFont typeface="Wingdings" pitchFamily="2" charset="2"/>
              <a:buChar char="p"/>
            </a:pPr>
            <a:r>
              <a:rPr kumimoji="1" lang="en-US" altLang="zh-CN" dirty="0"/>
              <a:t>Unable to recognize all “don’t” and negative meanings</a:t>
            </a:r>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endParaRPr kumimoji="1" lang="zh-CN" altLang="en-US" dirty="0"/>
          </a:p>
        </p:txBody>
      </p:sp>
      <p:sp>
        <p:nvSpPr>
          <p:cNvPr id="4" name="文本框 3">
            <a:extLst>
              <a:ext uri="{FF2B5EF4-FFF2-40B4-BE49-F238E27FC236}">
                <a16:creationId xmlns:a16="http://schemas.microsoft.com/office/drawing/2014/main" id="{2D02C7D4-BC91-E22F-663C-86FFD835F686}"/>
              </a:ext>
            </a:extLst>
          </p:cNvPr>
          <p:cNvSpPr txBox="1"/>
          <p:nvPr/>
        </p:nvSpPr>
        <p:spPr>
          <a:xfrm>
            <a:off x="5987276" y="1171848"/>
            <a:ext cx="4218876" cy="4893647"/>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400" dirty="0">
                <a:solidFill>
                  <a:srgbClr val="FF0000"/>
                </a:solidFill>
              </a:rPr>
              <a:t>POS Tagging</a:t>
            </a:r>
          </a:p>
          <a:p>
            <a:pPr marL="285750" indent="-285750">
              <a:buFont typeface="Arial" panose="020B0604020202020204" pitchFamily="34" charset="0"/>
              <a:buChar char="•"/>
            </a:pPr>
            <a:r>
              <a:rPr kumimoji="1" lang="en-US" altLang="zh-CN" dirty="0"/>
              <a:t>Pros: </a:t>
            </a:r>
          </a:p>
          <a:p>
            <a:pPr marL="285750" indent="-285750">
              <a:buFont typeface="Wingdings" pitchFamily="2" charset="2"/>
              <a:buChar char="ü"/>
            </a:pPr>
            <a:r>
              <a:rPr kumimoji="1" lang="en-US" altLang="zh-CN" dirty="0"/>
              <a:t>Able to keep duplicate words</a:t>
            </a:r>
          </a:p>
          <a:p>
            <a:pPr marL="285750" indent="-285750">
              <a:buFont typeface="Wingdings" pitchFamily="2" charset="2"/>
              <a:buChar char="ü"/>
            </a:pPr>
            <a:r>
              <a:rPr kumimoji="1" lang="en-US" altLang="zh-CN" dirty="0"/>
              <a:t>Simple procedures to select words according to their POS</a:t>
            </a:r>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Cons:</a:t>
            </a:r>
          </a:p>
          <a:p>
            <a:pPr marL="285750" indent="-285750">
              <a:buFont typeface="Wingdings" pitchFamily="2" charset="2"/>
              <a:buChar char="p"/>
            </a:pPr>
            <a:r>
              <a:rPr kumimoji="1" lang="en-US" altLang="zh-CN" dirty="0"/>
              <a:t>Hard to recognize metaphor phrases</a:t>
            </a:r>
          </a:p>
          <a:p>
            <a:pPr marL="285750" indent="-285750">
              <a:buFont typeface="Wingdings" pitchFamily="2" charset="2"/>
              <a:buChar char="p"/>
            </a:pPr>
            <a:r>
              <a:rPr kumimoji="1" lang="en-US" altLang="zh-CN" dirty="0"/>
              <a:t>Low precision, recall and f1 score</a:t>
            </a:r>
          </a:p>
          <a:p>
            <a:pPr marL="285750" indent="-285750">
              <a:buFont typeface="Wingdings" pitchFamily="2" charset="2"/>
              <a:buChar char="p"/>
            </a:pPr>
            <a:r>
              <a:rPr kumimoji="1" lang="en-US" altLang="zh-CN" dirty="0"/>
              <a:t>Unable to recognize cross-word phrases</a:t>
            </a:r>
          </a:p>
          <a:p>
            <a:pPr marL="285750" indent="-285750">
              <a:buFont typeface="Wingdings" pitchFamily="2" charset="2"/>
              <a:buChar char="p"/>
            </a:pPr>
            <a:r>
              <a:rPr kumimoji="1" lang="en-US" altLang="zh-CN" dirty="0"/>
              <a:t>Unable to keep duplicated words</a:t>
            </a:r>
          </a:p>
          <a:p>
            <a:pPr marL="285750" indent="-285750">
              <a:buFont typeface="Wingdings" pitchFamily="2" charset="2"/>
              <a:buChar char="p"/>
            </a:pPr>
            <a:r>
              <a:rPr kumimoji="1" lang="en-US" altLang="zh-CN" dirty="0"/>
              <a:t>Unable to recognize “don’t” and negative meanings</a:t>
            </a:r>
          </a:p>
          <a:p>
            <a:endParaRPr kumimoji="1" lang="en-US" altLang="zh-CN" dirty="0"/>
          </a:p>
        </p:txBody>
      </p:sp>
    </p:spTree>
    <p:extLst>
      <p:ext uri="{BB962C8B-B14F-4D97-AF65-F5344CB8AC3E}">
        <p14:creationId xmlns:p14="http://schemas.microsoft.com/office/powerpoint/2010/main" val="20954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275AB-2BA2-C6FF-999F-ECE757A28503}"/>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Other</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88750856-223A-C5C6-76B4-8C9E3261B937}"/>
              </a:ext>
            </a:extLst>
          </p:cNvPr>
          <p:cNvSpPr>
            <a:spLocks noGrp="1"/>
          </p:cNvSpPr>
          <p:nvPr>
            <p:ph idx="1"/>
          </p:nvPr>
        </p:nvSpPr>
        <p:spPr/>
        <p:txBody>
          <a:bodyPr/>
          <a:lstStyle/>
          <a:p>
            <a:r>
              <a:rPr kumimoji="1" lang="en-US" altLang="zh-CN" dirty="0"/>
              <a:t>GPT-3.5 API</a:t>
            </a:r>
          </a:p>
          <a:p>
            <a:pPr>
              <a:spcBef>
                <a:spcPts val="0"/>
              </a:spcBef>
            </a:pPr>
            <a:r>
              <a:rPr lang="en" altLang="zh-CN" sz="1800" b="0" i="0" u="sng" strike="noStrike" dirty="0">
                <a:solidFill>
                  <a:srgbClr val="1155CC"/>
                </a:solidFill>
                <a:effectLst/>
                <a:latin typeface="Arial" panose="020B0604020202020204" pitchFamily="34" charset="0"/>
                <a:hlinkClick r:id="rId2"/>
              </a:rPr>
              <a:t>https://platform.openai.com/playground/p/default-chat?model=text-davinci-003</a:t>
            </a:r>
            <a:endParaRPr lang="en" altLang="zh-CN" b="0" dirty="0">
              <a:effectLst/>
            </a:endParaRPr>
          </a:p>
          <a:p>
            <a:r>
              <a:rPr lang="en" altLang="zh-CN" dirty="0"/>
              <a:t>Fine-Tune the model:</a:t>
            </a:r>
          </a:p>
          <a:p>
            <a:r>
              <a:rPr lang="en" altLang="zh-CN" sz="1800" u="sng" dirty="0">
                <a:solidFill>
                  <a:srgbClr val="1155CC"/>
                </a:solidFill>
                <a:latin typeface="Arial" panose="020B0604020202020204" pitchFamily="34" charset="0"/>
                <a:hlinkClick r:id="rId3">
                  <a:extLst>
                    <a:ext uri="{A12FA001-AC4F-418D-AE19-62706E023703}">
                      <ahyp:hlinkClr xmlns:ahyp="http://schemas.microsoft.com/office/drawing/2018/hyperlinkcolor" val="tx"/>
                    </a:ext>
                  </a:extLst>
                </a:hlinkClick>
              </a:rPr>
              <a:t>https://docs.google.com/document/d/1rqj7dkuvl7Byd5KQPUJRxc19BJt8wo0yHNwK84KfU3Q/edit</a:t>
            </a:r>
            <a:br>
              <a:rPr lang="en" altLang="zh-CN" dirty="0"/>
            </a:br>
            <a:endParaRPr kumimoji="1" lang="zh-CN" altLang="en-US" dirty="0"/>
          </a:p>
        </p:txBody>
      </p:sp>
    </p:spTree>
    <p:extLst>
      <p:ext uri="{BB962C8B-B14F-4D97-AF65-F5344CB8AC3E}">
        <p14:creationId xmlns:p14="http://schemas.microsoft.com/office/powerpoint/2010/main" val="302467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7CE40-5188-D37A-165D-25A5DC10F2AC}"/>
              </a:ext>
            </a:extLst>
          </p:cNvPr>
          <p:cNvSpPr>
            <a:spLocks noGrp="1"/>
          </p:cNvSpPr>
          <p:nvPr>
            <p:ph type="title"/>
          </p:nvPr>
        </p:nvSpPr>
        <p:spPr/>
        <p:txBody>
          <a:bodyPr>
            <a:normAutofit/>
          </a:bodyPr>
          <a:lstStyle/>
          <a:p>
            <a:r>
              <a:rPr kumimoji="1" lang="en-US" altLang="zh-CN" dirty="0">
                <a:latin typeface="Calibri" panose="020F0502020204030204" pitchFamily="34" charset="0"/>
                <a:cs typeface="Calibri" panose="020F0502020204030204" pitchFamily="34" charset="0"/>
              </a:rPr>
              <a:t>What is GPT prompt engineering?</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92FF1F88-E7B6-7DC3-2C04-5CAF1D2F7E3E}"/>
              </a:ext>
            </a:extLst>
          </p:cNvPr>
          <p:cNvSpPr>
            <a:spLocks noGrp="1"/>
          </p:cNvSpPr>
          <p:nvPr>
            <p:ph idx="1"/>
          </p:nvPr>
        </p:nvSpPr>
        <p:spPr/>
        <p:txBody>
          <a:bodyPr>
            <a:normAutofit/>
          </a:bodyPr>
          <a:lstStyle/>
          <a:p>
            <a:r>
              <a:rPr lang="en" altLang="zh-CN" b="0" i="0" dirty="0">
                <a:solidFill>
                  <a:srgbClr val="333333"/>
                </a:solidFill>
                <a:effectLst/>
                <a:latin typeface="Roboto" panose="02000000000000000000" pitchFamily="2" charset="0"/>
              </a:rPr>
              <a:t>GPT prompt engineering is the practice of strategically constructing prompts to guide the behavior of GPT language models, such as GPT-3, GPT-3.5-Turbo or GPT-4. </a:t>
            </a:r>
          </a:p>
          <a:p>
            <a:r>
              <a:rPr lang="en" altLang="zh-CN" b="0" i="0" dirty="0">
                <a:solidFill>
                  <a:srgbClr val="333333"/>
                </a:solidFill>
                <a:effectLst/>
                <a:latin typeface="Roboto" panose="02000000000000000000" pitchFamily="2" charset="0"/>
              </a:rPr>
              <a:t>It involves composing prompts in a way that will influence the model to generate your desired responses. </a:t>
            </a:r>
          </a:p>
          <a:p>
            <a:r>
              <a:rPr lang="en" altLang="zh-CN" b="0" i="0" dirty="0">
                <a:solidFill>
                  <a:srgbClr val="333333"/>
                </a:solidFill>
                <a:effectLst/>
                <a:latin typeface="Roboto" panose="02000000000000000000" pitchFamily="2" charset="0"/>
              </a:rPr>
              <a:t>By leveraging prompt engineering techniques, you can elicit more accurate and contextually appropriate responses from the model. </a:t>
            </a:r>
            <a:endParaRPr kumimoji="1" lang="zh-CN" altLang="en-US" dirty="0"/>
          </a:p>
        </p:txBody>
      </p:sp>
    </p:spTree>
    <p:extLst>
      <p:ext uri="{BB962C8B-B14F-4D97-AF65-F5344CB8AC3E}">
        <p14:creationId xmlns:p14="http://schemas.microsoft.com/office/powerpoint/2010/main" val="179913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7DC6A-70BD-285A-F2ED-C95B6845829B}"/>
              </a:ext>
            </a:extLst>
          </p:cNvPr>
          <p:cNvSpPr>
            <a:spLocks noGrp="1"/>
          </p:cNvSpPr>
          <p:nvPr>
            <p:ph type="title"/>
          </p:nvPr>
        </p:nvSpPr>
        <p:spPr>
          <a:xfrm>
            <a:off x="838200" y="711935"/>
            <a:ext cx="10515600" cy="1325563"/>
          </a:xfrm>
        </p:spPr>
        <p:txBody>
          <a:bodyPr>
            <a:normAutofit fontScale="90000"/>
          </a:bodyPr>
          <a:lstStyle/>
          <a:p>
            <a:r>
              <a:rPr lang="en" altLang="zh-CN" dirty="0">
                <a:solidFill>
                  <a:srgbClr val="333333"/>
                </a:solidFill>
                <a:latin typeface="Roboto" panose="02000000000000000000" pitchFamily="2" charset="0"/>
              </a:rPr>
              <a:t>A</a:t>
            </a:r>
            <a:r>
              <a:rPr lang="en" altLang="zh-CN" b="0" i="0" dirty="0">
                <a:solidFill>
                  <a:srgbClr val="333333"/>
                </a:solidFill>
                <a:effectLst/>
                <a:latin typeface="Roboto" panose="02000000000000000000" pitchFamily="2" charset="0"/>
              </a:rPr>
              <a:t> list of elements that make up a well-crafted prompt:</a:t>
            </a:r>
            <a:br>
              <a:rPr lang="en" altLang="zh-CN" dirty="0"/>
            </a:b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0AE0DADD-A1B8-313C-FB48-291AEEA5CBC3}"/>
              </a:ext>
            </a:extLst>
          </p:cNvPr>
          <p:cNvSpPr>
            <a:spLocks noGrp="1"/>
          </p:cNvSpPr>
          <p:nvPr>
            <p:ph idx="1"/>
          </p:nvPr>
        </p:nvSpPr>
        <p:spPr>
          <a:xfrm>
            <a:off x="838200" y="2037498"/>
            <a:ext cx="10515600" cy="4351338"/>
          </a:xfrm>
        </p:spPr>
        <p:txBody>
          <a:bodyPr>
            <a:normAutofit fontScale="77500" lnSpcReduction="20000"/>
          </a:bodyPr>
          <a:lstStyle/>
          <a:p>
            <a:r>
              <a:rPr kumimoji="1" lang="en-US" altLang="zh-CN" sz="3400" dirty="0">
                <a:latin typeface="Calibri" panose="020F0502020204030204" pitchFamily="34" charset="0"/>
                <a:cs typeface="Calibri" panose="020F0502020204030204" pitchFamily="34" charset="0"/>
              </a:rPr>
              <a:t>Context</a:t>
            </a:r>
            <a:r>
              <a:rPr kumimoji="1" lang="en-US" altLang="zh-CN" dirty="0">
                <a:latin typeface="Calibri" panose="020F0502020204030204" pitchFamily="34" charset="0"/>
                <a:cs typeface="Calibri" panose="020F0502020204030204" pitchFamily="34" charset="0"/>
              </a:rPr>
              <a:t>: </a:t>
            </a:r>
          </a:p>
          <a:p>
            <a:pPr marL="0" indent="0">
              <a:buNone/>
            </a:pPr>
            <a:r>
              <a:rPr kumimoji="1" lang="en-US" altLang="zh-CN" i="1" dirty="0">
                <a:latin typeface="Calibri" panose="020F0502020204030204" pitchFamily="34" charset="0"/>
                <a:cs typeface="Calibri" panose="020F0502020204030204" pitchFamily="34" charset="0"/>
              </a:rPr>
              <a:t>e.g., “You are a helpful and friendly customer support agent. You focus on assisting customers troubleshoot technical issues with their computer.”</a:t>
            </a:r>
            <a:br>
              <a:rPr kumimoji="1" lang="en-US" altLang="zh-CN" i="1" dirty="0">
                <a:latin typeface="Calibri" panose="020F0502020204030204" pitchFamily="34" charset="0"/>
                <a:cs typeface="Calibri" panose="020F0502020204030204" pitchFamily="34" charset="0"/>
              </a:rPr>
            </a:br>
            <a:endParaRPr kumimoji="1" lang="en-US" altLang="zh-CN" i="1" dirty="0">
              <a:latin typeface="Calibri" panose="020F0502020204030204" pitchFamily="34" charset="0"/>
              <a:cs typeface="Calibri" panose="020F0502020204030204" pitchFamily="34" charset="0"/>
            </a:endParaRPr>
          </a:p>
          <a:p>
            <a:r>
              <a:rPr lang="en" altLang="zh-CN" sz="3400" b="0" i="0" dirty="0">
                <a:solidFill>
                  <a:srgbClr val="333333"/>
                </a:solidFill>
                <a:effectLst/>
                <a:latin typeface="Calibri" panose="020F0502020204030204" pitchFamily="34" charset="0"/>
                <a:cs typeface="Calibri" panose="020F0502020204030204" pitchFamily="34" charset="0"/>
              </a:rPr>
              <a:t>Instructions</a:t>
            </a:r>
            <a:r>
              <a:rPr lang="en" altLang="zh-CN" b="0" i="0" dirty="0">
                <a:solidFill>
                  <a:srgbClr val="333333"/>
                </a:solidFill>
                <a:effectLst/>
                <a:latin typeface="Calibri" panose="020F0502020204030204" pitchFamily="34" charset="0"/>
                <a:cs typeface="Calibri" panose="020F0502020204030204" pitchFamily="34" charset="0"/>
              </a:rPr>
              <a:t>: </a:t>
            </a:r>
          </a:p>
          <a:p>
            <a:pPr marL="0" indent="0">
              <a:buNone/>
            </a:pPr>
            <a:r>
              <a:rPr lang="en" altLang="zh-CN" b="0" i="1" dirty="0">
                <a:solidFill>
                  <a:srgbClr val="333333"/>
                </a:solidFill>
                <a:effectLst/>
                <a:latin typeface="Calibri" panose="020F0502020204030204" pitchFamily="34" charset="0"/>
                <a:cs typeface="Calibri" panose="020F0502020204030204" pitchFamily="34" charset="0"/>
              </a:rPr>
              <a:t>e.g., “Provide three tips for improving customer satisfaction in the hospitality industry.” </a:t>
            </a:r>
            <a:br>
              <a:rPr lang="en" altLang="zh-CN" b="0" i="0" dirty="0">
                <a:solidFill>
                  <a:srgbClr val="333333"/>
                </a:solidFill>
                <a:effectLst/>
                <a:latin typeface="Roboto" panose="02000000000000000000" pitchFamily="2" charset="0"/>
              </a:rPr>
            </a:br>
            <a:endParaRPr lang="en" altLang="zh-CN" dirty="0">
              <a:solidFill>
                <a:srgbClr val="333333"/>
              </a:solidFill>
              <a:latin typeface="Roboto" panose="02000000000000000000" pitchFamily="2" charset="0"/>
            </a:endParaRPr>
          </a:p>
          <a:p>
            <a:r>
              <a:rPr lang="en" altLang="zh-CN" sz="3400" dirty="0">
                <a:solidFill>
                  <a:srgbClr val="333333"/>
                </a:solidFill>
                <a:latin typeface="Calibri" panose="020F0502020204030204" pitchFamily="34" charset="0"/>
                <a:cs typeface="Calibri" panose="020F0502020204030204" pitchFamily="34" charset="0"/>
              </a:rPr>
              <a:t>Input Data: </a:t>
            </a:r>
          </a:p>
          <a:p>
            <a:pPr marL="0" indent="0">
              <a:buNone/>
            </a:pPr>
            <a:r>
              <a:rPr lang="en" altLang="zh-CN" i="1" dirty="0">
                <a:solidFill>
                  <a:srgbClr val="333333"/>
                </a:solidFill>
                <a:latin typeface="Calibri" panose="020F0502020204030204" pitchFamily="34" charset="0"/>
                <a:cs typeface="Calibri" panose="020F0502020204030204" pitchFamily="34" charset="0"/>
              </a:rPr>
              <a:t>Specific examples</a:t>
            </a:r>
          </a:p>
          <a:p>
            <a:endParaRPr lang="en" altLang="zh-CN" dirty="0">
              <a:solidFill>
                <a:srgbClr val="333333"/>
              </a:solidFill>
              <a:latin typeface="Calibri" panose="020F0502020204030204" pitchFamily="34" charset="0"/>
              <a:cs typeface="Calibri" panose="020F0502020204030204" pitchFamily="34" charset="0"/>
            </a:endParaRPr>
          </a:p>
          <a:p>
            <a:r>
              <a:rPr lang="en" altLang="zh-CN" sz="3400" dirty="0">
                <a:solidFill>
                  <a:srgbClr val="333333"/>
                </a:solidFill>
                <a:latin typeface="Calibri" panose="020F0502020204030204" pitchFamily="34" charset="0"/>
                <a:cs typeface="Calibri" panose="020F0502020204030204" pitchFamily="34" charset="0"/>
              </a:rPr>
              <a:t>Output Indicator: </a:t>
            </a:r>
          </a:p>
          <a:p>
            <a:pPr marL="0" indent="0">
              <a:buNone/>
            </a:pPr>
            <a:r>
              <a:rPr lang="en" altLang="zh-CN" b="0" i="1" dirty="0">
                <a:solidFill>
                  <a:srgbClr val="333333"/>
                </a:solidFill>
                <a:effectLst/>
                <a:latin typeface="Calibri" panose="020F0502020204030204" pitchFamily="34" charset="0"/>
                <a:cs typeface="Calibri" panose="020F0502020204030204" pitchFamily="34" charset="0"/>
              </a:rPr>
              <a:t>Specify the format you want the response in</a:t>
            </a:r>
            <a:br>
              <a:rPr lang="en" altLang="zh-CN" i="1" dirty="0">
                <a:latin typeface="Calibri" panose="020F0502020204030204" pitchFamily="34" charset="0"/>
                <a:cs typeface="Calibri" panose="020F0502020204030204" pitchFamily="34" charset="0"/>
              </a:rPr>
            </a:br>
            <a:endParaRPr kumimoji="1" lang="zh-CN" altLang="en-US"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965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A4872-B599-9C6F-3B72-9462B9AE7F5C}"/>
              </a:ext>
            </a:extLst>
          </p:cNvPr>
          <p:cNvSpPr>
            <a:spLocks noGrp="1"/>
          </p:cNvSpPr>
          <p:nvPr>
            <p:ph type="title"/>
          </p:nvPr>
        </p:nvSpPr>
        <p:spPr/>
        <p:txBody>
          <a:bodyPr/>
          <a:lstStyle/>
          <a:p>
            <a:r>
              <a:rPr lang="en" altLang="zh-CN" i="0" dirty="0">
                <a:solidFill>
                  <a:srgbClr val="1A1A1A"/>
                </a:solidFill>
                <a:effectLst/>
                <a:latin typeface="system-ui"/>
              </a:rPr>
              <a:t>Best practices for prompt engineering with </a:t>
            </a:r>
            <a:r>
              <a:rPr lang="en" altLang="zh-CN" i="0" dirty="0" err="1">
                <a:solidFill>
                  <a:srgbClr val="1A1A1A"/>
                </a:solidFill>
                <a:effectLst/>
                <a:latin typeface="system-ui"/>
              </a:rPr>
              <a:t>OpenAI</a:t>
            </a:r>
            <a:r>
              <a:rPr lang="en" altLang="zh-CN" i="0" dirty="0">
                <a:solidFill>
                  <a:srgbClr val="1A1A1A"/>
                </a:solidFill>
                <a:effectLst/>
                <a:latin typeface="system-ui"/>
              </a:rPr>
              <a:t> API</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C0EDB963-3CE0-4147-E3CB-60086B1BD7FC}"/>
              </a:ext>
            </a:extLst>
          </p:cNvPr>
          <p:cNvSpPr>
            <a:spLocks noGrp="1"/>
          </p:cNvSpPr>
          <p:nvPr>
            <p:ph idx="1"/>
          </p:nvPr>
        </p:nvSpPr>
        <p:spPr/>
        <p:txBody>
          <a:bodyPr/>
          <a:lstStyle/>
          <a:p>
            <a:r>
              <a:rPr kumimoji="1" lang="en" altLang="zh-CN" dirty="0">
                <a:latin typeface="Calibri" panose="020F0502020204030204" pitchFamily="34" charset="0"/>
                <a:cs typeface="Calibri" panose="020F0502020204030204" pitchFamily="34" charset="0"/>
                <a:hlinkClick r:id="rId2"/>
              </a:rPr>
              <a:t>https://help.openai.com/en/articles/6654000-best-practices-for-prompt-engineering-with-openai-api</a:t>
            </a:r>
            <a:endParaRPr kumimoji="1" lang="en" altLang="zh-CN" dirty="0">
              <a:latin typeface="Calibri" panose="020F0502020204030204" pitchFamily="34" charset="0"/>
              <a:cs typeface="Calibri" panose="020F0502020204030204" pitchFamily="34" charset="0"/>
            </a:endParaRPr>
          </a:p>
          <a:p>
            <a:endParaRPr kumimoji="1" lang="en" altLang="zh-CN" dirty="0">
              <a:latin typeface="Calibri" panose="020F0502020204030204" pitchFamily="34" charset="0"/>
              <a:cs typeface="Calibri" panose="020F0502020204030204" pitchFamily="34" charset="0"/>
            </a:endParaRPr>
          </a:p>
          <a:p>
            <a:pPr marL="0" indent="0">
              <a:buNone/>
            </a:pPr>
            <a:r>
              <a:rPr kumimoji="1" lang="en" altLang="zh-CN" dirty="0">
                <a:latin typeface="Calibri" panose="020F0502020204030204" pitchFamily="34" charset="0"/>
                <a:cs typeface="Calibri" panose="020F0502020204030204" pitchFamily="34" charset="0"/>
              </a:rPr>
              <a:t>Some practices: </a:t>
            </a:r>
          </a:p>
          <a:p>
            <a:r>
              <a:rPr kumimoji="1" lang="en" altLang="zh-CN" dirty="0">
                <a:latin typeface="Calibri" panose="020F0502020204030204" pitchFamily="34" charset="0"/>
                <a:cs typeface="Calibri" panose="020F0502020204030204" pitchFamily="34" charset="0"/>
              </a:rPr>
              <a:t>Put instructions at the beginning of the prompt and use ### or """ to separate the instruction and context</a:t>
            </a:r>
          </a:p>
          <a:p>
            <a:r>
              <a:rPr kumimoji="1" lang="en" altLang="zh-CN" dirty="0">
                <a:latin typeface="Calibri" panose="020F0502020204030204" pitchFamily="34" charset="0"/>
                <a:cs typeface="Calibri" panose="020F0502020204030204" pitchFamily="34" charset="0"/>
              </a:rPr>
              <a:t>Start with zero-shot, then few-shot (example), neither of them worked, then fine-tune </a:t>
            </a:r>
          </a:p>
          <a:p>
            <a:endParaRPr kumimoji="1" lang="en" altLang="zh-CN" dirty="0">
              <a:latin typeface="Calibri" panose="020F0502020204030204" pitchFamily="34" charset="0"/>
              <a:cs typeface="Calibri" panose="020F0502020204030204" pitchFamily="34" charset="0"/>
            </a:endParaRPr>
          </a:p>
          <a:p>
            <a:endParaRPr kumimoji="1" lang="en" altLang="zh-CN" dirty="0">
              <a:latin typeface="Calibri" panose="020F0502020204030204" pitchFamily="34" charset="0"/>
              <a:cs typeface="Calibri" panose="020F0502020204030204" pitchFamily="34" charset="0"/>
            </a:endParaRPr>
          </a:p>
          <a:p>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280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B1B2F-C864-37ED-30F9-0C1F1D8E1438}"/>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Create my prompt</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1AE8F242-400D-DABE-2C69-53836BA64B5D}"/>
              </a:ext>
            </a:extLst>
          </p:cNvPr>
          <p:cNvSpPr>
            <a:spLocks noGrp="1"/>
          </p:cNvSpPr>
          <p:nvPr>
            <p:ph idx="1"/>
          </p:nvPr>
        </p:nvSpPr>
        <p:spPr/>
        <p:txBody>
          <a:bodyPr>
            <a:normAutofit fontScale="85000" lnSpcReduction="20000"/>
          </a:bodyPr>
          <a:lstStyle/>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Extract emotional, sensational and metaphor keywords from the corresponding texts below: </a:t>
            </a:r>
          </a:p>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 You need to first understand the meaning of the sentence before selection.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2. Remain the negative or positive meaning of the sentences.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3. Only select ADJ and NOUN keywords.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4. Please follow the answer form "Emotional, sensational and metaphor keywords:"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Text : No, but I think that is largely because it's quite weak, rather than the pattern itself. No, not yet. It's quite calming, really. Honestly, because of the white noise, it kind of sounds like a beach, and that's the only thing I can have in my head. I don't really know. It's maybe pulsating. I don't know. Again, it's not massively put me up or down, to be honest. I think if it was a stronger pulse, then maybe. No, but again, I think that's partially more to do with the actual fact that I am here with a friend with white noise. It's not a very distressing situation. Quite pleasant, really. I don't know.</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Emotional, sensational and metaphor keywords: quite weak, quite calming, beach, pulsating, stronger pulse, distressing, Quite pleasant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lgn="just">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Text:</a:t>
            </a:r>
            <a:r>
              <a:rPr lang="en-US"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 Maybe something on the first two. Yes, there's my pinky picking something up. Definitely got something. I don't like this one. Why? It feels uneven. The vibrations just aren't equal to each other, and that just doesn't feel good. It's more intense than the others, but not in a nice way. Nothing springing to mind. I'm not having a good time, I would say. Bad. I'm not sad. I'm not angry. What's a bad emotion? Annoyance; get yourself together. Why are you so on even? Yes, someone who is sloppy, messy. I'm annoyed at you. And you're making me uncomfortable.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84689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4AFD7-26CA-EC1E-7212-582571648BF7}"/>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Answer of </a:t>
            </a:r>
            <a:r>
              <a:rPr kumimoji="1" lang="en-US" altLang="zh-CN" dirty="0" err="1">
                <a:latin typeface="Calibri" panose="020F0502020204030204" pitchFamily="34" charset="0"/>
                <a:cs typeface="Calibri" panose="020F0502020204030204" pitchFamily="34" charset="0"/>
              </a:rPr>
              <a:t>ChatGPT</a:t>
            </a:r>
            <a:endParaRPr kumimoji="1" lang="zh-CN" altLang="en-US"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656EE594-A197-7DF1-DB6B-157F4996CA91}"/>
              </a:ext>
            </a:extLst>
          </p:cNvPr>
          <p:cNvPicPr>
            <a:picLocks noChangeAspect="1"/>
          </p:cNvPicPr>
          <p:nvPr/>
        </p:nvPicPr>
        <p:blipFill>
          <a:blip r:embed="rId2"/>
          <a:stretch>
            <a:fillRect/>
          </a:stretch>
        </p:blipFill>
        <p:spPr>
          <a:xfrm>
            <a:off x="1548161" y="3524449"/>
            <a:ext cx="7772400" cy="1414878"/>
          </a:xfrm>
          <a:prstGeom prst="rect">
            <a:avLst/>
          </a:prstGeom>
        </p:spPr>
      </p:pic>
      <p:pic>
        <p:nvPicPr>
          <p:cNvPr id="5" name="图片 4">
            <a:extLst>
              <a:ext uri="{FF2B5EF4-FFF2-40B4-BE49-F238E27FC236}">
                <a16:creationId xmlns:a16="http://schemas.microsoft.com/office/drawing/2014/main" id="{B1766F50-D0E2-43AA-B445-1B6AAC31B708}"/>
              </a:ext>
            </a:extLst>
          </p:cNvPr>
          <p:cNvPicPr>
            <a:picLocks noChangeAspect="1"/>
          </p:cNvPicPr>
          <p:nvPr/>
        </p:nvPicPr>
        <p:blipFill>
          <a:blip r:embed="rId3"/>
          <a:stretch>
            <a:fillRect/>
          </a:stretch>
        </p:blipFill>
        <p:spPr>
          <a:xfrm>
            <a:off x="1548161" y="1918673"/>
            <a:ext cx="7772400" cy="1414878"/>
          </a:xfrm>
          <a:prstGeom prst="rect">
            <a:avLst/>
          </a:prstGeom>
        </p:spPr>
      </p:pic>
      <p:pic>
        <p:nvPicPr>
          <p:cNvPr id="6" name="图片 5">
            <a:extLst>
              <a:ext uri="{FF2B5EF4-FFF2-40B4-BE49-F238E27FC236}">
                <a16:creationId xmlns:a16="http://schemas.microsoft.com/office/drawing/2014/main" id="{BA86ED84-A5D3-3B51-89B9-A8AE6CE6D59E}"/>
              </a:ext>
            </a:extLst>
          </p:cNvPr>
          <p:cNvPicPr>
            <a:picLocks noChangeAspect="1"/>
          </p:cNvPicPr>
          <p:nvPr/>
        </p:nvPicPr>
        <p:blipFill>
          <a:blip r:embed="rId4"/>
          <a:stretch>
            <a:fillRect/>
          </a:stretch>
        </p:blipFill>
        <p:spPr>
          <a:xfrm>
            <a:off x="1548161" y="5237818"/>
            <a:ext cx="7772400" cy="1065875"/>
          </a:xfrm>
          <a:prstGeom prst="rect">
            <a:avLst/>
          </a:prstGeom>
        </p:spPr>
      </p:pic>
    </p:spTree>
    <p:extLst>
      <p:ext uri="{BB962C8B-B14F-4D97-AF65-F5344CB8AC3E}">
        <p14:creationId xmlns:p14="http://schemas.microsoft.com/office/powerpoint/2010/main" val="403331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96D8A8-7DE8-6CEF-E8DB-0EB5780FE376}"/>
              </a:ext>
            </a:extLst>
          </p:cNvPr>
          <p:cNvSpPr>
            <a:spLocks noGrp="1"/>
          </p:cNvSpPr>
          <p:nvPr>
            <p:ph type="title"/>
          </p:nvPr>
        </p:nvSpPr>
        <p:spPr>
          <a:xfrm>
            <a:off x="442276" y="220159"/>
            <a:ext cx="10515600" cy="1860400"/>
          </a:xfrm>
        </p:spPr>
        <p:txBody>
          <a:bodyPr vert="horz" lIns="91440" tIns="45720" rIns="91440" bIns="45720" rtlCol="0" anchor="ctr">
            <a:normAutofit/>
          </a:bodyPr>
          <a:lstStyle/>
          <a:p>
            <a:r>
              <a:rPr kumimoji="1" lang="en-US" altLang="zh-CN" sz="5200" kern="1200" dirty="0">
                <a:solidFill>
                  <a:schemeClr val="tx1"/>
                </a:solidFill>
                <a:latin typeface="Calibri" panose="020F0502020204030204" pitchFamily="34" charset="0"/>
                <a:cs typeface="Calibri" panose="020F0502020204030204" pitchFamily="34" charset="0"/>
              </a:rPr>
              <a:t>Result——GPT-3.5</a:t>
            </a:r>
          </a:p>
        </p:txBody>
      </p:sp>
      <p:pic>
        <p:nvPicPr>
          <p:cNvPr id="5" name="图片 4" descr="图形用户界面, 应用程序, 表格, Excel&#10;&#10;描述已自动生成">
            <a:extLst>
              <a:ext uri="{FF2B5EF4-FFF2-40B4-BE49-F238E27FC236}">
                <a16:creationId xmlns:a16="http://schemas.microsoft.com/office/drawing/2014/main" id="{8BD40908-50C6-0690-27C1-39E50BE7B42F}"/>
              </a:ext>
            </a:extLst>
          </p:cNvPr>
          <p:cNvPicPr>
            <a:picLocks noChangeAspect="1"/>
          </p:cNvPicPr>
          <p:nvPr/>
        </p:nvPicPr>
        <p:blipFill>
          <a:blip r:embed="rId2"/>
          <a:stretch>
            <a:fillRect/>
          </a:stretch>
        </p:blipFill>
        <p:spPr>
          <a:xfrm>
            <a:off x="490654" y="1925306"/>
            <a:ext cx="4733767" cy="4378735"/>
          </a:xfrm>
          <a:prstGeom prst="rect">
            <a:avLst/>
          </a:prstGeom>
        </p:spPr>
      </p:pic>
      <p:pic>
        <p:nvPicPr>
          <p:cNvPr id="4" name="图片 3" descr="图形用户界面, 应用程序, 表格, Excel&#10;&#10;描述已自动生成">
            <a:extLst>
              <a:ext uri="{FF2B5EF4-FFF2-40B4-BE49-F238E27FC236}">
                <a16:creationId xmlns:a16="http://schemas.microsoft.com/office/drawing/2014/main" id="{E3765462-87DA-E135-86D7-A1CEDD3D1548}"/>
              </a:ext>
            </a:extLst>
          </p:cNvPr>
          <p:cNvPicPr>
            <a:picLocks noChangeAspect="1"/>
          </p:cNvPicPr>
          <p:nvPr/>
        </p:nvPicPr>
        <p:blipFill>
          <a:blip r:embed="rId3"/>
          <a:stretch>
            <a:fillRect/>
          </a:stretch>
        </p:blipFill>
        <p:spPr>
          <a:xfrm>
            <a:off x="6491925" y="1925306"/>
            <a:ext cx="4733767" cy="4378735"/>
          </a:xfrm>
          <a:prstGeom prst="rect">
            <a:avLst/>
          </a:prstGeom>
        </p:spPr>
      </p:pic>
    </p:spTree>
    <p:extLst>
      <p:ext uri="{BB962C8B-B14F-4D97-AF65-F5344CB8AC3E}">
        <p14:creationId xmlns:p14="http://schemas.microsoft.com/office/powerpoint/2010/main" val="344794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58CB3C7-8BFA-6A50-B3B3-2C00E8CB698D}"/>
              </a:ext>
            </a:extLst>
          </p:cNvPr>
          <p:cNvPicPr>
            <a:picLocks noChangeAspect="1"/>
          </p:cNvPicPr>
          <p:nvPr/>
        </p:nvPicPr>
        <p:blipFill>
          <a:blip r:embed="rId3"/>
          <a:stretch>
            <a:fillRect/>
          </a:stretch>
        </p:blipFill>
        <p:spPr>
          <a:xfrm>
            <a:off x="895452" y="0"/>
            <a:ext cx="2193797" cy="6858000"/>
          </a:xfrm>
          <a:prstGeom prst="rect">
            <a:avLst/>
          </a:prstGeom>
        </p:spPr>
      </p:pic>
      <p:sp>
        <p:nvSpPr>
          <p:cNvPr id="8" name="矩形 7">
            <a:extLst>
              <a:ext uri="{FF2B5EF4-FFF2-40B4-BE49-F238E27FC236}">
                <a16:creationId xmlns:a16="http://schemas.microsoft.com/office/drawing/2014/main" id="{483B978C-3020-EF99-B99D-64D25B42516E}"/>
              </a:ext>
            </a:extLst>
          </p:cNvPr>
          <p:cNvSpPr/>
          <p:nvPr/>
        </p:nvSpPr>
        <p:spPr>
          <a:xfrm>
            <a:off x="951571" y="2921620"/>
            <a:ext cx="1999785" cy="18213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25986734-F452-A032-E7FB-DC0C0197A012}"/>
              </a:ext>
            </a:extLst>
          </p:cNvPr>
          <p:cNvPicPr>
            <a:picLocks noChangeAspect="1"/>
          </p:cNvPicPr>
          <p:nvPr/>
        </p:nvPicPr>
        <p:blipFill>
          <a:blip r:embed="rId4"/>
          <a:stretch>
            <a:fillRect/>
          </a:stretch>
        </p:blipFill>
        <p:spPr>
          <a:xfrm>
            <a:off x="4508448" y="0"/>
            <a:ext cx="2193797" cy="6858000"/>
          </a:xfrm>
          <a:prstGeom prst="rect">
            <a:avLst/>
          </a:prstGeom>
        </p:spPr>
      </p:pic>
      <p:sp>
        <p:nvSpPr>
          <p:cNvPr id="10" name="矩形 9">
            <a:extLst>
              <a:ext uri="{FF2B5EF4-FFF2-40B4-BE49-F238E27FC236}">
                <a16:creationId xmlns:a16="http://schemas.microsoft.com/office/drawing/2014/main" id="{DE4F9E38-F2C6-5DCC-346D-7B3D69A8042C}"/>
              </a:ext>
            </a:extLst>
          </p:cNvPr>
          <p:cNvSpPr/>
          <p:nvPr/>
        </p:nvSpPr>
        <p:spPr>
          <a:xfrm>
            <a:off x="4572000" y="2921619"/>
            <a:ext cx="1999785" cy="18213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DE3E6127-3078-56ED-B8E4-53D2D6228E8F}"/>
              </a:ext>
            </a:extLst>
          </p:cNvPr>
          <p:cNvPicPr>
            <a:picLocks noChangeAspect="1"/>
          </p:cNvPicPr>
          <p:nvPr/>
        </p:nvPicPr>
        <p:blipFill>
          <a:blip r:embed="rId5"/>
          <a:stretch>
            <a:fillRect/>
          </a:stretch>
        </p:blipFill>
        <p:spPr>
          <a:xfrm>
            <a:off x="7624647" y="2202984"/>
            <a:ext cx="3276600" cy="2540000"/>
          </a:xfrm>
          <a:prstGeom prst="rect">
            <a:avLst/>
          </a:prstGeom>
        </p:spPr>
      </p:pic>
    </p:spTree>
    <p:extLst>
      <p:ext uri="{BB962C8B-B14F-4D97-AF65-F5344CB8AC3E}">
        <p14:creationId xmlns:p14="http://schemas.microsoft.com/office/powerpoint/2010/main" val="268793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8091A8-BB98-EAE2-A713-4921B5DA3B0C}"/>
              </a:ext>
            </a:extLst>
          </p:cNvPr>
          <p:cNvPicPr>
            <a:picLocks noChangeAspect="1"/>
          </p:cNvPicPr>
          <p:nvPr/>
        </p:nvPicPr>
        <p:blipFill>
          <a:blip r:embed="rId2"/>
          <a:stretch>
            <a:fillRect/>
          </a:stretch>
        </p:blipFill>
        <p:spPr>
          <a:xfrm>
            <a:off x="174571" y="0"/>
            <a:ext cx="7211254" cy="6858000"/>
          </a:xfrm>
          <a:prstGeom prst="rect">
            <a:avLst/>
          </a:prstGeom>
        </p:spPr>
      </p:pic>
      <p:sp>
        <p:nvSpPr>
          <p:cNvPr id="5" name="文本框 4">
            <a:extLst>
              <a:ext uri="{FF2B5EF4-FFF2-40B4-BE49-F238E27FC236}">
                <a16:creationId xmlns:a16="http://schemas.microsoft.com/office/drawing/2014/main" id="{2D73FBD3-CF0E-9BCA-CECC-88309FD9B561}"/>
              </a:ext>
            </a:extLst>
          </p:cNvPr>
          <p:cNvSpPr txBox="1"/>
          <p:nvPr/>
        </p:nvSpPr>
        <p:spPr>
          <a:xfrm>
            <a:off x="7463884" y="1405054"/>
            <a:ext cx="4806175" cy="1477328"/>
          </a:xfrm>
          <a:prstGeom prst="rect">
            <a:avLst/>
          </a:prstGeom>
          <a:noFill/>
        </p:spPr>
        <p:txBody>
          <a:bodyPr wrap="square" rtlCol="0">
            <a:spAutoFit/>
          </a:bodyPr>
          <a:lstStyle/>
          <a:p>
            <a:r>
              <a:rPr kumimoji="1" lang="en-US" altLang="zh-CN" sz="2400" dirty="0"/>
              <a:t>es: emotional &amp; sensational words</a:t>
            </a:r>
          </a:p>
          <a:p>
            <a:endParaRPr kumimoji="1" lang="en-US" altLang="zh-CN" sz="2400" dirty="0"/>
          </a:p>
          <a:p>
            <a:r>
              <a:rPr kumimoji="1" lang="en-US" altLang="zh-CN" sz="2400" dirty="0"/>
              <a:t>m: metaphor words</a:t>
            </a:r>
          </a:p>
          <a:p>
            <a:endParaRPr kumimoji="1" lang="zh-CN" altLang="en-US" dirty="0"/>
          </a:p>
        </p:txBody>
      </p:sp>
    </p:spTree>
    <p:extLst>
      <p:ext uri="{BB962C8B-B14F-4D97-AF65-F5344CB8AC3E}">
        <p14:creationId xmlns:p14="http://schemas.microsoft.com/office/powerpoint/2010/main" val="37710252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754</Words>
  <Application>Microsoft Macintosh PowerPoint</Application>
  <PresentationFormat>宽屏</PresentationFormat>
  <Paragraphs>77</Paragraphs>
  <Slides>12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vt:lpstr>
      <vt:lpstr>等线 Light</vt:lpstr>
      <vt:lpstr>system-ui</vt:lpstr>
      <vt:lpstr>Arial</vt:lpstr>
      <vt:lpstr>Calibri</vt:lpstr>
      <vt:lpstr>Roboto</vt:lpstr>
      <vt:lpstr>Wingdings</vt:lpstr>
      <vt:lpstr>Office 主题​​</vt:lpstr>
      <vt:lpstr>Use GPT-3.5 to divide the sentence into words and phrases</vt:lpstr>
      <vt:lpstr>What is GPT prompt engineering?</vt:lpstr>
      <vt:lpstr>A list of elements that make up a well-crafted prompt: </vt:lpstr>
      <vt:lpstr>Best practices for prompt engineering with OpenAI API</vt:lpstr>
      <vt:lpstr>Create my prompt</vt:lpstr>
      <vt:lpstr>Answer of ChatGPT</vt:lpstr>
      <vt:lpstr>Result——GPT-3.5</vt:lpstr>
      <vt:lpstr>PowerPoint 演示文稿</vt:lpstr>
      <vt:lpstr>PowerPoint 演示文稿</vt:lpstr>
      <vt:lpstr>Compare——POS tagging</vt:lpstr>
      <vt:lpstr>Pros &amp; cons of two methods</vt:lpstr>
      <vt:lpstr>Other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GPT-3 to divide the sentence into words and phrases</dc:title>
  <dc:creator>12226</dc:creator>
  <cp:lastModifiedBy>12226</cp:lastModifiedBy>
  <cp:revision>13</cp:revision>
  <dcterms:created xsi:type="dcterms:W3CDTF">2023-08-25T03:58:50Z</dcterms:created>
  <dcterms:modified xsi:type="dcterms:W3CDTF">2023-08-25T20:47:50Z</dcterms:modified>
</cp:coreProperties>
</file>