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58" r:id="rId3"/>
    <p:sldId id="260" r:id="rId4"/>
    <p:sldId id="269" r:id="rId5"/>
    <p:sldId id="25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1" r:id="rId17"/>
    <p:sldId id="28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87517"/>
  </p:normalViewPr>
  <p:slideViewPr>
    <p:cSldViewPr snapToGrid="0">
      <p:cViewPr varScale="1">
        <p:scale>
          <a:sx n="106" d="100"/>
          <a:sy n="106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3B094-A6FE-864E-81B9-F26130C66ADA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9EDE-8699-DB44-B8FB-7193B297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4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65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64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82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uncased:</a:t>
            </a:r>
          </a:p>
          <a:p>
            <a:r>
              <a:rPr kumimoji="1" lang="en-US" altLang="zh-CN" dirty="0"/>
              <a:t>Cased: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</a:p>
          <a:p>
            <a:r>
              <a:rPr kumimoji="1" lang="en-US" altLang="zh-CN" dirty="0"/>
              <a:t>Uncased: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71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98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61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LSA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Latent Semantic Analysis</a:t>
            </a:r>
          </a:p>
          <a:p>
            <a:r>
              <a:rPr kumimoji="1" lang="en-US" altLang="zh-CN" b="0" i="0" dirty="0">
                <a:solidFill>
                  <a:srgbClr val="374151"/>
                </a:solidFill>
                <a:effectLst/>
                <a:latin typeface="Söhne"/>
              </a:rPr>
              <a:t>SVD</a:t>
            </a:r>
            <a:r>
              <a:rPr kumimoji="1"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Singular Value Decomposition</a:t>
            </a:r>
          </a:p>
          <a:p>
            <a:r>
              <a:rPr kumimoji="1" lang="en" altLang="zh-CN" b="0" i="0" dirty="0">
                <a:solidFill>
                  <a:srgbClr val="374151"/>
                </a:solidFill>
                <a:effectLst/>
                <a:latin typeface="Söhne"/>
              </a:rPr>
              <a:t>Advantages: One of the main advantages of LSA is its ability to capture semantic relationships, such as synonyms and polysemy, </a:t>
            </a:r>
          </a:p>
          <a:p>
            <a:r>
              <a:rPr kumimoji="1" lang="en" altLang="zh-CN" b="0" i="0" dirty="0">
                <a:solidFill>
                  <a:srgbClr val="374151"/>
                </a:solidFill>
                <a:effectLst/>
                <a:latin typeface="Söhne"/>
              </a:rPr>
              <a:t>which is difficult to achieve in traditional methods based on the Bag of Words model.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09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4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5E8B-9D08-9717-B43B-A0905348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BF3DC-8087-EEB2-CD24-8C1089B0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950E9-1369-2BB3-F1E7-5E899531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2330-0C10-5CA1-CCB1-F03A6E9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BAC26-B166-C3EF-DE55-4D51CC9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799F-12A8-9C79-F3C5-26231026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75108-1419-287E-624A-DBFE1BAF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6F931-A8FB-2E2F-F25C-B3F7AA0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971BC-448C-6D46-52E5-4A64A36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FF94C-D084-86D8-9DCE-CD49850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4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406-A178-84E9-3762-44A06F93C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873-6254-23AA-0AB3-5612F59B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DCF1-CA45-8C4B-CC46-F41B74F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BD65B-3F45-7F12-256C-2D4833EC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ABB5-828E-8301-1C06-1DAC535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F8D8-C9B0-6C35-3031-2F2A1A3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C25C6-94FF-71F0-EFD5-A2BB8404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455B-DB7A-77A0-AC15-16534654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2902-9230-3E78-3278-7129DF0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F387-1FC0-05E8-3B8E-105E4637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6562-4808-6242-1E73-4A872C1A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16EC5-63B6-8B5C-6174-A1D5D425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9407-1DA0-B724-0263-7206E4D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1B490-4FF9-98C9-8976-4F434CE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A944-0D31-826E-5984-8E346397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53DF-39C3-F3AF-17A4-F4A22DC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57DD-189C-4F09-1A0D-AA26F2F6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F6D1A-1ECA-CD0E-1C6D-CCE98542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C3567-09F4-4881-0A1D-61C162D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7C3C-BC6F-C048-226D-5DAC7EF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F821C-17B0-7128-9ECC-637F5337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72E7-6918-D58B-6101-8BCCD93B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60AB-1982-9EA9-4E84-A894D63B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5FB51-FA49-E234-42F4-6604314E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9AF52-33F4-D8C8-53B3-02D08C30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1FD1A-FB7A-50E8-37E0-97F796DD1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93AE1-20F9-EFC6-B986-45AC0905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658AF-3AB2-F86E-1159-CBAAF46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948C1-956D-347F-6087-C4D0F0B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2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26D8-4D3C-0CD5-D02D-2E64D6F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84417-FEEB-F2A4-8337-15299494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3C353-5997-4701-477C-427D175A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65EB1-E3E5-0DD2-A920-B9FB7EE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D2EFC-CAC9-072E-F4A4-169412B9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6785A-EC2E-C880-15EC-15417220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AC799-B314-28C3-6727-A8C5F295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8F3F-D32F-C7EC-77FE-3B3833D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9F8F7-4400-1FC6-B0C1-FA45A294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6CADC-0FC1-83B0-FC07-4B409891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C57FF-619C-3EED-343D-52F449E2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0A611-804C-73CE-74D3-D62873C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1D1F2-610E-E163-87C3-86E06DB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5BC2-0BC1-B6A7-4A83-9E52BD9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EDDF0-03A3-6A08-3B79-4ADF5A3F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7AFD0-64FC-CFFB-7837-33B08B9E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40F-7043-70E8-1F92-5839E3B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83306-164D-4728-AF96-13D1FBE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51466-481B-572C-3F27-512A4F6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6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FEE23-03B6-9C8D-98B4-E236567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83A86-744E-EC6B-DF05-6F594CB5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490F8-582F-A25B-6636-C289D8FE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FDDE-138E-2148-AF7C-0370EF973666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43EB9-7EC7-E5E8-09EC-2C1C5FC9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E53D0-54F5-FC3E-9E87-C67B8FDC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4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B1B2F-C864-37ED-30F9-0C1F1D8E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342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Static embedding is zero:</a:t>
            </a:r>
            <a:b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226FE-3895-DFE9-31CB-42680B8B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22" y="1015123"/>
            <a:ext cx="7772400" cy="57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6DB532-C0E8-C2F5-5B14-9BC55591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2" y="395473"/>
            <a:ext cx="1142274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Method5: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Bert concatenate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Autoencoder 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E23FE1F-F010-3ACB-F709-2EC452F7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en" altLang="zh-CN" dirty="0"/>
              <a:t>loVe.840B.300d</a:t>
            </a:r>
            <a:r>
              <a:rPr kumimoji="1" lang="en-US" altLang="zh-CN" dirty="0"/>
              <a:t>, Bert-base-cased/uncased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768d</a:t>
            </a:r>
            <a:endParaRPr kumimoji="1" lang="en" altLang="zh-CN" dirty="0"/>
          </a:p>
          <a:p>
            <a:r>
              <a:rPr kumimoji="1" lang="en-US" altLang="zh-CN" dirty="0"/>
              <a:t>Compress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128d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Autoencoder</a:t>
            </a:r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/>
              <a:t>For Autoencoder:</a:t>
            </a:r>
          </a:p>
          <a:p>
            <a:pPr marL="457200" lvl="1" indent="0">
              <a:buNone/>
            </a:pPr>
            <a:r>
              <a:rPr kumimoji="1" lang="en-US" altLang="zh-CN" dirty="0" err="1"/>
              <a:t>ReLU</a:t>
            </a:r>
            <a:r>
              <a:rPr kumimoji="1" lang="en-US" altLang="zh-CN" dirty="0"/>
              <a:t> as activation function</a:t>
            </a:r>
          </a:p>
          <a:p>
            <a:pPr marL="457200" lvl="1" indent="0">
              <a:buNone/>
            </a:pPr>
            <a:r>
              <a:rPr kumimoji="1" lang="en-US" altLang="zh-CN" dirty="0" err="1"/>
              <a:t>lr</a:t>
            </a:r>
            <a:r>
              <a:rPr kumimoji="1" lang="en-US" altLang="zh-CN" dirty="0"/>
              <a:t>=0.001</a:t>
            </a:r>
          </a:p>
          <a:p>
            <a:pPr marL="457200" lvl="1" indent="0">
              <a:buNone/>
            </a:pPr>
            <a:r>
              <a:rPr kumimoji="1" lang="en-US" altLang="zh-CN" dirty="0"/>
              <a:t>MSE as criterion</a:t>
            </a:r>
          </a:p>
          <a:p>
            <a:pPr marL="457200" lvl="1" indent="0">
              <a:buNone/>
            </a:pPr>
            <a:r>
              <a:rPr kumimoji="1" lang="en-US" altLang="zh-CN" dirty="0"/>
              <a:t>Epochs=100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7D1BBF-0850-B8CC-CF17-E8BA5FD5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60" y="3172179"/>
            <a:ext cx="4906787" cy="29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2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97A14FE-2F89-65C3-1726-D1C0631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648151-13D3-079F-4D58-BD9DDBF27035}"/>
              </a:ext>
            </a:extLst>
          </p:cNvPr>
          <p:cNvSpPr txBox="1"/>
          <p:nvPr/>
        </p:nvSpPr>
        <p:spPr>
          <a:xfrm>
            <a:off x="2045997" y="5295427"/>
            <a:ext cx="13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Cased, 21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B908C5-4F79-B673-EFFD-649921E4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" y="1354079"/>
            <a:ext cx="5788782" cy="3658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D23948-E694-6B46-A64B-CE528470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127" y="1354079"/>
            <a:ext cx="5721781" cy="3658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206E4B-4268-146A-EC9F-816F699F2F87}"/>
              </a:ext>
            </a:extLst>
          </p:cNvPr>
          <p:cNvSpPr txBox="1"/>
          <p:nvPr/>
        </p:nvSpPr>
        <p:spPr>
          <a:xfrm>
            <a:off x="8463729" y="5295427"/>
            <a:ext cx="1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uncased, 10, 88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52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DA73935-9003-CFEA-5995-5714A79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2" y="395473"/>
            <a:ext cx="1142274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Method6: SVD(LSA) and Bert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concatenate</a:t>
            </a:r>
            <a:br>
              <a:rPr kumimoji="1"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Autoencoder 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D0BE66-FE4A-C190-4479-F7AA4F87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LSA</a:t>
            </a:r>
            <a:r>
              <a:rPr kumimoji="1" lang="zh-CN" altLang="en-US" dirty="0"/>
              <a:t> </a:t>
            </a:r>
            <a:r>
              <a:rPr kumimoji="1" lang="en-US" altLang="zh-CN" dirty="0"/>
              <a:t>(d=300), Bert-base-cased/uncased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768d</a:t>
            </a:r>
            <a:r>
              <a:rPr kumimoji="1" lang="zh-CN" altLang="en-US" dirty="0"/>
              <a:t> </a:t>
            </a:r>
            <a:endParaRPr kumimoji="1" lang="en" altLang="zh-CN" dirty="0"/>
          </a:p>
          <a:p>
            <a:r>
              <a:rPr kumimoji="1" lang="en-US" altLang="zh-CN" dirty="0"/>
              <a:t>Compress to</a:t>
            </a:r>
            <a:r>
              <a:rPr kumimoji="1" lang="en-US" altLang="zh-CN" dirty="0">
                <a:solidFill>
                  <a:srgbClr val="FF0000"/>
                </a:solidFill>
              </a:rPr>
              <a:t> 128d </a:t>
            </a:r>
            <a:r>
              <a:rPr kumimoji="1" lang="en-US" altLang="zh-CN" dirty="0"/>
              <a:t>using Autoencoder</a:t>
            </a:r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/>
              <a:t>For Autoencoder:</a:t>
            </a:r>
          </a:p>
          <a:p>
            <a:pPr marL="457200" lvl="1" indent="0">
              <a:buNone/>
            </a:pPr>
            <a:r>
              <a:rPr kumimoji="1" lang="en-US" altLang="zh-CN" dirty="0" err="1"/>
              <a:t>ReLU</a:t>
            </a:r>
            <a:r>
              <a:rPr kumimoji="1" lang="en-US" altLang="zh-CN" dirty="0"/>
              <a:t> as activation function</a:t>
            </a:r>
          </a:p>
          <a:p>
            <a:pPr marL="457200" lvl="1" indent="0">
              <a:buNone/>
            </a:pPr>
            <a:r>
              <a:rPr kumimoji="1" lang="en-US" altLang="zh-CN" dirty="0" err="1"/>
              <a:t>lr</a:t>
            </a:r>
            <a:r>
              <a:rPr kumimoji="1" lang="en-US" altLang="zh-CN" dirty="0"/>
              <a:t>=0.001</a:t>
            </a:r>
          </a:p>
          <a:p>
            <a:pPr marL="457200" lvl="1" indent="0">
              <a:buNone/>
            </a:pPr>
            <a:r>
              <a:rPr kumimoji="1" lang="en-US" altLang="zh-CN" dirty="0"/>
              <a:t>MSE as criterion</a:t>
            </a:r>
          </a:p>
          <a:p>
            <a:pPr marL="457200" lvl="1" indent="0">
              <a:buNone/>
            </a:pPr>
            <a:r>
              <a:rPr kumimoji="1" lang="en-US" altLang="zh-CN" dirty="0"/>
              <a:t>Epochs=100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98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97A14FE-2F89-65C3-1726-D1C0631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EAF1A7-BE89-9D56-2D8F-ECBB6666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3" y="1450549"/>
            <a:ext cx="5576712" cy="3565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14BD72-EFF0-9068-2FDF-C924FF5576C4}"/>
              </a:ext>
            </a:extLst>
          </p:cNvPr>
          <p:cNvSpPr txBox="1"/>
          <p:nvPr/>
        </p:nvSpPr>
        <p:spPr>
          <a:xfrm>
            <a:off x="2394194" y="5427618"/>
            <a:ext cx="11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Cased, 13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7B007-A393-D152-CD1B-11F5E71C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33" y="1450548"/>
            <a:ext cx="5576712" cy="35654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E6877D-BFDC-FEDB-B70F-95C1EF56C235}"/>
              </a:ext>
            </a:extLst>
          </p:cNvPr>
          <p:cNvSpPr txBox="1"/>
          <p:nvPr/>
        </p:nvSpPr>
        <p:spPr>
          <a:xfrm>
            <a:off x="8224904" y="5427618"/>
            <a:ext cx="221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uncased, 10, 15, 56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3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DA73935-9003-CFEA-5995-5714A79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2" y="395473"/>
            <a:ext cx="11422742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Method7: SVD(LSA) and Bert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DualInputNetwork</a:t>
            </a:r>
            <a:br>
              <a:rPr kumimoji="1"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D0BE66-FE4A-C190-4479-F7AA4F87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E53A5B9-605B-2EAE-4599-CB4DC936B27A}"/>
              </a:ext>
            </a:extLst>
          </p:cNvPr>
          <p:cNvSpPr txBox="1">
            <a:spLocks/>
          </p:cNvSpPr>
          <p:nvPr/>
        </p:nvSpPr>
        <p:spPr>
          <a:xfrm>
            <a:off x="990600" y="1885873"/>
            <a:ext cx="10515600" cy="478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LSA</a:t>
            </a:r>
            <a:r>
              <a:rPr kumimoji="1" lang="zh-CN" altLang="en-US" dirty="0"/>
              <a:t> </a:t>
            </a:r>
            <a:r>
              <a:rPr kumimoji="1" lang="en-US" altLang="zh-CN" dirty="0"/>
              <a:t>d=300, Bert-base-cased/uncased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768d</a:t>
            </a:r>
            <a:endParaRPr kumimoji="1" lang="en" altLang="zh-CN" dirty="0"/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LSA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128d</a:t>
            </a:r>
          </a:p>
          <a:p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pathways,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128d</a:t>
            </a:r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dirty="0" err="1"/>
              <a:t>DualInputNetwork</a:t>
            </a:r>
            <a:r>
              <a:rPr kumimoji="1" lang="en-US" altLang="zh-CN" dirty="0"/>
              <a:t> 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1" lang="en-US" altLang="zh-CN" dirty="0" err="1"/>
              <a:t>ReLU</a:t>
            </a:r>
            <a:r>
              <a:rPr kumimoji="1" lang="en-US" altLang="zh-CN" dirty="0"/>
              <a:t> as activation function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55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97A14FE-2F89-65C3-1726-D1C0631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82347A-4449-EFDD-2ABB-281B6F4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2" y="1302894"/>
            <a:ext cx="5951922" cy="38053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1AE570-3458-4F01-4D47-286A2C9EDCB2}"/>
              </a:ext>
            </a:extLst>
          </p:cNvPr>
          <p:cNvSpPr txBox="1"/>
          <p:nvPr/>
        </p:nvSpPr>
        <p:spPr>
          <a:xfrm>
            <a:off x="2562577" y="5847645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Cased, 11, 38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0ADCCE-687E-A24D-08CC-9B8E370D9DAB}"/>
              </a:ext>
            </a:extLst>
          </p:cNvPr>
          <p:cNvSpPr txBox="1"/>
          <p:nvPr/>
        </p:nvSpPr>
        <p:spPr>
          <a:xfrm>
            <a:off x="8556978" y="5847645"/>
            <a:ext cx="20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Uncased,97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78F74-E171-E1F7-9380-77BC51CE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04" y="1302894"/>
            <a:ext cx="6075522" cy="38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6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DA73935-9003-CFEA-5995-5714A79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2" y="395473"/>
            <a:ext cx="1142274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Method8: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Bert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DualInputNetwork</a:t>
            </a:r>
            <a:br>
              <a:rPr kumimoji="1"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D0BE66-FE4A-C190-4479-F7AA4F87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36270C5-DBEA-6B33-87FE-E350FDED03BE}"/>
              </a:ext>
            </a:extLst>
          </p:cNvPr>
          <p:cNvSpPr txBox="1">
            <a:spLocks/>
          </p:cNvSpPr>
          <p:nvPr/>
        </p:nvSpPr>
        <p:spPr>
          <a:xfrm>
            <a:off x="990600" y="1885873"/>
            <a:ext cx="10515600" cy="478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en" altLang="zh-CN" dirty="0"/>
              <a:t>loVe.840B.300d</a:t>
            </a:r>
            <a:r>
              <a:rPr kumimoji="1" lang="en-US" altLang="zh-CN" dirty="0"/>
              <a:t>, Bert-base-cased/uncased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768d</a:t>
            </a:r>
            <a:endParaRPr kumimoji="1" lang="en" altLang="zh-CN" dirty="0"/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GloVe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128d</a:t>
            </a:r>
          </a:p>
          <a:p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pathways,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128d</a:t>
            </a:r>
          </a:p>
          <a:p>
            <a:r>
              <a:rPr kumimoji="1" lang="en-US" altLang="zh-CN" dirty="0"/>
              <a:t>Rules: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1" lang="en-US" altLang="zh-CN" dirty="0" err="1"/>
              <a:t>ReLU</a:t>
            </a:r>
            <a:r>
              <a:rPr kumimoji="1" lang="en-US" altLang="zh-CN" dirty="0"/>
              <a:t> as activation function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60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97A14FE-2F89-65C3-1726-D1C0631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3B2B74-8AE0-4094-22D8-59265B84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0" y="1690269"/>
            <a:ext cx="5777018" cy="36172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B2A5D4-45F3-F1B5-23FB-722D4A094749}"/>
              </a:ext>
            </a:extLst>
          </p:cNvPr>
          <p:cNvSpPr txBox="1"/>
          <p:nvPr/>
        </p:nvSpPr>
        <p:spPr>
          <a:xfrm>
            <a:off x="2241435" y="542220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Cased, 100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863D9-5F92-0FC5-D437-57C45CF6236F}"/>
              </a:ext>
            </a:extLst>
          </p:cNvPr>
          <p:cNvSpPr txBox="1"/>
          <p:nvPr/>
        </p:nvSpPr>
        <p:spPr>
          <a:xfrm>
            <a:off x="7789333" y="5422205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Uncased, 100 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A2B5AD-4BD3-FE15-A0B7-5B6BBB40C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8736"/>
            <a:ext cx="5549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C36EE-EDF7-1062-440A-8003F1A8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Step: 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5D3B7-CB24-0296-E895-C609FCEC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Determine the emotional attributes of words (positive, negative, or neutral)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better clustering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2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CE40-5188-D37A-165D-25A5DC10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7" y="336097"/>
            <a:ext cx="1142274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Method1: Use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only 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F1F88-E7B6-7DC3-2C04-5CAF1D2F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en" altLang="zh-CN" dirty="0"/>
              <a:t>loVe.840B.300d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GloVe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0, and remove them during the Clustering</a:t>
            </a:r>
          </a:p>
          <a:p>
            <a:pPr lvl="1"/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phrases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13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4872-B599-9C6F-3B72-9462B9AE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EF372-9B79-22F7-F21E-50B5F818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88" y="1368466"/>
            <a:ext cx="7115528" cy="44862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896D40-DBD7-7ECF-38FA-328AE025C9D9}"/>
              </a:ext>
            </a:extLst>
          </p:cNvPr>
          <p:cNvSpPr txBox="1"/>
          <p:nvPr/>
        </p:nvSpPr>
        <p:spPr>
          <a:xfrm>
            <a:off x="3989688" y="5854700"/>
            <a:ext cx="450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All negative values!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28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6DB532-C0E8-C2F5-5B14-9BC55591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7" y="336097"/>
            <a:ext cx="1142274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Method2: Use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for words and Bert for phrases 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D7280D-5C3B-3211-A8AF-57EDE006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en" altLang="zh-CN" dirty="0"/>
              <a:t>loVe.840B.300d</a:t>
            </a:r>
            <a:r>
              <a:rPr kumimoji="1" lang="en-US" altLang="zh-CN" dirty="0"/>
              <a:t>, Bert-base-cased/uncased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768d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GloVe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dataset,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and remove them during the Clustering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embedding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phrases</a:t>
            </a:r>
          </a:p>
          <a:p>
            <a:pPr lvl="1"/>
            <a:r>
              <a:rPr kumimoji="1" lang="en-US" altLang="zh-CN" dirty="0"/>
              <a:t>For Bert, add ”</a:t>
            </a:r>
            <a:r>
              <a:rPr kumimoji="1" lang="en-US" altLang="zh-CN" dirty="0">
                <a:solidFill>
                  <a:srgbClr val="FF0000"/>
                </a:solidFill>
              </a:rPr>
              <a:t>I feel </a:t>
            </a:r>
            <a:r>
              <a:rPr kumimoji="1" lang="en-US" altLang="zh-CN" dirty="0"/>
              <a:t>” in front of every phrase</a:t>
            </a:r>
          </a:p>
          <a:p>
            <a:pPr lvl="1"/>
            <a:r>
              <a:rPr kumimoji="1" lang="en-US" altLang="zh-CN" dirty="0"/>
              <a:t>Using </a:t>
            </a:r>
            <a:r>
              <a:rPr kumimoji="1" lang="en-US" altLang="zh-CN" dirty="0">
                <a:solidFill>
                  <a:srgbClr val="FF0000"/>
                </a:solidFill>
              </a:rPr>
              <a:t>PCA</a:t>
            </a:r>
            <a:r>
              <a:rPr kumimoji="1" lang="en-US" altLang="zh-CN" dirty="0"/>
              <a:t> to reduce BERT embeddings to 300 dimensions equivalent to </a:t>
            </a:r>
            <a:r>
              <a:rPr kumimoji="1" lang="en-US" altLang="zh-CN" dirty="0" err="1"/>
              <a:t>GloVe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97A14FE-2F89-65C3-1726-D1C0631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F16D21-BFA4-D591-74E9-9F95AB27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8" y="1388535"/>
            <a:ext cx="5926582" cy="37366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981B34-55E1-1AD2-12CA-8001D44FD3D8}"/>
              </a:ext>
            </a:extLst>
          </p:cNvPr>
          <p:cNvSpPr txBox="1"/>
          <p:nvPr/>
        </p:nvSpPr>
        <p:spPr>
          <a:xfrm>
            <a:off x="2031999" y="5695243"/>
            <a:ext cx="165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Cased, 98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6C27A2-342D-F136-A089-05A7D1CFC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61" y="1388534"/>
            <a:ext cx="5981331" cy="37366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5EF133-A2BF-53EB-692C-702807310947}"/>
              </a:ext>
            </a:extLst>
          </p:cNvPr>
          <p:cNvSpPr txBox="1"/>
          <p:nvPr/>
        </p:nvSpPr>
        <p:spPr>
          <a:xfrm>
            <a:off x="8867421" y="5510577"/>
            <a:ext cx="165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uncased, 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6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6DB532-C0E8-C2F5-5B14-9BC55591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29" y="264844"/>
            <a:ext cx="1142274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Method3: Use Bert Only 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9AAF0CC-5D00-09B5-A7DC-5000D299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Bert-base-cased/uncased</a:t>
            </a:r>
            <a:r>
              <a:rPr kumimoji="1" lang="zh-CN" altLang="en-US" dirty="0"/>
              <a:t>  </a:t>
            </a:r>
            <a:r>
              <a:rPr kumimoji="1" lang="en-US" altLang="zh-CN" dirty="0"/>
              <a:t>768d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phrases</a:t>
            </a:r>
          </a:p>
          <a:p>
            <a:pPr lvl="1"/>
            <a:r>
              <a:rPr kumimoji="1" lang="en-US" altLang="zh-CN" dirty="0"/>
              <a:t>For Bert, add ”</a:t>
            </a:r>
            <a:r>
              <a:rPr kumimoji="1" lang="en-US" altLang="zh-CN" dirty="0">
                <a:solidFill>
                  <a:srgbClr val="FF0000"/>
                </a:solidFill>
              </a:rPr>
              <a:t>I feel </a:t>
            </a:r>
            <a:r>
              <a:rPr kumimoji="1" lang="en-US" altLang="zh-CN" dirty="0"/>
              <a:t>” in front of 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 and phrases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19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97A14FE-2F89-65C3-1726-D1C0631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06D647-AAC7-C03D-809B-C6EC2089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3" y="1437826"/>
            <a:ext cx="5358410" cy="33940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4C71D9-4A7D-AA36-4AD7-965DF48C1729}"/>
              </a:ext>
            </a:extLst>
          </p:cNvPr>
          <p:cNvSpPr txBox="1"/>
          <p:nvPr/>
        </p:nvSpPr>
        <p:spPr>
          <a:xfrm>
            <a:off x="2615284" y="5317067"/>
            <a:ext cx="126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Cased, 85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0E058-82C9-FCF9-6BD3-F6C05EA1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61" y="1470197"/>
            <a:ext cx="5422900" cy="3467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4B3C81-66A6-CFCE-6EF0-71B9C198DC2B}"/>
              </a:ext>
            </a:extLst>
          </p:cNvPr>
          <p:cNvSpPr txBox="1"/>
          <p:nvPr/>
        </p:nvSpPr>
        <p:spPr>
          <a:xfrm>
            <a:off x="8308625" y="5425714"/>
            <a:ext cx="153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uncased, 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47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6DB532-C0E8-C2F5-5B14-9BC55591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2" y="395473"/>
            <a:ext cx="1142274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Method4: Concatenate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Bert + Hierarchical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38D3E3E-A30D-DDE1-19CA-6073FD59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73"/>
            <a:ext cx="10515600" cy="478843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en" altLang="zh-CN" dirty="0"/>
              <a:t>loVe.840B.300d</a:t>
            </a:r>
            <a:r>
              <a:rPr kumimoji="1" lang="en-US" altLang="zh-CN" dirty="0"/>
              <a:t>, Bert-base-cased/uncased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768d</a:t>
            </a:r>
            <a:endParaRPr kumimoji="1" lang="en" altLang="zh-CN" dirty="0"/>
          </a:p>
          <a:p>
            <a:r>
              <a:rPr kumimoji="1" lang="en-US" altLang="zh-CN" dirty="0"/>
              <a:t>Concatenate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1068d</a:t>
            </a:r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phrases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GloVe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dataset,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and remove them in Bert and during the Clustering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embedding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phrases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Bert, add ”I feel ” in front of every words and phrases</a:t>
            </a:r>
          </a:p>
          <a:p>
            <a:pPr lvl="1"/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 </a:t>
            </a:r>
          </a:p>
          <a:p>
            <a:pPr lvl="1"/>
            <a:r>
              <a:rPr kumimoji="1" lang="en-US" altLang="zh-CN" dirty="0" err="1"/>
              <a:t>n_clusters</a:t>
            </a:r>
            <a:r>
              <a:rPr kumimoji="1" lang="en-US" altLang="zh-CN" dirty="0"/>
              <a:t> from 10 to 100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57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97A14FE-2F89-65C3-1726-D1C0631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FFBAA2-2B61-5EA7-58EA-8AD2599F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5" y="1416356"/>
            <a:ext cx="5473700" cy="34194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1C70FD-4F26-6191-3A9A-B9C56314D527}"/>
              </a:ext>
            </a:extLst>
          </p:cNvPr>
          <p:cNvSpPr txBox="1"/>
          <p:nvPr/>
        </p:nvSpPr>
        <p:spPr>
          <a:xfrm>
            <a:off x="2675467" y="5080000"/>
            <a:ext cx="15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Cased, 100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43DEC-3601-6757-A023-1DD64830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62" y="1437953"/>
            <a:ext cx="5473700" cy="3467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AE268F-A519-F0CF-6000-D66A193A2104}"/>
              </a:ext>
            </a:extLst>
          </p:cNvPr>
          <p:cNvSpPr txBox="1"/>
          <p:nvPr/>
        </p:nvSpPr>
        <p:spPr>
          <a:xfrm>
            <a:off x="8359423" y="5080000"/>
            <a:ext cx="15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uncased, 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02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679</Words>
  <Application>Microsoft Macintosh PowerPoint</Application>
  <PresentationFormat>宽屏</PresentationFormat>
  <Paragraphs>192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Söhne</vt:lpstr>
      <vt:lpstr>Arial</vt:lpstr>
      <vt:lpstr>Calibri</vt:lpstr>
      <vt:lpstr>Office 主题​​</vt:lpstr>
      <vt:lpstr>Static embedding is zero:  </vt:lpstr>
      <vt:lpstr>Method1: Use GloVe only + Hierarchical Clustering</vt:lpstr>
      <vt:lpstr>Result</vt:lpstr>
      <vt:lpstr>Method2: Use GloVe for words and Bert for phrases + Hierarchical Clustering</vt:lpstr>
      <vt:lpstr>Result</vt:lpstr>
      <vt:lpstr>Method3: Use Bert Only + Hierarchical Clustering</vt:lpstr>
      <vt:lpstr>Result</vt:lpstr>
      <vt:lpstr>Method4: Concatenate GloVe and Bert + Hierarchical Clustering</vt:lpstr>
      <vt:lpstr>Result</vt:lpstr>
      <vt:lpstr>Method5: GloVe and Bert concatenate + Autoencoder + Hierarchical Clustering</vt:lpstr>
      <vt:lpstr>Result</vt:lpstr>
      <vt:lpstr>Method6: SVD(LSA) and Bert concatenate + Autoencoder + Hierarchical Clustering</vt:lpstr>
      <vt:lpstr>Result</vt:lpstr>
      <vt:lpstr>Method7: SVD(LSA) and Bert + DualInputNetwork + Hierarchical Clustering</vt:lpstr>
      <vt:lpstr>Result</vt:lpstr>
      <vt:lpstr>Method8: GloVe and Bert + DualInputNetwork + Hierarchical Clustering</vt:lpstr>
      <vt:lpstr>Result</vt:lpstr>
      <vt:lpstr>Next Step: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GPT-3 to divide the sentence into words and phrases</dc:title>
  <dc:creator>12226</dc:creator>
  <cp:lastModifiedBy>12226</cp:lastModifiedBy>
  <cp:revision>57</cp:revision>
  <dcterms:created xsi:type="dcterms:W3CDTF">2023-08-25T03:58:50Z</dcterms:created>
  <dcterms:modified xsi:type="dcterms:W3CDTF">2023-09-22T19:10:20Z</dcterms:modified>
</cp:coreProperties>
</file>