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61" r:id="rId3"/>
    <p:sldId id="260" r:id="rId4"/>
    <p:sldId id="269" r:id="rId5"/>
    <p:sldId id="259" r:id="rId6"/>
    <p:sldId id="27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p:restoredTop sz="92640"/>
  </p:normalViewPr>
  <p:slideViewPr>
    <p:cSldViewPr snapToGrid="0">
      <p:cViewPr varScale="1">
        <p:scale>
          <a:sx n="101" d="100"/>
          <a:sy n="101" d="100"/>
        </p:scale>
        <p:origin x="1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zhaozirui/Desktop/ASU-visiting%20student/8.25/gpt-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zhaozirui/Desktop/ASU-visiting%20student/8.25/gpt-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average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Sheet1!$B$88</c:f>
              <c:strCache>
                <c:ptCount val="1"/>
                <c:pt idx="0">
                  <c:v>precision</c:v>
                </c:pt>
              </c:strCache>
            </c:strRef>
          </c:tx>
          <c:spPr>
            <a:ln w="28575" cap="rnd">
              <a:solidFill>
                <a:schemeClr val="accent1"/>
              </a:solidFill>
              <a:round/>
            </a:ln>
            <a:effectLst/>
          </c:spPr>
          <c:marker>
            <c:symbol val="none"/>
          </c:marker>
          <c:cat>
            <c:numRef>
              <c:f>Sheet1!$A$89:$A$99</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Sheet1!$B$89:$B$99</c:f>
              <c:numCache>
                <c:formatCode>General</c:formatCode>
                <c:ptCount val="11"/>
                <c:pt idx="0">
                  <c:v>0.56498105717399871</c:v>
                </c:pt>
                <c:pt idx="1">
                  <c:v>0.56595563923592118</c:v>
                </c:pt>
                <c:pt idx="2">
                  <c:v>0.56953681356764874</c:v>
                </c:pt>
                <c:pt idx="3">
                  <c:v>0.57263083165232131</c:v>
                </c:pt>
                <c:pt idx="4">
                  <c:v>0.57511005092841561</c:v>
                </c:pt>
                <c:pt idx="5">
                  <c:v>0.57001909430355269</c:v>
                </c:pt>
                <c:pt idx="6">
                  <c:v>0.56974007644640978</c:v>
                </c:pt>
                <c:pt idx="7">
                  <c:v>0.5777597481331892</c:v>
                </c:pt>
                <c:pt idx="8">
                  <c:v>0.57347921700326687</c:v>
                </c:pt>
                <c:pt idx="9">
                  <c:v>0.58042810734676509</c:v>
                </c:pt>
                <c:pt idx="10">
                  <c:v>0.58400194556334639</c:v>
                </c:pt>
              </c:numCache>
            </c:numRef>
          </c:val>
          <c:smooth val="0"/>
          <c:extLst>
            <c:ext xmlns:c16="http://schemas.microsoft.com/office/drawing/2014/chart" uri="{C3380CC4-5D6E-409C-BE32-E72D297353CC}">
              <c16:uniqueId val="{00000000-35FD-9B48-9087-35D672D8FE6A}"/>
            </c:ext>
          </c:extLst>
        </c:ser>
        <c:ser>
          <c:idx val="1"/>
          <c:order val="1"/>
          <c:tx>
            <c:strRef>
              <c:f>Sheet1!$C$88</c:f>
              <c:strCache>
                <c:ptCount val="1"/>
                <c:pt idx="0">
                  <c:v>recall</c:v>
                </c:pt>
              </c:strCache>
            </c:strRef>
          </c:tx>
          <c:spPr>
            <a:ln w="28575" cap="rnd">
              <a:solidFill>
                <a:schemeClr val="accent2"/>
              </a:solidFill>
              <a:round/>
            </a:ln>
            <a:effectLst/>
          </c:spPr>
          <c:marker>
            <c:symbol val="none"/>
          </c:marker>
          <c:cat>
            <c:numRef>
              <c:f>Sheet1!$A$89:$A$99</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Sheet1!$C$89:$C$99</c:f>
              <c:numCache>
                <c:formatCode>General</c:formatCode>
                <c:ptCount val="11"/>
                <c:pt idx="0">
                  <c:v>0.55107088104413249</c:v>
                </c:pt>
                <c:pt idx="1">
                  <c:v>0.55289327675706013</c:v>
                </c:pt>
                <c:pt idx="2">
                  <c:v>0.55579189463104728</c:v>
                </c:pt>
                <c:pt idx="3">
                  <c:v>0.56926424783689633</c:v>
                </c:pt>
                <c:pt idx="4">
                  <c:v>0.57279847402737261</c:v>
                </c:pt>
                <c:pt idx="5">
                  <c:v>0.56322385814611819</c:v>
                </c:pt>
                <c:pt idx="6">
                  <c:v>0.56322385814611819</c:v>
                </c:pt>
                <c:pt idx="7">
                  <c:v>0.56796086556307934</c:v>
                </c:pt>
                <c:pt idx="8">
                  <c:v>0.56664581960572336</c:v>
                </c:pt>
                <c:pt idx="9">
                  <c:v>0.57455512645038542</c:v>
                </c:pt>
                <c:pt idx="10">
                  <c:v>0.57539053023845466</c:v>
                </c:pt>
              </c:numCache>
            </c:numRef>
          </c:val>
          <c:smooth val="0"/>
          <c:extLst>
            <c:ext xmlns:c16="http://schemas.microsoft.com/office/drawing/2014/chart" uri="{C3380CC4-5D6E-409C-BE32-E72D297353CC}">
              <c16:uniqueId val="{00000001-35FD-9B48-9087-35D672D8FE6A}"/>
            </c:ext>
          </c:extLst>
        </c:ser>
        <c:ser>
          <c:idx val="2"/>
          <c:order val="2"/>
          <c:tx>
            <c:strRef>
              <c:f>Sheet1!$D$88</c:f>
              <c:strCache>
                <c:ptCount val="1"/>
                <c:pt idx="0">
                  <c:v>f1</c:v>
                </c:pt>
              </c:strCache>
            </c:strRef>
          </c:tx>
          <c:spPr>
            <a:ln w="28575" cap="rnd">
              <a:solidFill>
                <a:schemeClr val="accent3"/>
              </a:solidFill>
              <a:round/>
            </a:ln>
            <a:effectLst/>
          </c:spPr>
          <c:marker>
            <c:symbol val="none"/>
          </c:marker>
          <c:cat>
            <c:numRef>
              <c:f>Sheet1!$A$89:$A$99</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Sheet1!$D$89:$D$99</c:f>
              <c:numCache>
                <c:formatCode>General</c:formatCode>
                <c:ptCount val="11"/>
                <c:pt idx="0">
                  <c:v>0.54829216108244327</c:v>
                </c:pt>
                <c:pt idx="1">
                  <c:v>0.54977972955403864</c:v>
                </c:pt>
                <c:pt idx="2">
                  <c:v>0.55188933180430688</c:v>
                </c:pt>
                <c:pt idx="3">
                  <c:v>0.56037022931186586</c:v>
                </c:pt>
                <c:pt idx="4">
                  <c:v>0.56329460904182804</c:v>
                </c:pt>
                <c:pt idx="5">
                  <c:v>0.55447883441916723</c:v>
                </c:pt>
                <c:pt idx="6">
                  <c:v>0.55433002489535765</c:v>
                </c:pt>
                <c:pt idx="7">
                  <c:v>0.56243473709964187</c:v>
                </c:pt>
                <c:pt idx="8">
                  <c:v>0.55968541095525692</c:v>
                </c:pt>
                <c:pt idx="9">
                  <c:v>0.56651245714979948</c:v>
                </c:pt>
                <c:pt idx="10">
                  <c:v>0.56819343164317104</c:v>
                </c:pt>
              </c:numCache>
            </c:numRef>
          </c:val>
          <c:smooth val="0"/>
          <c:extLst>
            <c:ext xmlns:c16="http://schemas.microsoft.com/office/drawing/2014/chart" uri="{C3380CC4-5D6E-409C-BE32-E72D297353CC}">
              <c16:uniqueId val="{00000002-35FD-9B48-9087-35D672D8FE6A}"/>
            </c:ext>
          </c:extLst>
        </c:ser>
        <c:dLbls>
          <c:showLegendKey val="0"/>
          <c:showVal val="0"/>
          <c:showCatName val="0"/>
          <c:showSerName val="0"/>
          <c:showPercent val="0"/>
          <c:showBubbleSize val="0"/>
        </c:dLbls>
        <c:smooth val="0"/>
        <c:axId val="367686656"/>
        <c:axId val="1008175520"/>
      </c:lineChart>
      <c:catAx>
        <c:axId val="36768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8175520"/>
        <c:crosses val="autoZero"/>
        <c:auto val="1"/>
        <c:lblAlgn val="ctr"/>
        <c:lblOffset val="100"/>
        <c:noMultiLvlLbl val="0"/>
      </c:catAx>
      <c:valAx>
        <c:axId val="100817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768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standard deviation</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Sheet1!$O$87</c:f>
              <c:strCache>
                <c:ptCount val="1"/>
                <c:pt idx="0">
                  <c:v>precision</c:v>
                </c:pt>
              </c:strCache>
            </c:strRef>
          </c:tx>
          <c:spPr>
            <a:ln w="28575" cap="rnd">
              <a:solidFill>
                <a:schemeClr val="accent1"/>
              </a:solidFill>
              <a:round/>
            </a:ln>
            <a:effectLst/>
          </c:spPr>
          <c:marker>
            <c:symbol val="none"/>
          </c:marker>
          <c:cat>
            <c:numRef>
              <c:f>Sheet1!$N$88:$N$98</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Sheet1!$O$88:$O$98</c:f>
              <c:numCache>
                <c:formatCode>General</c:formatCode>
                <c:ptCount val="11"/>
                <c:pt idx="0">
                  <c:v>8.8086424254015402E-2</c:v>
                </c:pt>
                <c:pt idx="1">
                  <c:v>0.10044517006574161</c:v>
                </c:pt>
                <c:pt idx="2">
                  <c:v>7.8634932810363573E-2</c:v>
                </c:pt>
                <c:pt idx="3">
                  <c:v>8.8073868598177535E-2</c:v>
                </c:pt>
                <c:pt idx="4">
                  <c:v>8.38700438148339E-2</c:v>
                </c:pt>
                <c:pt idx="5">
                  <c:v>8.1702464034741462E-2</c:v>
                </c:pt>
                <c:pt idx="6">
                  <c:v>8.531896648804245E-2</c:v>
                </c:pt>
                <c:pt idx="7">
                  <c:v>8.2179935822263378E-2</c:v>
                </c:pt>
                <c:pt idx="8">
                  <c:v>8.3796367034788405E-2</c:v>
                </c:pt>
                <c:pt idx="9">
                  <c:v>8.1446929493763462E-2</c:v>
                </c:pt>
                <c:pt idx="10">
                  <c:v>8.7704647823761819E-2</c:v>
                </c:pt>
              </c:numCache>
            </c:numRef>
          </c:val>
          <c:smooth val="0"/>
          <c:extLst>
            <c:ext xmlns:c16="http://schemas.microsoft.com/office/drawing/2014/chart" uri="{C3380CC4-5D6E-409C-BE32-E72D297353CC}">
              <c16:uniqueId val="{00000000-9D8A-2645-9729-0B916EC3690B}"/>
            </c:ext>
          </c:extLst>
        </c:ser>
        <c:ser>
          <c:idx val="1"/>
          <c:order val="1"/>
          <c:tx>
            <c:strRef>
              <c:f>Sheet1!$P$87</c:f>
              <c:strCache>
                <c:ptCount val="1"/>
                <c:pt idx="0">
                  <c:v>recall</c:v>
                </c:pt>
              </c:strCache>
            </c:strRef>
          </c:tx>
          <c:spPr>
            <a:ln w="28575" cap="rnd">
              <a:solidFill>
                <a:schemeClr val="accent2"/>
              </a:solidFill>
              <a:round/>
            </a:ln>
            <a:effectLst/>
          </c:spPr>
          <c:marker>
            <c:symbol val="none"/>
          </c:marker>
          <c:cat>
            <c:numRef>
              <c:f>Sheet1!$N$88:$N$98</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Sheet1!$P$88:$P$98</c:f>
              <c:numCache>
                <c:formatCode>General</c:formatCode>
                <c:ptCount val="11"/>
                <c:pt idx="0">
                  <c:v>8.5934042448885944E-2</c:v>
                </c:pt>
                <c:pt idx="1">
                  <c:v>9.6778940246000256E-2</c:v>
                </c:pt>
                <c:pt idx="2">
                  <c:v>8.5791517262947953E-2</c:v>
                </c:pt>
                <c:pt idx="3">
                  <c:v>9.7697588943584046E-2</c:v>
                </c:pt>
                <c:pt idx="4">
                  <c:v>9.4882343816132073E-2</c:v>
                </c:pt>
                <c:pt idx="5">
                  <c:v>9.2321610546076516E-2</c:v>
                </c:pt>
                <c:pt idx="6">
                  <c:v>9.6426777347494996E-2</c:v>
                </c:pt>
                <c:pt idx="7">
                  <c:v>9.1313669073500844E-2</c:v>
                </c:pt>
                <c:pt idx="8">
                  <c:v>9.8074640387528736E-2</c:v>
                </c:pt>
                <c:pt idx="9">
                  <c:v>9.0337003629850005E-2</c:v>
                </c:pt>
                <c:pt idx="10">
                  <c:v>9.3629798536640205E-2</c:v>
                </c:pt>
              </c:numCache>
            </c:numRef>
          </c:val>
          <c:smooth val="0"/>
          <c:extLst>
            <c:ext xmlns:c16="http://schemas.microsoft.com/office/drawing/2014/chart" uri="{C3380CC4-5D6E-409C-BE32-E72D297353CC}">
              <c16:uniqueId val="{00000001-9D8A-2645-9729-0B916EC3690B}"/>
            </c:ext>
          </c:extLst>
        </c:ser>
        <c:ser>
          <c:idx val="2"/>
          <c:order val="2"/>
          <c:tx>
            <c:strRef>
              <c:f>Sheet1!$Q$87</c:f>
              <c:strCache>
                <c:ptCount val="1"/>
                <c:pt idx="0">
                  <c:v>f1</c:v>
                </c:pt>
              </c:strCache>
            </c:strRef>
          </c:tx>
          <c:spPr>
            <a:ln w="28575" cap="rnd">
              <a:solidFill>
                <a:schemeClr val="accent3"/>
              </a:solidFill>
              <a:round/>
            </a:ln>
            <a:effectLst/>
          </c:spPr>
          <c:marker>
            <c:symbol val="none"/>
          </c:marker>
          <c:cat>
            <c:numRef>
              <c:f>Sheet1!$N$88:$N$98</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cat>
          <c:val>
            <c:numRef>
              <c:f>Sheet1!$Q$88:$Q$98</c:f>
              <c:numCache>
                <c:formatCode>General</c:formatCode>
                <c:ptCount val="11"/>
                <c:pt idx="0">
                  <c:v>8.4411235325268452E-2</c:v>
                </c:pt>
                <c:pt idx="1">
                  <c:v>9.6541272798264174E-2</c:v>
                </c:pt>
                <c:pt idx="2">
                  <c:v>7.8726462170024769E-2</c:v>
                </c:pt>
                <c:pt idx="3">
                  <c:v>8.821649936191954E-2</c:v>
                </c:pt>
                <c:pt idx="4">
                  <c:v>8.4636822692645788E-2</c:v>
                </c:pt>
                <c:pt idx="5">
                  <c:v>8.37655182581791E-2</c:v>
                </c:pt>
                <c:pt idx="6">
                  <c:v>8.7450108996506529E-2</c:v>
                </c:pt>
                <c:pt idx="7">
                  <c:v>8.5178365545182017E-2</c:v>
                </c:pt>
                <c:pt idx="8">
                  <c:v>8.8875185350344721E-2</c:v>
                </c:pt>
                <c:pt idx="9">
                  <c:v>8.3131416459021126E-2</c:v>
                </c:pt>
                <c:pt idx="10">
                  <c:v>8.7718968498724945E-2</c:v>
                </c:pt>
              </c:numCache>
            </c:numRef>
          </c:val>
          <c:smooth val="0"/>
          <c:extLst>
            <c:ext xmlns:c16="http://schemas.microsoft.com/office/drawing/2014/chart" uri="{C3380CC4-5D6E-409C-BE32-E72D297353CC}">
              <c16:uniqueId val="{00000002-9D8A-2645-9729-0B916EC3690B}"/>
            </c:ext>
          </c:extLst>
        </c:ser>
        <c:dLbls>
          <c:showLegendKey val="0"/>
          <c:showVal val="0"/>
          <c:showCatName val="0"/>
          <c:showSerName val="0"/>
          <c:showPercent val="0"/>
          <c:showBubbleSize val="0"/>
        </c:dLbls>
        <c:smooth val="0"/>
        <c:axId val="1284566383"/>
        <c:axId val="998143184"/>
      </c:lineChart>
      <c:catAx>
        <c:axId val="1284566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98143184"/>
        <c:crosses val="autoZero"/>
        <c:auto val="1"/>
        <c:lblAlgn val="ctr"/>
        <c:lblOffset val="100"/>
        <c:noMultiLvlLbl val="0"/>
      </c:catAx>
      <c:valAx>
        <c:axId val="99814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8456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3B094-A6FE-864E-81B9-F26130C66ADA}" type="datetimeFigureOut">
              <a:rPr kumimoji="1" lang="zh-CN" altLang="en-US" smtClean="0"/>
              <a:t>2023/9/7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F9EDE-8699-DB44-B8FB-7193B2973458}" type="slidenum">
              <a:rPr kumimoji="1" lang="zh-CN" altLang="en-US" smtClean="0"/>
              <a:t>‹#›</a:t>
            </a:fld>
            <a:endParaRPr kumimoji="1" lang="zh-CN" altLang="en-US"/>
          </a:p>
        </p:txBody>
      </p:sp>
    </p:spTree>
    <p:extLst>
      <p:ext uri="{BB962C8B-B14F-4D97-AF65-F5344CB8AC3E}">
        <p14:creationId xmlns:p14="http://schemas.microsoft.com/office/powerpoint/2010/main" val="427994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1</a:t>
            </a:fld>
            <a:endParaRPr kumimoji="1" lang="zh-CN" altLang="en-US"/>
          </a:p>
        </p:txBody>
      </p:sp>
    </p:spTree>
    <p:extLst>
      <p:ext uri="{BB962C8B-B14F-4D97-AF65-F5344CB8AC3E}">
        <p14:creationId xmlns:p14="http://schemas.microsoft.com/office/powerpoint/2010/main" val="112964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2</a:t>
            </a:fld>
            <a:endParaRPr kumimoji="1" lang="zh-CN" altLang="en-US"/>
          </a:p>
        </p:txBody>
      </p:sp>
    </p:spTree>
    <p:extLst>
      <p:ext uri="{BB962C8B-B14F-4D97-AF65-F5344CB8AC3E}">
        <p14:creationId xmlns:p14="http://schemas.microsoft.com/office/powerpoint/2010/main" val="4225656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4</a:t>
            </a:fld>
            <a:endParaRPr kumimoji="1" lang="zh-CN" altLang="en-US"/>
          </a:p>
        </p:txBody>
      </p:sp>
    </p:spTree>
    <p:extLst>
      <p:ext uri="{BB962C8B-B14F-4D97-AF65-F5344CB8AC3E}">
        <p14:creationId xmlns:p14="http://schemas.microsoft.com/office/powerpoint/2010/main" val="189682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35E8B-9D08-9717-B43B-A090534897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6BF3DC-8087-EEB2-CD24-8C1089B0C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75950E9-1369-2BB3-F1E7-5E8995311CA5}"/>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5" name="页脚占位符 4">
            <a:extLst>
              <a:ext uri="{FF2B5EF4-FFF2-40B4-BE49-F238E27FC236}">
                <a16:creationId xmlns:a16="http://schemas.microsoft.com/office/drawing/2014/main" id="{03C62330-0C10-5CA1-CCB1-F03A6E9302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FDBAC26-B166-C3EF-DE55-4D51CC98378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6389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5799F-12A8-9C79-F3C5-26231026139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E75108-1419-287E-624A-DBFE1BAFFE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E6F931-A8FB-2E2F-F25C-B3F7AA05AE83}"/>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5" name="页脚占位符 4">
            <a:extLst>
              <a:ext uri="{FF2B5EF4-FFF2-40B4-BE49-F238E27FC236}">
                <a16:creationId xmlns:a16="http://schemas.microsoft.com/office/drawing/2014/main" id="{95F971BC-448C-6D46-52E5-4A64A36D4D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F9FF94C-D084-86D8-9DCE-CD4985017E5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3045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EC1406-A178-84E9-3762-44A06F93C9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44A873-6254-23AA-0AB3-5612F59BE3B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42DCF1-CA45-8C4B-CC46-F41B74FB7FC5}"/>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5" name="页脚占位符 4">
            <a:extLst>
              <a:ext uri="{FF2B5EF4-FFF2-40B4-BE49-F238E27FC236}">
                <a16:creationId xmlns:a16="http://schemas.microsoft.com/office/drawing/2014/main" id="{E8EBD65B-3F45-7F12-256C-2D4833EC2F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13ABB5-828E-8301-1C06-1DAC535A32DB}"/>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97598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0F8D8-C9B0-6C35-3031-2F2A1A33A1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A5C25C6-94FF-71F0-EFD5-A2BB84049F0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BD455B-DB7A-77A0-AC15-16534654B0B3}"/>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5" name="页脚占位符 4">
            <a:extLst>
              <a:ext uri="{FF2B5EF4-FFF2-40B4-BE49-F238E27FC236}">
                <a16:creationId xmlns:a16="http://schemas.microsoft.com/office/drawing/2014/main" id="{BBEC2902-9230-3E78-3278-7129DF0A07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DFF387-1FC0-05E8-3B8E-105E463784E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24361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16562-4808-6242-1E73-4A872C1A173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A416EC5-63B6-8B5C-6174-A1D5D425F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C4B9407-1DA0-B724-0263-7206E4D6AC86}"/>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5" name="页脚占位符 4">
            <a:extLst>
              <a:ext uri="{FF2B5EF4-FFF2-40B4-BE49-F238E27FC236}">
                <a16:creationId xmlns:a16="http://schemas.microsoft.com/office/drawing/2014/main" id="{2A81B490-4FF9-98C9-8976-4F434CE0A5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CAA944-0D31-826E-5984-8E346397F559}"/>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49177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653DF-39C3-F3AF-17A4-F4A22DC9AC9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9F957DD-189C-4F09-1A0D-AA26F2F61EF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74F6D1A-1ECA-CD0E-1C6D-CCE98542466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5EC3567-09F4-4881-0A1D-61C162D0CA25}"/>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6" name="页脚占位符 5">
            <a:extLst>
              <a:ext uri="{FF2B5EF4-FFF2-40B4-BE49-F238E27FC236}">
                <a16:creationId xmlns:a16="http://schemas.microsoft.com/office/drawing/2014/main" id="{DA817C3C-BC6F-C048-226D-5DAC7EF1AF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AF821C-17B0-7128-9ECC-637F533741AA}"/>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52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872E7-6918-D58B-6101-8BCCD93B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1060AB-1982-9EA9-4E84-A894D63BD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CA5FB51-FA49-E234-42F4-6604314E65F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F09AF52-33F4-D8C8-53B3-02D08C303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F1FD1A-FB7A-50E8-37E0-97F796DD1F2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2793AE1-20F9-EFC6-B986-45AC09056871}"/>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8" name="页脚占位符 7">
            <a:extLst>
              <a:ext uri="{FF2B5EF4-FFF2-40B4-BE49-F238E27FC236}">
                <a16:creationId xmlns:a16="http://schemas.microsoft.com/office/drawing/2014/main" id="{99B658AF-3AB2-F86E-1159-CBAAF46D588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C1948C1-956D-347F-6087-C4D0F0B7B3C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4921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726D8-4D3C-0CD5-D02D-2E64D6F496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0984417-FEEB-F2A4-8337-15299494A2E1}"/>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4" name="页脚占位符 3">
            <a:extLst>
              <a:ext uri="{FF2B5EF4-FFF2-40B4-BE49-F238E27FC236}">
                <a16:creationId xmlns:a16="http://schemas.microsoft.com/office/drawing/2014/main" id="{DAD3C353-5997-4701-477C-427D175A0EA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F365EB1-E3E5-0DD2-A920-B9FB7EE4874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7307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0D2EFC-CAC9-072E-F4A4-169412B9EECD}"/>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3" name="页脚占位符 2">
            <a:extLst>
              <a:ext uri="{FF2B5EF4-FFF2-40B4-BE49-F238E27FC236}">
                <a16:creationId xmlns:a16="http://schemas.microsoft.com/office/drawing/2014/main" id="{2736785A-EC2E-C880-15EC-15417220E23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95AC799-B314-28C3-6727-A8C5F295EA45}"/>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0371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58F3F-D32F-C7EC-77FE-3B3833DA24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9F8F7-4400-1FC6-B0C1-FA45A294E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36CADC-0FC1-83B0-FC07-4B409891D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9C57FF-619C-3EED-343D-52F449E22AAA}"/>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6" name="页脚占位符 5">
            <a:extLst>
              <a:ext uri="{FF2B5EF4-FFF2-40B4-BE49-F238E27FC236}">
                <a16:creationId xmlns:a16="http://schemas.microsoft.com/office/drawing/2014/main" id="{A260A611-804C-73CE-74D3-D62873C3AB8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641D1F2-610E-E163-87C3-86E06DB9BB8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424193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5BC2-0BC1-B6A7-4A83-9E52BD94A3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AEDDF0-03A3-6A08-3B79-4ADF5A3F5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127AFD0-64FC-CFFB-7837-33B08B9E6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1BA40F-7043-70E8-1F92-5839E3BCBCFA}"/>
              </a:ext>
            </a:extLst>
          </p:cNvPr>
          <p:cNvSpPr>
            <a:spLocks noGrp="1"/>
          </p:cNvSpPr>
          <p:nvPr>
            <p:ph type="dt" sz="half" idx="10"/>
          </p:nvPr>
        </p:nvSpPr>
        <p:spPr/>
        <p:txBody>
          <a:bodyPr/>
          <a:lstStyle/>
          <a:p>
            <a:fld id="{28E1FDDE-138E-2148-AF7C-0370EF973666}" type="datetimeFigureOut">
              <a:rPr kumimoji="1" lang="zh-CN" altLang="en-US" smtClean="0"/>
              <a:t>2023/9/7</a:t>
            </a:fld>
            <a:endParaRPr kumimoji="1" lang="zh-CN" altLang="en-US"/>
          </a:p>
        </p:txBody>
      </p:sp>
      <p:sp>
        <p:nvSpPr>
          <p:cNvPr id="6" name="页脚占位符 5">
            <a:extLst>
              <a:ext uri="{FF2B5EF4-FFF2-40B4-BE49-F238E27FC236}">
                <a16:creationId xmlns:a16="http://schemas.microsoft.com/office/drawing/2014/main" id="{46283306-164D-4728-AF96-13D1FBE6773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B51466-481B-572C-3F27-512A4F691A63}"/>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1867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7FEE23-03B6-9C8D-98B4-E23656727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C83A86-744E-EC6B-DF05-6F594CB53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B6490F8-582F-A25B-6636-C289D8FE0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1FDDE-138E-2148-AF7C-0370EF973666}" type="datetimeFigureOut">
              <a:rPr kumimoji="1" lang="zh-CN" altLang="en-US" smtClean="0"/>
              <a:t>2023/9/7</a:t>
            </a:fld>
            <a:endParaRPr kumimoji="1" lang="zh-CN" altLang="en-US"/>
          </a:p>
        </p:txBody>
      </p:sp>
      <p:sp>
        <p:nvSpPr>
          <p:cNvPr id="5" name="页脚占位符 4">
            <a:extLst>
              <a:ext uri="{FF2B5EF4-FFF2-40B4-BE49-F238E27FC236}">
                <a16:creationId xmlns:a16="http://schemas.microsoft.com/office/drawing/2014/main" id="{8D343EB9-7EC7-E5E8-09EC-2C1C5FC9A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56E53D0-54F5-FC3E-9E87-C67B8FDCB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81894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latform.openai.com/docs/guides/fine-tun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7CE40-5188-D37A-165D-25A5DC10F2AC}"/>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Timeline</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92FF1F88-E7B6-7DC3-2C04-5CAF1D2F7E3E}"/>
              </a:ext>
            </a:extLst>
          </p:cNvPr>
          <p:cNvSpPr>
            <a:spLocks noGrp="1"/>
          </p:cNvSpPr>
          <p:nvPr>
            <p:ph idx="1"/>
          </p:nvPr>
        </p:nvSpPr>
        <p:spPr>
          <a:xfrm>
            <a:off x="838200" y="1546577"/>
            <a:ext cx="10515600" cy="4788430"/>
          </a:xfrm>
        </p:spPr>
        <p:txBody>
          <a:bodyPr>
            <a:normAutofit fontScale="92500" lnSpcReduction="10000"/>
          </a:bodyPr>
          <a:lstStyle/>
          <a:p>
            <a:r>
              <a:rPr kumimoji="1" lang="en-US" altLang="zh-CN" dirty="0"/>
              <a:t>4/8~8/9: Use GPT-3.5 to find a best score of extracting sensory, emotional, and associative (metaphoric and usage examples) keywords</a:t>
            </a:r>
          </a:p>
          <a:p>
            <a:r>
              <a:rPr kumimoji="1" lang="en-US" altLang="zh-CN" dirty="0"/>
              <a:t>9/9~1/10: Collect and transcript data. Try to use Static/Dynamic word embeddings to find semantic relationships </a:t>
            </a:r>
          </a:p>
          <a:p>
            <a:r>
              <a:rPr kumimoji="1" lang="en-US" altLang="zh-CN" dirty="0"/>
              <a:t>1/10~20/10: Identify signal parameters and link the semantic patterns to them. Compare features of vibrotactile feedback and </a:t>
            </a:r>
            <a:r>
              <a:rPr kumimoji="1" lang="en-US" altLang="zh-CN" dirty="0" err="1"/>
              <a:t>electrovibration</a:t>
            </a:r>
            <a:endParaRPr kumimoji="1" lang="en-US" altLang="zh-CN" dirty="0"/>
          </a:p>
          <a:p>
            <a:r>
              <a:rPr kumimoji="1" lang="en-US" altLang="zh-CN" dirty="0"/>
              <a:t>21/10~Nov.: Paper </a:t>
            </a:r>
          </a:p>
          <a:p>
            <a:endParaRPr kumimoji="1" lang="en-US" altLang="zh-CN" dirty="0"/>
          </a:p>
          <a:p>
            <a:pPr marL="0" indent="0">
              <a:buNone/>
            </a:pPr>
            <a:endParaRPr kumimoji="1" lang="en-US" altLang="zh-CN" dirty="0"/>
          </a:p>
          <a:p>
            <a:r>
              <a:rPr kumimoji="1" lang="en-US" altLang="zh-CN" dirty="0"/>
              <a:t>To be determined: Background; Motivation; Limitations; Collect more data; Final goal/Results</a:t>
            </a:r>
            <a:endParaRPr kumimoji="1" lang="zh-CN" altLang="en-US" dirty="0"/>
          </a:p>
        </p:txBody>
      </p:sp>
    </p:spTree>
    <p:extLst>
      <p:ext uri="{BB962C8B-B14F-4D97-AF65-F5344CB8AC3E}">
        <p14:creationId xmlns:p14="http://schemas.microsoft.com/office/powerpoint/2010/main" val="179913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B1B2F-C864-37ED-30F9-0C1F1D8E1438}"/>
              </a:ext>
            </a:extLst>
          </p:cNvPr>
          <p:cNvSpPr>
            <a:spLocks noGrp="1"/>
          </p:cNvSpPr>
          <p:nvPr>
            <p:ph type="title"/>
          </p:nvPr>
        </p:nvSpPr>
        <p:spPr>
          <a:xfrm>
            <a:off x="838200" y="14002"/>
            <a:ext cx="10515600" cy="1325563"/>
          </a:xfrm>
        </p:spPr>
        <p:txBody>
          <a:bodyPr/>
          <a:lstStyle/>
          <a:p>
            <a:r>
              <a:rPr kumimoji="1" lang="en-US" altLang="zh-CN" dirty="0">
                <a:latin typeface="Calibri" panose="020F0502020204030204" pitchFamily="34" charset="0"/>
                <a:cs typeface="Calibri" panose="020F0502020204030204" pitchFamily="34" charset="0"/>
              </a:rPr>
              <a:t>Prompt </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1AE8F242-400D-DABE-2C69-53836BA64B5D}"/>
              </a:ext>
            </a:extLst>
          </p:cNvPr>
          <p:cNvSpPr>
            <a:spLocks noGrp="1"/>
          </p:cNvSpPr>
          <p:nvPr>
            <p:ph idx="1"/>
          </p:nvPr>
        </p:nvSpPr>
        <p:spPr>
          <a:xfrm>
            <a:off x="838200" y="1061156"/>
            <a:ext cx="10515600" cy="5646208"/>
          </a:xfrm>
        </p:spPr>
        <p:txBody>
          <a:bodyPr>
            <a:normAutofit fontScale="85000" lnSpcReduction="20000"/>
          </a:bodyPr>
          <a:lstStyle/>
          <a:p>
            <a:r>
              <a:rPr lang="en" altLang="zh-CN" sz="1400" b="0" dirty="0">
                <a:effectLst/>
                <a:latin typeface="Menlo" panose="020B0609030804020204" pitchFamily="49" charset="0"/>
              </a:rPr>
              <a:t>{"role": "</a:t>
            </a:r>
            <a:r>
              <a:rPr lang="en" altLang="zh-CN" sz="1400" b="0" dirty="0">
                <a:solidFill>
                  <a:srgbClr val="FF0000"/>
                </a:solidFill>
                <a:effectLst/>
                <a:latin typeface="Menlo" panose="020B0609030804020204" pitchFamily="49" charset="0"/>
              </a:rPr>
              <a:t>system</a:t>
            </a:r>
            <a:r>
              <a:rPr lang="en" altLang="zh-CN" sz="1400" b="0" dirty="0">
                <a:effectLst/>
                <a:latin typeface="Menlo" panose="020B0609030804020204" pitchFamily="49" charset="0"/>
              </a:rPr>
              <a:t>", "content": "You are a helpful linguistic assistant."},</a:t>
            </a:r>
          </a:p>
          <a:p>
            <a:r>
              <a:rPr lang="en" altLang="zh-CN" sz="1400" b="0" dirty="0">
                <a:effectLst/>
                <a:latin typeface="Menlo" panose="020B0609030804020204" pitchFamily="49" charset="0"/>
              </a:rPr>
              <a:t>{</a:t>
            </a:r>
          </a:p>
          <a:p>
            <a:r>
              <a:rPr lang="en" altLang="zh-CN" sz="1400" b="0" dirty="0">
                <a:effectLst/>
                <a:latin typeface="Menlo" panose="020B0609030804020204" pitchFamily="49" charset="0"/>
              </a:rPr>
              <a:t>"role": "</a:t>
            </a:r>
            <a:r>
              <a:rPr lang="en" altLang="zh-CN" sz="1400" b="0" dirty="0">
                <a:solidFill>
                  <a:srgbClr val="FF0000"/>
                </a:solidFill>
                <a:effectLst/>
                <a:latin typeface="Menlo" panose="020B0609030804020204" pitchFamily="49" charset="0"/>
              </a:rPr>
              <a:t>user</a:t>
            </a:r>
            <a:r>
              <a:rPr lang="en" altLang="zh-CN" sz="1400" b="0" dirty="0">
                <a:effectLst/>
                <a:latin typeface="Menlo" panose="020B0609030804020204" pitchFamily="49" charset="0"/>
              </a:rPr>
              <a:t>",</a:t>
            </a:r>
          </a:p>
          <a:p>
            <a:r>
              <a:rPr lang="en" altLang="zh-CN" sz="1400" b="0" dirty="0">
                <a:effectLst/>
                <a:latin typeface="Menlo" panose="020B0609030804020204" pitchFamily="49" charset="0"/>
              </a:rPr>
              <a:t>"content": "Extract keywords including sensational, emotional, metaphoric, and usage examples from the corresponding texts below: </a:t>
            </a:r>
          </a:p>
          <a:p>
            <a:r>
              <a:rPr lang="en" altLang="zh-CN" sz="1400" b="0" dirty="0">
                <a:effectLst/>
                <a:latin typeface="Menlo" panose="020B0609030804020204" pitchFamily="49" charset="0"/>
              </a:rPr>
              <a:t>1. You need to first understand the meaning of the sentence before selection. </a:t>
            </a:r>
          </a:p>
          <a:p>
            <a:r>
              <a:rPr lang="en" altLang="zh-CN" sz="1400" b="0" dirty="0">
                <a:effectLst/>
                <a:latin typeface="Menlo" panose="020B0609030804020204" pitchFamily="49" charset="0"/>
              </a:rPr>
              <a:t>2. Remain the negative or positive meaning of the sentences. </a:t>
            </a:r>
            <a:endParaRPr lang="en" altLang="zh-CN" sz="1400" dirty="0">
              <a:latin typeface="Menlo" panose="020B0609030804020204" pitchFamily="49" charset="0"/>
            </a:endParaRPr>
          </a:p>
          <a:p>
            <a:r>
              <a:rPr lang="en" altLang="zh-CN" sz="1400" b="0" dirty="0">
                <a:effectLst/>
                <a:latin typeface="Menlo" panose="020B0609030804020204" pitchFamily="49" charset="0"/>
              </a:rPr>
              <a:t>3. Only select ADJ and NOUN keywords.</a:t>
            </a:r>
          </a:p>
          <a:p>
            <a:r>
              <a:rPr lang="en" altLang="zh-CN" sz="1400" b="0" dirty="0">
                <a:effectLst/>
                <a:latin typeface="Menlo" panose="020B0609030804020204" pitchFamily="49" charset="0"/>
              </a:rPr>
              <a:t>4. Remove words "emotional" "sensational" "emotion" "sensation" "feeling" and their derivatives.</a:t>
            </a:r>
          </a:p>
          <a:p>
            <a:r>
              <a:rPr lang="en" altLang="zh-CN" sz="1400" b="0" dirty="0">
                <a:effectLst/>
                <a:latin typeface="Menlo" panose="020B0609030804020204" pitchFamily="49" charset="0"/>
              </a:rPr>
              <a:t>Text1: No, but I think that is largely because it's quite weak, rather than the pattern itself. No, not yet. It's quite calming, really. Honestly, because of the white noise, it kind of sounds like a beach, and that's the only thing I can have in my head. I don't really know. It's maybe pulsating. I don't know. Again, it's not massively put me up or down, to be honest. I think if it was a stronger pulse, then maybe. No, but again, I think that's partially more to do with the actual fact that I am here with a friend with white noise. It's not a very distressing situation. Quite pleasant, really. I don't know."</a:t>
            </a:r>
          </a:p>
          <a:p>
            <a:r>
              <a:rPr lang="en" altLang="zh-CN" sz="1400" b="0" dirty="0">
                <a:effectLst/>
                <a:latin typeface="Menlo" panose="020B0609030804020204" pitchFamily="49" charset="0"/>
              </a:rPr>
              <a:t>}, </a:t>
            </a:r>
          </a:p>
          <a:p>
            <a:r>
              <a:rPr lang="en" altLang="zh-CN" sz="1400" b="0" dirty="0">
                <a:effectLst/>
                <a:latin typeface="Menlo" panose="020B0609030804020204" pitchFamily="49" charset="0"/>
              </a:rPr>
              <a:t>{</a:t>
            </a:r>
          </a:p>
          <a:p>
            <a:r>
              <a:rPr lang="en" altLang="zh-CN" sz="1400" b="0" dirty="0">
                <a:effectLst/>
                <a:latin typeface="Menlo" panose="020B0609030804020204" pitchFamily="49" charset="0"/>
              </a:rPr>
              <a:t>"role": "</a:t>
            </a:r>
            <a:r>
              <a:rPr lang="en" altLang="zh-CN" sz="1400" b="0" dirty="0">
                <a:solidFill>
                  <a:srgbClr val="FF0000"/>
                </a:solidFill>
                <a:effectLst/>
                <a:latin typeface="Menlo" panose="020B0609030804020204" pitchFamily="49" charset="0"/>
              </a:rPr>
              <a:t>assistant</a:t>
            </a:r>
            <a:r>
              <a:rPr lang="en" altLang="zh-CN" sz="1400" b="0" dirty="0">
                <a:effectLst/>
                <a:latin typeface="Menlo" panose="020B0609030804020204" pitchFamily="49" charset="0"/>
              </a:rPr>
              <a:t>",</a:t>
            </a:r>
          </a:p>
          <a:p>
            <a:r>
              <a:rPr lang="en" altLang="zh-CN" sz="1400" b="0" dirty="0">
                <a:effectLst/>
                <a:latin typeface="Menlo" panose="020B0609030804020204" pitchFamily="49" charset="0"/>
              </a:rPr>
              <a:t>"content": "quite </a:t>
            </a:r>
            <a:r>
              <a:rPr lang="en" altLang="zh-CN" sz="1400" b="0" dirty="0" err="1">
                <a:effectLst/>
                <a:latin typeface="Menlo" panose="020B0609030804020204" pitchFamily="49" charset="0"/>
              </a:rPr>
              <a:t>weak,quite</a:t>
            </a:r>
            <a:r>
              <a:rPr lang="en" altLang="zh-CN" sz="1400" b="0" dirty="0">
                <a:effectLst/>
                <a:latin typeface="Menlo" panose="020B0609030804020204" pitchFamily="49" charset="0"/>
              </a:rPr>
              <a:t> </a:t>
            </a:r>
            <a:r>
              <a:rPr lang="en" altLang="zh-CN" sz="1400" b="0" dirty="0" err="1">
                <a:effectLst/>
                <a:latin typeface="Menlo" panose="020B0609030804020204" pitchFamily="49" charset="0"/>
              </a:rPr>
              <a:t>calming,beach,pulsating,stronger</a:t>
            </a:r>
            <a:r>
              <a:rPr lang="en" altLang="zh-CN" sz="1400" b="0" dirty="0">
                <a:effectLst/>
                <a:latin typeface="Menlo" panose="020B0609030804020204" pitchFamily="49" charset="0"/>
              </a:rPr>
              <a:t> </a:t>
            </a:r>
            <a:r>
              <a:rPr lang="en" altLang="zh-CN" sz="1400" b="0" dirty="0" err="1">
                <a:effectLst/>
                <a:latin typeface="Menlo" panose="020B0609030804020204" pitchFamily="49" charset="0"/>
              </a:rPr>
              <a:t>pulse,distressing,Quite</a:t>
            </a:r>
            <a:r>
              <a:rPr lang="en" altLang="zh-CN" sz="1400" b="0" dirty="0">
                <a:effectLst/>
                <a:latin typeface="Menlo" panose="020B0609030804020204" pitchFamily="49" charset="0"/>
              </a:rPr>
              <a:t> pleasant"</a:t>
            </a:r>
          </a:p>
          <a:p>
            <a:r>
              <a:rPr lang="en" altLang="zh-CN" sz="1400" b="0" dirty="0">
                <a:effectLst/>
                <a:latin typeface="Menlo" panose="020B0609030804020204" pitchFamily="49" charset="0"/>
              </a:rPr>
              <a:t>},</a:t>
            </a:r>
          </a:p>
          <a:p>
            <a:r>
              <a:rPr lang="en" altLang="zh-CN" sz="1400" b="0" dirty="0">
                <a:effectLst/>
                <a:latin typeface="Menlo" panose="020B0609030804020204" pitchFamily="49" charset="0"/>
              </a:rPr>
              <a:t>{</a:t>
            </a:r>
          </a:p>
          <a:p>
            <a:r>
              <a:rPr lang="en" altLang="zh-CN" sz="1400" b="0" dirty="0">
                <a:effectLst/>
                <a:latin typeface="Menlo" panose="020B0609030804020204" pitchFamily="49" charset="0"/>
              </a:rPr>
              <a:t>"role": "</a:t>
            </a:r>
            <a:r>
              <a:rPr lang="en" altLang="zh-CN" sz="1400" b="0" dirty="0">
                <a:solidFill>
                  <a:srgbClr val="FF0000"/>
                </a:solidFill>
                <a:effectLst/>
                <a:latin typeface="Menlo" panose="020B0609030804020204" pitchFamily="49" charset="0"/>
              </a:rPr>
              <a:t>user</a:t>
            </a:r>
            <a:r>
              <a:rPr lang="en" altLang="zh-CN" sz="1400" b="0" dirty="0">
                <a:effectLst/>
                <a:latin typeface="Menlo" panose="020B0609030804020204" pitchFamily="49" charset="0"/>
              </a:rPr>
              <a:t>",</a:t>
            </a:r>
          </a:p>
          <a:p>
            <a:r>
              <a:rPr lang="en" altLang="zh-CN" sz="1400" b="0" dirty="0">
                <a:effectLst/>
                <a:latin typeface="Menlo" panose="020B0609030804020204" pitchFamily="49" charset="0"/>
              </a:rPr>
              <a:t>"</a:t>
            </a:r>
            <a:r>
              <a:rPr lang="en" altLang="zh-CN" sz="1400" b="0" dirty="0" err="1">
                <a:effectLst/>
                <a:latin typeface="Menlo" panose="020B0609030804020204" pitchFamily="49" charset="0"/>
              </a:rPr>
              <a:t>content":</a:t>
            </a:r>
            <a:r>
              <a:rPr lang="en" altLang="zh-CN" sz="1400" b="0" dirty="0" err="1">
                <a:effectLst/>
                <a:highlight>
                  <a:srgbClr val="FFFF00"/>
                </a:highlight>
                <a:latin typeface="Menlo" panose="020B0609030804020204" pitchFamily="49" charset="0"/>
              </a:rPr>
              <a:t>text</a:t>
            </a:r>
            <a:endParaRPr lang="en" altLang="zh-CN" sz="1400" b="0" dirty="0">
              <a:effectLst/>
              <a:highlight>
                <a:srgbClr val="FFFF00"/>
              </a:highlight>
              <a:latin typeface="Menlo" panose="020B0609030804020204" pitchFamily="49" charset="0"/>
            </a:endParaRPr>
          </a:p>
          <a:p>
            <a:r>
              <a:rPr lang="en" altLang="zh-CN" sz="1400" b="0" dirty="0">
                <a:effectLst/>
                <a:latin typeface="Menlo" panose="020B0609030804020204" pitchFamily="49" charset="0"/>
              </a:rPr>
              <a:t>}</a:t>
            </a:r>
          </a:p>
        </p:txBody>
      </p:sp>
    </p:spTree>
    <p:extLst>
      <p:ext uri="{BB962C8B-B14F-4D97-AF65-F5344CB8AC3E}">
        <p14:creationId xmlns:p14="http://schemas.microsoft.com/office/powerpoint/2010/main" val="84689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A4872-B599-9C6F-3B72-9462B9AE7F5C}"/>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Result-Strict</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C0EDB963-3CE0-4147-E3CB-60086B1BD7FC}"/>
              </a:ext>
            </a:extLst>
          </p:cNvPr>
          <p:cNvSpPr>
            <a:spLocks noGrp="1"/>
          </p:cNvSpPr>
          <p:nvPr>
            <p:ph idx="1"/>
          </p:nvPr>
        </p:nvSpPr>
        <p:spPr/>
        <p:txBody>
          <a:bodyPr/>
          <a:lstStyle/>
          <a:p>
            <a:endParaRPr kumimoji="1" lang="en" altLang="zh-CN" dirty="0">
              <a:latin typeface="Calibri" panose="020F0502020204030204" pitchFamily="34" charset="0"/>
              <a:cs typeface="Calibri" panose="020F0502020204030204" pitchFamily="34" charset="0"/>
            </a:endParaRPr>
          </a:p>
          <a:p>
            <a:endParaRPr kumimoji="1" lang="en" altLang="zh-CN" dirty="0">
              <a:latin typeface="Calibri" panose="020F0502020204030204" pitchFamily="34" charset="0"/>
              <a:cs typeface="Calibri" panose="020F0502020204030204" pitchFamily="34" charset="0"/>
            </a:endParaRPr>
          </a:p>
          <a:p>
            <a:endParaRPr kumimoji="1" lang="zh-CN" altLang="en-US" dirty="0">
              <a:latin typeface="Calibri" panose="020F0502020204030204" pitchFamily="34" charset="0"/>
              <a:cs typeface="Calibri" panose="020F0502020204030204" pitchFamily="34" charset="0"/>
            </a:endParaRPr>
          </a:p>
        </p:txBody>
      </p:sp>
      <p:graphicFrame>
        <p:nvGraphicFramePr>
          <p:cNvPr id="4" name="图表 3">
            <a:extLst>
              <a:ext uri="{FF2B5EF4-FFF2-40B4-BE49-F238E27FC236}">
                <a16:creationId xmlns:a16="http://schemas.microsoft.com/office/drawing/2014/main" id="{DB6D0F60-CBC5-AA7A-E206-D8750356F30F}"/>
              </a:ext>
            </a:extLst>
          </p:cNvPr>
          <p:cNvGraphicFramePr>
            <a:graphicFrameLocks/>
          </p:cNvGraphicFramePr>
          <p:nvPr>
            <p:extLst>
              <p:ext uri="{D42A27DB-BD31-4B8C-83A1-F6EECF244321}">
                <p14:modId xmlns:p14="http://schemas.microsoft.com/office/powerpoint/2010/main" val="1554787153"/>
              </p:ext>
            </p:extLst>
          </p:nvPr>
        </p:nvGraphicFramePr>
        <p:xfrm>
          <a:off x="492259" y="1825624"/>
          <a:ext cx="5186052" cy="32897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02A47B57-0669-17FD-838C-2AA83C55B62D}"/>
              </a:ext>
            </a:extLst>
          </p:cNvPr>
          <p:cNvGraphicFramePr>
            <a:graphicFrameLocks/>
          </p:cNvGraphicFramePr>
          <p:nvPr>
            <p:extLst>
              <p:ext uri="{D42A27DB-BD31-4B8C-83A1-F6EECF244321}">
                <p14:modId xmlns:p14="http://schemas.microsoft.com/office/powerpoint/2010/main" val="813737388"/>
              </p:ext>
            </p:extLst>
          </p:nvPr>
        </p:nvGraphicFramePr>
        <p:xfrm>
          <a:off x="5858933" y="1825625"/>
          <a:ext cx="5840808" cy="328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280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92E8A7-B261-89E9-D4D9-14633DBBD2C5}"/>
              </a:ext>
            </a:extLst>
          </p:cNvPr>
          <p:cNvSpPr>
            <a:spLocks noGrp="1"/>
          </p:cNvSpPr>
          <p:nvPr>
            <p:ph idx="1"/>
          </p:nvPr>
        </p:nvSpPr>
        <p:spPr>
          <a:xfrm>
            <a:off x="838200" y="1323181"/>
            <a:ext cx="10515600" cy="4351338"/>
          </a:xfrm>
        </p:spPr>
        <p:txBody>
          <a:bodyPr>
            <a:normAutofit/>
          </a:bodyPr>
          <a:lstStyle/>
          <a:p>
            <a:r>
              <a:rPr kumimoji="1" lang="en" altLang="zh-CN" dirty="0"/>
              <a:t>Unable to correctly recognize instructions</a:t>
            </a:r>
            <a:r>
              <a:rPr kumimoji="1" lang="en-US" altLang="zh-CN" dirty="0"/>
              <a:t>:</a:t>
            </a:r>
            <a:r>
              <a:rPr kumimoji="1" lang="zh-CN" altLang="en-US" dirty="0"/>
              <a:t> </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 altLang="zh-CN" dirty="0"/>
              <a:t>The format of the generated answer is not standardized</a:t>
            </a:r>
            <a:r>
              <a:rPr kumimoji="1" lang="en-US" altLang="zh-CN" dirty="0"/>
              <a:t>:</a:t>
            </a:r>
            <a:endParaRPr kumimoji="1" lang="en" altLang="zh-CN" dirty="0"/>
          </a:p>
          <a:p>
            <a:pPr marL="0" indent="0">
              <a:buNone/>
            </a:pPr>
            <a:r>
              <a:rPr kumimoji="1" lang="en" altLang="zh-CN" sz="2000" dirty="0"/>
              <a:t>“not feeling,</a:t>
            </a:r>
            <a:r>
              <a:rPr kumimoji="1" lang="zh-CN" altLang="en-US" sz="2000" dirty="0"/>
              <a:t> </a:t>
            </a:r>
            <a:r>
              <a:rPr kumimoji="1" lang="en" altLang="zh-CN" sz="2000" dirty="0"/>
              <a:t>whole </a:t>
            </a:r>
            <a:r>
              <a:rPr kumimoji="1" lang="en" altLang="zh-CN" sz="2000" dirty="0" err="1"/>
              <a:t>lot,similar,not</a:t>
            </a:r>
            <a:r>
              <a:rPr kumimoji="1" lang="en" altLang="zh-CN" sz="2000" dirty="0"/>
              <a:t> quite getting"</a:t>
            </a:r>
          </a:p>
          <a:p>
            <a:endParaRPr kumimoji="1" lang="en-US" altLang="zh-CN" dirty="0"/>
          </a:p>
          <a:p>
            <a:endParaRPr kumimoji="1" lang="zh-CN" altLang="en-US" dirty="0"/>
          </a:p>
        </p:txBody>
      </p:sp>
      <p:sp>
        <p:nvSpPr>
          <p:cNvPr id="4" name="标题 1">
            <a:extLst>
              <a:ext uri="{FF2B5EF4-FFF2-40B4-BE49-F238E27FC236}">
                <a16:creationId xmlns:a16="http://schemas.microsoft.com/office/drawing/2014/main" id="{5EFCAB36-780D-710E-A2AE-041726D0C5B2}"/>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Problems</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during</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generating:</a:t>
            </a:r>
            <a:endParaRPr kumimoji="1" lang="zh-CN" altLang="en-US"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7CC50CB-E85D-14EE-6F37-613B16FEEBDD}"/>
              </a:ext>
            </a:extLst>
          </p:cNvPr>
          <p:cNvPicPr>
            <a:picLocks noChangeAspect="1"/>
          </p:cNvPicPr>
          <p:nvPr/>
        </p:nvPicPr>
        <p:blipFill>
          <a:blip r:embed="rId3"/>
          <a:stretch>
            <a:fillRect/>
          </a:stretch>
        </p:blipFill>
        <p:spPr>
          <a:xfrm>
            <a:off x="1093470" y="1733391"/>
            <a:ext cx="7518400" cy="736600"/>
          </a:xfrm>
          <a:prstGeom prst="rect">
            <a:avLst/>
          </a:prstGeom>
        </p:spPr>
      </p:pic>
      <p:sp>
        <p:nvSpPr>
          <p:cNvPr id="6" name="下箭头 5">
            <a:extLst>
              <a:ext uri="{FF2B5EF4-FFF2-40B4-BE49-F238E27FC236}">
                <a16:creationId xmlns:a16="http://schemas.microsoft.com/office/drawing/2014/main" id="{1293D282-9429-22CF-4036-86C398F79B95}"/>
              </a:ext>
            </a:extLst>
          </p:cNvPr>
          <p:cNvSpPr/>
          <p:nvPr/>
        </p:nvSpPr>
        <p:spPr>
          <a:xfrm>
            <a:off x="3982720" y="2444353"/>
            <a:ext cx="243840" cy="825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0877CE94-1490-E913-019E-ACE3F9284E13}"/>
              </a:ext>
            </a:extLst>
          </p:cNvPr>
          <p:cNvPicPr>
            <a:picLocks noChangeAspect="1"/>
          </p:cNvPicPr>
          <p:nvPr/>
        </p:nvPicPr>
        <p:blipFill>
          <a:blip r:embed="rId4"/>
          <a:stretch>
            <a:fillRect/>
          </a:stretch>
        </p:blipFill>
        <p:spPr>
          <a:xfrm>
            <a:off x="1093470" y="3340497"/>
            <a:ext cx="7531100" cy="977900"/>
          </a:xfrm>
          <a:prstGeom prst="rect">
            <a:avLst/>
          </a:prstGeom>
        </p:spPr>
      </p:pic>
      <p:sp>
        <p:nvSpPr>
          <p:cNvPr id="8" name="矩形 7">
            <a:extLst>
              <a:ext uri="{FF2B5EF4-FFF2-40B4-BE49-F238E27FC236}">
                <a16:creationId xmlns:a16="http://schemas.microsoft.com/office/drawing/2014/main" id="{D8FBEFA0-15D3-45C5-E658-87C993DC0A10}"/>
              </a:ext>
            </a:extLst>
          </p:cNvPr>
          <p:cNvSpPr/>
          <p:nvPr/>
        </p:nvSpPr>
        <p:spPr>
          <a:xfrm>
            <a:off x="2052320" y="3498850"/>
            <a:ext cx="741680" cy="4127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noFill/>
            </a:endParaRPr>
          </a:p>
        </p:txBody>
      </p:sp>
      <p:sp>
        <p:nvSpPr>
          <p:cNvPr id="9" name="矩形 8">
            <a:extLst>
              <a:ext uri="{FF2B5EF4-FFF2-40B4-BE49-F238E27FC236}">
                <a16:creationId xmlns:a16="http://schemas.microsoft.com/office/drawing/2014/main" id="{93E94285-FB4F-5B55-ECEC-14258F45EADD}"/>
              </a:ext>
            </a:extLst>
          </p:cNvPr>
          <p:cNvSpPr/>
          <p:nvPr/>
        </p:nvSpPr>
        <p:spPr>
          <a:xfrm>
            <a:off x="2052320" y="4869656"/>
            <a:ext cx="386080" cy="497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FB603797-7740-519D-122E-4BA1001C9D7C}"/>
              </a:ext>
            </a:extLst>
          </p:cNvPr>
          <p:cNvSpPr/>
          <p:nvPr/>
        </p:nvSpPr>
        <p:spPr>
          <a:xfrm>
            <a:off x="3168650" y="4811712"/>
            <a:ext cx="483870" cy="5557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30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7DC6A-70BD-285A-F2ED-C95B6845829B}"/>
              </a:ext>
            </a:extLst>
          </p:cNvPr>
          <p:cNvSpPr>
            <a:spLocks noGrp="1"/>
          </p:cNvSpPr>
          <p:nvPr>
            <p:ph type="title"/>
          </p:nvPr>
        </p:nvSpPr>
        <p:spPr>
          <a:xfrm>
            <a:off x="838200" y="711935"/>
            <a:ext cx="10515600" cy="1325563"/>
          </a:xfrm>
        </p:spPr>
        <p:txBody>
          <a:bodyPr>
            <a:normAutofit fontScale="90000"/>
          </a:bodyPr>
          <a:lstStyle/>
          <a:p>
            <a:r>
              <a:rPr lang="en" altLang="zh-CN" dirty="0">
                <a:solidFill>
                  <a:srgbClr val="333333"/>
                </a:solidFill>
                <a:latin typeface="Roboto" panose="02000000000000000000" pitchFamily="2" charset="0"/>
              </a:rPr>
              <a:t>GPT-3.5 fine-tuning </a:t>
            </a:r>
            <a:r>
              <a:rPr lang="en" altLang="zh-CN" dirty="0" err="1">
                <a:solidFill>
                  <a:srgbClr val="333333"/>
                </a:solidFill>
                <a:latin typeface="Roboto" panose="02000000000000000000" pitchFamily="2" charset="0"/>
              </a:rPr>
              <a:t>api</a:t>
            </a:r>
            <a:r>
              <a:rPr lang="en" altLang="zh-CN" dirty="0">
                <a:solidFill>
                  <a:srgbClr val="333333"/>
                </a:solidFill>
                <a:latin typeface="Roboto" panose="02000000000000000000" pitchFamily="2" charset="0"/>
              </a:rPr>
              <a:t> (Released</a:t>
            </a:r>
            <a:r>
              <a:rPr lang="zh-CN" altLang="en-US" dirty="0">
                <a:solidFill>
                  <a:srgbClr val="333333"/>
                </a:solidFill>
                <a:latin typeface="Roboto" panose="02000000000000000000" pitchFamily="2" charset="0"/>
              </a:rPr>
              <a:t> </a:t>
            </a:r>
            <a:r>
              <a:rPr lang="en-US" altLang="zh-CN" dirty="0">
                <a:solidFill>
                  <a:srgbClr val="333333"/>
                </a:solidFill>
                <a:latin typeface="Roboto" panose="02000000000000000000" pitchFamily="2" charset="0"/>
              </a:rPr>
              <a:t>in</a:t>
            </a:r>
            <a:r>
              <a:rPr lang="zh-CN" altLang="en-US" dirty="0">
                <a:solidFill>
                  <a:srgbClr val="333333"/>
                </a:solidFill>
                <a:latin typeface="Roboto" panose="02000000000000000000" pitchFamily="2" charset="0"/>
              </a:rPr>
              <a:t> </a:t>
            </a:r>
            <a:r>
              <a:rPr lang="en" altLang="zh-CN" dirty="0">
                <a:solidFill>
                  <a:srgbClr val="333333"/>
                </a:solidFill>
                <a:latin typeface="Roboto" panose="02000000000000000000" pitchFamily="2" charset="0"/>
              </a:rPr>
              <a:t>2023.08)</a:t>
            </a:r>
            <a:br>
              <a:rPr lang="en" altLang="zh-CN" dirty="0"/>
            </a:br>
            <a:endParaRPr kumimoji="1" lang="zh-CN" altLang="en-US" dirty="0">
              <a:latin typeface="Calibri" panose="020F0502020204030204" pitchFamily="34" charset="0"/>
              <a:cs typeface="Calibri" panose="020F0502020204030204" pitchFamily="34" charset="0"/>
            </a:endParaRPr>
          </a:p>
        </p:txBody>
      </p:sp>
      <p:sp>
        <p:nvSpPr>
          <p:cNvPr id="5" name="内容占位符 4">
            <a:extLst>
              <a:ext uri="{FF2B5EF4-FFF2-40B4-BE49-F238E27FC236}">
                <a16:creationId xmlns:a16="http://schemas.microsoft.com/office/drawing/2014/main" id="{5259CE76-BAB4-F80D-4D01-54125DD03BED}"/>
              </a:ext>
            </a:extLst>
          </p:cNvPr>
          <p:cNvSpPr>
            <a:spLocks noGrp="1"/>
          </p:cNvSpPr>
          <p:nvPr>
            <p:ph idx="1"/>
          </p:nvPr>
        </p:nvSpPr>
        <p:spPr/>
        <p:txBody>
          <a:bodyPr/>
          <a:lstStyle/>
          <a:p>
            <a:r>
              <a:rPr lang="en" altLang="zh-CN" dirty="0">
                <a:hlinkClick r:id="rId2"/>
              </a:rPr>
              <a:t>https://platform.openai.com/docs/guides/fine-tuning</a:t>
            </a:r>
            <a:endParaRPr lang="zh-CN" altLang="en-US" dirty="0"/>
          </a:p>
        </p:txBody>
      </p:sp>
      <p:pic>
        <p:nvPicPr>
          <p:cNvPr id="3" name="图片 2">
            <a:extLst>
              <a:ext uri="{FF2B5EF4-FFF2-40B4-BE49-F238E27FC236}">
                <a16:creationId xmlns:a16="http://schemas.microsoft.com/office/drawing/2014/main" id="{35C46E68-CC07-7883-F991-EEBCAB9DC4B7}"/>
              </a:ext>
            </a:extLst>
          </p:cNvPr>
          <p:cNvPicPr>
            <a:picLocks noChangeAspect="1"/>
          </p:cNvPicPr>
          <p:nvPr/>
        </p:nvPicPr>
        <p:blipFill>
          <a:blip r:embed="rId3"/>
          <a:stretch>
            <a:fillRect/>
          </a:stretch>
        </p:blipFill>
        <p:spPr>
          <a:xfrm>
            <a:off x="1038546" y="2395436"/>
            <a:ext cx="7772400" cy="2067127"/>
          </a:xfrm>
          <a:prstGeom prst="rect">
            <a:avLst/>
          </a:prstGeom>
        </p:spPr>
      </p:pic>
      <p:pic>
        <p:nvPicPr>
          <p:cNvPr id="4" name="图片 3">
            <a:extLst>
              <a:ext uri="{FF2B5EF4-FFF2-40B4-BE49-F238E27FC236}">
                <a16:creationId xmlns:a16="http://schemas.microsoft.com/office/drawing/2014/main" id="{995BB4FB-F086-517D-127A-0F220D8F9468}"/>
              </a:ext>
            </a:extLst>
          </p:cNvPr>
          <p:cNvPicPr>
            <a:picLocks noChangeAspect="1"/>
          </p:cNvPicPr>
          <p:nvPr/>
        </p:nvPicPr>
        <p:blipFill>
          <a:blip r:embed="rId4"/>
          <a:stretch>
            <a:fillRect/>
          </a:stretch>
        </p:blipFill>
        <p:spPr>
          <a:xfrm>
            <a:off x="1038546" y="4609760"/>
            <a:ext cx="7772400" cy="1152242"/>
          </a:xfrm>
          <a:prstGeom prst="rect">
            <a:avLst/>
          </a:prstGeom>
        </p:spPr>
      </p:pic>
    </p:spTree>
    <p:extLst>
      <p:ext uri="{BB962C8B-B14F-4D97-AF65-F5344CB8AC3E}">
        <p14:creationId xmlns:p14="http://schemas.microsoft.com/office/powerpoint/2010/main" val="302965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9FAF6C-5A0E-CDCC-BA68-FFF221F18F79}"/>
              </a:ext>
            </a:extLst>
          </p:cNvPr>
          <p:cNvSpPr>
            <a:spLocks noGrp="1"/>
          </p:cNvSpPr>
          <p:nvPr>
            <p:ph idx="1"/>
          </p:nvPr>
        </p:nvSpPr>
        <p:spPr/>
        <p:txBody>
          <a:bodyPr>
            <a:normAutofit fontScale="92500" lnSpcReduction="20000"/>
          </a:bodyPr>
          <a:lstStyle/>
          <a:p>
            <a:r>
              <a:rPr kumimoji="1" lang="en-US" altLang="zh-CN" dirty="0"/>
              <a:t>Read</a:t>
            </a:r>
            <a:r>
              <a:rPr kumimoji="1" lang="zh-CN" altLang="en-US" dirty="0"/>
              <a:t> </a:t>
            </a:r>
            <a:r>
              <a:rPr kumimoji="1" lang="en-US" altLang="zh-CN" dirty="0"/>
              <a:t>related</a:t>
            </a:r>
            <a:r>
              <a:rPr kumimoji="1" lang="zh-CN" altLang="en-US" dirty="0"/>
              <a:t> </a:t>
            </a:r>
            <a:r>
              <a:rPr kumimoji="1" lang="en-US" altLang="zh-CN" dirty="0"/>
              <a:t>paper</a:t>
            </a:r>
            <a:r>
              <a:rPr kumimoji="1" lang="zh-CN" altLang="en-US" dirty="0"/>
              <a:t> </a:t>
            </a:r>
            <a:r>
              <a:rPr kumimoji="1" lang="en-US" altLang="zh-CN" dirty="0"/>
              <a:t>provided</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thesis:</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Try</a:t>
            </a:r>
            <a:r>
              <a:rPr kumimoji="1" lang="zh-CN" altLang="en-US" dirty="0"/>
              <a:t> </a:t>
            </a:r>
            <a:r>
              <a:rPr kumimoji="1" lang="en-US" altLang="zh-CN" dirty="0"/>
              <a:t>to</a:t>
            </a:r>
            <a:r>
              <a:rPr kumimoji="1" lang="zh-CN" altLang="en-US" dirty="0"/>
              <a:t> </a:t>
            </a:r>
            <a:r>
              <a:rPr kumimoji="1" lang="en-US" altLang="zh-CN" dirty="0"/>
              <a:t>use</a:t>
            </a:r>
            <a:r>
              <a:rPr kumimoji="1" lang="zh-CN" altLang="en-US" dirty="0"/>
              <a:t> </a:t>
            </a:r>
            <a:r>
              <a:rPr kumimoji="1" lang="en-US" altLang="zh-CN" dirty="0"/>
              <a:t>gpt3.5</a:t>
            </a:r>
            <a:r>
              <a:rPr kumimoji="1" lang="zh-CN" altLang="en-US" dirty="0"/>
              <a:t> </a:t>
            </a:r>
            <a:r>
              <a:rPr kumimoji="1" lang="en-US" altLang="zh-CN" dirty="0"/>
              <a:t>fine-tuning</a:t>
            </a:r>
            <a:r>
              <a:rPr kumimoji="1" lang="zh-CN" altLang="en-US" dirty="0"/>
              <a:t> </a:t>
            </a:r>
            <a:r>
              <a:rPr kumimoji="1" lang="en-US" altLang="zh-CN" dirty="0"/>
              <a:t>to</a:t>
            </a:r>
            <a:r>
              <a:rPr kumimoji="1" lang="zh-CN" altLang="en-US" dirty="0"/>
              <a:t> </a:t>
            </a:r>
            <a:r>
              <a:rPr kumimoji="1" lang="en-US" altLang="zh-CN" dirty="0"/>
              <a:t>adjust</a:t>
            </a:r>
            <a:r>
              <a:rPr kumimoji="1" lang="zh-CN" altLang="en-US" dirty="0"/>
              <a:t> </a:t>
            </a:r>
            <a:r>
              <a:rPr kumimoji="1" lang="en-US" altLang="zh-CN" dirty="0"/>
              <a:t>the</a:t>
            </a:r>
            <a:r>
              <a:rPr kumimoji="1" lang="zh-CN" altLang="en-US" dirty="0"/>
              <a:t> </a:t>
            </a:r>
            <a:r>
              <a:rPr kumimoji="1" lang="en-US" altLang="zh-CN" dirty="0"/>
              <a:t>model</a:t>
            </a:r>
          </a:p>
          <a:p>
            <a:pPr marL="0" indent="0">
              <a:buNone/>
            </a:pPr>
            <a:endParaRPr kumimoji="1" lang="zh-CN" altLang="en-US" dirty="0"/>
          </a:p>
        </p:txBody>
      </p:sp>
      <p:sp>
        <p:nvSpPr>
          <p:cNvPr id="4" name="标题 1">
            <a:extLst>
              <a:ext uri="{FF2B5EF4-FFF2-40B4-BE49-F238E27FC236}">
                <a16:creationId xmlns:a16="http://schemas.microsoft.com/office/drawing/2014/main" id="{70DAD292-D981-2F0F-EEC8-8ADE328E991C}"/>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Future</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plans:</a:t>
            </a:r>
            <a:endParaRPr kumimoji="1" lang="zh-CN" altLang="en-US"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205E4019-2D8A-62D7-8927-DDB4A2908E0A}"/>
              </a:ext>
            </a:extLst>
          </p:cNvPr>
          <p:cNvPicPr>
            <a:picLocks noChangeAspect="1"/>
          </p:cNvPicPr>
          <p:nvPr/>
        </p:nvPicPr>
        <p:blipFill>
          <a:blip r:embed="rId2"/>
          <a:stretch>
            <a:fillRect/>
          </a:stretch>
        </p:blipFill>
        <p:spPr>
          <a:xfrm>
            <a:off x="1017998" y="2209597"/>
            <a:ext cx="7772400" cy="770816"/>
          </a:xfrm>
          <a:prstGeom prst="rect">
            <a:avLst/>
          </a:prstGeom>
        </p:spPr>
      </p:pic>
      <p:pic>
        <p:nvPicPr>
          <p:cNvPr id="9" name="图片 8">
            <a:extLst>
              <a:ext uri="{FF2B5EF4-FFF2-40B4-BE49-F238E27FC236}">
                <a16:creationId xmlns:a16="http://schemas.microsoft.com/office/drawing/2014/main" id="{6C375CEA-E77C-FD7C-DEE3-40DAE7E42B38}"/>
              </a:ext>
            </a:extLst>
          </p:cNvPr>
          <p:cNvPicPr>
            <a:picLocks noChangeAspect="1"/>
          </p:cNvPicPr>
          <p:nvPr/>
        </p:nvPicPr>
        <p:blipFill>
          <a:blip r:embed="rId3"/>
          <a:stretch>
            <a:fillRect/>
          </a:stretch>
        </p:blipFill>
        <p:spPr>
          <a:xfrm>
            <a:off x="1017998" y="3877587"/>
            <a:ext cx="7772400" cy="707428"/>
          </a:xfrm>
          <a:prstGeom prst="rect">
            <a:avLst/>
          </a:prstGeom>
        </p:spPr>
      </p:pic>
      <p:pic>
        <p:nvPicPr>
          <p:cNvPr id="10" name="图片 9">
            <a:extLst>
              <a:ext uri="{FF2B5EF4-FFF2-40B4-BE49-F238E27FC236}">
                <a16:creationId xmlns:a16="http://schemas.microsoft.com/office/drawing/2014/main" id="{B23042D8-9989-894B-D396-5A50FA52369B}"/>
              </a:ext>
            </a:extLst>
          </p:cNvPr>
          <p:cNvPicPr>
            <a:picLocks noChangeAspect="1"/>
          </p:cNvPicPr>
          <p:nvPr/>
        </p:nvPicPr>
        <p:blipFill>
          <a:blip r:embed="rId4"/>
          <a:stretch>
            <a:fillRect/>
          </a:stretch>
        </p:blipFill>
        <p:spPr>
          <a:xfrm>
            <a:off x="1017998" y="3070935"/>
            <a:ext cx="7772400" cy="716130"/>
          </a:xfrm>
          <a:prstGeom prst="rect">
            <a:avLst/>
          </a:prstGeom>
        </p:spPr>
      </p:pic>
    </p:spTree>
    <p:extLst>
      <p:ext uri="{BB962C8B-B14F-4D97-AF65-F5344CB8AC3E}">
        <p14:creationId xmlns:p14="http://schemas.microsoft.com/office/powerpoint/2010/main" val="39653988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461</Words>
  <Application>Microsoft Macintosh PowerPoint</Application>
  <PresentationFormat>宽屏</PresentationFormat>
  <Paragraphs>56</Paragraphs>
  <Slides>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Arial</vt:lpstr>
      <vt:lpstr>Calibri</vt:lpstr>
      <vt:lpstr>Menlo</vt:lpstr>
      <vt:lpstr>Roboto</vt:lpstr>
      <vt:lpstr>Office 主题​​</vt:lpstr>
      <vt:lpstr>Timeline</vt:lpstr>
      <vt:lpstr>Prompt </vt:lpstr>
      <vt:lpstr>Result-Strict</vt:lpstr>
      <vt:lpstr>Problems during generating:</vt:lpstr>
      <vt:lpstr>GPT-3.5 fine-tuning api (Released in 2023.08) </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GPT-3 to divide the sentence into words and phrases</dc:title>
  <dc:creator>12226</dc:creator>
  <cp:lastModifiedBy>12226</cp:lastModifiedBy>
  <cp:revision>34</cp:revision>
  <dcterms:created xsi:type="dcterms:W3CDTF">2023-08-25T03:58:50Z</dcterms:created>
  <dcterms:modified xsi:type="dcterms:W3CDTF">2023-09-07T18:18:29Z</dcterms:modified>
</cp:coreProperties>
</file>