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29" r:id="rId3"/>
    <p:sldId id="302" r:id="rId4"/>
    <p:sldId id="322" r:id="rId5"/>
    <p:sldId id="303" r:id="rId6"/>
    <p:sldId id="350" r:id="rId7"/>
    <p:sldId id="351" r:id="rId8"/>
    <p:sldId id="352" r:id="rId9"/>
    <p:sldId id="353" r:id="rId10"/>
    <p:sldId id="354" r:id="rId11"/>
    <p:sldId id="355" r:id="rId12"/>
    <p:sldId id="332" r:id="rId13"/>
    <p:sldId id="356" r:id="rId14"/>
    <p:sldId id="357" r:id="rId15"/>
    <p:sldId id="358" r:id="rId16"/>
    <p:sldId id="359" r:id="rId17"/>
    <p:sldId id="360" r:id="rId18"/>
    <p:sldId id="361" r:id="rId19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6" orient="horz" pos="2663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4"/>
    <a:srgbClr val="1D3E6B"/>
    <a:srgbClr val="F2F2F2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56" autoAdjust="0"/>
  </p:normalViewPr>
  <p:slideViewPr>
    <p:cSldViewPr snapToGrid="0" showGuides="1">
      <p:cViewPr varScale="1">
        <p:scale>
          <a:sx n="108" d="100"/>
          <a:sy n="108" d="100"/>
        </p:scale>
        <p:origin x="749" y="86"/>
      </p:cViewPr>
      <p:guideLst>
        <p:guide orient="horz" pos="2119"/>
        <p:guide pos="2880"/>
        <p:guide orient="horz" pos="2436"/>
        <p:guide pos="90"/>
        <p:guide orient="horz" pos="2663"/>
        <p:guide pos="5670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15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44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95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76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62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05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6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90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8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0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2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2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20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31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968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7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0CF846D-3858-4EA2-88C8-4FEF958641E5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>
              <a:extLst>
                <a:ext uri="{FF2B5EF4-FFF2-40B4-BE49-F238E27FC236}">
                  <a16:creationId xmlns:a16="http://schemas.microsoft.com/office/drawing/2014/main" id="{C39ED63D-FD45-4A1B-AE24-2564605D72AC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>
              <a:extLst>
                <a:ext uri="{FF2B5EF4-FFF2-40B4-BE49-F238E27FC236}">
                  <a16:creationId xmlns:a16="http://schemas.microsoft.com/office/drawing/2014/main" id="{698D11D8-C0D7-47B7-9A5D-FA54DDF7FD77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>
              <a:extLst>
                <a:ext uri="{FF2B5EF4-FFF2-40B4-BE49-F238E27FC236}">
                  <a16:creationId xmlns:a16="http://schemas.microsoft.com/office/drawing/2014/main" id="{FB16437F-395D-429A-88A4-2F25C8CEA8E3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>
              <a:extLst>
                <a:ext uri="{FF2B5EF4-FFF2-40B4-BE49-F238E27FC236}">
                  <a16:creationId xmlns:a16="http://schemas.microsoft.com/office/drawing/2014/main" id="{426A301C-2CA7-4502-80B8-D7FEFA2B4D9E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>
              <a:extLst>
                <a:ext uri="{FF2B5EF4-FFF2-40B4-BE49-F238E27FC236}">
                  <a16:creationId xmlns:a16="http://schemas.microsoft.com/office/drawing/2014/main" id="{FD4BBB9F-4436-453F-95C0-5E3100F9E665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>
              <a:extLst>
                <a:ext uri="{FF2B5EF4-FFF2-40B4-BE49-F238E27FC236}">
                  <a16:creationId xmlns:a16="http://schemas.microsoft.com/office/drawing/2014/main" id="{F1860DD9-4B41-447B-BA9E-660E6938F338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>
              <a:extLst>
                <a:ext uri="{FF2B5EF4-FFF2-40B4-BE49-F238E27FC236}">
                  <a16:creationId xmlns:a16="http://schemas.microsoft.com/office/drawing/2014/main" id="{9F946271-4CA3-4472-ACC0-B8CD80B76E74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>
              <a:extLst>
                <a:ext uri="{FF2B5EF4-FFF2-40B4-BE49-F238E27FC236}">
                  <a16:creationId xmlns:a16="http://schemas.microsoft.com/office/drawing/2014/main" id="{C964D40F-5907-4024-897F-D7572ACB4413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>
              <a:extLst>
                <a:ext uri="{FF2B5EF4-FFF2-40B4-BE49-F238E27FC236}">
                  <a16:creationId xmlns:a16="http://schemas.microsoft.com/office/drawing/2014/main" id="{055B3BC3-1E79-4D74-90A9-693D41142DC2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>
              <a:extLst>
                <a:ext uri="{FF2B5EF4-FFF2-40B4-BE49-F238E27FC236}">
                  <a16:creationId xmlns:a16="http://schemas.microsoft.com/office/drawing/2014/main" id="{7BC03D1D-BAC2-4800-8D7A-9D860D4FDF6E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>
              <a:extLst>
                <a:ext uri="{FF2B5EF4-FFF2-40B4-BE49-F238E27FC236}">
                  <a16:creationId xmlns:a16="http://schemas.microsoft.com/office/drawing/2014/main" id="{6DD09F45-8FAD-44C3-B9A7-8234E5BC977B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>
              <a:extLst>
                <a:ext uri="{FF2B5EF4-FFF2-40B4-BE49-F238E27FC236}">
                  <a16:creationId xmlns:a16="http://schemas.microsoft.com/office/drawing/2014/main" id="{7283B66C-D810-4092-9369-2E441201EF6D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>
              <a:extLst>
                <a:ext uri="{FF2B5EF4-FFF2-40B4-BE49-F238E27FC236}">
                  <a16:creationId xmlns:a16="http://schemas.microsoft.com/office/drawing/2014/main" id="{B8B1D0DE-FDC6-4F74-958D-8B419F26D72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>
              <a:extLst>
                <a:ext uri="{FF2B5EF4-FFF2-40B4-BE49-F238E27FC236}">
                  <a16:creationId xmlns:a16="http://schemas.microsoft.com/office/drawing/2014/main" id="{C21EECE4-AE5E-4A88-AABC-393EFA879EC8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>
              <a:extLst>
                <a:ext uri="{FF2B5EF4-FFF2-40B4-BE49-F238E27FC236}">
                  <a16:creationId xmlns:a16="http://schemas.microsoft.com/office/drawing/2014/main" id="{6E1A4E8B-56D3-49CD-B687-49377DD23B06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>
              <a:extLst>
                <a:ext uri="{FF2B5EF4-FFF2-40B4-BE49-F238E27FC236}">
                  <a16:creationId xmlns:a16="http://schemas.microsoft.com/office/drawing/2014/main" id="{029CDCB0-0C35-4439-BB98-F3982F6611A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>
              <a:extLst>
                <a:ext uri="{FF2B5EF4-FFF2-40B4-BE49-F238E27FC236}">
                  <a16:creationId xmlns:a16="http://schemas.microsoft.com/office/drawing/2014/main" id="{0A9BAABD-B0B8-46AC-9C96-A80AB6BDEE4A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>
              <a:extLst>
                <a:ext uri="{FF2B5EF4-FFF2-40B4-BE49-F238E27FC236}">
                  <a16:creationId xmlns:a16="http://schemas.microsoft.com/office/drawing/2014/main" id="{B95D3E19-AD97-43A6-975B-FA416E0634A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>
              <a:extLst>
                <a:ext uri="{FF2B5EF4-FFF2-40B4-BE49-F238E27FC236}">
                  <a16:creationId xmlns:a16="http://schemas.microsoft.com/office/drawing/2014/main" id="{3D3BA2D5-FCFA-46FC-A27E-0CB2F79E58E7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>
              <a:extLst>
                <a:ext uri="{FF2B5EF4-FFF2-40B4-BE49-F238E27FC236}">
                  <a16:creationId xmlns:a16="http://schemas.microsoft.com/office/drawing/2014/main" id="{A661788A-CF7E-44A9-8E2F-665D6EFC14A0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>
              <a:extLst>
                <a:ext uri="{FF2B5EF4-FFF2-40B4-BE49-F238E27FC236}">
                  <a16:creationId xmlns:a16="http://schemas.microsoft.com/office/drawing/2014/main" id="{FC756534-09D1-46A3-B04E-E38D7881B68B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>
              <a:extLst>
                <a:ext uri="{FF2B5EF4-FFF2-40B4-BE49-F238E27FC236}">
                  <a16:creationId xmlns:a16="http://schemas.microsoft.com/office/drawing/2014/main" id="{D9384C91-284C-44CB-86A8-B0EE371F3E19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>
              <a:extLst>
                <a:ext uri="{FF2B5EF4-FFF2-40B4-BE49-F238E27FC236}">
                  <a16:creationId xmlns:a16="http://schemas.microsoft.com/office/drawing/2014/main" id="{5620022D-CD0F-4F5F-B53B-A98FEE6FCC66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>
              <a:extLst>
                <a:ext uri="{FF2B5EF4-FFF2-40B4-BE49-F238E27FC236}">
                  <a16:creationId xmlns:a16="http://schemas.microsoft.com/office/drawing/2014/main" id="{B8770E7F-FFA5-4F19-A00F-31FA9E2C4FF4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>
              <a:extLst>
                <a:ext uri="{FF2B5EF4-FFF2-40B4-BE49-F238E27FC236}">
                  <a16:creationId xmlns:a16="http://schemas.microsoft.com/office/drawing/2014/main" id="{7449D368-FFC6-409D-8C54-9CACA6DF7971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>
              <a:extLst>
                <a:ext uri="{FF2B5EF4-FFF2-40B4-BE49-F238E27FC236}">
                  <a16:creationId xmlns:a16="http://schemas.microsoft.com/office/drawing/2014/main" id="{F1A81E41-4E5E-4F59-A848-8B7C1B6C47B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>
              <a:extLst>
                <a:ext uri="{FF2B5EF4-FFF2-40B4-BE49-F238E27FC236}">
                  <a16:creationId xmlns:a16="http://schemas.microsoft.com/office/drawing/2014/main" id="{016F9212-10A5-488A-9B66-CE03B13072F1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>
              <a:extLst>
                <a:ext uri="{FF2B5EF4-FFF2-40B4-BE49-F238E27FC236}">
                  <a16:creationId xmlns:a16="http://schemas.microsoft.com/office/drawing/2014/main" id="{6A6467D2-E204-4AF1-A6E0-E8A5E8C19664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>
              <a:extLst>
                <a:ext uri="{FF2B5EF4-FFF2-40B4-BE49-F238E27FC236}">
                  <a16:creationId xmlns:a16="http://schemas.microsoft.com/office/drawing/2014/main" id="{97F069C3-B72A-47C9-BD32-AAFF19209F70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>
              <a:extLst>
                <a:ext uri="{FF2B5EF4-FFF2-40B4-BE49-F238E27FC236}">
                  <a16:creationId xmlns:a16="http://schemas.microsoft.com/office/drawing/2014/main" id="{F59BC24D-C587-40FE-9933-B3E336F24B97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>
              <a:extLst>
                <a:ext uri="{FF2B5EF4-FFF2-40B4-BE49-F238E27FC236}">
                  <a16:creationId xmlns:a16="http://schemas.microsoft.com/office/drawing/2014/main" id="{C512B36A-3FAD-4E58-B996-FA8D90773003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>
              <a:extLst>
                <a:ext uri="{FF2B5EF4-FFF2-40B4-BE49-F238E27FC236}">
                  <a16:creationId xmlns:a16="http://schemas.microsoft.com/office/drawing/2014/main" id="{39D5C69B-FB05-45C6-A02D-A6A8ACE2846B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>
              <a:extLst>
                <a:ext uri="{FF2B5EF4-FFF2-40B4-BE49-F238E27FC236}">
                  <a16:creationId xmlns:a16="http://schemas.microsoft.com/office/drawing/2014/main" id="{4FEE6CC4-4616-4587-A760-AFCFE2A70A03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>
              <a:extLst>
                <a:ext uri="{FF2B5EF4-FFF2-40B4-BE49-F238E27FC236}">
                  <a16:creationId xmlns:a16="http://schemas.microsoft.com/office/drawing/2014/main" id="{F1543413-7588-49C5-8DC8-1CA5E7573A71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>
              <a:extLst>
                <a:ext uri="{FF2B5EF4-FFF2-40B4-BE49-F238E27FC236}">
                  <a16:creationId xmlns:a16="http://schemas.microsoft.com/office/drawing/2014/main" id="{93B8A389-5274-49D8-BC6E-2A794C914B47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>
              <a:extLst>
                <a:ext uri="{FF2B5EF4-FFF2-40B4-BE49-F238E27FC236}">
                  <a16:creationId xmlns:a16="http://schemas.microsoft.com/office/drawing/2014/main" id="{617B38E3-9FF7-48B1-A036-2194FE31ED3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>
              <a:extLst>
                <a:ext uri="{FF2B5EF4-FFF2-40B4-BE49-F238E27FC236}">
                  <a16:creationId xmlns:a16="http://schemas.microsoft.com/office/drawing/2014/main" id="{4DA69233-4703-46E7-BD77-00911A1E794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>
              <a:extLst>
                <a:ext uri="{FF2B5EF4-FFF2-40B4-BE49-F238E27FC236}">
                  <a16:creationId xmlns:a16="http://schemas.microsoft.com/office/drawing/2014/main" id="{A6E8A355-6B4D-46E5-ABF6-80AFF74A83C6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>
              <a:extLst>
                <a:ext uri="{FF2B5EF4-FFF2-40B4-BE49-F238E27FC236}">
                  <a16:creationId xmlns:a16="http://schemas.microsoft.com/office/drawing/2014/main" id="{055EA0FB-5030-4C8A-86D3-4574820AB491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>
              <a:extLst>
                <a:ext uri="{FF2B5EF4-FFF2-40B4-BE49-F238E27FC236}">
                  <a16:creationId xmlns:a16="http://schemas.microsoft.com/office/drawing/2014/main" id="{459EB9C8-6491-4DD0-95BB-038AFA7672BB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>
              <a:extLst>
                <a:ext uri="{FF2B5EF4-FFF2-40B4-BE49-F238E27FC236}">
                  <a16:creationId xmlns:a16="http://schemas.microsoft.com/office/drawing/2014/main" id="{6D3BF9D1-B462-46CD-8739-E2383151C14E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>
              <a:extLst>
                <a:ext uri="{FF2B5EF4-FFF2-40B4-BE49-F238E27FC236}">
                  <a16:creationId xmlns:a16="http://schemas.microsoft.com/office/drawing/2014/main" id="{1026B93F-4EA8-42AF-8183-6911E85C8212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>
              <a:extLst>
                <a:ext uri="{FF2B5EF4-FFF2-40B4-BE49-F238E27FC236}">
                  <a16:creationId xmlns:a16="http://schemas.microsoft.com/office/drawing/2014/main" id="{8FD6AAFD-0E8D-4811-953E-DBF2B2184842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>
              <a:extLst>
                <a:ext uri="{FF2B5EF4-FFF2-40B4-BE49-F238E27FC236}">
                  <a16:creationId xmlns:a16="http://schemas.microsoft.com/office/drawing/2014/main" id="{0D21EFCE-F3A8-4954-9D96-41748674CFD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>
              <a:extLst>
                <a:ext uri="{FF2B5EF4-FFF2-40B4-BE49-F238E27FC236}">
                  <a16:creationId xmlns:a16="http://schemas.microsoft.com/office/drawing/2014/main" id="{527C8F9F-A166-4757-AD59-5AD6C1FC444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>
              <a:extLst>
                <a:ext uri="{FF2B5EF4-FFF2-40B4-BE49-F238E27FC236}">
                  <a16:creationId xmlns:a16="http://schemas.microsoft.com/office/drawing/2014/main" id="{C4D38826-A299-4F69-8F0B-7D3ED1FE211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>
              <a:extLst>
                <a:ext uri="{FF2B5EF4-FFF2-40B4-BE49-F238E27FC236}">
                  <a16:creationId xmlns:a16="http://schemas.microsoft.com/office/drawing/2014/main" id="{3EAF79B4-9C1A-450B-B18D-46C0EF162BFE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>
              <a:extLst>
                <a:ext uri="{FF2B5EF4-FFF2-40B4-BE49-F238E27FC236}">
                  <a16:creationId xmlns:a16="http://schemas.microsoft.com/office/drawing/2014/main" id="{D00F66BD-1532-4B65-8FF9-93CB58A5D06C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>
              <a:extLst>
                <a:ext uri="{FF2B5EF4-FFF2-40B4-BE49-F238E27FC236}">
                  <a16:creationId xmlns:a16="http://schemas.microsoft.com/office/drawing/2014/main" id="{E99299AB-16EE-4CD0-ABB0-A31A624D6F9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>
              <a:extLst>
                <a:ext uri="{FF2B5EF4-FFF2-40B4-BE49-F238E27FC236}">
                  <a16:creationId xmlns:a16="http://schemas.microsoft.com/office/drawing/2014/main" id="{40F059C7-7AD4-45E4-A45B-97F0C10AC84A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>
              <a:extLst>
                <a:ext uri="{FF2B5EF4-FFF2-40B4-BE49-F238E27FC236}">
                  <a16:creationId xmlns:a16="http://schemas.microsoft.com/office/drawing/2014/main" id="{34979EEE-9271-4A50-9587-C503F0431120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>
              <a:extLst>
                <a:ext uri="{FF2B5EF4-FFF2-40B4-BE49-F238E27FC236}">
                  <a16:creationId xmlns:a16="http://schemas.microsoft.com/office/drawing/2014/main" id="{66D725C5-BF65-4DAD-AECC-31154DCC9A21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>
              <a:extLst>
                <a:ext uri="{FF2B5EF4-FFF2-40B4-BE49-F238E27FC236}">
                  <a16:creationId xmlns:a16="http://schemas.microsoft.com/office/drawing/2014/main" id="{FE66709B-BA6E-4586-84F5-27CF8500ABE7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>
              <a:extLst>
                <a:ext uri="{FF2B5EF4-FFF2-40B4-BE49-F238E27FC236}">
                  <a16:creationId xmlns:a16="http://schemas.microsoft.com/office/drawing/2014/main" id="{8546E402-E20D-41BF-A125-447EE0C4D2C6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>
              <a:extLst>
                <a:ext uri="{FF2B5EF4-FFF2-40B4-BE49-F238E27FC236}">
                  <a16:creationId xmlns:a16="http://schemas.microsoft.com/office/drawing/2014/main" id="{F70E6A58-E059-4FE7-B866-5F754BEB6D72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>
              <a:extLst>
                <a:ext uri="{FF2B5EF4-FFF2-40B4-BE49-F238E27FC236}">
                  <a16:creationId xmlns:a16="http://schemas.microsoft.com/office/drawing/2014/main" id="{8CB4FE16-E849-44D6-9230-ABE03DB6B20B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>
              <a:extLst>
                <a:ext uri="{FF2B5EF4-FFF2-40B4-BE49-F238E27FC236}">
                  <a16:creationId xmlns:a16="http://schemas.microsoft.com/office/drawing/2014/main" id="{2F6D86E8-0DD1-44B3-9CD6-6668516EAD5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>
              <a:extLst>
                <a:ext uri="{FF2B5EF4-FFF2-40B4-BE49-F238E27FC236}">
                  <a16:creationId xmlns:a16="http://schemas.microsoft.com/office/drawing/2014/main" id="{64F7FA79-C038-4BAC-8DF5-945C3C12D91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>
              <a:extLst>
                <a:ext uri="{FF2B5EF4-FFF2-40B4-BE49-F238E27FC236}">
                  <a16:creationId xmlns:a16="http://schemas.microsoft.com/office/drawing/2014/main" id="{BAD8B380-DE2C-46EB-9549-3123D2EC03F2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>
              <a:extLst>
                <a:ext uri="{FF2B5EF4-FFF2-40B4-BE49-F238E27FC236}">
                  <a16:creationId xmlns:a16="http://schemas.microsoft.com/office/drawing/2014/main" id="{15A1DB5C-ED78-43CF-B349-875E88354D36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>
              <a:extLst>
                <a:ext uri="{FF2B5EF4-FFF2-40B4-BE49-F238E27FC236}">
                  <a16:creationId xmlns:a16="http://schemas.microsoft.com/office/drawing/2014/main" id="{C9E4F15F-2C0D-4989-B0ED-9444FA130B53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>
              <a:extLst>
                <a:ext uri="{FF2B5EF4-FFF2-40B4-BE49-F238E27FC236}">
                  <a16:creationId xmlns:a16="http://schemas.microsoft.com/office/drawing/2014/main" id="{CCFE3F8F-1F28-43A9-8EF7-0FB855738A3C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>
              <a:extLst>
                <a:ext uri="{FF2B5EF4-FFF2-40B4-BE49-F238E27FC236}">
                  <a16:creationId xmlns:a16="http://schemas.microsoft.com/office/drawing/2014/main" id="{0F524FE5-C68E-4DC5-BA11-69FDAB3BC930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>
              <a:extLst>
                <a:ext uri="{FF2B5EF4-FFF2-40B4-BE49-F238E27FC236}">
                  <a16:creationId xmlns:a16="http://schemas.microsoft.com/office/drawing/2014/main" id="{9C221F4E-BE26-451E-8E09-B138E608BEBA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>
              <a:extLst>
                <a:ext uri="{FF2B5EF4-FFF2-40B4-BE49-F238E27FC236}">
                  <a16:creationId xmlns:a16="http://schemas.microsoft.com/office/drawing/2014/main" id="{5E224FC8-17FC-4685-9D5C-4903011368EC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>
              <a:extLst>
                <a:ext uri="{FF2B5EF4-FFF2-40B4-BE49-F238E27FC236}">
                  <a16:creationId xmlns:a16="http://schemas.microsoft.com/office/drawing/2014/main" id="{D59B0977-B590-423D-B003-7A37D7D5072F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>
              <a:extLst>
                <a:ext uri="{FF2B5EF4-FFF2-40B4-BE49-F238E27FC236}">
                  <a16:creationId xmlns:a16="http://schemas.microsoft.com/office/drawing/2014/main" id="{D0B310D6-47B7-4C66-B3E6-38513746B440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>
              <a:extLst>
                <a:ext uri="{FF2B5EF4-FFF2-40B4-BE49-F238E27FC236}">
                  <a16:creationId xmlns:a16="http://schemas.microsoft.com/office/drawing/2014/main" id="{41E98826-FFF7-4209-B86F-5038C25269DC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C8F5ACF-7AFE-47CC-8B18-9B90970749B1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>
              <a:extLst>
                <a:ext uri="{FF2B5EF4-FFF2-40B4-BE49-F238E27FC236}">
                  <a16:creationId xmlns:a16="http://schemas.microsoft.com/office/drawing/2014/main" id="{AE22A737-0C3E-4C86-B6E7-D2A3C42937C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>
              <a:extLst>
                <a:ext uri="{FF2B5EF4-FFF2-40B4-BE49-F238E27FC236}">
                  <a16:creationId xmlns:a16="http://schemas.microsoft.com/office/drawing/2014/main" id="{1D32C6C4-A3A3-4247-B484-3C05D9F135AE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>
              <a:extLst>
                <a:ext uri="{FF2B5EF4-FFF2-40B4-BE49-F238E27FC236}">
                  <a16:creationId xmlns:a16="http://schemas.microsoft.com/office/drawing/2014/main" id="{3E578F01-A4D5-452C-B2A6-68E3286BEDD0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>
              <a:extLst>
                <a:ext uri="{FF2B5EF4-FFF2-40B4-BE49-F238E27FC236}">
                  <a16:creationId xmlns:a16="http://schemas.microsoft.com/office/drawing/2014/main" id="{A4BD5419-2CBC-4167-A4FF-74B48F3FA998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>
              <a:extLst>
                <a:ext uri="{FF2B5EF4-FFF2-40B4-BE49-F238E27FC236}">
                  <a16:creationId xmlns:a16="http://schemas.microsoft.com/office/drawing/2014/main" id="{B6251E37-1DC9-4D13-9BD0-C8E504E364F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>
              <a:extLst>
                <a:ext uri="{FF2B5EF4-FFF2-40B4-BE49-F238E27FC236}">
                  <a16:creationId xmlns:a16="http://schemas.microsoft.com/office/drawing/2014/main" id="{4BAA1AC3-66B9-49B2-ACED-D6D7172EC282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>
              <a:extLst>
                <a:ext uri="{FF2B5EF4-FFF2-40B4-BE49-F238E27FC236}">
                  <a16:creationId xmlns:a16="http://schemas.microsoft.com/office/drawing/2014/main" id="{D25CC410-4803-47A1-A381-535EF397C8FF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>
              <a:extLst>
                <a:ext uri="{FF2B5EF4-FFF2-40B4-BE49-F238E27FC236}">
                  <a16:creationId xmlns:a16="http://schemas.microsoft.com/office/drawing/2014/main" id="{3810070B-99B3-440D-852F-76FA43281454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>
              <a:extLst>
                <a:ext uri="{FF2B5EF4-FFF2-40B4-BE49-F238E27FC236}">
                  <a16:creationId xmlns:a16="http://schemas.microsoft.com/office/drawing/2014/main" id="{220B921C-4AB9-4FA9-893D-B8694C104DAA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>
              <a:extLst>
                <a:ext uri="{FF2B5EF4-FFF2-40B4-BE49-F238E27FC236}">
                  <a16:creationId xmlns:a16="http://schemas.microsoft.com/office/drawing/2014/main" id="{4EB0D932-C254-42F8-9F62-06646232E645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>
              <a:extLst>
                <a:ext uri="{FF2B5EF4-FFF2-40B4-BE49-F238E27FC236}">
                  <a16:creationId xmlns:a16="http://schemas.microsoft.com/office/drawing/2014/main" id="{3EF9A58C-6596-4996-936C-FBFBA1756EF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>
              <a:extLst>
                <a:ext uri="{FF2B5EF4-FFF2-40B4-BE49-F238E27FC236}">
                  <a16:creationId xmlns:a16="http://schemas.microsoft.com/office/drawing/2014/main" id="{6A7A6BC6-EA29-44A8-B5CC-1DD3798419E2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>
              <a:extLst>
                <a:ext uri="{FF2B5EF4-FFF2-40B4-BE49-F238E27FC236}">
                  <a16:creationId xmlns:a16="http://schemas.microsoft.com/office/drawing/2014/main" id="{94352426-5D1D-412A-B146-417C04B3455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>
              <a:extLst>
                <a:ext uri="{FF2B5EF4-FFF2-40B4-BE49-F238E27FC236}">
                  <a16:creationId xmlns:a16="http://schemas.microsoft.com/office/drawing/2014/main" id="{713563E4-21C7-4A15-B7B2-F57AC108940D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>
              <a:extLst>
                <a:ext uri="{FF2B5EF4-FFF2-40B4-BE49-F238E27FC236}">
                  <a16:creationId xmlns:a16="http://schemas.microsoft.com/office/drawing/2014/main" id="{DF146277-9651-41D1-B8CA-D0741AAE393F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>
              <a:extLst>
                <a:ext uri="{FF2B5EF4-FFF2-40B4-BE49-F238E27FC236}">
                  <a16:creationId xmlns:a16="http://schemas.microsoft.com/office/drawing/2014/main" id="{40989F30-0C0D-4273-832E-B028C7623B55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>
              <a:extLst>
                <a:ext uri="{FF2B5EF4-FFF2-40B4-BE49-F238E27FC236}">
                  <a16:creationId xmlns:a16="http://schemas.microsoft.com/office/drawing/2014/main" id="{FBD547EE-1493-4BEB-BB61-F5AD1908C6D7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>
              <a:extLst>
                <a:ext uri="{FF2B5EF4-FFF2-40B4-BE49-F238E27FC236}">
                  <a16:creationId xmlns:a16="http://schemas.microsoft.com/office/drawing/2014/main" id="{3BFB07DE-1492-4BC2-9563-A506893625CD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>
              <a:extLst>
                <a:ext uri="{FF2B5EF4-FFF2-40B4-BE49-F238E27FC236}">
                  <a16:creationId xmlns:a16="http://schemas.microsoft.com/office/drawing/2014/main" id="{B6785E3C-1C9F-4B94-B424-24854787997F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>
              <a:extLst>
                <a:ext uri="{FF2B5EF4-FFF2-40B4-BE49-F238E27FC236}">
                  <a16:creationId xmlns:a16="http://schemas.microsoft.com/office/drawing/2014/main" id="{1410D543-4E28-4598-979C-CE5C31622039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>
              <a:extLst>
                <a:ext uri="{FF2B5EF4-FFF2-40B4-BE49-F238E27FC236}">
                  <a16:creationId xmlns:a16="http://schemas.microsoft.com/office/drawing/2014/main" id="{51CEC972-6487-4F42-BBF5-20A19B9E5C40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>
              <a:extLst>
                <a:ext uri="{FF2B5EF4-FFF2-40B4-BE49-F238E27FC236}">
                  <a16:creationId xmlns:a16="http://schemas.microsoft.com/office/drawing/2014/main" id="{331CB5A2-3F24-47F6-80C0-DD3A7B9F50DA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>
              <a:extLst>
                <a:ext uri="{FF2B5EF4-FFF2-40B4-BE49-F238E27FC236}">
                  <a16:creationId xmlns:a16="http://schemas.microsoft.com/office/drawing/2014/main" id="{161F659A-CC75-4A7C-87C2-3FFC7D96792C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>
              <a:extLst>
                <a:ext uri="{FF2B5EF4-FFF2-40B4-BE49-F238E27FC236}">
                  <a16:creationId xmlns:a16="http://schemas.microsoft.com/office/drawing/2014/main" id="{24B024EE-EEE6-44A5-99F1-84F451DAF17A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>
              <a:extLst>
                <a:ext uri="{FF2B5EF4-FFF2-40B4-BE49-F238E27FC236}">
                  <a16:creationId xmlns:a16="http://schemas.microsoft.com/office/drawing/2014/main" id="{819EB275-6157-4022-BA39-11F474B98827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>
              <a:extLst>
                <a:ext uri="{FF2B5EF4-FFF2-40B4-BE49-F238E27FC236}">
                  <a16:creationId xmlns:a16="http://schemas.microsoft.com/office/drawing/2014/main" id="{42E546C9-9A65-43FE-859B-1E43E9849080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>
              <a:extLst>
                <a:ext uri="{FF2B5EF4-FFF2-40B4-BE49-F238E27FC236}">
                  <a16:creationId xmlns:a16="http://schemas.microsoft.com/office/drawing/2014/main" id="{519D7597-C13C-4234-BD44-74F64E1EB3B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>
              <a:extLst>
                <a:ext uri="{FF2B5EF4-FFF2-40B4-BE49-F238E27FC236}">
                  <a16:creationId xmlns:a16="http://schemas.microsoft.com/office/drawing/2014/main" id="{12C9A0C3-D4A8-410E-A651-F06D5C6800B2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>
              <a:extLst>
                <a:ext uri="{FF2B5EF4-FFF2-40B4-BE49-F238E27FC236}">
                  <a16:creationId xmlns:a16="http://schemas.microsoft.com/office/drawing/2014/main" id="{6C1753FA-F6B0-48DD-BD5B-9B52BE3B5A7A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>
              <a:extLst>
                <a:ext uri="{FF2B5EF4-FFF2-40B4-BE49-F238E27FC236}">
                  <a16:creationId xmlns:a16="http://schemas.microsoft.com/office/drawing/2014/main" id="{28CCC03F-241B-4A8E-B2B3-9D4566B175C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>
              <a:extLst>
                <a:ext uri="{FF2B5EF4-FFF2-40B4-BE49-F238E27FC236}">
                  <a16:creationId xmlns:a16="http://schemas.microsoft.com/office/drawing/2014/main" id="{A024C300-D520-4768-A1AA-F5CBE96D5F9D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>
              <a:extLst>
                <a:ext uri="{FF2B5EF4-FFF2-40B4-BE49-F238E27FC236}">
                  <a16:creationId xmlns:a16="http://schemas.microsoft.com/office/drawing/2014/main" id="{A90F1805-72A8-4F9B-9A66-AB2FCD9A4769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>
              <a:extLst>
                <a:ext uri="{FF2B5EF4-FFF2-40B4-BE49-F238E27FC236}">
                  <a16:creationId xmlns:a16="http://schemas.microsoft.com/office/drawing/2014/main" id="{A5B1A30C-DD2A-4798-A7AF-EC01F5D62552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>
              <a:extLst>
                <a:ext uri="{FF2B5EF4-FFF2-40B4-BE49-F238E27FC236}">
                  <a16:creationId xmlns:a16="http://schemas.microsoft.com/office/drawing/2014/main" id="{C50AAF40-D76C-4395-9299-3B6580C4861B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>
              <a:extLst>
                <a:ext uri="{FF2B5EF4-FFF2-40B4-BE49-F238E27FC236}">
                  <a16:creationId xmlns:a16="http://schemas.microsoft.com/office/drawing/2014/main" id="{7BC932AA-8B48-4F78-8833-6ECD626C9242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>
              <a:extLst>
                <a:ext uri="{FF2B5EF4-FFF2-40B4-BE49-F238E27FC236}">
                  <a16:creationId xmlns:a16="http://schemas.microsoft.com/office/drawing/2014/main" id="{4BF4BABE-FBEE-44C7-9F54-C33D1C69A166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>
              <a:extLst>
                <a:ext uri="{FF2B5EF4-FFF2-40B4-BE49-F238E27FC236}">
                  <a16:creationId xmlns:a16="http://schemas.microsoft.com/office/drawing/2014/main" id="{6B4C5F22-48A1-4DA2-A8F0-E4D7BEA6B2A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>
              <a:extLst>
                <a:ext uri="{FF2B5EF4-FFF2-40B4-BE49-F238E27FC236}">
                  <a16:creationId xmlns:a16="http://schemas.microsoft.com/office/drawing/2014/main" id="{2A46B5D8-8D64-4222-A032-2D83775E3251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>
              <a:extLst>
                <a:ext uri="{FF2B5EF4-FFF2-40B4-BE49-F238E27FC236}">
                  <a16:creationId xmlns:a16="http://schemas.microsoft.com/office/drawing/2014/main" id="{C02FA150-B64B-4AC6-8838-43066675873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>
              <a:extLst>
                <a:ext uri="{FF2B5EF4-FFF2-40B4-BE49-F238E27FC236}">
                  <a16:creationId xmlns:a16="http://schemas.microsoft.com/office/drawing/2014/main" id="{AB8287D9-B6A7-4D6F-B627-461644E87A49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>
              <a:extLst>
                <a:ext uri="{FF2B5EF4-FFF2-40B4-BE49-F238E27FC236}">
                  <a16:creationId xmlns:a16="http://schemas.microsoft.com/office/drawing/2014/main" id="{AD42B1E6-1DB8-4621-BBE6-8CC73B44F29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>
              <a:extLst>
                <a:ext uri="{FF2B5EF4-FFF2-40B4-BE49-F238E27FC236}">
                  <a16:creationId xmlns:a16="http://schemas.microsoft.com/office/drawing/2014/main" id="{F63A7306-81DC-41C5-B52B-EFC721C25FCF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>
              <a:extLst>
                <a:ext uri="{FF2B5EF4-FFF2-40B4-BE49-F238E27FC236}">
                  <a16:creationId xmlns:a16="http://schemas.microsoft.com/office/drawing/2014/main" id="{7953C38E-EAC6-4ACA-9F04-0EE909A0D73F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>
              <a:extLst>
                <a:ext uri="{FF2B5EF4-FFF2-40B4-BE49-F238E27FC236}">
                  <a16:creationId xmlns:a16="http://schemas.microsoft.com/office/drawing/2014/main" id="{A7B57BD4-D211-4474-81A9-80C7C3E07B91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>
              <a:extLst>
                <a:ext uri="{FF2B5EF4-FFF2-40B4-BE49-F238E27FC236}">
                  <a16:creationId xmlns:a16="http://schemas.microsoft.com/office/drawing/2014/main" id="{15E2885D-7AA0-41E1-9138-1ED193C8B21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>
              <a:extLst>
                <a:ext uri="{FF2B5EF4-FFF2-40B4-BE49-F238E27FC236}">
                  <a16:creationId xmlns:a16="http://schemas.microsoft.com/office/drawing/2014/main" id="{85A4DC8C-8FA1-49AE-BA84-11182ECA368B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>
              <a:extLst>
                <a:ext uri="{FF2B5EF4-FFF2-40B4-BE49-F238E27FC236}">
                  <a16:creationId xmlns:a16="http://schemas.microsoft.com/office/drawing/2014/main" id="{CF73ED6B-7FD5-430E-8B35-D1B74A7A7425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>
              <a:extLst>
                <a:ext uri="{FF2B5EF4-FFF2-40B4-BE49-F238E27FC236}">
                  <a16:creationId xmlns:a16="http://schemas.microsoft.com/office/drawing/2014/main" id="{D88A7D7C-1655-4385-A4EC-2C63B16B0A45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>
              <a:extLst>
                <a:ext uri="{FF2B5EF4-FFF2-40B4-BE49-F238E27FC236}">
                  <a16:creationId xmlns:a16="http://schemas.microsoft.com/office/drawing/2014/main" id="{5F42051C-769D-4E41-8267-AE97171B8EB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>
              <a:extLst>
                <a:ext uri="{FF2B5EF4-FFF2-40B4-BE49-F238E27FC236}">
                  <a16:creationId xmlns:a16="http://schemas.microsoft.com/office/drawing/2014/main" id="{72AC31ED-C798-4C29-88E0-459EE62E7CC4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>
              <a:extLst>
                <a:ext uri="{FF2B5EF4-FFF2-40B4-BE49-F238E27FC236}">
                  <a16:creationId xmlns:a16="http://schemas.microsoft.com/office/drawing/2014/main" id="{EDCEFDC4-18FE-46E6-9189-93784ACF7371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>
              <a:extLst>
                <a:ext uri="{FF2B5EF4-FFF2-40B4-BE49-F238E27FC236}">
                  <a16:creationId xmlns:a16="http://schemas.microsoft.com/office/drawing/2014/main" id="{108A426B-CCA0-4A79-B40C-772528CAFB9B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>
              <a:extLst>
                <a:ext uri="{FF2B5EF4-FFF2-40B4-BE49-F238E27FC236}">
                  <a16:creationId xmlns:a16="http://schemas.microsoft.com/office/drawing/2014/main" id="{C8624BF0-066A-4B2E-84F6-D6699811369E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>
              <a:extLst>
                <a:ext uri="{FF2B5EF4-FFF2-40B4-BE49-F238E27FC236}">
                  <a16:creationId xmlns:a16="http://schemas.microsoft.com/office/drawing/2014/main" id="{E0A79F7D-CD41-4B5D-984F-245D4E222672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>
              <a:extLst>
                <a:ext uri="{FF2B5EF4-FFF2-40B4-BE49-F238E27FC236}">
                  <a16:creationId xmlns:a16="http://schemas.microsoft.com/office/drawing/2014/main" id="{AB77C45C-069E-44D5-A618-8BB014EBB586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>
              <a:extLst>
                <a:ext uri="{FF2B5EF4-FFF2-40B4-BE49-F238E27FC236}">
                  <a16:creationId xmlns:a16="http://schemas.microsoft.com/office/drawing/2014/main" id="{F4C65845-CCA8-495C-A05A-E2A3E22113B2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>
              <a:extLst>
                <a:ext uri="{FF2B5EF4-FFF2-40B4-BE49-F238E27FC236}">
                  <a16:creationId xmlns:a16="http://schemas.microsoft.com/office/drawing/2014/main" id="{EFA042D1-5490-4357-BBFB-9799AE1C535A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>
              <a:extLst>
                <a:ext uri="{FF2B5EF4-FFF2-40B4-BE49-F238E27FC236}">
                  <a16:creationId xmlns:a16="http://schemas.microsoft.com/office/drawing/2014/main" id="{14451D1E-E11D-473E-A831-F895F3C18B6F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>
              <a:extLst>
                <a:ext uri="{FF2B5EF4-FFF2-40B4-BE49-F238E27FC236}">
                  <a16:creationId xmlns:a16="http://schemas.microsoft.com/office/drawing/2014/main" id="{EC15322C-8A0E-4C83-861A-0CD4B8A1C4D6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>
              <a:extLst>
                <a:ext uri="{FF2B5EF4-FFF2-40B4-BE49-F238E27FC236}">
                  <a16:creationId xmlns:a16="http://schemas.microsoft.com/office/drawing/2014/main" id="{F7B3A13D-65F0-4077-B27C-7215223462B3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>
              <a:extLst>
                <a:ext uri="{FF2B5EF4-FFF2-40B4-BE49-F238E27FC236}">
                  <a16:creationId xmlns:a16="http://schemas.microsoft.com/office/drawing/2014/main" id="{0F07B7D2-4DCA-48A8-A080-64E9AEC6A44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>
              <a:extLst>
                <a:ext uri="{FF2B5EF4-FFF2-40B4-BE49-F238E27FC236}">
                  <a16:creationId xmlns:a16="http://schemas.microsoft.com/office/drawing/2014/main" id="{E60825ED-4C69-4D8F-9C18-570CBB9ECD54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>
              <a:extLst>
                <a:ext uri="{FF2B5EF4-FFF2-40B4-BE49-F238E27FC236}">
                  <a16:creationId xmlns:a16="http://schemas.microsoft.com/office/drawing/2014/main" id="{0DBFA1AD-68DA-438C-95F3-6128957F7B7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>
              <a:extLst>
                <a:ext uri="{FF2B5EF4-FFF2-40B4-BE49-F238E27FC236}">
                  <a16:creationId xmlns:a16="http://schemas.microsoft.com/office/drawing/2014/main" id="{D59F8E5A-ABB7-42FE-B496-A121D08F6DC5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>
              <a:extLst>
                <a:ext uri="{FF2B5EF4-FFF2-40B4-BE49-F238E27FC236}">
                  <a16:creationId xmlns:a16="http://schemas.microsoft.com/office/drawing/2014/main" id="{5FAED763-61BD-4C4D-9758-51F41B2D5F89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>
              <a:extLst>
                <a:ext uri="{FF2B5EF4-FFF2-40B4-BE49-F238E27FC236}">
                  <a16:creationId xmlns:a16="http://schemas.microsoft.com/office/drawing/2014/main" id="{55A56B52-B3CC-4D0E-92FD-BAD424A4FBDE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>
              <a:extLst>
                <a:ext uri="{FF2B5EF4-FFF2-40B4-BE49-F238E27FC236}">
                  <a16:creationId xmlns:a16="http://schemas.microsoft.com/office/drawing/2014/main" id="{5D6E63A3-FDB0-4D40-A62E-06EADE36776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>
              <a:extLst>
                <a:ext uri="{FF2B5EF4-FFF2-40B4-BE49-F238E27FC236}">
                  <a16:creationId xmlns:a16="http://schemas.microsoft.com/office/drawing/2014/main" id="{A0CE6304-32A2-4796-A50C-2017884D6F58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717DBFF-001B-4026-AB07-BE514B6903F9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>
              <a:extLst>
                <a:ext uri="{FF2B5EF4-FFF2-40B4-BE49-F238E27FC236}">
                  <a16:creationId xmlns:a16="http://schemas.microsoft.com/office/drawing/2014/main" id="{0DD47574-FF2D-45D6-BA61-3732DA82D113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>
              <a:extLst>
                <a:ext uri="{FF2B5EF4-FFF2-40B4-BE49-F238E27FC236}">
                  <a16:creationId xmlns:a16="http://schemas.microsoft.com/office/drawing/2014/main" id="{A9004421-430D-4FCC-B51B-EEAB610D1B88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>
              <a:extLst>
                <a:ext uri="{FF2B5EF4-FFF2-40B4-BE49-F238E27FC236}">
                  <a16:creationId xmlns:a16="http://schemas.microsoft.com/office/drawing/2014/main" id="{DEB657F6-0359-4123-815D-60EE29D726DE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>
              <a:extLst>
                <a:ext uri="{FF2B5EF4-FFF2-40B4-BE49-F238E27FC236}">
                  <a16:creationId xmlns:a16="http://schemas.microsoft.com/office/drawing/2014/main" id="{73EEC3DC-7C79-4752-8030-7D721924B3F3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>
              <a:extLst>
                <a:ext uri="{FF2B5EF4-FFF2-40B4-BE49-F238E27FC236}">
                  <a16:creationId xmlns:a16="http://schemas.microsoft.com/office/drawing/2014/main" id="{44CA786F-3834-4818-8127-BA1156C605B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>
              <a:extLst>
                <a:ext uri="{FF2B5EF4-FFF2-40B4-BE49-F238E27FC236}">
                  <a16:creationId xmlns:a16="http://schemas.microsoft.com/office/drawing/2014/main" id="{C0BFCD5C-FA35-483D-85D2-631D5BC5ED6D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>
              <a:extLst>
                <a:ext uri="{FF2B5EF4-FFF2-40B4-BE49-F238E27FC236}">
                  <a16:creationId xmlns:a16="http://schemas.microsoft.com/office/drawing/2014/main" id="{F58A4A70-73D9-4430-926D-787EE4C37F9D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>
              <a:extLst>
                <a:ext uri="{FF2B5EF4-FFF2-40B4-BE49-F238E27FC236}">
                  <a16:creationId xmlns:a16="http://schemas.microsoft.com/office/drawing/2014/main" id="{70BF357B-902B-4CFA-B1CF-605CB9C2CE68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>
              <a:extLst>
                <a:ext uri="{FF2B5EF4-FFF2-40B4-BE49-F238E27FC236}">
                  <a16:creationId xmlns:a16="http://schemas.microsoft.com/office/drawing/2014/main" id="{091C38E1-4ABF-4280-AB85-D2D58ADFBB28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>
              <a:extLst>
                <a:ext uri="{FF2B5EF4-FFF2-40B4-BE49-F238E27FC236}">
                  <a16:creationId xmlns:a16="http://schemas.microsoft.com/office/drawing/2014/main" id="{07220F38-7836-47F3-9E9B-D97FF4C01A43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>
              <a:extLst>
                <a:ext uri="{FF2B5EF4-FFF2-40B4-BE49-F238E27FC236}">
                  <a16:creationId xmlns:a16="http://schemas.microsoft.com/office/drawing/2014/main" id="{DEE17EEC-8386-4A4C-A0FE-9F6AD8AF4E3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>
              <a:extLst>
                <a:ext uri="{FF2B5EF4-FFF2-40B4-BE49-F238E27FC236}">
                  <a16:creationId xmlns:a16="http://schemas.microsoft.com/office/drawing/2014/main" id="{DB03FF16-16F3-43E0-B974-E022981DCECC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>
              <a:extLst>
                <a:ext uri="{FF2B5EF4-FFF2-40B4-BE49-F238E27FC236}">
                  <a16:creationId xmlns:a16="http://schemas.microsoft.com/office/drawing/2014/main" id="{4B904737-97B1-4C82-B8C8-B1C8DDCC69FB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>
              <a:extLst>
                <a:ext uri="{FF2B5EF4-FFF2-40B4-BE49-F238E27FC236}">
                  <a16:creationId xmlns:a16="http://schemas.microsoft.com/office/drawing/2014/main" id="{A9473D46-7841-4FCA-89D8-A4FFA2A2A92A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>
              <a:extLst>
                <a:ext uri="{FF2B5EF4-FFF2-40B4-BE49-F238E27FC236}">
                  <a16:creationId xmlns:a16="http://schemas.microsoft.com/office/drawing/2014/main" id="{2483334C-7564-4846-829E-F060A4E46BEE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>
              <a:extLst>
                <a:ext uri="{FF2B5EF4-FFF2-40B4-BE49-F238E27FC236}">
                  <a16:creationId xmlns:a16="http://schemas.microsoft.com/office/drawing/2014/main" id="{6DC9F55D-A216-44AB-9A83-609EBE4FD204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>
              <a:extLst>
                <a:ext uri="{FF2B5EF4-FFF2-40B4-BE49-F238E27FC236}">
                  <a16:creationId xmlns:a16="http://schemas.microsoft.com/office/drawing/2014/main" id="{03A64B63-485A-43D1-9889-B3A1FE8B7E53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>
              <a:extLst>
                <a:ext uri="{FF2B5EF4-FFF2-40B4-BE49-F238E27FC236}">
                  <a16:creationId xmlns:a16="http://schemas.microsoft.com/office/drawing/2014/main" id="{537AA95C-199B-4B39-A19F-7F22EF40BD1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>
              <a:extLst>
                <a:ext uri="{FF2B5EF4-FFF2-40B4-BE49-F238E27FC236}">
                  <a16:creationId xmlns:a16="http://schemas.microsoft.com/office/drawing/2014/main" id="{CE879E64-B261-4498-A7AB-10E1FEC4F674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>
              <a:extLst>
                <a:ext uri="{FF2B5EF4-FFF2-40B4-BE49-F238E27FC236}">
                  <a16:creationId xmlns:a16="http://schemas.microsoft.com/office/drawing/2014/main" id="{6E54092F-65E4-49E2-BE25-8DE102D82C63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>
              <a:extLst>
                <a:ext uri="{FF2B5EF4-FFF2-40B4-BE49-F238E27FC236}">
                  <a16:creationId xmlns:a16="http://schemas.microsoft.com/office/drawing/2014/main" id="{EA81D8DE-B9FE-49FC-9EB5-A098D0FA08CD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>
              <a:extLst>
                <a:ext uri="{FF2B5EF4-FFF2-40B4-BE49-F238E27FC236}">
                  <a16:creationId xmlns:a16="http://schemas.microsoft.com/office/drawing/2014/main" id="{788C296D-F696-4511-AAC8-C43522309F8B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>
              <a:extLst>
                <a:ext uri="{FF2B5EF4-FFF2-40B4-BE49-F238E27FC236}">
                  <a16:creationId xmlns:a16="http://schemas.microsoft.com/office/drawing/2014/main" id="{7DDE60B1-D100-48B5-AEC3-C1A26AFC23D2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>
              <a:extLst>
                <a:ext uri="{FF2B5EF4-FFF2-40B4-BE49-F238E27FC236}">
                  <a16:creationId xmlns:a16="http://schemas.microsoft.com/office/drawing/2014/main" id="{C14611D3-878E-4AC6-9A85-C7BC4C1045CF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>
              <a:extLst>
                <a:ext uri="{FF2B5EF4-FFF2-40B4-BE49-F238E27FC236}">
                  <a16:creationId xmlns:a16="http://schemas.microsoft.com/office/drawing/2014/main" id="{6A683175-CB35-426F-9ED0-04196D094C13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>
              <a:extLst>
                <a:ext uri="{FF2B5EF4-FFF2-40B4-BE49-F238E27FC236}">
                  <a16:creationId xmlns:a16="http://schemas.microsoft.com/office/drawing/2014/main" id="{1B3D038D-05D3-44A1-88E2-4ED7F61C7335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>
              <a:extLst>
                <a:ext uri="{FF2B5EF4-FFF2-40B4-BE49-F238E27FC236}">
                  <a16:creationId xmlns:a16="http://schemas.microsoft.com/office/drawing/2014/main" id="{6C448F0E-44C6-45D5-93E8-5D4387E1338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>
              <a:extLst>
                <a:ext uri="{FF2B5EF4-FFF2-40B4-BE49-F238E27FC236}">
                  <a16:creationId xmlns:a16="http://schemas.microsoft.com/office/drawing/2014/main" id="{DB4F713C-D36B-413C-83FB-156840C12ACB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>
              <a:extLst>
                <a:ext uri="{FF2B5EF4-FFF2-40B4-BE49-F238E27FC236}">
                  <a16:creationId xmlns:a16="http://schemas.microsoft.com/office/drawing/2014/main" id="{4EEFD242-E879-4A10-B43C-8ECE667BAB4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>
              <a:extLst>
                <a:ext uri="{FF2B5EF4-FFF2-40B4-BE49-F238E27FC236}">
                  <a16:creationId xmlns:a16="http://schemas.microsoft.com/office/drawing/2014/main" id="{C5CDA6D4-1247-459A-884E-C72464AAB15F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>
              <a:extLst>
                <a:ext uri="{FF2B5EF4-FFF2-40B4-BE49-F238E27FC236}">
                  <a16:creationId xmlns:a16="http://schemas.microsoft.com/office/drawing/2014/main" id="{3346FAE4-DCCE-4E92-9A37-1E08920B7F59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>
              <a:extLst>
                <a:ext uri="{FF2B5EF4-FFF2-40B4-BE49-F238E27FC236}">
                  <a16:creationId xmlns:a16="http://schemas.microsoft.com/office/drawing/2014/main" id="{F9EC80CE-2B64-4A32-AD22-BFB95663B4DC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>
              <a:extLst>
                <a:ext uri="{FF2B5EF4-FFF2-40B4-BE49-F238E27FC236}">
                  <a16:creationId xmlns:a16="http://schemas.microsoft.com/office/drawing/2014/main" id="{EA530490-97DD-4334-A644-BB472000A22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>
              <a:extLst>
                <a:ext uri="{FF2B5EF4-FFF2-40B4-BE49-F238E27FC236}">
                  <a16:creationId xmlns:a16="http://schemas.microsoft.com/office/drawing/2014/main" id="{72C686D1-C254-4A4E-ADF7-E2ABD7A4F680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>
              <a:extLst>
                <a:ext uri="{FF2B5EF4-FFF2-40B4-BE49-F238E27FC236}">
                  <a16:creationId xmlns:a16="http://schemas.microsoft.com/office/drawing/2014/main" id="{2085034B-02B8-446B-9DE9-CFE25DE438B0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>
              <a:extLst>
                <a:ext uri="{FF2B5EF4-FFF2-40B4-BE49-F238E27FC236}">
                  <a16:creationId xmlns:a16="http://schemas.microsoft.com/office/drawing/2014/main" id="{ED7FF3D3-533E-40EB-8C3C-7ACEAB609E82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>
              <a:extLst>
                <a:ext uri="{FF2B5EF4-FFF2-40B4-BE49-F238E27FC236}">
                  <a16:creationId xmlns:a16="http://schemas.microsoft.com/office/drawing/2014/main" id="{4B66A7D6-E004-4DEB-A333-8F1781C8BA82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>
              <a:extLst>
                <a:ext uri="{FF2B5EF4-FFF2-40B4-BE49-F238E27FC236}">
                  <a16:creationId xmlns:a16="http://schemas.microsoft.com/office/drawing/2014/main" id="{B4922DEA-0C0F-4906-A14A-B3EB1D6E5A5C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>
              <a:extLst>
                <a:ext uri="{FF2B5EF4-FFF2-40B4-BE49-F238E27FC236}">
                  <a16:creationId xmlns:a16="http://schemas.microsoft.com/office/drawing/2014/main" id="{928C5D87-94D1-4023-817C-5C392632E1BC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>
              <a:extLst>
                <a:ext uri="{FF2B5EF4-FFF2-40B4-BE49-F238E27FC236}">
                  <a16:creationId xmlns:a16="http://schemas.microsoft.com/office/drawing/2014/main" id="{94D36301-D005-445A-8DAC-A56C31728D3D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>
              <a:extLst>
                <a:ext uri="{FF2B5EF4-FFF2-40B4-BE49-F238E27FC236}">
                  <a16:creationId xmlns:a16="http://schemas.microsoft.com/office/drawing/2014/main" id="{3DFD2540-4994-4A93-AA7E-B032F668F3A7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>
              <a:extLst>
                <a:ext uri="{FF2B5EF4-FFF2-40B4-BE49-F238E27FC236}">
                  <a16:creationId xmlns:a16="http://schemas.microsoft.com/office/drawing/2014/main" id="{6327977E-3CCD-4707-B59D-8CAC8B9891EC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>
              <a:extLst>
                <a:ext uri="{FF2B5EF4-FFF2-40B4-BE49-F238E27FC236}">
                  <a16:creationId xmlns:a16="http://schemas.microsoft.com/office/drawing/2014/main" id="{AA22A11B-68FA-4CED-B2E4-E0A59BD6C180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>
              <a:extLst>
                <a:ext uri="{FF2B5EF4-FFF2-40B4-BE49-F238E27FC236}">
                  <a16:creationId xmlns:a16="http://schemas.microsoft.com/office/drawing/2014/main" id="{67808758-399D-4C77-AA4D-90DF06EE620C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>
              <a:extLst>
                <a:ext uri="{FF2B5EF4-FFF2-40B4-BE49-F238E27FC236}">
                  <a16:creationId xmlns:a16="http://schemas.microsoft.com/office/drawing/2014/main" id="{88414F96-592C-4634-802C-CE0DFB40894A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>
              <a:extLst>
                <a:ext uri="{FF2B5EF4-FFF2-40B4-BE49-F238E27FC236}">
                  <a16:creationId xmlns:a16="http://schemas.microsoft.com/office/drawing/2014/main" id="{2B878D9A-9EF1-49F2-8614-8562EDA917DA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>
              <a:extLst>
                <a:ext uri="{FF2B5EF4-FFF2-40B4-BE49-F238E27FC236}">
                  <a16:creationId xmlns:a16="http://schemas.microsoft.com/office/drawing/2014/main" id="{BA6753FD-87B7-494E-8898-284631CEF488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>
              <a:extLst>
                <a:ext uri="{FF2B5EF4-FFF2-40B4-BE49-F238E27FC236}">
                  <a16:creationId xmlns:a16="http://schemas.microsoft.com/office/drawing/2014/main" id="{8EA27291-7EFF-4BCA-AA01-EB2429305A3A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>
              <a:extLst>
                <a:ext uri="{FF2B5EF4-FFF2-40B4-BE49-F238E27FC236}">
                  <a16:creationId xmlns:a16="http://schemas.microsoft.com/office/drawing/2014/main" id="{CC1054B6-00CB-4594-A2B8-E9A0593D46DF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>
              <a:extLst>
                <a:ext uri="{FF2B5EF4-FFF2-40B4-BE49-F238E27FC236}">
                  <a16:creationId xmlns:a16="http://schemas.microsoft.com/office/drawing/2014/main" id="{203ED823-C0E5-4BBB-A922-7A3D4167DB72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>
              <a:extLst>
                <a:ext uri="{FF2B5EF4-FFF2-40B4-BE49-F238E27FC236}">
                  <a16:creationId xmlns:a16="http://schemas.microsoft.com/office/drawing/2014/main" id="{D301BC67-8C42-4C7C-B749-3998A0EDA169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>
              <a:extLst>
                <a:ext uri="{FF2B5EF4-FFF2-40B4-BE49-F238E27FC236}">
                  <a16:creationId xmlns:a16="http://schemas.microsoft.com/office/drawing/2014/main" id="{E63E7E34-F019-41D5-A2CD-14FDC410D84A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>
              <a:extLst>
                <a:ext uri="{FF2B5EF4-FFF2-40B4-BE49-F238E27FC236}">
                  <a16:creationId xmlns:a16="http://schemas.microsoft.com/office/drawing/2014/main" id="{42C71FF1-03B4-4D86-8194-7739F9E730B9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>
              <a:extLst>
                <a:ext uri="{FF2B5EF4-FFF2-40B4-BE49-F238E27FC236}">
                  <a16:creationId xmlns:a16="http://schemas.microsoft.com/office/drawing/2014/main" id="{CC8ABDEB-A6A4-43B9-BE23-62EEB646AD28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>
              <a:extLst>
                <a:ext uri="{FF2B5EF4-FFF2-40B4-BE49-F238E27FC236}">
                  <a16:creationId xmlns:a16="http://schemas.microsoft.com/office/drawing/2014/main" id="{BA99969F-9A92-47F2-A703-3F50EC1E2D9F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>
              <a:extLst>
                <a:ext uri="{FF2B5EF4-FFF2-40B4-BE49-F238E27FC236}">
                  <a16:creationId xmlns:a16="http://schemas.microsoft.com/office/drawing/2014/main" id="{21EC1E02-3BD3-4B05-B580-4497A87485D8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>
              <a:extLst>
                <a:ext uri="{FF2B5EF4-FFF2-40B4-BE49-F238E27FC236}">
                  <a16:creationId xmlns:a16="http://schemas.microsoft.com/office/drawing/2014/main" id="{9A2778B1-0BA6-4067-9572-058195694710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>
              <a:extLst>
                <a:ext uri="{FF2B5EF4-FFF2-40B4-BE49-F238E27FC236}">
                  <a16:creationId xmlns:a16="http://schemas.microsoft.com/office/drawing/2014/main" id="{C2923D8F-37FE-41F6-BEEB-BD49B86F101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>
              <a:extLst>
                <a:ext uri="{FF2B5EF4-FFF2-40B4-BE49-F238E27FC236}">
                  <a16:creationId xmlns:a16="http://schemas.microsoft.com/office/drawing/2014/main" id="{326D2230-641A-4DCD-A266-B1CF64B8D611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>
              <a:extLst>
                <a:ext uri="{FF2B5EF4-FFF2-40B4-BE49-F238E27FC236}">
                  <a16:creationId xmlns:a16="http://schemas.microsoft.com/office/drawing/2014/main" id="{1A0A507C-2D40-443E-AA88-A0C4A9F69F1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>
              <a:extLst>
                <a:ext uri="{FF2B5EF4-FFF2-40B4-BE49-F238E27FC236}">
                  <a16:creationId xmlns:a16="http://schemas.microsoft.com/office/drawing/2014/main" id="{C55D3847-0136-4E19-AA3B-C8AC3E00091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>
              <a:extLst>
                <a:ext uri="{FF2B5EF4-FFF2-40B4-BE49-F238E27FC236}">
                  <a16:creationId xmlns:a16="http://schemas.microsoft.com/office/drawing/2014/main" id="{B81B7044-51D5-4B60-91C8-100F16F568D5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>
              <a:extLst>
                <a:ext uri="{FF2B5EF4-FFF2-40B4-BE49-F238E27FC236}">
                  <a16:creationId xmlns:a16="http://schemas.microsoft.com/office/drawing/2014/main" id="{746FBDFE-A14C-4BB2-AF3F-6CACB9FAF70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>
              <a:extLst>
                <a:ext uri="{FF2B5EF4-FFF2-40B4-BE49-F238E27FC236}">
                  <a16:creationId xmlns:a16="http://schemas.microsoft.com/office/drawing/2014/main" id="{260C5C8F-84D5-4691-A2A2-6A00CD54E882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>
              <a:extLst>
                <a:ext uri="{FF2B5EF4-FFF2-40B4-BE49-F238E27FC236}">
                  <a16:creationId xmlns:a16="http://schemas.microsoft.com/office/drawing/2014/main" id="{34CECB6F-A4C2-4020-BD27-8D2C545FA011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>
              <a:extLst>
                <a:ext uri="{FF2B5EF4-FFF2-40B4-BE49-F238E27FC236}">
                  <a16:creationId xmlns:a16="http://schemas.microsoft.com/office/drawing/2014/main" id="{493903AF-5D79-451F-9AF2-AAB77CD19EFA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>
              <a:extLst>
                <a:ext uri="{FF2B5EF4-FFF2-40B4-BE49-F238E27FC236}">
                  <a16:creationId xmlns:a16="http://schemas.microsoft.com/office/drawing/2014/main" id="{B946549A-BEF3-4F64-A12E-3549B7118BE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>
              <a:extLst>
                <a:ext uri="{FF2B5EF4-FFF2-40B4-BE49-F238E27FC236}">
                  <a16:creationId xmlns:a16="http://schemas.microsoft.com/office/drawing/2014/main" id="{8340BFE0-B7AB-4C90-A0E6-08D61354312B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4292457" y="2160558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BCFB2746-4316-4162-9752-D56101F9F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766" y="1633041"/>
            <a:ext cx="689646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2400" spc="3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NLP-Privacy</a:t>
            </a:r>
            <a:endParaRPr lang="zh-CN" altLang="en-US" sz="2400" spc="3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94" name="文本框 9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1884CCC8-03E1-48E7-BC08-F7F099D3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46" y="2443361"/>
            <a:ext cx="313479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ZENG </a:t>
            </a:r>
            <a:r>
              <a:rPr lang="en-US" altLang="zh-CN" sz="1400" spc="300" dirty="0" err="1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Zhirui</a:t>
            </a:r>
            <a:endParaRPr lang="zh-CN" altLang="en-US" sz="1400" spc="3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95" name="文本框 9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0D948B0A-8565-45A0-90E6-244CEDED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45" y="2894906"/>
            <a:ext cx="313479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July 31,2021</a:t>
            </a:r>
            <a:endParaRPr lang="zh-CN" altLang="en-US" sz="1400" spc="3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4" grpId="0"/>
      <p:bldP spid="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642821-8445-40E6-B3BD-3017A1D8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810" y="355624"/>
            <a:ext cx="32816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/>
              <a:t>KEYWORD INFERENCE ATTACK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7E6704-5B58-451C-81CA-D53DD70AE0AF}"/>
              </a:ext>
            </a:extLst>
          </p:cNvPr>
          <p:cNvSpPr/>
          <p:nvPr/>
        </p:nvSpPr>
        <p:spPr>
          <a:xfrm>
            <a:off x="828906" y="1216165"/>
            <a:ext cx="2663834" cy="6351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dirty="0"/>
              <a:t> </a:t>
            </a:r>
            <a:r>
              <a:rPr lang="en-US" altLang="zh-CN" sz="1600" dirty="0">
                <a:latin typeface="+mj-ea"/>
                <a:ea typeface="+mj-ea"/>
              </a:rPr>
              <a:t> white - box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7FD0FAC-81A5-402E-AAFF-55B6ADB9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05" y="1704713"/>
            <a:ext cx="75114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Basically, as the adversary has a shadow corpus </a:t>
            </a:r>
            <a:r>
              <a:rPr lang="en-US" altLang="zh-CN" sz="1200" dirty="0" err="1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Dshadow</a:t>
            </a: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 := {(xi’ )} (</a:t>
            </a:r>
            <a:r>
              <a:rPr lang="en-US" altLang="zh-CN" sz="1200" dirty="0" err="1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i</a:t>
            </a: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=1…N) which is sampled from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same distribution as the unknown plain text, he/she can directly use </a:t>
            </a:r>
            <a:r>
              <a:rPr lang="en-US" altLang="zh-CN" sz="1200" dirty="0" err="1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Dshadow</a:t>
            </a: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 as the external corpus </a:t>
            </a:r>
            <a:r>
              <a:rPr lang="en-US" altLang="zh-CN" sz="1200" dirty="0" err="1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Dext</a:t>
            </a: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and extract the binary label </a:t>
            </a:r>
            <a:r>
              <a:rPr lang="en-US" altLang="zh-CN" sz="1200" dirty="0" err="1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yi</a:t>
            </a: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’ = P(xi’).</a:t>
            </a: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B47C9B-9A88-46B7-A2A8-5087C4E29C53}"/>
              </a:ext>
            </a:extLst>
          </p:cNvPr>
          <p:cNvSpPr/>
          <p:nvPr/>
        </p:nvSpPr>
        <p:spPr>
          <a:xfrm>
            <a:off x="828905" y="2596600"/>
            <a:ext cx="2663834" cy="6351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dirty="0"/>
              <a:t> </a:t>
            </a:r>
            <a:r>
              <a:rPr lang="en-US" altLang="zh-CN" sz="1600" dirty="0">
                <a:latin typeface="+mj-ea"/>
                <a:ea typeface="+mj-ea"/>
              </a:rPr>
              <a:t> troubles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FE36384-2CFB-4D13-904A-F9E5F510F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23" y="3011530"/>
            <a:ext cx="505728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 label set {</a:t>
            </a:r>
            <a:r>
              <a:rPr kumimoji="0" lang="en-US" altLang="zh-CN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yi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’ } (</a:t>
            </a:r>
            <a:r>
              <a:rPr kumimoji="0" lang="en-US" altLang="zh-CN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=1…N) can be highly imbalanced.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 the shadow corpus after word substitution can still be limited in size.</a:t>
            </a: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85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2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642821-8445-40E6-B3BD-3017A1D8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810" y="338697"/>
            <a:ext cx="32816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/>
              <a:t>KEYWORD INFERENCE ATTACK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7E6704-5B58-451C-81CA-D53DD70AE0AF}"/>
              </a:ext>
            </a:extLst>
          </p:cNvPr>
          <p:cNvSpPr/>
          <p:nvPr/>
        </p:nvSpPr>
        <p:spPr>
          <a:xfrm>
            <a:off x="828905" y="975160"/>
            <a:ext cx="2663834" cy="6351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dirty="0"/>
              <a:t> </a:t>
            </a:r>
            <a:r>
              <a:rPr lang="en-US" altLang="zh-CN" sz="1600" dirty="0">
                <a:latin typeface="+mj-ea"/>
                <a:ea typeface="+mj-ea"/>
              </a:rPr>
              <a:t> black - box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7FD0FAC-81A5-402E-AAFF-55B6ADB9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05" y="1523521"/>
            <a:ext cx="74278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To implement the keyword inference attack with no prior knowledge, we propose to first crawl sentences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from the Internet to form the external corpus and then transfer the adversarial knowledge of an attack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model on the external corpus to the target corpus dynamically.</a:t>
            </a: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8967E1E-9A13-4334-ACB1-9127692D3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05" y="2333492"/>
            <a:ext cx="478368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zh-CN" sz="1600" dirty="0"/>
              <a:t>Create the External Corpus from Public Corpora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/>
              <a:t>2. Transfer Adversarial Knowledge</a:t>
            </a:r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ED70C2-9BFB-4855-A94B-CDFFD29F2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21" y="3266573"/>
            <a:ext cx="3680779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4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78027" y="672721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679" y="2056308"/>
            <a:ext cx="8302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spc="600" dirty="0">
                <a:solidFill>
                  <a:schemeClr val="accent1"/>
                </a:solidFill>
                <a:latin typeface="+mj-ea"/>
                <a:ea typeface="+mj-ea"/>
              </a:rPr>
              <a:t>Extracting Training Data from Large Language Models</a:t>
            </a:r>
            <a:endParaRPr lang="en-US" altLang="zh-CN" sz="1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56449" y="2571750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642821-8445-40E6-B3BD-3017A1D8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967" y="358033"/>
            <a:ext cx="14011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/>
              <a:t>Background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7FD0FAC-81A5-402E-AAFF-55B6ADB9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68" y="1681712"/>
            <a:ext cx="35830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This paper demonstrates that an adversary can perform a training data extraction attack to recover individual training examples by querying the language model..</a:t>
            </a: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4928F4-6830-4438-9B49-E4FC91841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22" y="975452"/>
            <a:ext cx="4359018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642821-8445-40E6-B3BD-3017A1D8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1429" y="361016"/>
            <a:ext cx="17063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/>
              <a:t>Privacy Attacks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7E6704-5B58-451C-81CA-D53DD70AE0AF}"/>
              </a:ext>
            </a:extLst>
          </p:cNvPr>
          <p:cNvSpPr/>
          <p:nvPr/>
        </p:nvSpPr>
        <p:spPr>
          <a:xfrm>
            <a:off x="828906" y="1216165"/>
            <a:ext cx="4281810" cy="6351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dirty="0"/>
              <a:t> </a:t>
            </a:r>
            <a:r>
              <a:rPr lang="en-US" altLang="zh-CN" sz="1600" dirty="0">
                <a:latin typeface="+mj-ea"/>
                <a:ea typeface="+mj-ea"/>
              </a:rPr>
              <a:t> membership inference attack 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B47C9B-9A88-46B7-A2A8-5087C4E29C53}"/>
              </a:ext>
            </a:extLst>
          </p:cNvPr>
          <p:cNvSpPr/>
          <p:nvPr/>
        </p:nvSpPr>
        <p:spPr>
          <a:xfrm>
            <a:off x="828905" y="1796260"/>
            <a:ext cx="3105141" cy="6351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dirty="0"/>
              <a:t> </a:t>
            </a:r>
            <a:r>
              <a:rPr lang="en-US" altLang="zh-CN" sz="1600" dirty="0">
                <a:latin typeface="+mj-ea"/>
                <a:ea typeface="+mj-ea"/>
              </a:rPr>
              <a:t> model inversion attack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4C7BB9-7E98-450B-B4A6-8EC5163941D7}"/>
              </a:ext>
            </a:extLst>
          </p:cNvPr>
          <p:cNvSpPr/>
          <p:nvPr/>
        </p:nvSpPr>
        <p:spPr>
          <a:xfrm>
            <a:off x="828905" y="2306378"/>
            <a:ext cx="3881905" cy="6351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dirty="0"/>
              <a:t> </a:t>
            </a:r>
            <a:r>
              <a:rPr lang="en-US" altLang="zh-CN" sz="1600" dirty="0">
                <a:latin typeface="+mj-ea"/>
                <a:ea typeface="+mj-ea"/>
              </a:rPr>
              <a:t> Training data extraction attacks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6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26" grpId="0"/>
      <p:bldP spid="1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642821-8445-40E6-B3BD-3017A1D8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991" y="361016"/>
            <a:ext cx="15778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/>
              <a:t>Threat Model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7E6704-5B58-451C-81CA-D53DD70AE0AF}"/>
              </a:ext>
            </a:extLst>
          </p:cNvPr>
          <p:cNvSpPr/>
          <p:nvPr/>
        </p:nvSpPr>
        <p:spPr>
          <a:xfrm>
            <a:off x="828906" y="1216165"/>
            <a:ext cx="4281810" cy="6351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dirty="0"/>
              <a:t> </a:t>
            </a:r>
            <a:r>
              <a:rPr lang="en-US" altLang="zh-CN" sz="1600" dirty="0">
                <a:latin typeface="+mj-ea"/>
                <a:ea typeface="+mj-ea"/>
              </a:rPr>
              <a:t> Adversary’s Capabilities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2B5883F-D07B-4D18-9C77-F11DF12BD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06" y="1655515"/>
            <a:ext cx="7326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 consider an adversary who has black-box input-output access to a language model. This allows the adversary to compute the probability of arbitrary sequences </a:t>
            </a:r>
            <a:r>
              <a:rPr lang="en-US" altLang="zh-CN" sz="1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fθ</a:t>
            </a:r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(x1,..., </a:t>
            </a:r>
            <a:r>
              <a:rPr lang="en-US" altLang="zh-CN" sz="1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xn</a:t>
            </a:r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), and as a result allows the adversary to obtain next-word predictions, but it does not allow the adversary to inspect individual weights or hidden states (e.g., attention vectors) of the language model. </a:t>
            </a: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C0EB1B-272C-4388-BC61-B4B4EC33BBF9}"/>
              </a:ext>
            </a:extLst>
          </p:cNvPr>
          <p:cNvSpPr/>
          <p:nvPr/>
        </p:nvSpPr>
        <p:spPr>
          <a:xfrm>
            <a:off x="828906" y="2656988"/>
            <a:ext cx="4281810" cy="6351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dirty="0"/>
              <a:t> </a:t>
            </a:r>
            <a:r>
              <a:rPr lang="en-US" altLang="zh-CN" sz="1600" dirty="0">
                <a:latin typeface="+mj-ea"/>
                <a:ea typeface="+mj-ea"/>
              </a:rPr>
              <a:t> Adversary’s Objective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27A2EDA-CD8E-4076-AE8C-07EA41570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06" y="3117826"/>
            <a:ext cx="73261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 adversary’s objective is to extract memorized training data from the model</a:t>
            </a: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A2A170-BEA4-4CA1-AFEB-2A4577777FA7}"/>
              </a:ext>
            </a:extLst>
          </p:cNvPr>
          <p:cNvSpPr/>
          <p:nvPr/>
        </p:nvSpPr>
        <p:spPr>
          <a:xfrm>
            <a:off x="828906" y="3538076"/>
            <a:ext cx="4281810" cy="6351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dirty="0"/>
              <a:t> </a:t>
            </a:r>
            <a:r>
              <a:rPr lang="en-US" altLang="zh-CN" sz="1600" dirty="0">
                <a:latin typeface="+mj-ea"/>
                <a:ea typeface="+mj-ea"/>
              </a:rPr>
              <a:t> Attack Target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85C0C3D5-C1EA-48F6-ABD6-9A75902E6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06" y="4014724"/>
            <a:ext cx="73261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They select GPT-2  as a representative LM to study for our attacks</a:t>
            </a: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8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26" grpId="0"/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642821-8445-40E6-B3BD-3017A1D8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357" y="396325"/>
            <a:ext cx="39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/>
              <a:t>Initial Training Data Extraction Attack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2B5883F-D07B-4D18-9C77-F11DF12BD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503" y="1094422"/>
            <a:ext cx="7584993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zh-CN" sz="1600" dirty="0"/>
              <a:t>Generate text</a:t>
            </a:r>
            <a:r>
              <a:rPr lang="zh-CN" altLang="en-US" sz="1600" dirty="0"/>
              <a:t>（</a:t>
            </a:r>
            <a:r>
              <a:rPr lang="en-US" altLang="zh-CN" sz="1600" dirty="0"/>
              <a:t>autoregressive fashion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400" dirty="0">
                <a:latin typeface="+mn-ea"/>
              </a:rPr>
              <a:t>A language model can generate new text (potentially conditioned on some prefix x1,..., xi) by iteratively sampling xˆi+1 ∼ </a:t>
            </a:r>
            <a:r>
              <a:rPr lang="en-US" altLang="zh-CN" sz="1400" dirty="0" err="1">
                <a:latin typeface="+mn-ea"/>
              </a:rPr>
              <a:t>fθ</a:t>
            </a:r>
            <a:r>
              <a:rPr lang="en-US" altLang="zh-CN" sz="1400" dirty="0">
                <a:latin typeface="+mn-ea"/>
              </a:rPr>
              <a:t>(xi+1|x1,..., xi) and then feeding xˆi+1 back into the model to sample xˆi+2 ∼</a:t>
            </a:r>
            <a:r>
              <a:rPr lang="en-US" altLang="zh-CN" sz="1400" dirty="0" err="1">
                <a:latin typeface="+mn-ea"/>
              </a:rPr>
              <a:t>fθ</a:t>
            </a:r>
            <a:r>
              <a:rPr lang="en-US" altLang="zh-CN" sz="1400" dirty="0">
                <a:latin typeface="+mn-ea"/>
              </a:rPr>
              <a:t>(xi+2|x1,..., xˆi+1).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dirty="0"/>
              <a:t>Limitations</a:t>
            </a:r>
            <a:r>
              <a:rPr lang="zh-CN" altLang="en-US" sz="1600" dirty="0"/>
              <a:t>：</a:t>
            </a:r>
            <a:r>
              <a:rPr lang="en-US" altLang="zh-CN" sz="1600" dirty="0"/>
              <a:t>top-n sampling from the model will cause it to generate the same (or similar) examples several times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dirty="0"/>
              <a:t>Ways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dirty="0"/>
              <a:t>A. Sampling With A Decaying Temperature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dirty="0"/>
              <a:t>B. Conditioning on Internet Text</a:t>
            </a:r>
          </a:p>
        </p:txBody>
      </p:sp>
    </p:spTree>
    <p:extLst>
      <p:ext uri="{BB962C8B-B14F-4D97-AF65-F5344CB8AC3E}">
        <p14:creationId xmlns:p14="http://schemas.microsoft.com/office/powerpoint/2010/main" val="289922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642821-8445-40E6-B3BD-3017A1D8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357" y="396325"/>
            <a:ext cx="39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/>
              <a:t>Initial Training Data Extraction Attack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2B5883F-D07B-4D18-9C77-F11DF12BD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503" y="880370"/>
            <a:ext cx="758499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dirty="0">
                <a:latin typeface="+mj-lt"/>
                <a:ea typeface="Microsoft YaHei Light" panose="020B0502040204020203" pitchFamily="34" charset="-122"/>
              </a:rPr>
              <a:t>2.</a:t>
            </a:r>
            <a:r>
              <a:rPr lang="en-US" altLang="zh-CN" sz="1600" dirty="0"/>
              <a:t> Predict which outputs contain memorized text</a:t>
            </a:r>
            <a:r>
              <a:rPr lang="zh-CN" altLang="en-US" sz="1600" dirty="0"/>
              <a:t>（</a:t>
            </a:r>
            <a:r>
              <a:rPr lang="en-US" altLang="zh-CN" sz="1600" dirty="0"/>
              <a:t>membership inference attack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Microsoft YaHei Light" panose="020B0502040204020203" pitchFamily="34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Microsoft YaHei Light" panose="020B0502040204020203" pitchFamily="34" charset="-122"/>
              </a:rPr>
              <a:t>Limitations</a:t>
            </a:r>
            <a:r>
              <a:rPr kumimoji="0" lang="zh-CN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Microsoft YaHei Light" panose="020B0502040204020203" pitchFamily="34" charset="-122"/>
              </a:rPr>
              <a:t>：</a:t>
            </a:r>
            <a:r>
              <a:rPr kumimoji="0" lang="en-US" altLang="zh-CN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Microsoft YaHei Light" panose="020B0502040204020203" pitchFamily="34" charset="-122"/>
              </a:rPr>
              <a:t>there are many samples that are assigned spuriously high likelihood</a:t>
            </a:r>
            <a:r>
              <a:rPr kumimoji="0" lang="zh-CN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Microsoft YaHei Light" panose="020B0502040204020203" pitchFamily="34" charset="-122"/>
              </a:rPr>
              <a:t>：</a:t>
            </a:r>
            <a:endParaRPr kumimoji="0" lang="en-US" altLang="zh-CN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Microsoft YaHei Light" panose="020B0502040204020203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</a:pPr>
            <a:r>
              <a:rPr lang="en-US" altLang="zh-CN" sz="1400" b="1" dirty="0"/>
              <a:t>Trivial memorization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Microsoft YaHei Light" panose="020B0502040204020203" pitchFamily="34" charset="-122"/>
              </a:rPr>
              <a:t>Repeated substrings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400" b="1" dirty="0">
              <a:latin typeface="+mj-lt"/>
              <a:ea typeface="Microsoft YaHei Light" panose="020B0502040204020203" pitchFamily="34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Microsoft YaHei Light" panose="020B0502040204020203" pitchFamily="34" charset="-122"/>
              </a:rPr>
              <a:t>Ways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Microsoft YaHei Light" panose="020B0502040204020203" pitchFamily="34" charset="-122"/>
              </a:rPr>
              <a:t>：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Microsoft YaHei Light" panose="020B0502040204020203" pitchFamily="34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Microsoft YaHei Light" panose="020B0502040204020203" pitchFamily="34" charset="-122"/>
              </a:rPr>
              <a:t>Comparing to Other Neural Language Models</a:t>
            </a: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Microsoft YaHei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AFD6C7-D83B-4583-BE1B-E5DC0F446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77" y="2959910"/>
            <a:ext cx="4252328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5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642821-8445-40E6-B3BD-3017A1D8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582" y="396325"/>
            <a:ext cx="27364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/>
              <a:t>Evaluating Memorization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2B5883F-D07B-4D18-9C77-F11DF12BD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503" y="1207507"/>
            <a:ext cx="75849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dirty="0"/>
              <a:t>Since the training data for GPT-2 was sourced from the public Web, our main tool is Internet searches. We mark a sample as memorized if we can identify a non-trivial substring that returns an exact match on a page found by a Google search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Microsoft YaHei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FEF16F-155F-4BC5-B177-349D97566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8720"/>
            <a:ext cx="9144000" cy="25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0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62962B9A-D085-43E3-A5C9-CE16E389C64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14245B21-C5D9-4338-B7A4-0626EED40CF3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1194587" y="1998187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3871200-F8FB-453F-A6A4-2CBEA7EF277D}"/>
              </a:ext>
            </a:extLst>
          </p:cNvPr>
          <p:cNvSpPr/>
          <p:nvPr/>
        </p:nvSpPr>
        <p:spPr>
          <a:xfrm>
            <a:off x="1194586" y="3086620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4" name="文本框 2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0B9A485E-071A-4952-80BF-542CEBFC6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572" y="2020835"/>
            <a:ext cx="689646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Privacy Risks of General-Purpose Language Models</a:t>
            </a:r>
            <a:endParaRPr lang="zh-CN" altLang="en-US" sz="1400" spc="3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25" name="文本框 2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FA843FA3-0773-41CC-9FCB-C093DCE37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373" y="3122665"/>
            <a:ext cx="689646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Extracting Training Data from Large Language Models</a:t>
            </a:r>
            <a:endParaRPr lang="zh-CN" altLang="en-US" sz="1400" spc="3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0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7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78027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41" y="1888069"/>
            <a:ext cx="8121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Privacy Risks of General-Purpose Language Models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274439" y="247183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03270" y="87313"/>
            <a:ext cx="17374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Background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397750" y="59739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BD37784-4732-4F93-91E4-F3D52957DE63}"/>
              </a:ext>
            </a:extLst>
          </p:cNvPr>
          <p:cNvSpPr/>
          <p:nvPr/>
        </p:nvSpPr>
        <p:spPr>
          <a:xfrm>
            <a:off x="715953" y="1070946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5CAFA19-E66E-4724-875B-DE0BFA66A6D3}"/>
              </a:ext>
            </a:extLst>
          </p:cNvPr>
          <p:cNvSpPr/>
          <p:nvPr/>
        </p:nvSpPr>
        <p:spPr>
          <a:xfrm>
            <a:off x="715953" y="2028341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D186789-5882-4CF7-9B34-D7168B1BA18E}"/>
              </a:ext>
            </a:extLst>
          </p:cNvPr>
          <p:cNvGrpSpPr/>
          <p:nvPr/>
        </p:nvGrpSpPr>
        <p:grpSpPr>
          <a:xfrm>
            <a:off x="862566" y="2138034"/>
            <a:ext cx="177953" cy="259405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41" name="AutoShape 113">
              <a:extLst>
                <a:ext uri="{FF2B5EF4-FFF2-40B4-BE49-F238E27FC236}">
                  <a16:creationId xmlns:a16="http://schemas.microsoft.com/office/drawing/2014/main" id="{8B61F550-320F-4CA0-B42C-41CD4E189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2" name="AutoShape 114">
              <a:extLst>
                <a:ext uri="{FF2B5EF4-FFF2-40B4-BE49-F238E27FC236}">
                  <a16:creationId xmlns:a16="http://schemas.microsoft.com/office/drawing/2014/main" id="{866BFC69-BE59-47BA-B923-CA1014277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97A35A7-D651-4932-8BFD-A38F11F2ABD8}"/>
              </a:ext>
            </a:extLst>
          </p:cNvPr>
          <p:cNvGrpSpPr/>
          <p:nvPr/>
        </p:nvGrpSpPr>
        <p:grpSpPr>
          <a:xfrm flipH="1">
            <a:off x="831843" y="1202589"/>
            <a:ext cx="258963" cy="258963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44" name="AutoShape 126">
              <a:extLst>
                <a:ext uri="{FF2B5EF4-FFF2-40B4-BE49-F238E27FC236}">
                  <a16:creationId xmlns:a16="http://schemas.microsoft.com/office/drawing/2014/main" id="{A156BCC5-C130-441E-9AF1-15B97BD12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5" name="AutoShape 127">
              <a:extLst>
                <a:ext uri="{FF2B5EF4-FFF2-40B4-BE49-F238E27FC236}">
                  <a16:creationId xmlns:a16="http://schemas.microsoft.com/office/drawing/2014/main" id="{CF2CE881-0A57-4351-AC52-5793BBB1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8" name="椭圆 27">
            <a:extLst>
              <a:ext uri="{FF2B5EF4-FFF2-40B4-BE49-F238E27FC236}">
                <a16:creationId xmlns:a16="http://schemas.microsoft.com/office/drawing/2014/main" id="{8276E26A-11D9-4283-822B-D5F16CF7F9E0}"/>
              </a:ext>
            </a:extLst>
          </p:cNvPr>
          <p:cNvSpPr/>
          <p:nvPr/>
        </p:nvSpPr>
        <p:spPr>
          <a:xfrm>
            <a:off x="715953" y="3063243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5" name="Group 112">
            <a:extLst>
              <a:ext uri="{FF2B5EF4-FFF2-40B4-BE49-F238E27FC236}">
                <a16:creationId xmlns:a16="http://schemas.microsoft.com/office/drawing/2014/main" id="{AE9A2E85-90AA-4327-8599-7BC3FA46B773}"/>
              </a:ext>
            </a:extLst>
          </p:cNvPr>
          <p:cNvGrpSpPr/>
          <p:nvPr/>
        </p:nvGrpSpPr>
        <p:grpSpPr>
          <a:xfrm>
            <a:off x="839586" y="3194186"/>
            <a:ext cx="231523" cy="216905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26" name="AutoShape 110">
              <a:extLst>
                <a:ext uri="{FF2B5EF4-FFF2-40B4-BE49-F238E27FC236}">
                  <a16:creationId xmlns:a16="http://schemas.microsoft.com/office/drawing/2014/main" id="{84638E18-173F-4E68-B31F-B3445AA24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6" name="AutoShape 111">
              <a:extLst>
                <a:ext uri="{FF2B5EF4-FFF2-40B4-BE49-F238E27FC236}">
                  <a16:creationId xmlns:a16="http://schemas.microsoft.com/office/drawing/2014/main" id="{4124B546-BFD7-4929-83DE-6F4565D52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18F38DBC-6A97-45B8-8296-93402FD1E152}"/>
              </a:ext>
            </a:extLst>
          </p:cNvPr>
          <p:cNvSpPr txBox="1"/>
          <p:nvPr/>
        </p:nvSpPr>
        <p:spPr>
          <a:xfrm>
            <a:off x="1373332" y="1092830"/>
            <a:ext cx="641432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With the advances of deep learning techniques in Natural Language Processing (NLP),LMs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which have been widely used in various downstream NLP tasks such as text classification </a:t>
            </a:r>
          </a:p>
          <a:p>
            <a:r>
              <a:rPr lang="en-US" altLang="zh-CN" dirty="0"/>
              <a:t>and question answering.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52CB11-DA99-4D1E-9858-6973ADD2D84D}"/>
              </a:ext>
            </a:extLst>
          </p:cNvPr>
          <p:cNvSpPr txBox="1"/>
          <p:nvPr/>
        </p:nvSpPr>
        <p:spPr>
          <a:xfrm>
            <a:off x="1362622" y="2039648"/>
            <a:ext cx="743639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According to the official tutorials , users can apply these pretrained models (Bert ,GPT-2..) as text feature </a:t>
            </a:r>
          </a:p>
          <a:p>
            <a:r>
              <a:rPr lang="en-US" altLang="zh-CN" dirty="0"/>
              <a:t>extractors for encoding sentences into dense vectors, or called sentence embeddings, </a:t>
            </a:r>
          </a:p>
          <a:p>
            <a:r>
              <a:rPr lang="en-US" altLang="zh-CN" dirty="0"/>
              <a:t>which can be further used for various downstream tasks.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D819B3-1FC4-4A8A-9FAF-5EA54E6BFF02}"/>
              </a:ext>
            </a:extLst>
          </p:cNvPr>
          <p:cNvSpPr txBox="1"/>
          <p:nvPr/>
        </p:nvSpPr>
        <p:spPr>
          <a:xfrm>
            <a:off x="1370195" y="3084874"/>
            <a:ext cx="70636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 observe these general-purpose language models tend to capture much sensitive information </a:t>
            </a:r>
          </a:p>
          <a:p>
            <a:r>
              <a:rPr lang="en-US" altLang="zh-CN" dirty="0"/>
              <a:t>in the sentence embeddings, which leaves the adversary a window for privacy breach.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5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642821-8445-40E6-B3BD-3017A1D8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898" y="358052"/>
            <a:ext cx="29330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/>
              <a:t>GENERAL ATTACK PIPELINE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7E6704-5B58-451C-81CA-D53DD70AE0AF}"/>
              </a:ext>
            </a:extLst>
          </p:cNvPr>
          <p:cNvSpPr/>
          <p:nvPr/>
        </p:nvSpPr>
        <p:spPr>
          <a:xfrm>
            <a:off x="820799" y="1308498"/>
            <a:ext cx="2663834" cy="3397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latin typeface="+mj-ea"/>
                <a:ea typeface="+mj-ea"/>
              </a:rPr>
              <a:t>Attack Definition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C28D4A-0266-4ABD-ADE3-09D9C894D721}"/>
              </a:ext>
            </a:extLst>
          </p:cNvPr>
          <p:cNvSpPr txBox="1"/>
          <p:nvPr/>
        </p:nvSpPr>
        <p:spPr>
          <a:xfrm>
            <a:off x="820799" y="1655295"/>
            <a:ext cx="717831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they formulate the attack model as A : z → s , where z is the embedding of a target sentence x and s </a:t>
            </a:r>
          </a:p>
          <a:p>
            <a:r>
              <a:rPr lang="en-US" altLang="zh-CN" dirty="0"/>
              <a:t>denotes certain type of sensitive information that can be obtained from the plaintext with a </a:t>
            </a:r>
          </a:p>
          <a:p>
            <a:r>
              <a:rPr lang="en-US" altLang="zh-CN" dirty="0"/>
              <a:t>publicly-known algorithm P : x → 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3BB0234-476C-4198-8B91-05EE9ADCAE90}"/>
              </a:ext>
            </a:extLst>
          </p:cNvPr>
          <p:cNvSpPr/>
          <p:nvPr/>
        </p:nvSpPr>
        <p:spPr>
          <a:xfrm>
            <a:off x="820799" y="2504510"/>
            <a:ext cx="2663834" cy="3397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latin typeface="+mj-ea"/>
                <a:ea typeface="+mj-ea"/>
              </a:rPr>
              <a:t>Threat Model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44322F-4A59-4836-9635-70D70B11C87F}"/>
              </a:ext>
            </a:extLst>
          </p:cNvPr>
          <p:cNvSpPr txBox="1"/>
          <p:nvPr/>
        </p:nvSpPr>
        <p:spPr>
          <a:xfrm>
            <a:off x="820799" y="2977852"/>
            <a:ext cx="7490320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• Assumption 0. The adversary has access to a set of embeddings of plain text, which may contain </a:t>
            </a:r>
          </a:p>
          <a:p>
            <a:r>
              <a:rPr lang="en-US" altLang="zh-CN" dirty="0"/>
              <a:t>the sensitive information the adversary is interested in. </a:t>
            </a:r>
          </a:p>
          <a:p>
            <a:r>
              <a:rPr lang="en-US" altLang="zh-CN" dirty="0"/>
              <a:t>• Assumption 1. For simplicity only, we assume the adversary knows which type of pretrained language </a:t>
            </a:r>
          </a:p>
          <a:p>
            <a:r>
              <a:rPr lang="en-US" altLang="zh-CN" dirty="0"/>
              <a:t>models the embeddings come from. Later , they show this assumption can be easily removed </a:t>
            </a:r>
          </a:p>
          <a:p>
            <a:r>
              <a:rPr lang="en-US" altLang="zh-CN" dirty="0"/>
              <a:t>with a proposed learning based fingerprinting algorithm. </a:t>
            </a:r>
          </a:p>
          <a:p>
            <a:r>
              <a:rPr lang="en-US" altLang="zh-CN" dirty="0"/>
              <a:t>• Assumption 2. The adversary has access to the pretrained language model as an oracle, which takes a </a:t>
            </a:r>
          </a:p>
          <a:p>
            <a:r>
              <a:rPr lang="en-US" altLang="zh-CN" dirty="0"/>
              <a:t>sentence as input and outputs the corresponding embedding.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26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642821-8445-40E6-B3BD-3017A1D8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898" y="358052"/>
            <a:ext cx="29330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/>
              <a:t>GENERAL ATTACK PIPELINE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7E6704-5B58-451C-81CA-D53DD70AE0AF}"/>
              </a:ext>
            </a:extLst>
          </p:cNvPr>
          <p:cNvSpPr/>
          <p:nvPr/>
        </p:nvSpPr>
        <p:spPr>
          <a:xfrm>
            <a:off x="828906" y="1216165"/>
            <a:ext cx="2663834" cy="3438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dirty="0"/>
              <a:t> </a:t>
            </a:r>
            <a:r>
              <a:rPr lang="en-US" altLang="zh-CN" sz="1600" dirty="0">
                <a:latin typeface="+mj-ea"/>
                <a:ea typeface="+mj-ea"/>
              </a:rPr>
              <a:t>Attack Pipeline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F12D56-91DE-4EDE-A12E-55C87224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23" y="3357638"/>
            <a:ext cx="4686706" cy="135647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87FD0FAC-81A5-402E-AAFF-55B6ADB9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62" y="1559977"/>
            <a:ext cx="784073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At the first stage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the adversary prepares an external corpus。and uses the algorithm P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to extract the {P(xi)}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i=1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…N)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as labels。the extracted labels usually contain no truly sensitive information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At the second stage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the adversary queries the pretrained language model with each sentence xi ∈ Dext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and receives their embeddings {zi} N i=1.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At the third stage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the adversary combines the embeddings with the extracted labels to train an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attack model A.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{zi ,P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xi)} the model is designed as a classifier, which takes the embedding zi as its input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outputs a probabilistic vector g(zi) over all possible values of the sensitive information.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At the final stage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the adversary uses the well-trained attack model to infer sensitive information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 from the target embedding z.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4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642821-8445-40E6-B3BD-3017A1D8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415" y="343875"/>
            <a:ext cx="38951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/>
              <a:t>PATTERN RECONSTRUCTION ATTACK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7E6704-5B58-451C-81CA-D53DD70AE0AF}"/>
              </a:ext>
            </a:extLst>
          </p:cNvPr>
          <p:cNvSpPr/>
          <p:nvPr/>
        </p:nvSpPr>
        <p:spPr>
          <a:xfrm>
            <a:off x="828906" y="1216165"/>
            <a:ext cx="2663834" cy="3438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dirty="0"/>
              <a:t> </a:t>
            </a:r>
            <a:r>
              <a:rPr lang="en-US" altLang="zh-CN" sz="1600" dirty="0">
                <a:latin typeface="+mj-ea"/>
                <a:ea typeface="+mj-ea"/>
              </a:rPr>
              <a:t>Attack Definition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7FD0FAC-81A5-402E-AAFF-55B6ADB9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06" y="1609577"/>
            <a:ext cx="668933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they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 focus on the situation when the adversary has knowledge of the  generating rule of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unknown plain text, which usually happens when the format  of the plain text is common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sense (e.g., identity code).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Intuitively speaking, the pattern reconstruction attack aims at recovering a specific segment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 plain text which has a fixed format.</a:t>
            </a: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1C278A-A760-41A1-84AA-32F0D0F60511}"/>
              </a:ext>
            </a:extLst>
          </p:cNvPr>
          <p:cNvSpPr txBox="1"/>
          <p:nvPr/>
        </p:nvSpPr>
        <p:spPr>
          <a:xfrm>
            <a:off x="828906" y="2866424"/>
            <a:ext cx="8190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• Assumption 3a. The format of the plain text is fixed and the adversary knows the generating rules of the plain text.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1682E6-AEB7-45BF-B814-F10274FBDA41}"/>
              </a:ext>
            </a:extLst>
          </p:cNvPr>
          <p:cNvSpPr txBox="1"/>
          <p:nvPr/>
        </p:nvSpPr>
        <p:spPr>
          <a:xfrm>
            <a:off x="2294724" y="3657010"/>
            <a:ext cx="37576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Pcitizen</a:t>
            </a:r>
            <a:r>
              <a:rPr lang="en-US" altLang="zh-CN" dirty="0"/>
              <a:t> : |</a:t>
            </a:r>
            <a:r>
              <a:rPr lang="en-US" altLang="zh-CN" dirty="0" err="1"/>
              <a:t>residence|birthday|extra</a:t>
            </a:r>
            <a:r>
              <a:rPr lang="en-US" altLang="zh-CN" dirty="0"/>
              <a:t>| → |birthday|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50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642821-8445-40E6-B3BD-3017A1D8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415" y="343875"/>
            <a:ext cx="38951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/>
              <a:t>PATTERN RECONSTRUCTION ATTACK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7E6704-5B58-451C-81CA-D53DD70AE0AF}"/>
              </a:ext>
            </a:extLst>
          </p:cNvPr>
          <p:cNvSpPr/>
          <p:nvPr/>
        </p:nvSpPr>
        <p:spPr>
          <a:xfrm>
            <a:off x="828906" y="1216165"/>
            <a:ext cx="2663834" cy="3438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dirty="0"/>
              <a:t> </a:t>
            </a:r>
            <a:r>
              <a:rPr lang="en-US" altLang="zh-CN" sz="1600" dirty="0">
                <a:latin typeface="+mj-ea"/>
                <a:ea typeface="+mj-ea"/>
              </a:rPr>
              <a:t>Methodology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7FD0FAC-81A5-402E-AAFF-55B6ADB9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06" y="1713914"/>
            <a:ext cx="4622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they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 denote the set of all possible values for sequence s as V (s).</a:t>
            </a: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1C278A-A760-41A1-84AA-32F0D0F60511}"/>
              </a:ext>
            </a:extLst>
          </p:cNvPr>
          <p:cNvSpPr txBox="1"/>
          <p:nvPr/>
        </p:nvSpPr>
        <p:spPr>
          <a:xfrm>
            <a:off x="828906" y="2204418"/>
            <a:ext cx="78965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Generate External Corpus: Knowing the generating rule of the target plain text, the adversary can </a:t>
            </a:r>
          </a:p>
          <a:p>
            <a:r>
              <a:rPr lang="en-US" altLang="zh-CN" dirty="0"/>
              <a:t>prepare the external corpus via generating algorithms. A basic generating algorithm generates batches </a:t>
            </a:r>
          </a:p>
          <a:p>
            <a:r>
              <a:rPr lang="en-US" altLang="zh-CN" dirty="0"/>
              <a:t>of training samples by randomly sampling from the possible values in V (x), i.e. the set of all possible sentences.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BE6466-BA41-4541-AFC4-69D878F32E1E}"/>
              </a:ext>
            </a:extLst>
          </p:cNvPr>
          <p:cNvSpPr txBox="1"/>
          <p:nvPr/>
        </p:nvSpPr>
        <p:spPr>
          <a:xfrm>
            <a:off x="828905" y="3126438"/>
            <a:ext cx="67391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Attack Model’s Architecture: the attack model g can be designed as a fully-connected neural </a:t>
            </a:r>
          </a:p>
          <a:p>
            <a:r>
              <a:rPr lang="en-US" altLang="zh-CN" dirty="0"/>
              <a:t>network that has input dimension d and output dimension |V (</a:t>
            </a:r>
            <a:r>
              <a:rPr lang="en-US" altLang="zh-CN" dirty="0" err="1"/>
              <a:t>wb</a:t>
            </a:r>
            <a:r>
              <a:rPr lang="en-US" altLang="zh-CN" dirty="0"/>
              <a:t> . . . we)|.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14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642821-8445-40E6-B3BD-3017A1D8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198" y="330519"/>
            <a:ext cx="32816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/>
              <a:t>KEYWORD INFERENCE ATTACK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7E6704-5B58-451C-81CA-D53DD70AE0AF}"/>
              </a:ext>
            </a:extLst>
          </p:cNvPr>
          <p:cNvSpPr/>
          <p:nvPr/>
        </p:nvSpPr>
        <p:spPr>
          <a:xfrm>
            <a:off x="828906" y="1216165"/>
            <a:ext cx="2663834" cy="6351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dirty="0"/>
              <a:t> </a:t>
            </a:r>
            <a:r>
              <a:rPr lang="en-US" altLang="zh-CN" sz="1600" dirty="0">
                <a:latin typeface="+mj-ea"/>
                <a:ea typeface="+mj-ea"/>
              </a:rPr>
              <a:t> Attack Definition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7FD0FAC-81A5-402E-AAFF-55B6ADB9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05" y="1704713"/>
            <a:ext cx="74812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The adversary in keyword inference attack is curious about the following predicate, whether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keyword k is contained in the unknown sentence x. The keyword k can be highly sensitive, which contains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indicators for the adversary to further determine e.g., location, residence or illness history of the victim.</a:t>
            </a: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1CCF20-5B01-48BA-AD27-2BDD539CF62F}"/>
              </a:ext>
            </a:extLst>
          </p:cNvPr>
          <p:cNvSpPr/>
          <p:nvPr/>
        </p:nvSpPr>
        <p:spPr>
          <a:xfrm>
            <a:off x="828905" y="2448645"/>
            <a:ext cx="2663834" cy="3438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dirty="0"/>
              <a:t> </a:t>
            </a:r>
            <a:r>
              <a:rPr lang="en-US" altLang="zh-CN" sz="1600" dirty="0">
                <a:latin typeface="+mj-ea"/>
                <a:ea typeface="+mj-ea"/>
              </a:rPr>
              <a:t>Methodology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D3A91BF-7F5D-4783-913A-D35AB17D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05" y="2911672"/>
            <a:ext cx="800001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According to the different levels of the adversary’s knowledge on the plain text, the methodology part 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" panose="020B0606030504020204" pitchFamily="34" charset="0"/>
              </a:rPr>
              <a:t>divided into white-box and black-box settings, which respectively require the following two assumptions.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Assumption 3b. The adversary has access to a shadow corpus, which consists of sentences that are sampled from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 same distribution of the target plain text (which we refer to as white-box).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Assumption 3c. The adversary has no information on the target plain text (which we refer to as black-box).</a:t>
            </a: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44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26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千图网海量PPT模板www.58pic.com​​​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</TotalTime>
  <Words>1387</Words>
  <Application>Microsoft Office PowerPoint</Application>
  <PresentationFormat>全屏显示(16:9)</PresentationFormat>
  <Paragraphs>154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Gill Sans</vt:lpstr>
      <vt:lpstr>Microsoft YaHei Light</vt:lpstr>
      <vt:lpstr>方正准圆简体</vt:lpstr>
      <vt:lpstr>微软雅黑</vt:lpstr>
      <vt:lpstr>微软雅黑 Light</vt:lpstr>
      <vt:lpstr>Arial</vt:lpstr>
      <vt:lpstr>Calibri</vt:lpstr>
      <vt:lpstr>Calibri Light</vt:lpstr>
      <vt:lpstr>Open Sans</vt:lpstr>
      <vt:lpstr>Wingdings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曾梽芮</cp:lastModifiedBy>
  <cp:revision>354</cp:revision>
  <dcterms:created xsi:type="dcterms:W3CDTF">2017-06-30T01:20:51Z</dcterms:created>
  <dcterms:modified xsi:type="dcterms:W3CDTF">2021-07-29T16:06:59Z</dcterms:modified>
</cp:coreProperties>
</file>