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3"/>
  </p:notesMasterIdLst>
  <p:sldIdLst>
    <p:sldId id="279" r:id="rId4"/>
    <p:sldId id="269" r:id="rId5"/>
    <p:sldId id="1686" r:id="rId6"/>
    <p:sldId id="1442" r:id="rId7"/>
    <p:sldId id="1446" r:id="rId8"/>
    <p:sldId id="1443" r:id="rId9"/>
    <p:sldId id="1461" r:id="rId10"/>
    <p:sldId id="1452" r:id="rId11"/>
    <p:sldId id="1459" r:id="rId12"/>
    <p:sldId id="1460" r:id="rId13"/>
    <p:sldId id="1465" r:id="rId14"/>
    <p:sldId id="1466" r:id="rId15"/>
    <p:sldId id="1472" r:id="rId16"/>
    <p:sldId id="1473" r:id="rId17"/>
    <p:sldId id="1474" r:id="rId18"/>
    <p:sldId id="1475" r:id="rId19"/>
    <p:sldId id="1476" r:id="rId20"/>
    <p:sldId id="1477" r:id="rId21"/>
    <p:sldId id="1478" r:id="rId22"/>
    <p:sldId id="1480" r:id="rId23"/>
    <p:sldId id="1522" r:id="rId24"/>
    <p:sldId id="1531" r:id="rId25"/>
    <p:sldId id="1528" r:id="rId26"/>
    <p:sldId id="1529" r:id="rId27"/>
    <p:sldId id="1530" r:id="rId28"/>
    <p:sldId id="1532" r:id="rId29"/>
    <p:sldId id="1533" r:id="rId30"/>
    <p:sldId id="1534" r:id="rId31"/>
    <p:sldId id="1535" r:id="rId32"/>
    <p:sldId id="1536" r:id="rId33"/>
    <p:sldId id="1537" r:id="rId34"/>
    <p:sldId id="1540" r:id="rId35"/>
    <p:sldId id="1538" r:id="rId36"/>
    <p:sldId id="1541" r:id="rId37"/>
    <p:sldId id="1539" r:id="rId38"/>
    <p:sldId id="1542" r:id="rId39"/>
    <p:sldId id="1543" r:id="rId40"/>
    <p:sldId id="1544" r:id="rId41"/>
    <p:sldId id="1545" r:id="rId42"/>
    <p:sldId id="1664" r:id="rId43"/>
    <p:sldId id="1663" r:id="rId44"/>
    <p:sldId id="1550" r:id="rId45"/>
    <p:sldId id="1551" r:id="rId46"/>
    <p:sldId id="1552" r:id="rId47"/>
    <p:sldId id="1651" r:id="rId48"/>
    <p:sldId id="1652" r:id="rId49"/>
    <p:sldId id="1653" r:id="rId50"/>
    <p:sldId id="1654" r:id="rId51"/>
    <p:sldId id="1441" r:id="rId52"/>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8000"/>
    <a:srgbClr val="FF00FF"/>
    <a:srgbClr val="660066"/>
    <a:srgbClr val="0000FF"/>
    <a:srgbClr val="006600"/>
    <a:srgbClr val="FF6600"/>
    <a:srgbClr val="2D2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showGuides="1">
      <p:cViewPr varScale="1">
        <p:scale>
          <a:sx n="69" d="100"/>
          <a:sy n="69" d="100"/>
        </p:scale>
        <p:origin x="-138" y="-102"/>
      </p:cViewPr>
      <p:guideLst>
        <p:guide orient="horz" pos="1389"/>
        <p:guide pos="301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notesMaster" Target="notesMasters/notes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4098" name="Rectangle 2"/>
          <p:cNvSpPr>
            <a:spLocks noGrp="1"/>
          </p:cNvSpPr>
          <p:nvPr>
            <p:ph type="hdr" sz="quarter"/>
          </p:nvPr>
        </p:nvSpPr>
        <p:spPr>
          <a:xfrm>
            <a:off x="0" y="0"/>
            <a:ext cx="2970213" cy="457200"/>
          </a:xfrm>
          <a:prstGeom prst="rect">
            <a:avLst/>
          </a:prstGeom>
          <a:noFill/>
          <a:ln w="9525">
            <a:noFill/>
          </a:ln>
        </p:spPr>
        <p:txBody>
          <a:bodyPr/>
          <a:p>
            <a:pPr lvl="0"/>
            <a:endParaRPr lang="zh-CN" altLang="en-US" sz="1200" dirty="0"/>
          </a:p>
        </p:txBody>
      </p:sp>
      <p:sp>
        <p:nvSpPr>
          <p:cNvPr id="4099" name="Rectangle 3"/>
          <p:cNvSpPr>
            <a:spLocks noGrp="1"/>
          </p:cNvSpPr>
          <p:nvPr>
            <p:ph type="dt" idx="1"/>
          </p:nvPr>
        </p:nvSpPr>
        <p:spPr>
          <a:xfrm>
            <a:off x="3883025" y="0"/>
            <a:ext cx="2973388" cy="457200"/>
          </a:xfrm>
          <a:prstGeom prst="rect">
            <a:avLst/>
          </a:prstGeom>
          <a:noFill/>
          <a:ln w="9525">
            <a:noFill/>
          </a:ln>
        </p:spPr>
        <p:txBody>
          <a:bodyPr/>
          <a:p>
            <a:pPr lvl="0" algn="r"/>
            <a:endParaRPr lang="zh-CN" altLang="en-US" sz="1200" dirty="0"/>
          </a:p>
        </p:txBody>
      </p:sp>
      <p:sp>
        <p:nvSpPr>
          <p:cNvPr id="4100" name="Rectangle 4"/>
          <p:cNvSpPr>
            <a:spLocks noGrp="1"/>
          </p:cNvSpPr>
          <p:nvPr>
            <p:ph type="sldImg" idx="2"/>
          </p:nvPr>
        </p:nvSpPr>
        <p:spPr>
          <a:xfrm>
            <a:off x="1143000" y="685800"/>
            <a:ext cx="4572000" cy="3429000"/>
          </a:xfrm>
          <a:prstGeom prst="rect">
            <a:avLst/>
          </a:prstGeom>
          <a:noFill/>
          <a:ln w="9525">
            <a:noFill/>
          </a:ln>
        </p:spPr>
      </p:sp>
      <p:sp>
        <p:nvSpPr>
          <p:cNvPr id="4101" name="Rectangle 5"/>
          <p:cNvSpPr>
            <a:spLocks noGrp="1"/>
          </p:cNvSpPr>
          <p:nvPr>
            <p:ph type="body" sz="quarter" idx="3"/>
          </p:nvPr>
        </p:nvSpPr>
        <p:spPr>
          <a:xfrm>
            <a:off x="685800" y="4343400"/>
            <a:ext cx="5486400" cy="4114800"/>
          </a:xfrm>
          <a:prstGeom prst="rect">
            <a:avLst/>
          </a:prstGeom>
          <a:noFill/>
          <a:ln w="9525">
            <a:noFill/>
          </a:ln>
        </p:spPr>
        <p:txBody>
          <a:bodyPr anchor="ct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2" name="Rectangle 6"/>
          <p:cNvSpPr>
            <a:spLocks noGrp="1"/>
          </p:cNvSpPr>
          <p:nvPr>
            <p:ph type="ftr" sz="quarter" idx="4"/>
          </p:nvPr>
        </p:nvSpPr>
        <p:spPr>
          <a:xfrm>
            <a:off x="0" y="8685213"/>
            <a:ext cx="2970213" cy="457200"/>
          </a:xfrm>
          <a:prstGeom prst="rect">
            <a:avLst/>
          </a:prstGeom>
          <a:noFill/>
          <a:ln w="9525">
            <a:noFill/>
          </a:ln>
        </p:spPr>
        <p:txBody>
          <a:bodyPr anchor="b"/>
          <a:p>
            <a:pPr lvl="0"/>
            <a:endParaRPr lang="en-US" altLang="x-none" sz="1200" dirty="0"/>
          </a:p>
        </p:txBody>
      </p:sp>
      <p:sp>
        <p:nvSpPr>
          <p:cNvPr id="4103" name="Rectangle 7"/>
          <p:cNvSpPr>
            <a:spLocks noGrp="1"/>
          </p:cNvSpPr>
          <p:nvPr>
            <p:ph type="sldNum" sz="quarter" idx="5"/>
          </p:nvPr>
        </p:nvSpPr>
        <p:spPr>
          <a:xfrm>
            <a:off x="3883025" y="8685213"/>
            <a:ext cx="2973388"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1pPr>
    <a:lvl2pPr marL="457200" lvl="1"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2pPr>
    <a:lvl3pPr marL="914400" lvl="2"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3pPr>
    <a:lvl4pPr marL="1371600" lvl="3"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4pPr>
    <a:lvl5pPr marL="1828800" lvl="4"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5pPr>
    <a:lvl6pPr marL="2286000" lvl="5"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6pPr>
    <a:lvl7pPr marL="2743200" lvl="6"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7pPr>
    <a:lvl8pPr marL="3200400" lvl="7"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8pPr>
    <a:lvl9pPr marL="3657600" lvl="8" indent="0" algn="l" defTabSz="914400" eaLnBrk="0" fontAlgn="base" latinLnBrk="0" hangingPunct="0">
      <a:lnSpc>
        <a:spcPct val="100000"/>
      </a:lnSpc>
      <a:spcBef>
        <a:spcPct val="30000"/>
      </a:spcBef>
      <a:spcAft>
        <a:spcPct val="0"/>
      </a:spcAft>
      <a:buNone/>
      <a:defRPr sz="1200" u="none" kern="1200" baseline="0">
        <a:solidFill>
          <a:schemeClr val="tx1"/>
        </a:solidFill>
        <a:latin typeface="Calibri" panose="020F0502020204030204" pitchFamily="2"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blipFill rotWithShape="0">
          <a:blip r:embed="rId2"/>
          <a:stretch>
            <a:fillRect/>
          </a:stretch>
        </a:blipFill>
        <a:effectLst/>
      </p:bgPr>
    </p:bg>
    <p:spTree>
      <p:nvGrpSpPr>
        <p:cNvPr id="1" name=""/>
        <p:cNvGrpSpPr/>
        <p:nvPr/>
      </p:nvGrpSpPr>
      <p:grpSpPr/>
      <p:sp>
        <p:nvSpPr>
          <p:cNvPr id="3074" name="标题占位符 1"/>
          <p:cNvSpPr>
            <a:spLocks noGrp="1"/>
          </p:cNvSpPr>
          <p:nvPr>
            <p:ph type="ctrTitle"/>
          </p:nvPr>
        </p:nvSpPr>
        <p:spPr>
          <a:xfrm>
            <a:off x="3203575" y="2422525"/>
            <a:ext cx="5253038" cy="1222375"/>
          </a:xfrm>
          <a:prstGeom prst="rect">
            <a:avLst/>
          </a:prstGeom>
          <a:noFill/>
          <a:ln w="9525">
            <a:noFill/>
          </a:ln>
        </p:spPr>
        <p:txBody>
          <a:bodyPr anchor="ctr"/>
          <a:lstStyle>
            <a:lvl1pPr lvl="0" algn="r">
              <a:defRPr sz="3600"/>
            </a:lvl1pPr>
          </a:lstStyle>
          <a:p>
            <a:pPr lvl="0"/>
            <a:r>
              <a:rPr lang="zh-CN" altLang="en-US"/>
              <a:t>单击此处编辑母版标题样式</a:t>
            </a:r>
            <a:endParaRPr lang="zh-CN" altLang="en-US"/>
          </a:p>
        </p:txBody>
      </p:sp>
      <p:sp>
        <p:nvSpPr>
          <p:cNvPr id="3075" name="文本占位符 2"/>
          <p:cNvSpPr>
            <a:spLocks noGrp="1"/>
          </p:cNvSpPr>
          <p:nvPr>
            <p:ph type="subTitle" idx="1"/>
          </p:nvPr>
        </p:nvSpPr>
        <p:spPr>
          <a:xfrm>
            <a:off x="3203575" y="3789363"/>
            <a:ext cx="5248275" cy="1055687"/>
          </a:xfrm>
          <a:prstGeom prst="rect">
            <a:avLst/>
          </a:prstGeom>
          <a:noFill/>
          <a:ln w="9525">
            <a:noFill/>
          </a:ln>
        </p:spPr>
        <p:txBody>
          <a:bodyPr anchor="t"/>
          <a:lstStyle>
            <a:lvl1pPr marL="0" lvl="0" indent="0" algn="r">
              <a:buNone/>
              <a:defRPr sz="1800"/>
            </a:lvl1pPr>
            <a:lvl2pPr marL="457200" lvl="1" indent="0" algn="ctr">
              <a:buNone/>
              <a:defRPr sz="2400"/>
            </a:lvl2pPr>
            <a:lvl3pPr marL="914400" lvl="2" indent="0" algn="ctr">
              <a:buNone/>
              <a:defRPr sz="2400"/>
            </a:lvl3pPr>
            <a:lvl4pPr marL="1371600" lvl="3" indent="0" algn="ctr">
              <a:buNone/>
              <a:defRPr sz="2400"/>
            </a:lvl4pPr>
            <a:lvl5pPr marL="1828800" lvl="4" indent="0" algn="ctr">
              <a:buNone/>
              <a:defRPr sz="2400"/>
            </a:lvl5pPr>
          </a:lstStyle>
          <a:p>
            <a:pPr lvl="0"/>
            <a:r>
              <a:rPr lang="zh-CN" altLang="en-US"/>
              <a:t>单击此处编辑母版副标题样式</a:t>
            </a:r>
            <a:endParaRPr lang="zh-CN" altLang="en-US"/>
          </a:p>
        </p:txBody>
      </p:sp>
      <p:sp>
        <p:nvSpPr>
          <p:cNvPr id="3076" name="日期占位符 3"/>
          <p:cNvSpPr>
            <a:spLocks noGrp="1"/>
          </p:cNvSpPr>
          <p:nvPr>
            <p:ph type="dt" sz="half" idx="2"/>
          </p:nvPr>
        </p:nvSpPr>
        <p:spPr>
          <a:xfrm>
            <a:off x="457200" y="6245225"/>
            <a:ext cx="2133600" cy="476250"/>
          </a:xfrm>
          <a:prstGeom prst="rect">
            <a:avLst/>
          </a:prstGeom>
          <a:noFill/>
          <a:ln w="9525">
            <a:noFill/>
          </a:ln>
        </p:spPr>
        <p:txBody>
          <a:bodyPr anchor="ctr"/>
          <a:p>
            <a:endParaRPr lang="zh-CN" altLang="en-US"/>
          </a:p>
        </p:txBody>
      </p:sp>
      <p:sp>
        <p:nvSpPr>
          <p:cNvPr id="3077" name="页脚占位符 4"/>
          <p:cNvSpPr>
            <a:spLocks noGrp="1"/>
          </p:cNvSpPr>
          <p:nvPr>
            <p:ph type="ftr" sz="quarter" idx="3"/>
          </p:nvPr>
        </p:nvSpPr>
        <p:spPr>
          <a:xfrm>
            <a:off x="3124200" y="6245225"/>
            <a:ext cx="2895600" cy="476250"/>
          </a:xfrm>
          <a:prstGeom prst="rect">
            <a:avLst/>
          </a:prstGeom>
          <a:noFill/>
          <a:ln w="9525">
            <a:noFill/>
          </a:ln>
        </p:spPr>
        <p:txBody>
          <a:bodyPr anchor="ctr"/>
          <a:p/>
        </p:txBody>
      </p:sp>
      <p:sp>
        <p:nvSpPr>
          <p:cNvPr id="3078" name="灯片编号占位符 5"/>
          <p:cNvSpPr>
            <a:spLocks noGrp="1"/>
          </p:cNvSpPr>
          <p:nvPr>
            <p:ph type="sldNum" sz="quarter" idx="4"/>
          </p:nvPr>
        </p:nvSpPr>
        <p:spPr>
          <a:xfrm>
            <a:off x="6553200" y="6245225"/>
            <a:ext cx="2133600" cy="476250"/>
          </a:xfrm>
          <a:prstGeom prst="rect">
            <a:avLst/>
          </a:prstGeom>
          <a:noFill/>
          <a:ln w="9525">
            <a:noFill/>
          </a:ln>
        </p:spPr>
        <p:txBody>
          <a:bodyPr anchor="ctr"/>
          <a:p>
            <a:fld id="{9A0DB2DC-4C9A-4742-B13C-FB6460FD3503}" type="slidenum">
              <a:rPr lang="zh-CN"/>
            </a:fld>
            <a:endParaRPr lang="zh-CN"/>
          </a:p>
        </p:txBody>
      </p:sp>
      <p:pic>
        <p:nvPicPr>
          <p:cNvPr id="3079" name="图片 3078" descr="tz0"/>
          <p:cNvPicPr>
            <a:picLocks noChangeAspect="1"/>
          </p:cNvPicPr>
          <p:nvPr userDrawn="1"/>
        </p:nvPicPr>
        <p:blipFill>
          <a:blip r:embed="rId3"/>
          <a:stretch>
            <a:fillRect/>
          </a:stretch>
        </p:blipFill>
        <p:spPr>
          <a:xfrm>
            <a:off x="6516688" y="0"/>
            <a:ext cx="2627312" cy="588963"/>
          </a:xfrm>
          <a:prstGeom prst="rect">
            <a:avLst/>
          </a:prstGeom>
          <a:noFill/>
          <a:ln w="9525">
            <a:noFill/>
          </a:ln>
        </p:spPr>
      </p:pic>
    </p:spTree>
  </p:cSld>
  <p:clrMapOvr>
    <a:masterClrMapping/>
  </p:clrMapOvr>
  <p:transition spd="med">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p>
        </p:txBody>
      </p:sp>
      <p:sp>
        <p:nvSpPr>
          <p:cNvPr id="8" name="页脚占位符 7"/>
          <p:cNvSpPr>
            <a:spLocks noGrp="1"/>
          </p:cNvSpPr>
          <p:nvPr>
            <p:ph type="ftr" sz="quarter" idx="11"/>
          </p:nvPr>
        </p:nvSpPr>
        <p:spPr/>
        <p:txBody>
          <a:bodyPr/>
          <a:lstStyle/>
          <a:p>
            <a:pPr lvl="0"/>
          </a:p>
        </p:txBody>
      </p:sp>
      <p:sp>
        <p:nvSpPr>
          <p:cNvPr id="9" name="灯片编号占位符 8"/>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p>
        </p:txBody>
      </p:sp>
      <p:sp>
        <p:nvSpPr>
          <p:cNvPr id="4" name="页脚占位符 3"/>
          <p:cNvSpPr>
            <a:spLocks noGrp="1"/>
          </p:cNvSpPr>
          <p:nvPr>
            <p:ph type="ftr" sz="quarter" idx="11"/>
          </p:nvPr>
        </p:nvSpPr>
        <p:spPr/>
        <p:txBody>
          <a:bodyPr/>
          <a:lstStyle/>
          <a:p>
            <a:pPr lvl="0"/>
          </a:p>
        </p:txBody>
      </p:sp>
      <p:sp>
        <p:nvSpPr>
          <p:cNvPr id="5" name="灯片编号占位符 4"/>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p>
        </p:txBody>
      </p:sp>
      <p:sp>
        <p:nvSpPr>
          <p:cNvPr id="3" name="页脚占位符 2"/>
          <p:cNvSpPr>
            <a:spLocks noGrp="1"/>
          </p:cNvSpPr>
          <p:nvPr>
            <p:ph type="ftr" sz="quarter" idx="11"/>
          </p:nvPr>
        </p:nvSpPr>
        <p:spPr/>
        <p:txBody>
          <a:bodyPr/>
          <a:lstStyle/>
          <a:p>
            <a:pPr lvl="0"/>
          </a:p>
        </p:txBody>
      </p:sp>
      <p:sp>
        <p:nvSpPr>
          <p:cNvPr id="4" name="灯片编号占位符 3"/>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p>
        </p:txBody>
      </p:sp>
      <p:sp>
        <p:nvSpPr>
          <p:cNvPr id="6" name="页脚占位符 5"/>
          <p:cNvSpPr>
            <a:spLocks noGrp="1"/>
          </p:cNvSpPr>
          <p:nvPr>
            <p:ph type="ftr" sz="quarter" idx="11"/>
          </p:nvPr>
        </p:nvSpPr>
        <p:spPr/>
        <p:txBody>
          <a:bodyPr/>
          <a:lstStyle/>
          <a:p>
            <a:pPr lvl="0"/>
          </a:p>
        </p:txBody>
      </p:sp>
      <p:sp>
        <p:nvSpPr>
          <p:cNvPr id="7" name="灯片编号占位符 6"/>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p>
        </p:txBody>
      </p:sp>
      <p:sp>
        <p:nvSpPr>
          <p:cNvPr id="5" name="页脚占位符 4"/>
          <p:cNvSpPr>
            <a:spLocks noGrp="1"/>
          </p:cNvSpPr>
          <p:nvPr>
            <p:ph type="ftr" sz="quarter" idx="11"/>
          </p:nvPr>
        </p:nvSpPr>
        <p:spPr/>
        <p:txBody>
          <a:bodyPr/>
          <a:lstStyle/>
          <a:p>
            <a:pPr lvl="0"/>
          </a:p>
        </p:txBody>
      </p:sp>
      <p:sp>
        <p:nvSpPr>
          <p:cNvPr id="6" name="灯片编号占位符 5"/>
          <p:cNvSpPr>
            <a:spLocks noGrp="1"/>
          </p:cNvSpPr>
          <p:nvPr>
            <p:ph type="sldNum" sz="quarter" idx="12"/>
          </p:nvPr>
        </p:nvSpPr>
        <p:spPr/>
        <p:txBody>
          <a:bodyPr/>
          <a:lstStyle/>
          <a:p>
            <a:pPr lvl="0"/>
            <a:fld id="{9A0DB2DC-4C9A-4742-B13C-FB6460FD3503}" type="slidenum">
              <a:rPr lang="zh-CN"/>
            </a:fld>
            <a:endParaRPr lang="zh-CN"/>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zh-CN" altLang="en-US" dirty="0"/>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zh-CN" altLang="en-US" dirty="0"/>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zh-CN" altLang="en-US" dirty="0"/>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zh-CN" altLang="en-US" dirty="0"/>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dirty="0"/>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1.jpeg"/><Relationship Id="rId12" Type="http://schemas.openxmlformats.org/officeDocument/2006/relationships/image" Target="../media/image3.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eaLnBrk="1" hangingPunct="1"/>
            <a:fld id="{BB962C8B-B14F-4D97-AF65-F5344CB8AC3E}" type="datetime1">
              <a:rPr lang="zh-CN" altLang="en-US" dirty="0"/>
            </a:fld>
            <a:endParaRPr lang="zh-CN" altLang="en-US" dirty="0"/>
          </a:p>
        </p:txBody>
      </p:sp>
      <p:sp>
        <p:nvSpPr>
          <p:cNvPr id="1029" name="Rectangle 5"/>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eaLnBrk="1" hangingPunct="1"/>
            <a:endParaRPr lang="zh-CN" altLang="en-US" dirty="0"/>
          </a:p>
        </p:txBody>
      </p:sp>
      <p:sp>
        <p:nvSpPr>
          <p:cNvPr id="1030" name="Rectangle 6"/>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eaLnBrk="1" hangingPunct="1"/>
            <a:fld id="{9A0DB2DC-4C9A-4742-B13C-FB6460FD3503}" type="slidenum">
              <a:rPr lang="zh-CN" altLang="en-US" dirty="0"/>
            </a:fld>
            <a:endParaRPr lang="zh-CN" altLang="en-US" dirty="0"/>
          </a:p>
        </p:txBody>
      </p:sp>
      <p:pic>
        <p:nvPicPr>
          <p:cNvPr id="1031" name="图片 1030" descr="tz0"/>
          <p:cNvPicPr>
            <a:picLocks noChangeAspect="1"/>
          </p:cNvPicPr>
          <p:nvPr userDrawn="1"/>
        </p:nvPicPr>
        <p:blipFill>
          <a:blip r:embed="rId13"/>
          <a:stretch>
            <a:fillRect/>
          </a:stretch>
        </p:blipFill>
        <p:spPr>
          <a:xfrm>
            <a:off x="6516688" y="0"/>
            <a:ext cx="2627312" cy="5889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l" defTabSz="914400" eaLnBrk="1" fontAlgn="base" latinLnBrk="0" hangingPunct="1">
        <a:lnSpc>
          <a:spcPct val="100000"/>
        </a:lnSpc>
        <a:spcBef>
          <a:spcPct val="0"/>
        </a:spcBef>
        <a:spcAft>
          <a:spcPct val="0"/>
        </a:spcAft>
        <a:buSzPct val="100000"/>
        <a:buFont typeface="Wingdings" panose="05000000000000000000" pitchFamily="2" charset="2"/>
        <a:buChar char="l"/>
        <a:defRPr sz="4400" b="1" u="none" kern="1200" baseline="0">
          <a:solidFill>
            <a:srgbClr val="FF0066"/>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SzPct val="100000"/>
        <a:buFont typeface="Wingdings" panose="05000000000000000000" pitchFamily="2" charset="2"/>
        <a:buChar char="n"/>
        <a:defRPr sz="3200" b="1" u="none" kern="1200" baseline="0">
          <a:solidFill>
            <a:srgbClr val="2D2DFF"/>
          </a:solidFill>
          <a:latin typeface="+mn-lt"/>
          <a:ea typeface="+mn-ea"/>
          <a:cs typeface="+mn-cs"/>
        </a:defRPr>
      </a:lvl1pPr>
      <a:lvl2pPr marL="742950" lvl="1" indent="-285750" algn="l" defTabSz="914400" eaLnBrk="0" fontAlgn="base" latinLnBrk="0" hangingPunct="0">
        <a:lnSpc>
          <a:spcPct val="100000"/>
        </a:lnSpc>
        <a:spcBef>
          <a:spcPct val="20000"/>
        </a:spcBef>
        <a:spcAft>
          <a:spcPct val="0"/>
        </a:spcAft>
        <a:buSzPct val="100000"/>
        <a:buFont typeface="Wingdings" panose="05000000000000000000" pitchFamily="2" charset="2"/>
        <a:buChar char="v"/>
        <a:defRPr sz="2800" b="1" u="none" kern="1200" baseline="0">
          <a:solidFill>
            <a:schemeClr val="tx1"/>
          </a:solidFill>
          <a:latin typeface="+mn-lt"/>
          <a:ea typeface="+mn-ea"/>
          <a:cs typeface="+mn-cs"/>
        </a:defRPr>
      </a:lvl2pPr>
      <a:lvl3pPr marL="1143000" lvl="2" indent="-228600" algn="l" defTabSz="914400" eaLnBrk="0" fontAlgn="base" latinLnBrk="0" hangingPunct="0">
        <a:lnSpc>
          <a:spcPct val="100000"/>
        </a:lnSpc>
        <a:spcBef>
          <a:spcPct val="20000"/>
        </a:spcBef>
        <a:spcAft>
          <a:spcPct val="0"/>
        </a:spcAft>
        <a:buFont typeface="Arial" panose="020B0604020202020204" pitchFamily="34" charset="0"/>
        <a:buChar char="•"/>
        <a:defRPr sz="2400" b="1" u="none" kern="1200" baseline="0">
          <a:solidFill>
            <a:schemeClr val="tx1"/>
          </a:solidFill>
          <a:latin typeface="+mn-lt"/>
          <a:ea typeface="+mn-ea"/>
          <a:cs typeface="+mn-cs"/>
        </a:defRPr>
      </a:lvl3pPr>
      <a:lvl4pPr marL="1600200" lvl="3"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4pPr>
      <a:lvl5pPr marL="2057400" lvl="4"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Font typeface="Arial" panose="020B0604020202020204" pitchFamily="34" charset="0"/>
        <a:buChar char="»"/>
        <a:defRPr sz="2000" b="1" u="none" kern="1200" baseline="0">
          <a:solidFill>
            <a:schemeClr val="tx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标题占位符 1"/>
          <p:cNvSpPr>
            <a:spLocks noGrp="1"/>
          </p:cNvSpPr>
          <p:nvPr>
            <p:ph type="title"/>
          </p:nvPr>
        </p:nvSpPr>
        <p:spPr>
          <a:xfrm>
            <a:off x="457200" y="274638"/>
            <a:ext cx="8229600" cy="1143000"/>
          </a:xfrm>
          <a:prstGeom prst="rect">
            <a:avLst/>
          </a:prstGeom>
          <a:noFill/>
          <a:ln w="9525">
            <a:noFill/>
          </a:ln>
        </p:spPr>
        <p:txBody>
          <a:bodyPr anchor="ctr"/>
          <a:p>
            <a:pPr lvl="0"/>
            <a:r>
              <a:rPr lang="zh-CN" altLang="en-US"/>
              <a:t>单击此处编辑母版标题样式</a:t>
            </a:r>
            <a:endParaRPr lang="zh-CN" altLang="en-US"/>
          </a:p>
        </p:txBody>
      </p:sp>
      <p:sp>
        <p:nvSpPr>
          <p:cNvPr id="2051" name="文本占位符 2"/>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052" name="日期占位符 3"/>
          <p:cNvSpPr>
            <a:spLocks noGrp="1"/>
          </p:cNvSpPr>
          <p:nvPr>
            <p:ph type="dt" sz="half" idx="2"/>
          </p:nvPr>
        </p:nvSpPr>
        <p:spPr>
          <a:xfrm>
            <a:off x="457200" y="6356350"/>
            <a:ext cx="2133600" cy="365125"/>
          </a:xfrm>
          <a:prstGeom prst="rect">
            <a:avLst/>
          </a:prstGeom>
          <a:noFill/>
          <a:ln w="9525">
            <a:noFill/>
          </a:ln>
        </p:spPr>
        <p:txBody>
          <a:bodyPr anchor="ctr"/>
          <a:lstStyle>
            <a:lvl1pPr>
              <a:defRPr sz="1200">
                <a:solidFill>
                  <a:srgbClr val="898989"/>
                </a:solidFill>
              </a:defRPr>
            </a:lvl1pPr>
          </a:lstStyle>
          <a:p>
            <a:pPr lvl="0"/>
            <a:endParaRPr lang="zh-CN" altLang="en-US"/>
          </a:p>
        </p:txBody>
      </p:sp>
      <p:sp>
        <p:nvSpPr>
          <p:cNvPr id="2053" name="页脚占位符 4"/>
          <p:cNvSpPr>
            <a:spLocks noGrp="1"/>
          </p:cNvSpPr>
          <p:nvPr>
            <p:ph type="ftr" sz="quarter" idx="3"/>
          </p:nvPr>
        </p:nvSpPr>
        <p:spPr>
          <a:xfrm>
            <a:off x="3124200" y="6356350"/>
            <a:ext cx="2895600" cy="365125"/>
          </a:xfrm>
          <a:prstGeom prst="rect">
            <a:avLst/>
          </a:prstGeom>
          <a:noFill/>
          <a:ln w="9525">
            <a:noFill/>
          </a:ln>
        </p:spPr>
        <p:txBody>
          <a:bodyPr anchor="ctr"/>
          <a:lstStyle>
            <a:lvl1pPr algn="ctr">
              <a:defRPr sz="1200">
                <a:solidFill>
                  <a:srgbClr val="898989"/>
                </a:solidFill>
              </a:defRPr>
            </a:lvl1pPr>
          </a:lstStyle>
          <a:p>
            <a:pPr lvl="0"/>
          </a:p>
        </p:txBody>
      </p:sp>
      <p:sp>
        <p:nvSpPr>
          <p:cNvPr id="2054" name="灯片编号占位符 5"/>
          <p:cNvSpPr>
            <a:spLocks noGrp="1"/>
          </p:cNvSpPr>
          <p:nvPr>
            <p:ph type="sldNum" sz="quarter" idx="4"/>
          </p:nvPr>
        </p:nvSpPr>
        <p:spPr>
          <a:xfrm>
            <a:off x="6553200" y="6356350"/>
            <a:ext cx="2133600" cy="365125"/>
          </a:xfrm>
          <a:prstGeom prst="rect">
            <a:avLst/>
          </a:prstGeom>
          <a:noFill/>
          <a:ln w="9525">
            <a:noFill/>
          </a:ln>
        </p:spPr>
        <p:txBody>
          <a:bodyPr anchor="ctr"/>
          <a:lstStyle>
            <a:lvl1pPr algn="r">
              <a:defRPr sz="1200">
                <a:solidFill>
                  <a:srgbClr val="898989"/>
                </a:solidFill>
              </a:defRPr>
            </a:lvl1pPr>
          </a:lstStyle>
          <a:p>
            <a:pPr lvl="0"/>
            <a:fld id="{9A0DB2DC-4C9A-4742-B13C-FB6460FD3503}" type="slidenum">
              <a:rPr lang="zh-CN"/>
            </a:fld>
            <a:endParaRPr lang="zh-CN"/>
          </a:p>
        </p:txBody>
      </p:sp>
      <p:pic>
        <p:nvPicPr>
          <p:cNvPr id="2055" name="图片 2054" descr="tz0"/>
          <p:cNvPicPr>
            <a:picLocks noChangeAspect="1"/>
          </p:cNvPicPr>
          <p:nvPr userDrawn="1"/>
        </p:nvPicPr>
        <p:blipFill>
          <a:blip r:embed="rId13"/>
          <a:stretch>
            <a:fillRect/>
          </a:stretch>
        </p:blipFill>
        <p:spPr>
          <a:xfrm>
            <a:off x="6516688" y="0"/>
            <a:ext cx="2627312" cy="588963"/>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med">
    <p:fade/>
  </p:transition>
  <p:hf sldNum="0" hdr="0" ftr="0" dt="0"/>
  <p:txStyles>
    <p:titleStyle>
      <a:lvl1pPr marL="0" lvl="0" indent="0" algn="l" defTabSz="914400" eaLnBrk="1" fontAlgn="base" latinLnBrk="0" hangingPunct="1">
        <a:lnSpc>
          <a:spcPct val="100000"/>
        </a:lnSpc>
        <a:spcBef>
          <a:spcPct val="0"/>
        </a:spcBef>
        <a:spcAft>
          <a:spcPct val="0"/>
        </a:spcAft>
        <a:buNone/>
        <a:defRPr sz="2400" b="1" u="none" kern="1200" baseline="0">
          <a:solidFill>
            <a:schemeClr val="bg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Font typeface="Arial" panose="020B0604020202020204" pitchFamily="34" charset="0"/>
        <a:buChar char="•"/>
        <a:defRPr sz="1800" u="none" kern="1200" baseline="0">
          <a:solidFill>
            <a:schemeClr val="bg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Font typeface="Arial" panose="020B0604020202020204" pitchFamily="34" charset="0"/>
        <a:buChar char="–"/>
        <a:defRPr sz="1600" u="none" kern="1200" baseline="0">
          <a:solidFill>
            <a:schemeClr val="bg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Font typeface="Arial" panose="020B0604020202020204" pitchFamily="34" charset="0"/>
        <a:buChar char="•"/>
        <a:defRPr sz="1400" u="none" kern="1200" baseline="0">
          <a:solidFill>
            <a:schemeClr val="bg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Font typeface="Arial" panose="020B0604020202020204" pitchFamily="34" charset="0"/>
        <a:buChar char="»"/>
        <a:defRPr sz="1200" u="none" kern="1200" baseline="0">
          <a:solidFill>
            <a:schemeClr val="bg1"/>
          </a:solidFill>
          <a:latin typeface="+mn-lt"/>
          <a:ea typeface="+mn-ea"/>
          <a:cs typeface="+mn-cs"/>
        </a:defRPr>
      </a:lvl9pPr>
    </p:bodyStyle>
    <p:otherStyle>
      <a:lvl1pPr marL="0" lvl="0" indent="0" algn="l" defTabSz="914400" eaLnBrk="0" fontAlgn="base" latinLnBrk="0" hangingPunct="0">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180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emf"/></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jpeg"/><Relationship Id="rId1" Type="http://schemas.openxmlformats.org/officeDocument/2006/relationships/image" Target="../media/image14.jpe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7.jpeg"/><Relationship Id="rId1" Type="http://schemas.openxmlformats.org/officeDocument/2006/relationships/image" Target="../media/image1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9.jpeg"/><Relationship Id="rId1" Type="http://schemas.openxmlformats.org/officeDocument/2006/relationships/image" Target="../media/image18.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1.jpeg"/><Relationship Id="rId1" Type="http://schemas.openxmlformats.org/officeDocument/2006/relationships/image" Target="../media/image20.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title"/>
          </p:nvPr>
        </p:nvSpPr>
        <p:spPr/>
        <p:txBody>
          <a:bodyPr anchor="ctr"/>
          <a:p>
            <a:r>
              <a:rPr lang="zh-CN" altLang="en-US" dirty="0"/>
              <a:t>第五部分</a:t>
            </a:r>
            <a:endParaRPr lang="zh-CN" altLang="en-US" dirty="0"/>
          </a:p>
        </p:txBody>
      </p:sp>
      <p:sp>
        <p:nvSpPr>
          <p:cNvPr id="5123" name="文本占位符 5122"/>
          <p:cNvSpPr>
            <a:spLocks noGrp="1"/>
          </p:cNvSpPr>
          <p:nvPr>
            <p:ph type="body" idx="1"/>
          </p:nvPr>
        </p:nvSpPr>
        <p:spPr/>
        <p:txBody>
          <a:bodyPr/>
          <a:p>
            <a:pPr>
              <a:lnSpc>
                <a:spcPct val="150000"/>
              </a:lnSpc>
            </a:pPr>
            <a:r>
              <a:rPr lang="zh-CN" altLang="en-US" dirty="0">
                <a:latin typeface="黑体" panose="02010609060101010101" pitchFamily="1" charset="-122"/>
              </a:rPr>
              <a:t>第11章  I/O管理和磁盘调度</a:t>
            </a:r>
            <a:endParaRPr lang="zh-CN" altLang="en-US" dirty="0">
              <a:latin typeface="黑体" panose="02010609060101010101" pitchFamily="1" charset="-122"/>
            </a:endParaRPr>
          </a:p>
          <a:p>
            <a:pPr>
              <a:lnSpc>
                <a:spcPct val="150000"/>
              </a:lnSpc>
            </a:pPr>
            <a:r>
              <a:rPr lang="zh-CN" altLang="en-US" dirty="0">
                <a:latin typeface="黑体" panose="02010609060101010101" pitchFamily="1" charset="-122"/>
              </a:rPr>
              <a:t>第12章  文件管理</a:t>
            </a:r>
            <a:endParaRPr lang="zh-CN" altLang="en-US" dirty="0">
              <a:latin typeface="黑体" panose="02010609060101010101" pitchFamily="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26625"/>
          <p:cNvSpPr>
            <a:spLocks noGrp="1"/>
          </p:cNvSpPr>
          <p:nvPr>
            <p:ph type="title"/>
          </p:nvPr>
        </p:nvSpPr>
        <p:spPr/>
        <p:txBody>
          <a:bodyPr anchor="ctr"/>
          <a:p/>
        </p:txBody>
      </p:sp>
      <p:pic>
        <p:nvPicPr>
          <p:cNvPr id="26627" name="内容占位符 26626" descr="11.2"/>
          <p:cNvPicPr>
            <a:picLocks noChangeAspect="1"/>
          </p:cNvPicPr>
          <p:nvPr>
            <p:ph idx="1"/>
          </p:nvPr>
        </p:nvPicPr>
        <p:blipFill>
          <a:blip r:embed="rId1"/>
          <a:stretch>
            <a:fillRect/>
          </a:stretch>
        </p:blipFill>
        <p:spPr>
          <a:xfrm>
            <a:off x="0" y="0"/>
            <a:ext cx="6642100" cy="6859588"/>
          </a:xfrm>
        </p:spPr>
      </p:pic>
      <p:sp>
        <p:nvSpPr>
          <p:cNvPr id="26628" name="文本框 26627"/>
          <p:cNvSpPr txBox="1"/>
          <p:nvPr/>
        </p:nvSpPr>
        <p:spPr>
          <a:xfrm>
            <a:off x="457200" y="406400"/>
            <a:ext cx="3698875" cy="517525"/>
          </a:xfrm>
          <a:prstGeom prst="rect">
            <a:avLst/>
          </a:prstGeom>
          <a:noFill/>
          <a:ln w="9525">
            <a:noFill/>
          </a:ln>
        </p:spPr>
        <p:txBody>
          <a:bodyPr wrap="square">
            <a:spAutoFit/>
          </a:bodyPr>
          <a:p>
            <a:pPr lvl="0" algn="l" eaLnBrk="1" latinLnBrk="0" hangingPunct="1"/>
            <a:r>
              <a:rPr lang="zh-CN" altLang="en-US" sz="2800" b="1" dirty="0">
                <a:solidFill>
                  <a:srgbClr val="FF00FF"/>
                </a:solidFill>
                <a:latin typeface="黑体" panose="02010609060101010101" pitchFamily="1" charset="-122"/>
                <a:ea typeface="黑体" panose="02010609060101010101" pitchFamily="1" charset="-122"/>
              </a:rPr>
              <a:t>典型的DMA框图</a:t>
            </a:r>
            <a:endParaRPr lang="zh-CN" altLang="en-US" sz="2800" b="1" dirty="0">
              <a:solidFill>
                <a:srgbClr val="FF00FF"/>
              </a:solidFill>
              <a:latin typeface="黑体" panose="02010609060101010101" pitchFamily="1" charset="-122"/>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P339</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29697"/>
          <p:cNvSpPr>
            <a:spLocks noGrp="1"/>
          </p:cNvSpPr>
          <p:nvPr>
            <p:ph type="title"/>
          </p:nvPr>
        </p:nvSpPr>
        <p:spPr/>
        <p:txBody>
          <a:bodyPr anchor="ctr"/>
          <a:p/>
        </p:txBody>
      </p:sp>
      <p:pic>
        <p:nvPicPr>
          <p:cNvPr id="29699" name="内容占位符 29698" descr="11.3-1"/>
          <p:cNvPicPr>
            <a:picLocks noChangeAspect="1"/>
          </p:cNvPicPr>
          <p:nvPr>
            <p:ph idx="1"/>
          </p:nvPr>
        </p:nvPicPr>
        <p:blipFill>
          <a:blip r:embed="rId1"/>
          <a:stretch>
            <a:fillRect/>
          </a:stretch>
        </p:blipFill>
        <p:spPr>
          <a:xfrm>
            <a:off x="0" y="0"/>
            <a:ext cx="9061450" cy="5302250"/>
          </a:xfrm>
        </p:spPr>
      </p:pic>
      <p:sp>
        <p:nvSpPr>
          <p:cNvPr id="29700" name="文本框 29699"/>
          <p:cNvSpPr txBox="1"/>
          <p:nvPr/>
        </p:nvSpPr>
        <p:spPr>
          <a:xfrm>
            <a:off x="457200" y="5157788"/>
            <a:ext cx="8604250" cy="1189037"/>
          </a:xfrm>
          <a:prstGeom prst="rect">
            <a:avLst/>
          </a:prstGeom>
          <a:noFill/>
          <a:ln w="9525">
            <a:noFill/>
          </a:ln>
        </p:spPr>
        <p:txBody>
          <a:bodyPr wrap="square">
            <a:spAutoFit/>
          </a:bodyPr>
          <a:p>
            <a:pPr lvl="0" algn="l" eaLnBrk="1" latinLnBrk="0" hangingPunct="1"/>
            <a:r>
              <a:rPr lang="zh-CN" altLang="en-US" sz="2400" b="1" dirty="0">
                <a:solidFill>
                  <a:srgbClr val="FF00FF"/>
                </a:solidFill>
                <a:latin typeface="黑体" panose="02010609060101010101" pitchFamily="1" charset="-122"/>
                <a:ea typeface="黑体" panose="02010609060101010101" pitchFamily="1" charset="-122"/>
              </a:rPr>
              <a:t>DMA的不同配置：</a:t>
            </a:r>
            <a:endParaRPr lang="zh-CN" altLang="en-US" sz="2400" b="1" dirty="0">
              <a:solidFill>
                <a:srgbClr val="FF00FF"/>
              </a:solidFill>
              <a:latin typeface="黑体" panose="02010609060101010101" pitchFamily="1" charset="-122"/>
              <a:ea typeface="黑体" panose="02010609060101010101" pitchFamily="1" charset="-122"/>
            </a:endParaRPr>
          </a:p>
          <a:p>
            <a:pPr lvl="0" algn="l" eaLnBrk="1" latinLnBrk="0" hangingPunct="1"/>
            <a:r>
              <a:rPr lang="zh-CN" altLang="en-US" sz="2400" b="1" dirty="0">
                <a:solidFill>
                  <a:srgbClr val="FF00FF"/>
                </a:solidFill>
                <a:latin typeface="黑体" panose="02010609060101010101" pitchFamily="1" charset="-122"/>
                <a:ea typeface="黑体" panose="02010609060101010101" pitchFamily="1" charset="-122"/>
              </a:rPr>
              <a:t>a：传送一个字需要两个总线周期</a:t>
            </a:r>
            <a:endParaRPr lang="zh-CN" altLang="en-US" sz="2400" b="1" dirty="0">
              <a:solidFill>
                <a:srgbClr val="FF00FF"/>
              </a:solidFill>
              <a:latin typeface="黑体" panose="02010609060101010101" pitchFamily="1" charset="-122"/>
              <a:ea typeface="黑体" panose="02010609060101010101" pitchFamily="1" charset="-122"/>
            </a:endParaRPr>
          </a:p>
          <a:p>
            <a:pPr lvl="0" algn="l" eaLnBrk="1" latinLnBrk="0" hangingPunct="1"/>
            <a:r>
              <a:rPr lang="zh-CN" altLang="en-US" sz="2400" b="1" dirty="0">
                <a:solidFill>
                  <a:srgbClr val="FF00FF"/>
                </a:solidFill>
                <a:latin typeface="黑体" panose="02010609060101010101" pitchFamily="1" charset="-122"/>
                <a:ea typeface="黑体" panose="02010609060101010101" pitchFamily="1" charset="-122"/>
              </a:rPr>
              <a:t>b：DMA和I/O设备通信部占用系统总线，但连接的I/O设备有限</a:t>
            </a:r>
            <a:endParaRPr lang="zh-CN" altLang="en-US" sz="2400" b="1" dirty="0">
              <a:solidFill>
                <a:srgbClr val="FF00FF"/>
              </a:solidFill>
              <a:latin typeface="黑体" panose="02010609060101010101" pitchFamily="1" charset="-122"/>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P339</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p:txBody>
          <a:bodyPr anchor="ctr"/>
          <a:p/>
        </p:txBody>
      </p:sp>
      <p:pic>
        <p:nvPicPr>
          <p:cNvPr id="30723" name="内容占位符 30722" descr="11.3-2"/>
          <p:cNvPicPr>
            <a:picLocks noChangeAspect="1"/>
          </p:cNvPicPr>
          <p:nvPr>
            <p:ph idx="1"/>
          </p:nvPr>
        </p:nvPicPr>
        <p:blipFill>
          <a:blip r:embed="rId1"/>
          <a:stretch>
            <a:fillRect/>
          </a:stretch>
        </p:blipFill>
        <p:spPr>
          <a:xfrm>
            <a:off x="0" y="276225"/>
            <a:ext cx="9061450" cy="4449763"/>
          </a:xfrm>
        </p:spPr>
      </p:pic>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P339</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title"/>
          </p:nvPr>
        </p:nvSpPr>
        <p:spPr/>
        <p:txBody>
          <a:bodyPr anchor="ctr"/>
          <a:p>
            <a:r>
              <a:rPr lang="zh-CN" altLang="en-US" dirty="0"/>
              <a:t>11.3 操作系统设计问题</a:t>
            </a:r>
            <a:endParaRPr lang="zh-CN" altLang="en-US" dirty="0"/>
          </a:p>
        </p:txBody>
      </p:sp>
      <p:sp>
        <p:nvSpPr>
          <p:cNvPr id="32771" name="文本占位符 32770"/>
          <p:cNvSpPr>
            <a:spLocks noGrp="1"/>
          </p:cNvSpPr>
          <p:nvPr>
            <p:ph type="body" idx="1"/>
          </p:nvPr>
        </p:nvSpPr>
        <p:spPr/>
        <p:txBody>
          <a:bodyPr/>
          <a:p>
            <a:pPr>
              <a:buNone/>
            </a:pPr>
            <a:r>
              <a:rPr lang="zh-CN" altLang="en-US" sz="4400" dirty="0">
                <a:solidFill>
                  <a:srgbClr val="FF00FF"/>
                </a:solidFill>
              </a:rPr>
              <a:t>11.3.1 I/O系统的设计目标</a:t>
            </a:r>
            <a:endParaRPr lang="zh-CN" altLang="en-US" sz="4400" dirty="0">
              <a:solidFill>
                <a:srgbClr val="FF00FF"/>
              </a:solidFill>
            </a:endParaRPr>
          </a:p>
          <a:p>
            <a:r>
              <a:rPr lang="zh-CN" altLang="en-US" dirty="0"/>
              <a:t>效率</a:t>
            </a:r>
            <a:endParaRPr lang="zh-CN" altLang="en-US" dirty="0"/>
          </a:p>
          <a:p>
            <a:pPr lvl="1"/>
            <a:r>
              <a:rPr lang="zh-CN" altLang="en-US" dirty="0"/>
              <a:t>提高I/O设备的效率</a:t>
            </a:r>
            <a:endParaRPr lang="zh-CN" altLang="en-US" dirty="0"/>
          </a:p>
          <a:p>
            <a:r>
              <a:rPr lang="zh-CN" altLang="en-US" dirty="0"/>
              <a:t>通用性</a:t>
            </a:r>
            <a:endParaRPr lang="zh-CN" altLang="en-US" dirty="0"/>
          </a:p>
          <a:p>
            <a:pPr lvl="1"/>
            <a:r>
              <a:rPr lang="zh-CN" altLang="en-US" dirty="0"/>
              <a:t>试图用统一的方式来处理所有的设备</a:t>
            </a:r>
            <a:endParaRPr lang="zh-CN" altLang="en-US" dirty="0"/>
          </a:p>
          <a:p>
            <a:pPr lvl="1"/>
            <a:r>
              <a:rPr lang="zh-CN" altLang="en-US" dirty="0"/>
              <a:t>层次化、模块化设计三个户 I/O模块</a:t>
            </a:r>
            <a:endParaRPr lang="zh-CN" altLang="en-US" dirty="0"/>
          </a:p>
          <a:p>
            <a:pPr lvl="1"/>
            <a:r>
              <a:rPr lang="zh-CN" altLang="en-US" dirty="0"/>
              <a:t>在底层处理与具体物理设备相关的问题，向高层提供逻辑设备</a:t>
            </a:r>
            <a:endParaRPr lang="zh-CN" altLang="en-US" dirty="0"/>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P340</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p:txBody>
          <a:bodyPr anchor="ctr"/>
          <a:p>
            <a:r>
              <a:rPr lang="zh-CN" altLang="en-US" dirty="0"/>
              <a:t>11.3.2 I/O功能的逻辑结构</a:t>
            </a:r>
            <a:endParaRPr lang="zh-CN" altLang="en-US" dirty="0"/>
          </a:p>
        </p:txBody>
      </p:sp>
      <p:sp>
        <p:nvSpPr>
          <p:cNvPr id="35843" name="文本占位符 35842"/>
          <p:cNvSpPr>
            <a:spLocks noGrp="1"/>
          </p:cNvSpPr>
          <p:nvPr>
            <p:ph type="body" idx="1"/>
          </p:nvPr>
        </p:nvSpPr>
        <p:spPr/>
        <p:txBody>
          <a:bodyPr/>
          <a:p>
            <a:pPr>
              <a:lnSpc>
                <a:spcPct val="140000"/>
              </a:lnSpc>
            </a:pPr>
            <a:r>
              <a:rPr lang="zh-CN" altLang="en-US" dirty="0"/>
              <a:t>分层结构</a:t>
            </a:r>
            <a:endParaRPr lang="zh-CN" altLang="en-US" dirty="0"/>
          </a:p>
          <a:p>
            <a:pPr lvl="1">
              <a:lnSpc>
                <a:spcPct val="140000"/>
              </a:lnSpc>
            </a:pPr>
            <a:r>
              <a:rPr lang="zh-CN" altLang="en-US" dirty="0">
                <a:solidFill>
                  <a:srgbClr val="FF00FF"/>
                </a:solidFill>
              </a:rPr>
              <a:t>逻辑I/O：</a:t>
            </a:r>
            <a:r>
              <a:rPr lang="zh-CN" altLang="en-US" dirty="0"/>
              <a:t>把设备当成一个逻辑资源进行处理，不关心实际控制设备的细节</a:t>
            </a:r>
            <a:endParaRPr lang="zh-CN" altLang="en-US" dirty="0"/>
          </a:p>
          <a:p>
            <a:pPr lvl="1">
              <a:lnSpc>
                <a:spcPct val="140000"/>
              </a:lnSpc>
            </a:pPr>
            <a:r>
              <a:rPr lang="zh-CN" altLang="en-US" dirty="0">
                <a:solidFill>
                  <a:srgbClr val="FF00FF"/>
                </a:solidFill>
              </a:rPr>
              <a:t>设备I/O：</a:t>
            </a:r>
            <a:r>
              <a:rPr lang="zh-CN" altLang="en-US" dirty="0"/>
              <a:t>把上层的I/O操作转换为具体设备的I/O指令</a:t>
            </a:r>
            <a:endParaRPr lang="zh-CN" altLang="en-US" dirty="0"/>
          </a:p>
          <a:p>
            <a:pPr lvl="1">
              <a:lnSpc>
                <a:spcPct val="140000"/>
              </a:lnSpc>
            </a:pPr>
            <a:r>
              <a:rPr lang="zh-CN" altLang="en-US" dirty="0">
                <a:solidFill>
                  <a:srgbClr val="FF00FF"/>
                </a:solidFill>
              </a:rPr>
              <a:t>调度和控制：</a:t>
            </a:r>
            <a:r>
              <a:rPr lang="zh-CN" altLang="en-US" dirty="0"/>
              <a:t>控制I/O执行</a:t>
            </a:r>
            <a:endParaRPr lang="zh-CN" altLang="en-US" dirty="0"/>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P340</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867" name="内容占位符 36866" descr="11.4"/>
          <p:cNvPicPr>
            <a:picLocks noChangeAspect="1"/>
          </p:cNvPicPr>
          <p:nvPr>
            <p:ph idx="1"/>
          </p:nvPr>
        </p:nvPicPr>
        <p:blipFill>
          <a:blip r:embed="rId1"/>
          <a:stretch>
            <a:fillRect/>
          </a:stretch>
        </p:blipFill>
        <p:spPr>
          <a:xfrm>
            <a:off x="1767840" y="-635"/>
            <a:ext cx="6619875" cy="6859588"/>
          </a:xfrm>
        </p:spPr>
      </p:pic>
      <p:sp>
        <p:nvSpPr>
          <p:cNvPr id="36868" name="文本框 36867"/>
          <p:cNvSpPr txBox="1"/>
          <p:nvPr/>
        </p:nvSpPr>
        <p:spPr>
          <a:xfrm>
            <a:off x="-32385" y="-952"/>
            <a:ext cx="1800225" cy="944562"/>
          </a:xfrm>
          <a:prstGeom prst="rect">
            <a:avLst/>
          </a:prstGeom>
          <a:noFill/>
          <a:ln w="9525">
            <a:noFill/>
          </a:ln>
        </p:spPr>
        <p:txBody>
          <a:bodyPr wrap="square">
            <a:spAutoFit/>
          </a:bodyPr>
          <a:p>
            <a:pPr lvl="0" algn="l" eaLnBrk="1" latinLnBrk="0" hangingPunct="1"/>
            <a:r>
              <a:rPr lang="zh-CN" altLang="en-US" sz="2800" b="1" dirty="0">
                <a:solidFill>
                  <a:srgbClr val="FF00FF"/>
                </a:solidFill>
                <a:latin typeface="黑体" panose="02010609060101010101" pitchFamily="1" charset="-122"/>
                <a:ea typeface="黑体" panose="02010609060101010101" pitchFamily="1" charset="-122"/>
              </a:rPr>
              <a:t>一个I/O组织的模型</a:t>
            </a:r>
            <a:endParaRPr lang="zh-CN" altLang="en-US" sz="2800" b="1" dirty="0">
              <a:solidFill>
                <a:srgbClr val="FF00FF"/>
              </a:solidFill>
              <a:latin typeface="黑体" panose="02010609060101010101" pitchFamily="1" charset="-122"/>
              <a:ea typeface="黑体" panose="02010609060101010101" pitchFamily="1" charset="-122"/>
            </a:endParaRPr>
          </a:p>
        </p:txBody>
      </p:sp>
      <p:sp>
        <p:nvSpPr>
          <p:cNvPr id="2" name="矩形 1"/>
          <p:cNvSpPr/>
          <p:nvPr/>
        </p:nvSpPr>
        <p:spPr>
          <a:xfrm>
            <a:off x="6971665" y="904240"/>
            <a:ext cx="1416050" cy="2756535"/>
          </a:xfrm>
          <a:prstGeom prst="rect">
            <a:avLst/>
          </a:prstGeom>
          <a:noFill/>
          <a:ln w="76200" cmpd="sng">
            <a:solidFill>
              <a:srgbClr val="FF66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P341</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66561"/>
          <p:cNvSpPr>
            <a:spLocks noGrp="1"/>
          </p:cNvSpPr>
          <p:nvPr>
            <p:ph type="title"/>
          </p:nvPr>
        </p:nvSpPr>
        <p:spPr/>
        <p:txBody>
          <a:bodyPr anchor="ctr"/>
          <a:p>
            <a:pPr>
              <a:buNone/>
            </a:pPr>
            <a:r>
              <a:rPr lang="zh-CN" altLang="en-US" dirty="0"/>
              <a:t>11.4 I/O缓冲</a:t>
            </a:r>
            <a:endParaRPr lang="zh-CN" altLang="en-US" dirty="0"/>
          </a:p>
        </p:txBody>
      </p:sp>
      <p:sp>
        <p:nvSpPr>
          <p:cNvPr id="66563" name="文本占位符 66562"/>
          <p:cNvSpPr>
            <a:spLocks noGrp="1"/>
          </p:cNvSpPr>
          <p:nvPr>
            <p:ph type="body" idx="1"/>
          </p:nvPr>
        </p:nvSpPr>
        <p:spPr>
          <a:xfrm>
            <a:off x="412750" y="1417638"/>
            <a:ext cx="8540750" cy="4956175"/>
          </a:xfrm>
        </p:spPr>
        <p:txBody>
          <a:bodyPr vert="horz" wrap="square" anchor="t"/>
          <a:p>
            <a:pPr>
              <a:lnSpc>
                <a:spcPct val="150000"/>
              </a:lnSpc>
            </a:pPr>
            <a:r>
              <a:rPr lang="zh-CN" altLang="en-US" sz="2800" dirty="0"/>
              <a:t>设备间或设备与应用程序进行数据传输时设置缓冲</a:t>
            </a:r>
            <a:endParaRPr lang="zh-CN" altLang="en-US" sz="2800" dirty="0"/>
          </a:p>
          <a:p>
            <a:pPr lvl="1">
              <a:lnSpc>
                <a:spcPct val="150000"/>
              </a:lnSpc>
            </a:pPr>
            <a:r>
              <a:rPr lang="zh-CN" altLang="en-US" sz="2400" dirty="0"/>
              <a:t>生产者－消费者问题</a:t>
            </a:r>
            <a:endParaRPr lang="zh-CN" altLang="en-US" sz="2400" dirty="0"/>
          </a:p>
          <a:p>
            <a:pPr>
              <a:lnSpc>
                <a:spcPct val="150000"/>
              </a:lnSpc>
            </a:pPr>
            <a:r>
              <a:rPr lang="zh-CN" altLang="en-US" sz="2800" dirty="0"/>
              <a:t>缓冲的原因</a:t>
            </a:r>
            <a:endParaRPr lang="zh-CN" altLang="en-US" sz="2800" dirty="0"/>
          </a:p>
          <a:p>
            <a:pPr lvl="1">
              <a:lnSpc>
                <a:spcPct val="150000"/>
              </a:lnSpc>
            </a:pPr>
            <a:r>
              <a:rPr lang="zh-CN" altLang="en-US" sz="2400" dirty="0"/>
              <a:t>设备速度差异 </a:t>
            </a:r>
            <a:endParaRPr lang="zh-CN" altLang="en-US" sz="2400" dirty="0"/>
          </a:p>
          <a:p>
            <a:pPr lvl="2">
              <a:lnSpc>
                <a:spcPct val="150000"/>
              </a:lnSpc>
            </a:pPr>
            <a:r>
              <a:rPr lang="zh-CN" altLang="en-US" dirty="0">
                <a:solidFill>
                  <a:srgbClr val="0000FF"/>
                </a:solidFill>
              </a:rPr>
              <a:t>慢速moden向高速磁盘传输数据</a:t>
            </a:r>
            <a:endParaRPr lang="zh-CN" altLang="en-US" dirty="0">
              <a:solidFill>
                <a:srgbClr val="0000FF"/>
              </a:solidFill>
            </a:endParaRPr>
          </a:p>
          <a:p>
            <a:pPr lvl="2">
              <a:lnSpc>
                <a:spcPct val="150000"/>
              </a:lnSpc>
            </a:pPr>
            <a:r>
              <a:rPr lang="zh-CN" altLang="en-US" dirty="0">
                <a:solidFill>
                  <a:srgbClr val="FF00FF"/>
                </a:solidFill>
              </a:rPr>
              <a:t>单缓冲 </a:t>
            </a:r>
            <a:r>
              <a:rPr lang="zh-CN" altLang="en-US" dirty="0">
                <a:solidFill>
                  <a:srgbClr val="0000FF"/>
                </a:solidFill>
              </a:rPr>
              <a:t>变为</a:t>
            </a:r>
            <a:r>
              <a:rPr lang="zh-CN" altLang="en-US" dirty="0">
                <a:solidFill>
                  <a:srgbClr val="FF00FF"/>
                </a:solidFill>
              </a:rPr>
              <a:t> 双缓冲</a:t>
            </a:r>
            <a:endParaRPr lang="zh-CN" altLang="en-US" dirty="0">
              <a:solidFill>
                <a:srgbClr val="FF00FF"/>
              </a:solidFill>
            </a:endParaRPr>
          </a:p>
          <a:p>
            <a:pPr lvl="1">
              <a:lnSpc>
                <a:spcPct val="150000"/>
              </a:lnSpc>
            </a:pPr>
            <a:r>
              <a:rPr lang="zh-CN" altLang="en-US" sz="2400" dirty="0"/>
              <a:t>设备传输大小差异 （网络传输的拆包和组包）</a:t>
            </a:r>
            <a:endParaRPr lang="zh-CN" altLang="en-US" sz="2400" dirty="0"/>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P342</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67585"/>
          <p:cNvSpPr>
            <a:spLocks noGrp="1"/>
          </p:cNvSpPr>
          <p:nvPr>
            <p:ph type="title"/>
          </p:nvPr>
        </p:nvSpPr>
        <p:spPr/>
        <p:txBody>
          <a:bodyPr anchor="ctr"/>
          <a:p/>
        </p:txBody>
      </p:sp>
      <p:pic>
        <p:nvPicPr>
          <p:cNvPr id="67587" name="内容占位符 67586" descr="11.5"/>
          <p:cNvPicPr>
            <a:picLocks noChangeAspect="1"/>
          </p:cNvPicPr>
          <p:nvPr>
            <p:ph idx="1"/>
          </p:nvPr>
        </p:nvPicPr>
        <p:blipFill>
          <a:blip r:embed="rId1"/>
          <a:stretch>
            <a:fillRect/>
          </a:stretch>
        </p:blipFill>
        <p:spPr>
          <a:xfrm>
            <a:off x="0" y="476250"/>
            <a:ext cx="8794750" cy="6381750"/>
          </a:xfrm>
        </p:spPr>
      </p:pic>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P343</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68609"/>
          <p:cNvSpPr>
            <a:spLocks noGrp="1"/>
          </p:cNvSpPr>
          <p:nvPr>
            <p:ph type="title"/>
          </p:nvPr>
        </p:nvSpPr>
        <p:spPr>
          <a:xfrm>
            <a:off x="457200" y="0"/>
            <a:ext cx="8232775" cy="676275"/>
          </a:xfrm>
        </p:spPr>
        <p:txBody>
          <a:bodyPr anchor="ctr"/>
          <a:p>
            <a:pPr>
              <a:buNone/>
            </a:pPr>
            <a:r>
              <a:rPr lang="zh-CN" altLang="en-US" dirty="0"/>
              <a:t>11.4.1 单缓冲</a:t>
            </a:r>
            <a:endParaRPr lang="zh-CN" altLang="en-US" dirty="0"/>
          </a:p>
        </p:txBody>
      </p:sp>
      <p:grpSp>
        <p:nvGrpSpPr>
          <p:cNvPr id="68611" name="组合 68610"/>
          <p:cNvGrpSpPr/>
          <p:nvPr/>
        </p:nvGrpSpPr>
        <p:grpSpPr>
          <a:xfrm>
            <a:off x="1258888" y="1412875"/>
            <a:ext cx="7056437" cy="4479925"/>
            <a:chOff x="0" y="0"/>
            <a:chExt cx="4445" cy="2822"/>
          </a:xfrm>
        </p:grpSpPr>
        <p:sp>
          <p:nvSpPr>
            <p:cNvPr id="68612" name="矩形 68611"/>
            <p:cNvSpPr/>
            <p:nvPr/>
          </p:nvSpPr>
          <p:spPr>
            <a:xfrm>
              <a:off x="227" y="680"/>
              <a:ext cx="615" cy="266"/>
            </a:xfrm>
            <a:prstGeom prst="rect">
              <a:avLst/>
            </a:prstGeom>
            <a:noFill/>
            <a:ln w="57150" cap="flat" cmpd="sng">
              <a:solidFill>
                <a:schemeClr val="folHlink"/>
              </a:solidFill>
              <a:prstDash val="solid"/>
              <a:miter/>
              <a:headEnd type="none" w="med" len="med"/>
              <a:tailEnd type="none" w="med" len="med"/>
            </a:ln>
          </p:spPr>
          <p:txBody>
            <a:bodyPr vert="horz" wrap="none" lIns="0" tIns="0" rIns="0" bIns="0" anchor="ctr">
              <a:spAutoFit/>
            </a:bodyPr>
            <a:p>
              <a:pPr lvl="0" algn="ctr" eaLnBrk="0" hangingPunct="0">
                <a:spcBef>
                  <a:spcPct val="50000"/>
                </a:spcBef>
              </a:pPr>
              <a:r>
                <a:rPr lang="zh-CN" altLang="en-US" sz="2400" b="1">
                  <a:latin typeface="Arial" panose="020B0604020202020204" pitchFamily="34" charset="0"/>
                  <a:ea typeface="黑体" panose="02010609060101010101" pitchFamily="1" charset="-122"/>
                </a:rPr>
                <a:t>工作区</a:t>
              </a:r>
              <a:endParaRPr lang="zh-CN" altLang="en-US" sz="2400" b="1">
                <a:latin typeface="Arial" panose="020B0604020202020204" pitchFamily="34" charset="0"/>
                <a:ea typeface="黑体" panose="02010609060101010101" pitchFamily="1" charset="-122"/>
              </a:endParaRPr>
            </a:p>
          </p:txBody>
        </p:sp>
        <p:sp>
          <p:nvSpPr>
            <p:cNvPr id="68613" name="矩形 68612"/>
            <p:cNvSpPr/>
            <p:nvPr/>
          </p:nvSpPr>
          <p:spPr>
            <a:xfrm>
              <a:off x="2087" y="680"/>
              <a:ext cx="615" cy="266"/>
            </a:xfrm>
            <a:prstGeom prst="rect">
              <a:avLst/>
            </a:prstGeom>
            <a:noFill/>
            <a:ln w="57150" cap="flat" cmpd="sng">
              <a:solidFill>
                <a:schemeClr val="folHlink"/>
              </a:solidFill>
              <a:prstDash val="solid"/>
              <a:miter/>
              <a:headEnd type="none" w="med" len="med"/>
              <a:tailEnd type="none" w="med" len="med"/>
            </a:ln>
          </p:spPr>
          <p:txBody>
            <a:bodyPr vert="horz" wrap="none" lIns="0" tIns="0" rIns="0" bIns="0" anchor="ctr">
              <a:spAutoFit/>
            </a:bodyPr>
            <a:p>
              <a:pPr lvl="0" algn="ctr" eaLnBrk="0" hangingPunct="0">
                <a:spcBef>
                  <a:spcPct val="50000"/>
                </a:spcBef>
              </a:pPr>
              <a:r>
                <a:rPr lang="zh-CN" altLang="en-US" sz="2400" b="1">
                  <a:latin typeface="Arial" panose="020B0604020202020204" pitchFamily="34" charset="0"/>
                  <a:ea typeface="黑体" panose="02010609060101010101" pitchFamily="1" charset="-122"/>
                </a:rPr>
                <a:t>缓冲区</a:t>
              </a:r>
              <a:endParaRPr lang="zh-CN" altLang="en-US" sz="2400" b="1">
                <a:latin typeface="Arial" panose="020B0604020202020204" pitchFamily="34" charset="0"/>
                <a:ea typeface="黑体" panose="02010609060101010101" pitchFamily="1" charset="-122"/>
              </a:endParaRPr>
            </a:p>
          </p:txBody>
        </p:sp>
        <p:sp>
          <p:nvSpPr>
            <p:cNvPr id="68614" name="文本框 68613"/>
            <p:cNvSpPr txBox="1"/>
            <p:nvPr/>
          </p:nvSpPr>
          <p:spPr>
            <a:xfrm>
              <a:off x="3674" y="725"/>
              <a:ext cx="726"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I/O</a:t>
              </a:r>
              <a:r>
                <a:rPr lang="zh-CN" altLang="en-US" sz="2400" b="1">
                  <a:latin typeface="Arial" panose="020B0604020202020204" pitchFamily="34" charset="0"/>
                  <a:ea typeface="黑体" panose="02010609060101010101" pitchFamily="1" charset="-122"/>
                </a:rPr>
                <a:t>设备</a:t>
              </a:r>
              <a:endParaRPr lang="zh-CN" altLang="en-US" sz="2400" b="1">
                <a:latin typeface="Arial" panose="020B0604020202020204" pitchFamily="34" charset="0"/>
                <a:ea typeface="黑体" panose="02010609060101010101" pitchFamily="1" charset="-122"/>
              </a:endParaRPr>
            </a:p>
          </p:txBody>
        </p:sp>
        <p:sp>
          <p:nvSpPr>
            <p:cNvPr id="68615" name="文本框 68614"/>
            <p:cNvSpPr txBox="1"/>
            <p:nvPr/>
          </p:nvSpPr>
          <p:spPr>
            <a:xfrm>
              <a:off x="2858" y="544"/>
              <a:ext cx="1180" cy="230"/>
            </a:xfrm>
            <a:prstGeom prst="rect">
              <a:avLst/>
            </a:prstGeom>
            <a:noFill/>
            <a:ln w="9525">
              <a:noFill/>
            </a:ln>
          </p:spPr>
          <p:txBody>
            <a:bodyPr vert="horz" wrap="square" lIns="0" tIns="0" rIns="0" bIns="0" anchor="t">
              <a:spAutoFit/>
            </a:bodyPr>
            <a:p>
              <a:pPr lvl="0" eaLnBrk="0" hangingPunct="0">
                <a:spcBef>
                  <a:spcPct val="50000"/>
                </a:spcBef>
              </a:pPr>
              <a:r>
                <a:rPr lang="zh-CN" altLang="en-US" sz="2400" b="1">
                  <a:latin typeface="Arial" panose="020B0604020202020204" pitchFamily="34" charset="0"/>
                  <a:ea typeface="黑体" panose="02010609060101010101" pitchFamily="1" charset="-122"/>
                </a:rPr>
                <a:t>输入</a:t>
              </a:r>
              <a:r>
                <a:rPr lang="en-US" altLang="zh-CN" sz="2400" b="1">
                  <a:latin typeface="Arial" panose="020B0604020202020204" pitchFamily="34" charset="0"/>
                  <a:ea typeface="黑体" panose="02010609060101010101" pitchFamily="1" charset="-122"/>
                </a:rPr>
                <a:t>(T)</a:t>
              </a:r>
              <a:endParaRPr lang="en-US" altLang="zh-CN" sz="2400" b="1">
                <a:latin typeface="Arial" panose="020B0604020202020204" pitchFamily="34" charset="0"/>
                <a:ea typeface="黑体" panose="02010609060101010101" pitchFamily="1" charset="-122"/>
              </a:endParaRPr>
            </a:p>
          </p:txBody>
        </p:sp>
        <p:sp>
          <p:nvSpPr>
            <p:cNvPr id="68616" name="文本框 68615"/>
            <p:cNvSpPr txBox="1"/>
            <p:nvPr/>
          </p:nvSpPr>
          <p:spPr>
            <a:xfrm>
              <a:off x="1270" y="544"/>
              <a:ext cx="1180" cy="230"/>
            </a:xfrm>
            <a:prstGeom prst="rect">
              <a:avLst/>
            </a:prstGeom>
            <a:noFill/>
            <a:ln w="9525">
              <a:noFill/>
            </a:ln>
          </p:spPr>
          <p:txBody>
            <a:bodyPr vert="horz" wrap="square" lIns="0" tIns="0" rIns="0" bIns="0" anchor="t">
              <a:spAutoFit/>
            </a:bodyPr>
            <a:p>
              <a:pPr lvl="0" eaLnBrk="0" hangingPunct="0">
                <a:spcBef>
                  <a:spcPct val="50000"/>
                </a:spcBef>
              </a:pPr>
              <a:r>
                <a:rPr lang="zh-CN" altLang="en-US" sz="2400" b="1">
                  <a:latin typeface="Arial" panose="020B0604020202020204" pitchFamily="34" charset="0"/>
                  <a:ea typeface="黑体" panose="02010609060101010101" pitchFamily="1" charset="-122"/>
                </a:rPr>
                <a:t>传送</a:t>
              </a:r>
              <a:r>
                <a:rPr lang="en-US" altLang="zh-CN" sz="2400" b="1">
                  <a:latin typeface="Arial" panose="020B0604020202020204" pitchFamily="34" charset="0"/>
                  <a:ea typeface="黑体" panose="02010609060101010101" pitchFamily="1" charset="-122"/>
                </a:rPr>
                <a:t>(M)</a:t>
              </a:r>
              <a:endParaRPr lang="en-US" altLang="zh-CN" sz="2400" b="1">
                <a:latin typeface="Arial" panose="020B0604020202020204" pitchFamily="34" charset="0"/>
                <a:ea typeface="黑体" panose="02010609060101010101" pitchFamily="1" charset="-122"/>
              </a:endParaRPr>
            </a:p>
          </p:txBody>
        </p:sp>
        <p:sp>
          <p:nvSpPr>
            <p:cNvPr id="68617" name="文本框 68616"/>
            <p:cNvSpPr txBox="1"/>
            <p:nvPr/>
          </p:nvSpPr>
          <p:spPr>
            <a:xfrm>
              <a:off x="182" y="362"/>
              <a:ext cx="1180" cy="230"/>
            </a:xfrm>
            <a:prstGeom prst="rect">
              <a:avLst/>
            </a:prstGeom>
            <a:noFill/>
            <a:ln w="9525">
              <a:noFill/>
            </a:ln>
          </p:spPr>
          <p:txBody>
            <a:bodyPr vert="horz" wrap="square" lIns="0" tIns="0" rIns="0" bIns="0" anchor="t">
              <a:spAutoFit/>
            </a:bodyPr>
            <a:p>
              <a:pPr lvl="0" eaLnBrk="0" hangingPunct="0">
                <a:spcBef>
                  <a:spcPct val="50000"/>
                </a:spcBef>
              </a:pPr>
              <a:r>
                <a:rPr lang="zh-CN" altLang="en-US" sz="2400" b="1">
                  <a:latin typeface="Arial" panose="020B0604020202020204" pitchFamily="34" charset="0"/>
                  <a:ea typeface="黑体" panose="02010609060101010101" pitchFamily="1" charset="-122"/>
                </a:rPr>
                <a:t>处理</a:t>
              </a:r>
              <a:r>
                <a:rPr lang="en-US" altLang="zh-CN" sz="2400" b="1">
                  <a:latin typeface="Arial" panose="020B0604020202020204" pitchFamily="34" charset="0"/>
                  <a:ea typeface="黑体" panose="02010609060101010101" pitchFamily="1" charset="-122"/>
                </a:rPr>
                <a:t>(C)</a:t>
              </a:r>
              <a:endParaRPr lang="en-US" altLang="zh-CN" sz="2400" b="1">
                <a:latin typeface="Arial" panose="020B0604020202020204" pitchFamily="34" charset="0"/>
                <a:ea typeface="黑体" panose="02010609060101010101" pitchFamily="1" charset="-122"/>
              </a:endParaRPr>
            </a:p>
          </p:txBody>
        </p:sp>
        <p:sp>
          <p:nvSpPr>
            <p:cNvPr id="68618" name="文本框 68617"/>
            <p:cNvSpPr txBox="1"/>
            <p:nvPr/>
          </p:nvSpPr>
          <p:spPr>
            <a:xfrm>
              <a:off x="91" y="0"/>
              <a:ext cx="1180" cy="230"/>
            </a:xfrm>
            <a:prstGeom prst="rect">
              <a:avLst/>
            </a:prstGeom>
            <a:noFill/>
            <a:ln w="9525">
              <a:noFill/>
            </a:ln>
          </p:spPr>
          <p:txBody>
            <a:bodyPr vert="horz" wrap="square" lIns="0" tIns="0" rIns="0" bIns="0" anchor="t">
              <a:spAutoFit/>
            </a:bodyPr>
            <a:p>
              <a:pPr lvl="0" eaLnBrk="0" hangingPunct="0">
                <a:spcBef>
                  <a:spcPct val="50000"/>
                </a:spcBef>
              </a:pPr>
              <a:r>
                <a:rPr lang="zh-CN" altLang="en-US" sz="2400" b="1">
                  <a:latin typeface="Arial" panose="020B0604020202020204" pitchFamily="34" charset="0"/>
                  <a:ea typeface="黑体" panose="02010609060101010101" pitchFamily="1" charset="-122"/>
                </a:rPr>
                <a:t>用户进程</a:t>
              </a:r>
              <a:endParaRPr lang="zh-CN" altLang="en-US" sz="2400" b="1">
                <a:latin typeface="Arial" panose="020B0604020202020204" pitchFamily="34" charset="0"/>
                <a:ea typeface="黑体" panose="02010609060101010101" pitchFamily="1" charset="-122"/>
              </a:endParaRPr>
            </a:p>
          </p:txBody>
        </p:sp>
        <p:sp>
          <p:nvSpPr>
            <p:cNvPr id="68619" name="直接连接符 68618"/>
            <p:cNvSpPr/>
            <p:nvPr/>
          </p:nvSpPr>
          <p:spPr>
            <a:xfrm flipH="1">
              <a:off x="862" y="816"/>
              <a:ext cx="1225" cy="0"/>
            </a:xfrm>
            <a:prstGeom prst="line">
              <a:avLst/>
            </a:prstGeom>
            <a:ln w="57150" cap="flat" cmpd="sng">
              <a:solidFill>
                <a:schemeClr val="folHlink"/>
              </a:solidFill>
              <a:prstDash val="solid"/>
              <a:headEnd type="none" w="med" len="med"/>
              <a:tailEnd type="triangle" w="med" len="med"/>
            </a:ln>
          </p:spPr>
        </p:sp>
        <p:sp>
          <p:nvSpPr>
            <p:cNvPr id="68620" name="直接连接符 68619"/>
            <p:cNvSpPr/>
            <p:nvPr/>
          </p:nvSpPr>
          <p:spPr>
            <a:xfrm flipH="1">
              <a:off x="2722" y="816"/>
              <a:ext cx="907" cy="0"/>
            </a:xfrm>
            <a:prstGeom prst="line">
              <a:avLst/>
            </a:prstGeom>
            <a:ln w="57150" cap="flat" cmpd="sng">
              <a:solidFill>
                <a:schemeClr val="folHlink"/>
              </a:solidFill>
              <a:prstDash val="solid"/>
              <a:headEnd type="none" w="med" len="med"/>
              <a:tailEnd type="triangle" w="med" len="med"/>
            </a:ln>
          </p:spPr>
        </p:sp>
        <p:sp>
          <p:nvSpPr>
            <p:cNvPr id="68621" name="矩形 68620"/>
            <p:cNvSpPr/>
            <p:nvPr/>
          </p:nvSpPr>
          <p:spPr>
            <a:xfrm>
              <a:off x="0" y="226"/>
              <a:ext cx="1089" cy="908"/>
            </a:xfrm>
            <a:prstGeom prst="rect">
              <a:avLst/>
            </a:prstGeom>
            <a:noFill/>
            <a:ln w="57150" cap="flat" cmpd="sng">
              <a:solidFill>
                <a:schemeClr val="folHlink"/>
              </a:solidFill>
              <a:prstDash val="solid"/>
              <a:miter/>
              <a:headEnd type="none" w="med" len="med"/>
              <a:tailEnd type="none" w="med" len="med"/>
            </a:ln>
          </p:spPr>
          <p:txBody>
            <a:bodyPr/>
            <a:p>
              <a:endParaRPr lang="zh-CN" altLang="en-US"/>
            </a:p>
          </p:txBody>
        </p:sp>
        <p:sp>
          <p:nvSpPr>
            <p:cNvPr id="68622" name="直接连接符 68621"/>
            <p:cNvSpPr/>
            <p:nvPr/>
          </p:nvSpPr>
          <p:spPr>
            <a:xfrm>
              <a:off x="318" y="1587"/>
              <a:ext cx="498" cy="1"/>
            </a:xfrm>
            <a:prstGeom prst="line">
              <a:avLst/>
            </a:prstGeom>
            <a:ln w="57150" cap="flat" cmpd="sng">
              <a:solidFill>
                <a:schemeClr val="folHlink"/>
              </a:solidFill>
              <a:prstDash val="solid"/>
              <a:headEnd type="none" w="med" len="med"/>
              <a:tailEnd type="none" w="med" len="med"/>
            </a:ln>
          </p:spPr>
        </p:sp>
        <p:sp>
          <p:nvSpPr>
            <p:cNvPr id="68623" name="直接连接符 68622"/>
            <p:cNvSpPr/>
            <p:nvPr/>
          </p:nvSpPr>
          <p:spPr>
            <a:xfrm>
              <a:off x="817" y="1587"/>
              <a:ext cx="1" cy="358"/>
            </a:xfrm>
            <a:prstGeom prst="line">
              <a:avLst/>
            </a:prstGeom>
            <a:ln w="57150" cap="flat" cmpd="sng">
              <a:solidFill>
                <a:schemeClr val="folHlink"/>
              </a:solidFill>
              <a:prstDash val="sysDot"/>
              <a:headEnd type="none" w="med" len="med"/>
              <a:tailEnd type="none" w="med" len="med"/>
            </a:ln>
          </p:spPr>
        </p:sp>
        <p:sp>
          <p:nvSpPr>
            <p:cNvPr id="68624" name="直接连接符 68623"/>
            <p:cNvSpPr/>
            <p:nvPr/>
          </p:nvSpPr>
          <p:spPr>
            <a:xfrm>
              <a:off x="817" y="1950"/>
              <a:ext cx="361" cy="1"/>
            </a:xfrm>
            <a:prstGeom prst="line">
              <a:avLst/>
            </a:prstGeom>
            <a:ln w="57150" cap="flat" cmpd="sng">
              <a:solidFill>
                <a:schemeClr val="folHlink"/>
              </a:solidFill>
              <a:prstDash val="solid"/>
              <a:headEnd type="none" w="med" len="med"/>
              <a:tailEnd type="none" w="med" len="med"/>
            </a:ln>
          </p:spPr>
        </p:sp>
        <p:sp>
          <p:nvSpPr>
            <p:cNvPr id="68625" name="直接连接符 68624"/>
            <p:cNvSpPr/>
            <p:nvPr/>
          </p:nvSpPr>
          <p:spPr>
            <a:xfrm>
              <a:off x="1179" y="1950"/>
              <a:ext cx="1" cy="314"/>
            </a:xfrm>
            <a:prstGeom prst="line">
              <a:avLst/>
            </a:prstGeom>
            <a:ln w="57150" cap="flat" cmpd="sng">
              <a:solidFill>
                <a:schemeClr val="folHlink"/>
              </a:solidFill>
              <a:prstDash val="sysDot"/>
              <a:headEnd type="none" w="med" len="med"/>
              <a:tailEnd type="none" w="med" len="med"/>
            </a:ln>
          </p:spPr>
        </p:sp>
        <p:sp>
          <p:nvSpPr>
            <p:cNvPr id="68626" name="直接连接符 68625"/>
            <p:cNvSpPr/>
            <p:nvPr/>
          </p:nvSpPr>
          <p:spPr>
            <a:xfrm>
              <a:off x="1179" y="2268"/>
              <a:ext cx="498" cy="1"/>
            </a:xfrm>
            <a:prstGeom prst="line">
              <a:avLst/>
            </a:prstGeom>
            <a:ln w="57150" cap="flat" cmpd="sng">
              <a:solidFill>
                <a:schemeClr val="folHlink"/>
              </a:solidFill>
              <a:prstDash val="solid"/>
              <a:headEnd type="none" w="med" len="med"/>
              <a:tailEnd type="none" w="med" len="med"/>
            </a:ln>
          </p:spPr>
        </p:sp>
        <p:sp>
          <p:nvSpPr>
            <p:cNvPr id="68627" name="直接连接符 68626"/>
            <p:cNvSpPr/>
            <p:nvPr/>
          </p:nvSpPr>
          <p:spPr>
            <a:xfrm>
              <a:off x="2903" y="1497"/>
              <a:ext cx="408" cy="1"/>
            </a:xfrm>
            <a:prstGeom prst="line">
              <a:avLst/>
            </a:prstGeom>
            <a:ln w="57150" cap="flat" cmpd="sng">
              <a:solidFill>
                <a:schemeClr val="folHlink"/>
              </a:solidFill>
              <a:prstDash val="solid"/>
              <a:headEnd type="none" w="med" len="med"/>
              <a:tailEnd type="none" w="med" len="med"/>
            </a:ln>
          </p:spPr>
        </p:sp>
        <p:sp>
          <p:nvSpPr>
            <p:cNvPr id="68628" name="文本框 68627"/>
            <p:cNvSpPr txBox="1"/>
            <p:nvPr/>
          </p:nvSpPr>
          <p:spPr>
            <a:xfrm>
              <a:off x="408" y="1361"/>
              <a:ext cx="408"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T</a:t>
              </a:r>
              <a:r>
                <a:rPr lang="en-US" altLang="zh-CN" sz="2400" b="1" baseline="-25000">
                  <a:latin typeface="Arial" panose="020B0604020202020204" pitchFamily="34" charset="0"/>
                  <a:ea typeface="黑体" panose="02010609060101010101" pitchFamily="1" charset="-122"/>
                </a:rPr>
                <a:t>1</a:t>
              </a:r>
              <a:endParaRPr lang="en-US" altLang="zh-CN" sz="2400" b="1" baseline="-25000">
                <a:latin typeface="Arial" panose="020B0604020202020204" pitchFamily="34" charset="0"/>
                <a:ea typeface="黑体" panose="02010609060101010101" pitchFamily="1" charset="-122"/>
              </a:endParaRPr>
            </a:p>
          </p:txBody>
        </p:sp>
        <p:sp>
          <p:nvSpPr>
            <p:cNvPr id="68629" name="文本框 68628"/>
            <p:cNvSpPr txBox="1"/>
            <p:nvPr/>
          </p:nvSpPr>
          <p:spPr>
            <a:xfrm>
              <a:off x="2994" y="1270"/>
              <a:ext cx="408"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T</a:t>
              </a:r>
              <a:r>
                <a:rPr lang="en-US" altLang="zh-CN" sz="2400" b="1" baseline="-25000">
                  <a:latin typeface="Arial" panose="020B0604020202020204" pitchFamily="34" charset="0"/>
                  <a:ea typeface="黑体" panose="02010609060101010101" pitchFamily="1" charset="-122"/>
                </a:rPr>
                <a:t>4</a:t>
              </a:r>
              <a:endParaRPr lang="en-US" altLang="zh-CN" sz="2400" b="1" baseline="-25000">
                <a:latin typeface="Arial" panose="020B0604020202020204" pitchFamily="34" charset="0"/>
                <a:ea typeface="黑体" panose="02010609060101010101" pitchFamily="1" charset="-122"/>
              </a:endParaRPr>
            </a:p>
          </p:txBody>
        </p:sp>
        <p:sp>
          <p:nvSpPr>
            <p:cNvPr id="68630" name="文本框 68629"/>
            <p:cNvSpPr txBox="1"/>
            <p:nvPr/>
          </p:nvSpPr>
          <p:spPr>
            <a:xfrm>
              <a:off x="907" y="1724"/>
              <a:ext cx="408"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M</a:t>
              </a:r>
              <a:r>
                <a:rPr lang="en-US" altLang="zh-CN" sz="2400" b="1" baseline="-25000">
                  <a:latin typeface="Arial" panose="020B0604020202020204" pitchFamily="34" charset="0"/>
                  <a:ea typeface="黑体" panose="02010609060101010101" pitchFamily="1" charset="-122"/>
                </a:rPr>
                <a:t>1</a:t>
              </a:r>
              <a:endParaRPr lang="en-US" altLang="zh-CN" sz="2400" b="1" baseline="-25000">
                <a:latin typeface="Arial" panose="020B0604020202020204" pitchFamily="34" charset="0"/>
                <a:ea typeface="黑体" panose="02010609060101010101" pitchFamily="1" charset="-122"/>
              </a:endParaRPr>
            </a:p>
          </p:txBody>
        </p:sp>
        <p:sp>
          <p:nvSpPr>
            <p:cNvPr id="68631" name="文本框 68630"/>
            <p:cNvSpPr txBox="1"/>
            <p:nvPr/>
          </p:nvSpPr>
          <p:spPr>
            <a:xfrm>
              <a:off x="1361" y="2041"/>
              <a:ext cx="408"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C</a:t>
              </a:r>
              <a:r>
                <a:rPr lang="en-US" altLang="zh-CN" sz="2400" b="1" baseline="-25000">
                  <a:latin typeface="Arial" panose="020B0604020202020204" pitchFamily="34" charset="0"/>
                  <a:ea typeface="黑体" panose="02010609060101010101" pitchFamily="1" charset="-122"/>
                </a:rPr>
                <a:t>1</a:t>
              </a:r>
              <a:endParaRPr lang="en-US" altLang="zh-CN" sz="2400" b="1" baseline="-25000">
                <a:latin typeface="Arial" panose="020B0604020202020204" pitchFamily="34" charset="0"/>
                <a:ea typeface="黑体" panose="02010609060101010101" pitchFamily="1" charset="-122"/>
              </a:endParaRPr>
            </a:p>
          </p:txBody>
        </p:sp>
        <p:sp>
          <p:nvSpPr>
            <p:cNvPr id="68632" name="直接连接符 68631"/>
            <p:cNvSpPr/>
            <p:nvPr/>
          </p:nvSpPr>
          <p:spPr>
            <a:xfrm>
              <a:off x="1179" y="1587"/>
              <a:ext cx="498" cy="1"/>
            </a:xfrm>
            <a:prstGeom prst="line">
              <a:avLst/>
            </a:prstGeom>
            <a:ln w="57150" cap="flat" cmpd="sng">
              <a:solidFill>
                <a:schemeClr val="folHlink"/>
              </a:solidFill>
              <a:prstDash val="solid"/>
              <a:headEnd type="none" w="med" len="med"/>
              <a:tailEnd type="none" w="med" len="med"/>
            </a:ln>
          </p:spPr>
        </p:sp>
        <p:sp>
          <p:nvSpPr>
            <p:cNvPr id="68633" name="直接连接符 68632"/>
            <p:cNvSpPr/>
            <p:nvPr/>
          </p:nvSpPr>
          <p:spPr>
            <a:xfrm>
              <a:off x="1678" y="1587"/>
              <a:ext cx="1" cy="358"/>
            </a:xfrm>
            <a:prstGeom prst="line">
              <a:avLst/>
            </a:prstGeom>
            <a:ln w="57150" cap="flat" cmpd="sng">
              <a:solidFill>
                <a:schemeClr val="folHlink"/>
              </a:solidFill>
              <a:prstDash val="sysDot"/>
              <a:headEnd type="none" w="med" len="med"/>
              <a:tailEnd type="none" w="med" len="med"/>
            </a:ln>
          </p:spPr>
        </p:sp>
        <p:sp>
          <p:nvSpPr>
            <p:cNvPr id="68634" name="直接连接符 68633"/>
            <p:cNvSpPr/>
            <p:nvPr/>
          </p:nvSpPr>
          <p:spPr>
            <a:xfrm>
              <a:off x="1678" y="1950"/>
              <a:ext cx="361" cy="1"/>
            </a:xfrm>
            <a:prstGeom prst="line">
              <a:avLst/>
            </a:prstGeom>
            <a:ln w="57150" cap="flat" cmpd="sng">
              <a:solidFill>
                <a:schemeClr val="folHlink"/>
              </a:solidFill>
              <a:prstDash val="solid"/>
              <a:headEnd type="none" w="med" len="med"/>
              <a:tailEnd type="none" w="med" len="med"/>
            </a:ln>
          </p:spPr>
        </p:sp>
        <p:sp>
          <p:nvSpPr>
            <p:cNvPr id="68635" name="直接连接符 68634"/>
            <p:cNvSpPr/>
            <p:nvPr/>
          </p:nvSpPr>
          <p:spPr>
            <a:xfrm>
              <a:off x="2040" y="1950"/>
              <a:ext cx="1" cy="314"/>
            </a:xfrm>
            <a:prstGeom prst="line">
              <a:avLst/>
            </a:prstGeom>
            <a:ln w="57150" cap="flat" cmpd="sng">
              <a:solidFill>
                <a:schemeClr val="folHlink"/>
              </a:solidFill>
              <a:prstDash val="sysDot"/>
              <a:headEnd type="none" w="med" len="med"/>
              <a:tailEnd type="none" w="med" len="med"/>
            </a:ln>
          </p:spPr>
        </p:sp>
        <p:sp>
          <p:nvSpPr>
            <p:cNvPr id="68636" name="直接连接符 68635"/>
            <p:cNvSpPr/>
            <p:nvPr/>
          </p:nvSpPr>
          <p:spPr>
            <a:xfrm>
              <a:off x="2040" y="2268"/>
              <a:ext cx="498" cy="1"/>
            </a:xfrm>
            <a:prstGeom prst="line">
              <a:avLst/>
            </a:prstGeom>
            <a:ln w="57150" cap="flat" cmpd="sng">
              <a:solidFill>
                <a:schemeClr val="folHlink"/>
              </a:solidFill>
              <a:prstDash val="solid"/>
              <a:headEnd type="none" w="med" len="med"/>
              <a:tailEnd type="none" w="med" len="med"/>
            </a:ln>
          </p:spPr>
        </p:sp>
        <p:sp>
          <p:nvSpPr>
            <p:cNvPr id="68637" name="文本框 68636"/>
            <p:cNvSpPr txBox="1"/>
            <p:nvPr/>
          </p:nvSpPr>
          <p:spPr>
            <a:xfrm>
              <a:off x="1269" y="1361"/>
              <a:ext cx="408"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T</a:t>
              </a:r>
              <a:r>
                <a:rPr lang="en-US" altLang="zh-CN" sz="2400" b="1" baseline="-25000">
                  <a:latin typeface="Arial" panose="020B0604020202020204" pitchFamily="34" charset="0"/>
                  <a:ea typeface="黑体" panose="02010609060101010101" pitchFamily="1" charset="-122"/>
                </a:rPr>
                <a:t>2</a:t>
              </a:r>
              <a:endParaRPr lang="en-US" altLang="zh-CN" sz="2400" b="1" baseline="-25000">
                <a:latin typeface="Arial" panose="020B0604020202020204" pitchFamily="34" charset="0"/>
                <a:ea typeface="黑体" panose="02010609060101010101" pitchFamily="1" charset="-122"/>
              </a:endParaRPr>
            </a:p>
          </p:txBody>
        </p:sp>
        <p:sp>
          <p:nvSpPr>
            <p:cNvPr id="68638" name="文本框 68637"/>
            <p:cNvSpPr txBox="1"/>
            <p:nvPr/>
          </p:nvSpPr>
          <p:spPr>
            <a:xfrm>
              <a:off x="1768" y="1724"/>
              <a:ext cx="408"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M</a:t>
              </a:r>
              <a:r>
                <a:rPr lang="en-US" altLang="zh-CN" sz="2400" b="1" baseline="-25000">
                  <a:latin typeface="Arial" panose="020B0604020202020204" pitchFamily="34" charset="0"/>
                  <a:ea typeface="黑体" panose="02010609060101010101" pitchFamily="1" charset="-122"/>
                </a:rPr>
                <a:t>2</a:t>
              </a:r>
              <a:endParaRPr lang="en-US" altLang="zh-CN" sz="2400" b="1" baseline="-25000">
                <a:latin typeface="Arial" panose="020B0604020202020204" pitchFamily="34" charset="0"/>
                <a:ea typeface="黑体" panose="02010609060101010101" pitchFamily="1" charset="-122"/>
              </a:endParaRPr>
            </a:p>
          </p:txBody>
        </p:sp>
        <p:sp>
          <p:nvSpPr>
            <p:cNvPr id="68639" name="文本框 68638"/>
            <p:cNvSpPr txBox="1"/>
            <p:nvPr/>
          </p:nvSpPr>
          <p:spPr>
            <a:xfrm>
              <a:off x="2222" y="2041"/>
              <a:ext cx="408"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C</a:t>
              </a:r>
              <a:r>
                <a:rPr lang="en-US" altLang="zh-CN" sz="2400" b="1" baseline="-25000">
                  <a:latin typeface="Arial" panose="020B0604020202020204" pitchFamily="34" charset="0"/>
                  <a:ea typeface="黑体" panose="02010609060101010101" pitchFamily="1" charset="-122"/>
                </a:rPr>
                <a:t>2</a:t>
              </a:r>
              <a:endParaRPr lang="en-US" altLang="zh-CN" sz="2400" b="1" baseline="-25000">
                <a:latin typeface="Arial" panose="020B0604020202020204" pitchFamily="34" charset="0"/>
                <a:ea typeface="黑体" panose="02010609060101010101" pitchFamily="1" charset="-122"/>
              </a:endParaRPr>
            </a:p>
          </p:txBody>
        </p:sp>
        <p:sp>
          <p:nvSpPr>
            <p:cNvPr id="68640" name="直接连接符 68639"/>
            <p:cNvSpPr/>
            <p:nvPr/>
          </p:nvSpPr>
          <p:spPr>
            <a:xfrm>
              <a:off x="1996" y="1542"/>
              <a:ext cx="498" cy="1"/>
            </a:xfrm>
            <a:prstGeom prst="line">
              <a:avLst/>
            </a:prstGeom>
            <a:ln w="57150" cap="flat" cmpd="sng">
              <a:solidFill>
                <a:schemeClr val="folHlink"/>
              </a:solidFill>
              <a:prstDash val="solid"/>
              <a:headEnd type="none" w="med" len="med"/>
              <a:tailEnd type="none" w="med" len="med"/>
            </a:ln>
          </p:spPr>
        </p:sp>
        <p:sp>
          <p:nvSpPr>
            <p:cNvPr id="68641" name="直接连接符 68640"/>
            <p:cNvSpPr/>
            <p:nvPr/>
          </p:nvSpPr>
          <p:spPr>
            <a:xfrm>
              <a:off x="2495" y="1542"/>
              <a:ext cx="1" cy="358"/>
            </a:xfrm>
            <a:prstGeom prst="line">
              <a:avLst/>
            </a:prstGeom>
            <a:ln w="57150" cap="flat" cmpd="sng">
              <a:solidFill>
                <a:schemeClr val="folHlink"/>
              </a:solidFill>
              <a:prstDash val="sysDot"/>
              <a:headEnd type="none" w="med" len="med"/>
              <a:tailEnd type="none" w="med" len="med"/>
            </a:ln>
          </p:spPr>
        </p:sp>
        <p:sp>
          <p:nvSpPr>
            <p:cNvPr id="68642" name="直接连接符 68641"/>
            <p:cNvSpPr/>
            <p:nvPr/>
          </p:nvSpPr>
          <p:spPr>
            <a:xfrm>
              <a:off x="2495" y="1905"/>
              <a:ext cx="361" cy="1"/>
            </a:xfrm>
            <a:prstGeom prst="line">
              <a:avLst/>
            </a:prstGeom>
            <a:ln w="57150" cap="flat" cmpd="sng">
              <a:solidFill>
                <a:schemeClr val="folHlink"/>
              </a:solidFill>
              <a:prstDash val="solid"/>
              <a:headEnd type="none" w="med" len="med"/>
              <a:tailEnd type="none" w="med" len="med"/>
            </a:ln>
          </p:spPr>
        </p:sp>
        <p:sp>
          <p:nvSpPr>
            <p:cNvPr id="68643" name="直接连接符 68642"/>
            <p:cNvSpPr/>
            <p:nvPr/>
          </p:nvSpPr>
          <p:spPr>
            <a:xfrm>
              <a:off x="2857" y="1905"/>
              <a:ext cx="1" cy="314"/>
            </a:xfrm>
            <a:prstGeom prst="line">
              <a:avLst/>
            </a:prstGeom>
            <a:ln w="57150" cap="flat" cmpd="sng">
              <a:solidFill>
                <a:schemeClr val="folHlink"/>
              </a:solidFill>
              <a:prstDash val="sysDot"/>
              <a:headEnd type="none" w="med" len="med"/>
              <a:tailEnd type="none" w="med" len="med"/>
            </a:ln>
          </p:spPr>
        </p:sp>
        <p:sp>
          <p:nvSpPr>
            <p:cNvPr id="68644" name="直接连接符 68643"/>
            <p:cNvSpPr/>
            <p:nvPr/>
          </p:nvSpPr>
          <p:spPr>
            <a:xfrm>
              <a:off x="2857" y="2223"/>
              <a:ext cx="498" cy="1"/>
            </a:xfrm>
            <a:prstGeom prst="line">
              <a:avLst/>
            </a:prstGeom>
            <a:ln w="57150" cap="flat" cmpd="sng">
              <a:solidFill>
                <a:schemeClr val="folHlink"/>
              </a:solidFill>
              <a:prstDash val="solid"/>
              <a:headEnd type="none" w="med" len="med"/>
              <a:tailEnd type="none" w="med" len="med"/>
            </a:ln>
          </p:spPr>
        </p:sp>
        <p:sp>
          <p:nvSpPr>
            <p:cNvPr id="68645" name="文本框 68644"/>
            <p:cNvSpPr txBox="1"/>
            <p:nvPr/>
          </p:nvSpPr>
          <p:spPr>
            <a:xfrm>
              <a:off x="2086" y="1316"/>
              <a:ext cx="408"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T</a:t>
              </a:r>
              <a:r>
                <a:rPr lang="en-US" altLang="zh-CN" sz="2400" b="1" baseline="-25000">
                  <a:latin typeface="Arial" panose="020B0604020202020204" pitchFamily="34" charset="0"/>
                  <a:ea typeface="黑体" panose="02010609060101010101" pitchFamily="1" charset="-122"/>
                </a:rPr>
                <a:t>3</a:t>
              </a:r>
              <a:endParaRPr lang="en-US" altLang="zh-CN" sz="2400" b="1" baseline="-25000">
                <a:latin typeface="Arial" panose="020B0604020202020204" pitchFamily="34" charset="0"/>
                <a:ea typeface="黑体" panose="02010609060101010101" pitchFamily="1" charset="-122"/>
              </a:endParaRPr>
            </a:p>
          </p:txBody>
        </p:sp>
        <p:sp>
          <p:nvSpPr>
            <p:cNvPr id="68646" name="文本框 68645"/>
            <p:cNvSpPr txBox="1"/>
            <p:nvPr/>
          </p:nvSpPr>
          <p:spPr>
            <a:xfrm>
              <a:off x="2585" y="1679"/>
              <a:ext cx="408"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M</a:t>
              </a:r>
              <a:r>
                <a:rPr lang="en-US" altLang="zh-CN" sz="2400" b="1" baseline="-25000">
                  <a:latin typeface="Arial" panose="020B0604020202020204" pitchFamily="34" charset="0"/>
                  <a:ea typeface="黑体" panose="02010609060101010101" pitchFamily="1" charset="-122"/>
                </a:rPr>
                <a:t>3</a:t>
              </a:r>
              <a:endParaRPr lang="en-US" altLang="zh-CN" sz="2400" b="1" baseline="-25000">
                <a:latin typeface="Arial" panose="020B0604020202020204" pitchFamily="34" charset="0"/>
                <a:ea typeface="黑体" panose="02010609060101010101" pitchFamily="1" charset="-122"/>
              </a:endParaRPr>
            </a:p>
          </p:txBody>
        </p:sp>
        <p:sp>
          <p:nvSpPr>
            <p:cNvPr id="68647" name="文本框 68646"/>
            <p:cNvSpPr txBox="1"/>
            <p:nvPr/>
          </p:nvSpPr>
          <p:spPr>
            <a:xfrm>
              <a:off x="3039" y="1996"/>
              <a:ext cx="408"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C3</a:t>
              </a:r>
              <a:r>
                <a:rPr lang="en-US" altLang="zh-CN" sz="2400" b="1" baseline="-25000">
                  <a:latin typeface="Arial" panose="020B0604020202020204" pitchFamily="34" charset="0"/>
                  <a:ea typeface="黑体" panose="02010609060101010101" pitchFamily="1" charset="-122"/>
                </a:rPr>
                <a:t>1</a:t>
              </a:r>
              <a:endParaRPr lang="en-US" altLang="zh-CN" sz="2400" b="1" baseline="-25000">
                <a:latin typeface="Arial" panose="020B0604020202020204" pitchFamily="34" charset="0"/>
                <a:ea typeface="黑体" panose="02010609060101010101" pitchFamily="1" charset="-122"/>
              </a:endParaRPr>
            </a:p>
          </p:txBody>
        </p:sp>
        <p:sp>
          <p:nvSpPr>
            <p:cNvPr id="68648" name="直接连接符 68647"/>
            <p:cNvSpPr/>
            <p:nvPr/>
          </p:nvSpPr>
          <p:spPr>
            <a:xfrm>
              <a:off x="182" y="2449"/>
              <a:ext cx="3855" cy="0"/>
            </a:xfrm>
            <a:prstGeom prst="line">
              <a:avLst/>
            </a:prstGeom>
            <a:ln w="57150" cap="flat" cmpd="sng">
              <a:solidFill>
                <a:schemeClr val="folHlink"/>
              </a:solidFill>
              <a:prstDash val="solid"/>
              <a:headEnd type="none" w="med" len="med"/>
              <a:tailEnd type="triangle" w="med" len="med"/>
            </a:ln>
          </p:spPr>
        </p:sp>
        <p:sp>
          <p:nvSpPr>
            <p:cNvPr id="68649" name="文本框 68648"/>
            <p:cNvSpPr txBox="1"/>
            <p:nvPr/>
          </p:nvSpPr>
          <p:spPr>
            <a:xfrm>
              <a:off x="4083" y="2222"/>
              <a:ext cx="362"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t</a:t>
              </a:r>
              <a:endParaRPr lang="en-US" altLang="zh-CN" sz="2400" b="1">
                <a:latin typeface="Arial" panose="020B0604020202020204" pitchFamily="34" charset="0"/>
                <a:ea typeface="黑体" panose="02010609060101010101" pitchFamily="1" charset="-122"/>
              </a:endParaRPr>
            </a:p>
          </p:txBody>
        </p:sp>
        <p:sp>
          <p:nvSpPr>
            <p:cNvPr id="68650" name="文本框 68649"/>
            <p:cNvSpPr txBox="1"/>
            <p:nvPr/>
          </p:nvSpPr>
          <p:spPr>
            <a:xfrm>
              <a:off x="862" y="2630"/>
              <a:ext cx="3040" cy="192"/>
            </a:xfrm>
            <a:prstGeom prst="rect">
              <a:avLst/>
            </a:prstGeom>
            <a:noFill/>
            <a:ln w="9525">
              <a:noFill/>
            </a:ln>
          </p:spPr>
          <p:txBody>
            <a:bodyPr vert="horz" wrap="square" lIns="0" tIns="0" rIns="0" bIns="0" anchor="t">
              <a:spAutoFit/>
            </a:bodyPr>
            <a:p>
              <a:pPr lvl="0" eaLnBrk="0" hangingPunct="0">
                <a:spcBef>
                  <a:spcPct val="50000"/>
                </a:spcBef>
              </a:pPr>
              <a:r>
                <a:rPr lang="zh-CN" altLang="en-US" sz="2000" b="1" dirty="0">
                  <a:latin typeface="Arial" panose="020B0604020202020204" pitchFamily="34" charset="0"/>
                  <a:ea typeface="黑体" panose="02010609060101010101" pitchFamily="1" charset="-122"/>
                </a:rPr>
                <a:t>             单缓冲工作示意图</a:t>
              </a:r>
              <a:endParaRPr lang="zh-CN" altLang="en-US" sz="2000" b="1" dirty="0">
                <a:latin typeface="Arial" panose="020B0604020202020204" pitchFamily="34" charset="0"/>
                <a:ea typeface="黑体" panose="02010609060101010101" pitchFamily="1" charset="-122"/>
              </a:endParaRPr>
            </a:p>
          </p:txBody>
        </p:sp>
      </p:grpSp>
      <p:sp>
        <p:nvSpPr>
          <p:cNvPr id="68651" name="文本框 68650"/>
          <p:cNvSpPr txBox="1"/>
          <p:nvPr/>
        </p:nvSpPr>
        <p:spPr>
          <a:xfrm>
            <a:off x="4645025" y="909638"/>
            <a:ext cx="4032250" cy="854075"/>
          </a:xfrm>
          <a:prstGeom prst="rect">
            <a:avLst/>
          </a:prstGeom>
          <a:noFill/>
          <a:ln w="9525">
            <a:noFill/>
          </a:ln>
        </p:spPr>
        <p:txBody>
          <a:bodyPr vert="horz" wrap="square" lIns="0" tIns="0" rIns="0" bIns="0" anchor="t">
            <a:spAutoFit/>
          </a:bodyPr>
          <a:p>
            <a:pPr lvl="0" eaLnBrk="0" hangingPunct="0">
              <a:spcBef>
                <a:spcPct val="50000"/>
              </a:spcBef>
            </a:pPr>
            <a:r>
              <a:rPr lang="zh-CN" altLang="en-US" sz="2800" b="1">
                <a:solidFill>
                  <a:srgbClr val="FF0000"/>
                </a:solidFill>
                <a:latin typeface="Arial" panose="020B0604020202020204" pitchFamily="34" charset="0"/>
                <a:ea typeface="黑体" panose="02010609060101010101" pitchFamily="1" charset="-122"/>
              </a:rPr>
              <a:t>处理一块数据的时间</a:t>
            </a:r>
            <a:r>
              <a:rPr lang="en-US" altLang="zh-CN" sz="2800" b="1">
                <a:solidFill>
                  <a:srgbClr val="FF0000"/>
                </a:solidFill>
                <a:latin typeface="Arial" panose="020B0604020202020204" pitchFamily="34" charset="0"/>
                <a:ea typeface="黑体" panose="02010609060101010101" pitchFamily="1" charset="-122"/>
              </a:rPr>
              <a:t>: Max(C,T)+M</a:t>
            </a:r>
            <a:endParaRPr lang="en-US" altLang="zh-CN" sz="2800" b="1">
              <a:solidFill>
                <a:srgbClr val="FF0000"/>
              </a:solidFill>
              <a:latin typeface="Arial" panose="020B0604020202020204" pitchFamily="34" charset="0"/>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P342</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box(in)">
                                      <p:cBhvr>
                                        <p:cTn id="7" dur="500"/>
                                        <p:tgtEl>
                                          <p:spTgt spid="686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8651"/>
                                        </p:tgtEl>
                                        <p:attrNameLst>
                                          <p:attrName>style.visibility</p:attrName>
                                        </p:attrNameLst>
                                      </p:cBhvr>
                                      <p:to>
                                        <p:strVal val="visible"/>
                                      </p:to>
                                    </p:set>
                                    <p:anim calcmode="lin" valueType="num">
                                      <p:cBhvr additive="base">
                                        <p:cTn id="12" dur="500" fill="hold"/>
                                        <p:tgtEl>
                                          <p:spTgt spid="68651"/>
                                        </p:tgtEl>
                                        <p:attrNameLst>
                                          <p:attrName>ppt_x</p:attrName>
                                        </p:attrNameLst>
                                      </p:cBhvr>
                                      <p:tavLst>
                                        <p:tav tm="0">
                                          <p:val>
                                            <p:strVal val="1+#ppt_w/2"/>
                                          </p:val>
                                        </p:tav>
                                        <p:tav tm="100000">
                                          <p:val>
                                            <p:strVal val="#ppt_x"/>
                                          </p:val>
                                        </p:tav>
                                      </p:tavLst>
                                    </p:anim>
                                    <p:anim calcmode="lin" valueType="num">
                                      <p:cBhvr additive="base">
                                        <p:cTn id="13" dur="500" fill="hold"/>
                                        <p:tgtEl>
                                          <p:spTgt spid="686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69633"/>
          <p:cNvSpPr>
            <a:spLocks noGrp="1"/>
          </p:cNvSpPr>
          <p:nvPr>
            <p:ph type="title"/>
          </p:nvPr>
        </p:nvSpPr>
        <p:spPr>
          <a:xfrm>
            <a:off x="457200" y="0"/>
            <a:ext cx="8232775" cy="676275"/>
          </a:xfrm>
        </p:spPr>
        <p:txBody>
          <a:bodyPr anchor="ctr"/>
          <a:p>
            <a:pPr>
              <a:buNone/>
            </a:pPr>
            <a:r>
              <a:rPr lang="zh-CN" altLang="en-US" dirty="0"/>
              <a:t>11.4.2 双缓冲</a:t>
            </a:r>
            <a:endParaRPr lang="zh-CN" altLang="en-US" dirty="0"/>
          </a:p>
        </p:txBody>
      </p:sp>
      <p:grpSp>
        <p:nvGrpSpPr>
          <p:cNvPr id="69635" name="组合 69634"/>
          <p:cNvGrpSpPr/>
          <p:nvPr/>
        </p:nvGrpSpPr>
        <p:grpSpPr>
          <a:xfrm>
            <a:off x="539750" y="1341438"/>
            <a:ext cx="7632700" cy="4552950"/>
            <a:chOff x="0" y="0"/>
            <a:chExt cx="4808" cy="2868"/>
          </a:xfrm>
        </p:grpSpPr>
        <p:sp>
          <p:nvSpPr>
            <p:cNvPr id="69636" name="文本框 69635"/>
            <p:cNvSpPr txBox="1"/>
            <p:nvPr/>
          </p:nvSpPr>
          <p:spPr>
            <a:xfrm>
              <a:off x="590" y="498"/>
              <a:ext cx="635" cy="269"/>
            </a:xfrm>
            <a:prstGeom prst="rect">
              <a:avLst/>
            </a:prstGeom>
            <a:noFill/>
            <a:ln w="9525">
              <a:noFill/>
            </a:ln>
          </p:spPr>
          <p:txBody>
            <a:bodyPr vert="horz" wrap="square" lIns="0" tIns="0" rIns="0" bIns="0" anchor="t">
              <a:spAutoFit/>
            </a:bodyPr>
            <a:p>
              <a:pPr lvl="0" eaLnBrk="0" hangingPunct="0">
                <a:spcBef>
                  <a:spcPct val="50000"/>
                </a:spcBef>
              </a:pPr>
              <a:endParaRPr sz="2800" b="1">
                <a:latin typeface="Arial" panose="020B0604020202020204" pitchFamily="34" charset="0"/>
                <a:ea typeface="黑体" panose="02010609060101010101" pitchFamily="1" charset="-122"/>
              </a:endParaRPr>
            </a:p>
          </p:txBody>
        </p:sp>
        <p:sp>
          <p:nvSpPr>
            <p:cNvPr id="69637" name="矩形 69636"/>
            <p:cNvSpPr/>
            <p:nvPr/>
          </p:nvSpPr>
          <p:spPr>
            <a:xfrm>
              <a:off x="181" y="514"/>
              <a:ext cx="615" cy="266"/>
            </a:xfrm>
            <a:prstGeom prst="rect">
              <a:avLst/>
            </a:prstGeom>
            <a:noFill/>
            <a:ln w="57150" cap="flat" cmpd="sng">
              <a:solidFill>
                <a:schemeClr val="folHlink"/>
              </a:solidFill>
              <a:prstDash val="solid"/>
              <a:miter/>
              <a:headEnd type="none" w="med" len="med"/>
              <a:tailEnd type="none" w="med" len="med"/>
            </a:ln>
          </p:spPr>
          <p:txBody>
            <a:bodyPr vert="horz" wrap="none" lIns="0" tIns="0" rIns="0" bIns="0" anchor="ctr">
              <a:spAutoFit/>
            </a:bodyPr>
            <a:p>
              <a:pPr lvl="0" algn="ctr" eaLnBrk="0" hangingPunct="0">
                <a:spcBef>
                  <a:spcPct val="50000"/>
                </a:spcBef>
              </a:pPr>
              <a:r>
                <a:rPr lang="zh-CN" altLang="en-US" sz="2400" b="1">
                  <a:latin typeface="Arial" panose="020B0604020202020204" pitchFamily="34" charset="0"/>
                  <a:ea typeface="黑体" panose="02010609060101010101" pitchFamily="1" charset="-122"/>
                </a:rPr>
                <a:t>工作区</a:t>
              </a:r>
              <a:endParaRPr lang="zh-CN" altLang="en-US" sz="2400" b="1">
                <a:latin typeface="Arial" panose="020B0604020202020204" pitchFamily="34" charset="0"/>
                <a:ea typeface="黑体" panose="02010609060101010101" pitchFamily="1" charset="-122"/>
              </a:endParaRPr>
            </a:p>
          </p:txBody>
        </p:sp>
        <p:sp>
          <p:nvSpPr>
            <p:cNvPr id="69638" name="矩形 69637"/>
            <p:cNvSpPr/>
            <p:nvPr/>
          </p:nvSpPr>
          <p:spPr>
            <a:xfrm>
              <a:off x="1988" y="226"/>
              <a:ext cx="722" cy="266"/>
            </a:xfrm>
            <a:prstGeom prst="rect">
              <a:avLst/>
            </a:prstGeom>
            <a:noFill/>
            <a:ln w="57150" cap="flat" cmpd="sng">
              <a:solidFill>
                <a:schemeClr val="folHlink"/>
              </a:solidFill>
              <a:prstDash val="solid"/>
              <a:miter/>
              <a:headEnd type="none" w="med" len="med"/>
              <a:tailEnd type="none" w="med" len="med"/>
            </a:ln>
          </p:spPr>
          <p:txBody>
            <a:bodyPr vert="horz" wrap="none" lIns="0" tIns="0" rIns="0" bIns="0" anchor="ctr">
              <a:spAutoFit/>
            </a:bodyPr>
            <a:p>
              <a:pPr lvl="0" algn="ctr" eaLnBrk="0" hangingPunct="0">
                <a:spcBef>
                  <a:spcPct val="50000"/>
                </a:spcBef>
              </a:pPr>
              <a:r>
                <a:rPr lang="zh-CN" altLang="en-US" sz="2400" b="1">
                  <a:latin typeface="Arial" panose="020B0604020202020204" pitchFamily="34" charset="0"/>
                  <a:ea typeface="黑体" panose="02010609060101010101" pitchFamily="1" charset="-122"/>
                </a:rPr>
                <a:t>缓冲区</a:t>
              </a:r>
              <a:r>
                <a:rPr lang="en-US" altLang="zh-CN" sz="2400" b="1">
                  <a:latin typeface="Arial" panose="020B0604020202020204" pitchFamily="34" charset="0"/>
                  <a:ea typeface="黑体" panose="02010609060101010101" pitchFamily="1" charset="-122"/>
                </a:rPr>
                <a:t>1</a:t>
              </a:r>
              <a:endParaRPr lang="en-US" altLang="zh-CN" sz="2400" b="1">
                <a:latin typeface="Arial" panose="020B0604020202020204" pitchFamily="34" charset="0"/>
                <a:ea typeface="黑体" panose="02010609060101010101" pitchFamily="1" charset="-122"/>
              </a:endParaRPr>
            </a:p>
          </p:txBody>
        </p:sp>
        <p:sp>
          <p:nvSpPr>
            <p:cNvPr id="69639" name="矩形 69638"/>
            <p:cNvSpPr/>
            <p:nvPr/>
          </p:nvSpPr>
          <p:spPr>
            <a:xfrm>
              <a:off x="1996" y="816"/>
              <a:ext cx="722" cy="266"/>
            </a:xfrm>
            <a:prstGeom prst="rect">
              <a:avLst/>
            </a:prstGeom>
            <a:noFill/>
            <a:ln w="57150" cap="flat" cmpd="sng">
              <a:solidFill>
                <a:schemeClr val="folHlink"/>
              </a:solidFill>
              <a:prstDash val="solid"/>
              <a:miter/>
              <a:headEnd type="none" w="med" len="med"/>
              <a:tailEnd type="none" w="med" len="med"/>
            </a:ln>
          </p:spPr>
          <p:txBody>
            <a:bodyPr vert="horz" wrap="none" lIns="0" tIns="0" rIns="0" bIns="0" anchor="ctr">
              <a:spAutoFit/>
            </a:bodyPr>
            <a:p>
              <a:pPr lvl="0" algn="ctr" eaLnBrk="0" hangingPunct="0">
                <a:spcBef>
                  <a:spcPct val="50000"/>
                </a:spcBef>
              </a:pPr>
              <a:r>
                <a:rPr lang="zh-CN" altLang="en-US" sz="2400" b="1">
                  <a:latin typeface="Arial" panose="020B0604020202020204" pitchFamily="34" charset="0"/>
                  <a:ea typeface="黑体" panose="02010609060101010101" pitchFamily="1" charset="-122"/>
                </a:rPr>
                <a:t>缓冲区</a:t>
              </a:r>
              <a:r>
                <a:rPr lang="en-US" altLang="zh-CN" sz="2400" b="1">
                  <a:latin typeface="Arial" panose="020B0604020202020204" pitchFamily="34" charset="0"/>
                  <a:ea typeface="黑体" panose="02010609060101010101" pitchFamily="1" charset="-122"/>
                </a:rPr>
                <a:t>2</a:t>
              </a:r>
              <a:endParaRPr lang="en-US" altLang="zh-CN" sz="2400" b="1">
                <a:latin typeface="Arial" panose="020B0604020202020204" pitchFamily="34" charset="0"/>
                <a:ea typeface="黑体" panose="02010609060101010101" pitchFamily="1" charset="-122"/>
              </a:endParaRPr>
            </a:p>
          </p:txBody>
        </p:sp>
        <p:sp>
          <p:nvSpPr>
            <p:cNvPr id="69640" name="椭圆 69639"/>
            <p:cNvSpPr/>
            <p:nvPr/>
          </p:nvSpPr>
          <p:spPr>
            <a:xfrm>
              <a:off x="3175" y="498"/>
              <a:ext cx="91" cy="91"/>
            </a:xfrm>
            <a:prstGeom prst="ellipse">
              <a:avLst/>
            </a:prstGeom>
            <a:noFill/>
            <a:ln w="57150" cap="flat" cmpd="sng">
              <a:solidFill>
                <a:schemeClr val="folHlink"/>
              </a:solidFill>
              <a:prstDash val="solid"/>
              <a:headEnd type="none" w="med" len="med"/>
              <a:tailEnd type="none" w="med" len="med"/>
            </a:ln>
          </p:spPr>
          <p:txBody>
            <a:bodyPr/>
            <a:p>
              <a:endParaRPr lang="zh-CN" altLang="en-US"/>
            </a:p>
          </p:txBody>
        </p:sp>
        <p:sp>
          <p:nvSpPr>
            <p:cNvPr id="69641" name="椭圆 69640"/>
            <p:cNvSpPr/>
            <p:nvPr/>
          </p:nvSpPr>
          <p:spPr>
            <a:xfrm>
              <a:off x="3175" y="771"/>
              <a:ext cx="91" cy="91"/>
            </a:xfrm>
            <a:prstGeom prst="ellipse">
              <a:avLst/>
            </a:prstGeom>
            <a:noFill/>
            <a:ln w="57150" cap="flat" cmpd="sng">
              <a:solidFill>
                <a:schemeClr val="folHlink"/>
              </a:solidFill>
              <a:prstDash val="solid"/>
              <a:headEnd type="none" w="med" len="med"/>
              <a:tailEnd type="none" w="med" len="med"/>
            </a:ln>
          </p:spPr>
          <p:txBody>
            <a:bodyPr/>
            <a:p>
              <a:endParaRPr lang="zh-CN" altLang="en-US"/>
            </a:p>
          </p:txBody>
        </p:sp>
        <p:sp>
          <p:nvSpPr>
            <p:cNvPr id="69642" name="椭圆 69641"/>
            <p:cNvSpPr/>
            <p:nvPr/>
          </p:nvSpPr>
          <p:spPr>
            <a:xfrm>
              <a:off x="3402" y="635"/>
              <a:ext cx="91" cy="91"/>
            </a:xfrm>
            <a:prstGeom prst="ellipse">
              <a:avLst/>
            </a:prstGeom>
            <a:noFill/>
            <a:ln w="57150" cap="flat" cmpd="sng">
              <a:solidFill>
                <a:schemeClr val="folHlink"/>
              </a:solidFill>
              <a:prstDash val="solid"/>
              <a:headEnd type="none" w="med" len="med"/>
              <a:tailEnd type="none" w="med" len="med"/>
            </a:ln>
          </p:spPr>
          <p:txBody>
            <a:bodyPr/>
            <a:p>
              <a:endParaRPr lang="zh-CN" altLang="en-US"/>
            </a:p>
          </p:txBody>
        </p:sp>
        <p:sp>
          <p:nvSpPr>
            <p:cNvPr id="69643" name="直接连接符 69642"/>
            <p:cNvSpPr/>
            <p:nvPr/>
          </p:nvSpPr>
          <p:spPr>
            <a:xfrm flipH="1" flipV="1">
              <a:off x="3039" y="362"/>
              <a:ext cx="181" cy="136"/>
            </a:xfrm>
            <a:prstGeom prst="line">
              <a:avLst/>
            </a:prstGeom>
            <a:ln w="57150" cap="flat" cmpd="sng">
              <a:solidFill>
                <a:schemeClr val="folHlink"/>
              </a:solidFill>
              <a:prstDash val="solid"/>
              <a:headEnd type="none" w="med" len="med"/>
              <a:tailEnd type="none" w="med" len="med"/>
            </a:ln>
          </p:spPr>
        </p:sp>
        <p:sp>
          <p:nvSpPr>
            <p:cNvPr id="69644" name="直接连接符 69643"/>
            <p:cNvSpPr/>
            <p:nvPr/>
          </p:nvSpPr>
          <p:spPr>
            <a:xfrm flipH="1">
              <a:off x="2721" y="362"/>
              <a:ext cx="318" cy="0"/>
            </a:xfrm>
            <a:prstGeom prst="line">
              <a:avLst/>
            </a:prstGeom>
            <a:ln w="57150" cap="flat" cmpd="sng">
              <a:solidFill>
                <a:schemeClr val="folHlink"/>
              </a:solidFill>
              <a:prstDash val="solid"/>
              <a:headEnd type="none" w="med" len="med"/>
              <a:tailEnd type="none" w="med" len="med"/>
            </a:ln>
          </p:spPr>
        </p:sp>
        <p:sp>
          <p:nvSpPr>
            <p:cNvPr id="69645" name="直接连接符 69644"/>
            <p:cNvSpPr/>
            <p:nvPr/>
          </p:nvSpPr>
          <p:spPr>
            <a:xfrm flipH="1">
              <a:off x="3084" y="861"/>
              <a:ext cx="91" cy="91"/>
            </a:xfrm>
            <a:prstGeom prst="line">
              <a:avLst/>
            </a:prstGeom>
            <a:ln w="57150" cap="flat" cmpd="sng">
              <a:solidFill>
                <a:schemeClr val="folHlink"/>
              </a:solidFill>
              <a:prstDash val="solid"/>
              <a:headEnd type="none" w="med" len="med"/>
              <a:tailEnd type="none" w="med" len="med"/>
            </a:ln>
          </p:spPr>
        </p:sp>
        <p:sp>
          <p:nvSpPr>
            <p:cNvPr id="69646" name="直接连接符 69645"/>
            <p:cNvSpPr/>
            <p:nvPr/>
          </p:nvSpPr>
          <p:spPr>
            <a:xfrm flipH="1">
              <a:off x="2676" y="952"/>
              <a:ext cx="408" cy="0"/>
            </a:xfrm>
            <a:prstGeom prst="line">
              <a:avLst/>
            </a:prstGeom>
            <a:ln w="57150" cap="flat" cmpd="sng">
              <a:solidFill>
                <a:schemeClr val="folHlink"/>
              </a:solidFill>
              <a:prstDash val="solid"/>
              <a:headEnd type="none" w="med" len="med"/>
              <a:tailEnd type="none" w="med" len="med"/>
            </a:ln>
          </p:spPr>
        </p:sp>
        <p:sp>
          <p:nvSpPr>
            <p:cNvPr id="69647" name="直接连接符 69646"/>
            <p:cNvSpPr/>
            <p:nvPr/>
          </p:nvSpPr>
          <p:spPr>
            <a:xfrm flipH="1" flipV="1">
              <a:off x="3266" y="453"/>
              <a:ext cx="181" cy="182"/>
            </a:xfrm>
            <a:prstGeom prst="line">
              <a:avLst/>
            </a:prstGeom>
            <a:ln w="57150" cap="flat" cmpd="sng">
              <a:solidFill>
                <a:schemeClr val="folHlink"/>
              </a:solidFill>
              <a:prstDash val="solid"/>
              <a:headEnd type="none" w="med" len="med"/>
              <a:tailEnd type="none" w="med" len="med"/>
            </a:ln>
          </p:spPr>
        </p:sp>
        <p:sp>
          <p:nvSpPr>
            <p:cNvPr id="69648" name="直接连接符 69647"/>
            <p:cNvSpPr/>
            <p:nvPr/>
          </p:nvSpPr>
          <p:spPr>
            <a:xfrm>
              <a:off x="3493" y="680"/>
              <a:ext cx="317" cy="0"/>
            </a:xfrm>
            <a:prstGeom prst="line">
              <a:avLst/>
            </a:prstGeom>
            <a:ln w="57150" cap="flat" cmpd="sng">
              <a:solidFill>
                <a:schemeClr val="folHlink"/>
              </a:solidFill>
              <a:prstDash val="solid"/>
              <a:headEnd type="none" w="med" len="med"/>
              <a:tailEnd type="none" w="med" len="med"/>
            </a:ln>
          </p:spPr>
        </p:sp>
        <p:sp>
          <p:nvSpPr>
            <p:cNvPr id="69649" name="椭圆 69648"/>
            <p:cNvSpPr/>
            <p:nvPr/>
          </p:nvSpPr>
          <p:spPr>
            <a:xfrm>
              <a:off x="1406" y="453"/>
              <a:ext cx="91" cy="91"/>
            </a:xfrm>
            <a:prstGeom prst="ellipse">
              <a:avLst/>
            </a:prstGeom>
            <a:noFill/>
            <a:ln w="57150" cap="flat" cmpd="sng">
              <a:solidFill>
                <a:schemeClr val="folHlink"/>
              </a:solidFill>
              <a:prstDash val="solid"/>
              <a:headEnd type="none" w="med" len="med"/>
              <a:tailEnd type="none" w="med" len="med"/>
            </a:ln>
          </p:spPr>
          <p:txBody>
            <a:bodyPr/>
            <a:p>
              <a:endParaRPr lang="zh-CN" altLang="en-US"/>
            </a:p>
          </p:txBody>
        </p:sp>
        <p:sp>
          <p:nvSpPr>
            <p:cNvPr id="69650" name="椭圆 69649"/>
            <p:cNvSpPr/>
            <p:nvPr/>
          </p:nvSpPr>
          <p:spPr>
            <a:xfrm>
              <a:off x="1406" y="725"/>
              <a:ext cx="91" cy="91"/>
            </a:xfrm>
            <a:prstGeom prst="ellipse">
              <a:avLst/>
            </a:prstGeom>
            <a:noFill/>
            <a:ln w="57150" cap="flat" cmpd="sng">
              <a:solidFill>
                <a:schemeClr val="folHlink"/>
              </a:solidFill>
              <a:prstDash val="solid"/>
              <a:headEnd type="none" w="med" len="med"/>
              <a:tailEnd type="none" w="med" len="med"/>
            </a:ln>
          </p:spPr>
          <p:txBody>
            <a:bodyPr/>
            <a:p>
              <a:endParaRPr lang="zh-CN" altLang="en-US"/>
            </a:p>
          </p:txBody>
        </p:sp>
        <p:sp>
          <p:nvSpPr>
            <p:cNvPr id="69651" name="椭圆 69650"/>
            <p:cNvSpPr/>
            <p:nvPr/>
          </p:nvSpPr>
          <p:spPr>
            <a:xfrm>
              <a:off x="1179" y="589"/>
              <a:ext cx="91" cy="91"/>
            </a:xfrm>
            <a:prstGeom prst="ellipse">
              <a:avLst/>
            </a:prstGeom>
            <a:noFill/>
            <a:ln w="57150" cap="flat" cmpd="sng">
              <a:solidFill>
                <a:schemeClr val="folHlink"/>
              </a:solidFill>
              <a:prstDash val="solid"/>
              <a:headEnd type="none" w="med" len="med"/>
              <a:tailEnd type="none" w="med" len="med"/>
            </a:ln>
          </p:spPr>
          <p:txBody>
            <a:bodyPr/>
            <a:p>
              <a:endParaRPr lang="zh-CN" altLang="en-US"/>
            </a:p>
          </p:txBody>
        </p:sp>
        <p:sp>
          <p:nvSpPr>
            <p:cNvPr id="69652" name="直接连接符 69651"/>
            <p:cNvSpPr/>
            <p:nvPr/>
          </p:nvSpPr>
          <p:spPr>
            <a:xfrm>
              <a:off x="1678" y="362"/>
              <a:ext cx="272" cy="0"/>
            </a:xfrm>
            <a:prstGeom prst="line">
              <a:avLst/>
            </a:prstGeom>
            <a:ln w="57150" cap="flat" cmpd="sng">
              <a:solidFill>
                <a:schemeClr val="folHlink"/>
              </a:solidFill>
              <a:prstDash val="solid"/>
              <a:headEnd type="none" w="med" len="med"/>
              <a:tailEnd type="none" w="med" len="med"/>
            </a:ln>
          </p:spPr>
        </p:sp>
        <p:sp>
          <p:nvSpPr>
            <p:cNvPr id="69653" name="直接连接符 69652"/>
            <p:cNvSpPr/>
            <p:nvPr/>
          </p:nvSpPr>
          <p:spPr>
            <a:xfrm flipH="1">
              <a:off x="1497" y="362"/>
              <a:ext cx="181" cy="91"/>
            </a:xfrm>
            <a:prstGeom prst="line">
              <a:avLst/>
            </a:prstGeom>
            <a:ln w="57150" cap="flat" cmpd="sng">
              <a:solidFill>
                <a:schemeClr val="folHlink"/>
              </a:solidFill>
              <a:prstDash val="solid"/>
              <a:headEnd type="none" w="med" len="med"/>
              <a:tailEnd type="none" w="med" len="med"/>
            </a:ln>
          </p:spPr>
        </p:sp>
        <p:sp>
          <p:nvSpPr>
            <p:cNvPr id="69654" name="直接连接符 69653"/>
            <p:cNvSpPr/>
            <p:nvPr/>
          </p:nvSpPr>
          <p:spPr>
            <a:xfrm flipH="1">
              <a:off x="1587" y="952"/>
              <a:ext cx="409" cy="0"/>
            </a:xfrm>
            <a:prstGeom prst="line">
              <a:avLst/>
            </a:prstGeom>
            <a:ln w="57150" cap="flat" cmpd="sng">
              <a:solidFill>
                <a:schemeClr val="folHlink"/>
              </a:solidFill>
              <a:prstDash val="solid"/>
              <a:headEnd type="none" w="med" len="med"/>
              <a:tailEnd type="none" w="med" len="med"/>
            </a:ln>
          </p:spPr>
        </p:sp>
        <p:sp>
          <p:nvSpPr>
            <p:cNvPr id="69655" name="直接连接符 69654"/>
            <p:cNvSpPr/>
            <p:nvPr/>
          </p:nvSpPr>
          <p:spPr>
            <a:xfrm flipH="1" flipV="1">
              <a:off x="1451" y="801"/>
              <a:ext cx="182" cy="161"/>
            </a:xfrm>
            <a:prstGeom prst="line">
              <a:avLst/>
            </a:prstGeom>
            <a:ln w="57150" cap="flat" cmpd="sng">
              <a:solidFill>
                <a:schemeClr val="folHlink"/>
              </a:solidFill>
              <a:prstDash val="solid"/>
              <a:headEnd type="none" w="med" len="med"/>
              <a:tailEnd type="none" w="med" len="med"/>
            </a:ln>
          </p:spPr>
        </p:sp>
        <p:sp>
          <p:nvSpPr>
            <p:cNvPr id="69656" name="直接连接符 69655"/>
            <p:cNvSpPr/>
            <p:nvPr/>
          </p:nvSpPr>
          <p:spPr>
            <a:xfrm flipH="1" flipV="1">
              <a:off x="1179" y="498"/>
              <a:ext cx="272" cy="227"/>
            </a:xfrm>
            <a:prstGeom prst="line">
              <a:avLst/>
            </a:prstGeom>
            <a:ln w="57150" cap="flat" cmpd="sng">
              <a:solidFill>
                <a:schemeClr val="folHlink"/>
              </a:solidFill>
              <a:prstDash val="solid"/>
              <a:headEnd type="none" w="med" len="med"/>
              <a:tailEnd type="none" w="med" len="med"/>
            </a:ln>
          </p:spPr>
        </p:sp>
        <p:sp>
          <p:nvSpPr>
            <p:cNvPr id="69657" name="矩形 69656"/>
            <p:cNvSpPr/>
            <p:nvPr/>
          </p:nvSpPr>
          <p:spPr>
            <a:xfrm>
              <a:off x="0" y="272"/>
              <a:ext cx="952" cy="725"/>
            </a:xfrm>
            <a:prstGeom prst="rect">
              <a:avLst/>
            </a:prstGeom>
            <a:noFill/>
            <a:ln w="57150" cap="flat" cmpd="sng">
              <a:solidFill>
                <a:schemeClr val="folHlink"/>
              </a:solidFill>
              <a:prstDash val="solid"/>
              <a:miter/>
              <a:headEnd type="none" w="med" len="med"/>
              <a:tailEnd type="none" w="med" len="med"/>
            </a:ln>
          </p:spPr>
          <p:txBody>
            <a:bodyPr/>
            <a:p>
              <a:endParaRPr lang="zh-CN" altLang="en-US"/>
            </a:p>
          </p:txBody>
        </p:sp>
        <p:sp>
          <p:nvSpPr>
            <p:cNvPr id="69658" name="直接连接符 69657"/>
            <p:cNvSpPr/>
            <p:nvPr/>
          </p:nvSpPr>
          <p:spPr>
            <a:xfrm flipH="1">
              <a:off x="816" y="635"/>
              <a:ext cx="363" cy="0"/>
            </a:xfrm>
            <a:prstGeom prst="line">
              <a:avLst/>
            </a:prstGeom>
            <a:ln w="57150" cap="flat" cmpd="sng">
              <a:solidFill>
                <a:schemeClr val="folHlink"/>
              </a:solidFill>
              <a:prstDash val="solid"/>
              <a:headEnd type="none" w="med" len="med"/>
              <a:tailEnd type="none" w="med" len="med"/>
            </a:ln>
          </p:spPr>
        </p:sp>
        <p:sp>
          <p:nvSpPr>
            <p:cNvPr id="69659" name="文本框 69658"/>
            <p:cNvSpPr txBox="1"/>
            <p:nvPr/>
          </p:nvSpPr>
          <p:spPr>
            <a:xfrm>
              <a:off x="3855" y="589"/>
              <a:ext cx="817"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I/O</a:t>
              </a:r>
              <a:r>
                <a:rPr lang="zh-CN" altLang="en-US" sz="2400" b="1">
                  <a:latin typeface="Arial" panose="020B0604020202020204" pitchFamily="34" charset="0"/>
                  <a:ea typeface="黑体" panose="02010609060101010101" pitchFamily="1" charset="-122"/>
                </a:rPr>
                <a:t>设备</a:t>
              </a:r>
              <a:endParaRPr lang="zh-CN" altLang="en-US" sz="2400" b="1">
                <a:latin typeface="Arial" panose="020B0604020202020204" pitchFamily="34" charset="0"/>
                <a:ea typeface="黑体" panose="02010609060101010101" pitchFamily="1" charset="-122"/>
              </a:endParaRPr>
            </a:p>
          </p:txBody>
        </p:sp>
        <p:sp>
          <p:nvSpPr>
            <p:cNvPr id="69660" name="文本框 69659"/>
            <p:cNvSpPr txBox="1"/>
            <p:nvPr/>
          </p:nvSpPr>
          <p:spPr>
            <a:xfrm>
              <a:off x="91" y="0"/>
              <a:ext cx="817" cy="230"/>
            </a:xfrm>
            <a:prstGeom prst="rect">
              <a:avLst/>
            </a:prstGeom>
            <a:noFill/>
            <a:ln w="9525">
              <a:noFill/>
            </a:ln>
          </p:spPr>
          <p:txBody>
            <a:bodyPr vert="horz" wrap="square" lIns="0" tIns="0" rIns="0" bIns="0" anchor="t">
              <a:spAutoFit/>
            </a:bodyPr>
            <a:p>
              <a:pPr lvl="0" eaLnBrk="0" hangingPunct="0">
                <a:spcBef>
                  <a:spcPct val="50000"/>
                </a:spcBef>
              </a:pPr>
              <a:r>
                <a:rPr lang="zh-CN" altLang="en-US" sz="2400" b="1">
                  <a:latin typeface="Arial" panose="020B0604020202020204" pitchFamily="34" charset="0"/>
                  <a:ea typeface="黑体" panose="02010609060101010101" pitchFamily="1" charset="-122"/>
                </a:rPr>
                <a:t>用户进程</a:t>
              </a:r>
              <a:endParaRPr lang="zh-CN" altLang="en-US" sz="2400" b="1">
                <a:latin typeface="Arial" panose="020B0604020202020204" pitchFamily="34" charset="0"/>
                <a:ea typeface="黑体" panose="02010609060101010101" pitchFamily="1" charset="-122"/>
              </a:endParaRPr>
            </a:p>
          </p:txBody>
        </p:sp>
        <p:sp>
          <p:nvSpPr>
            <p:cNvPr id="69661" name="直接连接符 69660"/>
            <p:cNvSpPr/>
            <p:nvPr/>
          </p:nvSpPr>
          <p:spPr>
            <a:xfrm>
              <a:off x="181" y="1814"/>
              <a:ext cx="4627" cy="0"/>
            </a:xfrm>
            <a:prstGeom prst="line">
              <a:avLst/>
            </a:prstGeom>
            <a:ln w="57150" cap="flat" cmpd="sng">
              <a:solidFill>
                <a:schemeClr val="folHlink"/>
              </a:solidFill>
              <a:prstDash val="solid"/>
              <a:headEnd type="none" w="med" len="med"/>
              <a:tailEnd type="none" w="med" len="med"/>
            </a:ln>
          </p:spPr>
        </p:sp>
        <p:sp>
          <p:nvSpPr>
            <p:cNvPr id="69662" name="直接连接符 69661"/>
            <p:cNvSpPr/>
            <p:nvPr/>
          </p:nvSpPr>
          <p:spPr>
            <a:xfrm>
              <a:off x="771" y="1814"/>
              <a:ext cx="0" cy="363"/>
            </a:xfrm>
            <a:prstGeom prst="line">
              <a:avLst/>
            </a:prstGeom>
            <a:ln w="57150" cap="flat" cmpd="sng">
              <a:solidFill>
                <a:schemeClr val="folHlink"/>
              </a:solidFill>
              <a:prstDash val="sysDot"/>
              <a:headEnd type="none" w="med" len="med"/>
              <a:tailEnd type="none" w="med" len="med"/>
            </a:ln>
          </p:spPr>
        </p:sp>
        <p:sp>
          <p:nvSpPr>
            <p:cNvPr id="69663" name="直接连接符 69662"/>
            <p:cNvSpPr/>
            <p:nvPr/>
          </p:nvSpPr>
          <p:spPr>
            <a:xfrm>
              <a:off x="1814" y="1814"/>
              <a:ext cx="0" cy="363"/>
            </a:xfrm>
            <a:prstGeom prst="line">
              <a:avLst/>
            </a:prstGeom>
            <a:ln w="57150" cap="flat" cmpd="sng">
              <a:solidFill>
                <a:schemeClr val="folHlink"/>
              </a:solidFill>
              <a:prstDash val="sysDot"/>
              <a:headEnd type="none" w="med" len="med"/>
              <a:tailEnd type="none" w="med" len="med"/>
            </a:ln>
          </p:spPr>
        </p:sp>
        <p:sp>
          <p:nvSpPr>
            <p:cNvPr id="69664" name="直接连接符 69663"/>
            <p:cNvSpPr/>
            <p:nvPr/>
          </p:nvSpPr>
          <p:spPr>
            <a:xfrm>
              <a:off x="2812" y="1814"/>
              <a:ext cx="0" cy="363"/>
            </a:xfrm>
            <a:prstGeom prst="line">
              <a:avLst/>
            </a:prstGeom>
            <a:ln w="57150" cap="flat" cmpd="sng">
              <a:solidFill>
                <a:schemeClr val="folHlink"/>
              </a:solidFill>
              <a:prstDash val="sysDot"/>
              <a:headEnd type="none" w="med" len="med"/>
              <a:tailEnd type="none" w="med" len="med"/>
            </a:ln>
          </p:spPr>
        </p:sp>
        <p:sp>
          <p:nvSpPr>
            <p:cNvPr id="69665" name="直接连接符 69664"/>
            <p:cNvSpPr/>
            <p:nvPr/>
          </p:nvSpPr>
          <p:spPr>
            <a:xfrm>
              <a:off x="3810" y="1814"/>
              <a:ext cx="0" cy="363"/>
            </a:xfrm>
            <a:prstGeom prst="line">
              <a:avLst/>
            </a:prstGeom>
            <a:ln w="57150" cap="flat" cmpd="sng">
              <a:solidFill>
                <a:schemeClr val="folHlink"/>
              </a:solidFill>
              <a:prstDash val="sysDot"/>
              <a:headEnd type="none" w="med" len="med"/>
              <a:tailEnd type="none" w="med" len="med"/>
            </a:ln>
          </p:spPr>
        </p:sp>
        <p:sp>
          <p:nvSpPr>
            <p:cNvPr id="69666" name="直接连接符 69665"/>
            <p:cNvSpPr/>
            <p:nvPr/>
          </p:nvSpPr>
          <p:spPr>
            <a:xfrm>
              <a:off x="771" y="2131"/>
              <a:ext cx="318" cy="0"/>
            </a:xfrm>
            <a:prstGeom prst="line">
              <a:avLst/>
            </a:prstGeom>
            <a:ln w="57150" cap="flat" cmpd="sng">
              <a:solidFill>
                <a:schemeClr val="folHlink"/>
              </a:solidFill>
              <a:prstDash val="solid"/>
              <a:headEnd type="none" w="med" len="med"/>
              <a:tailEnd type="none" w="med" len="med"/>
            </a:ln>
          </p:spPr>
        </p:sp>
        <p:sp>
          <p:nvSpPr>
            <p:cNvPr id="69667" name="直接连接符 69666"/>
            <p:cNvSpPr/>
            <p:nvPr/>
          </p:nvSpPr>
          <p:spPr>
            <a:xfrm>
              <a:off x="1814" y="2131"/>
              <a:ext cx="318" cy="0"/>
            </a:xfrm>
            <a:prstGeom prst="line">
              <a:avLst/>
            </a:prstGeom>
            <a:ln w="57150" cap="flat" cmpd="sng">
              <a:solidFill>
                <a:schemeClr val="folHlink"/>
              </a:solidFill>
              <a:prstDash val="solid"/>
              <a:headEnd type="none" w="med" len="med"/>
              <a:tailEnd type="none" w="med" len="med"/>
            </a:ln>
          </p:spPr>
        </p:sp>
        <p:sp>
          <p:nvSpPr>
            <p:cNvPr id="69668" name="直接连接符 69667"/>
            <p:cNvSpPr/>
            <p:nvPr/>
          </p:nvSpPr>
          <p:spPr>
            <a:xfrm>
              <a:off x="2812" y="2131"/>
              <a:ext cx="318" cy="0"/>
            </a:xfrm>
            <a:prstGeom prst="line">
              <a:avLst/>
            </a:prstGeom>
            <a:ln w="57150" cap="flat" cmpd="sng">
              <a:solidFill>
                <a:schemeClr val="folHlink"/>
              </a:solidFill>
              <a:prstDash val="solid"/>
              <a:headEnd type="none" w="med" len="med"/>
              <a:tailEnd type="none" w="med" len="med"/>
            </a:ln>
          </p:spPr>
        </p:sp>
        <p:sp>
          <p:nvSpPr>
            <p:cNvPr id="69669" name="直接连接符 69668"/>
            <p:cNvSpPr/>
            <p:nvPr/>
          </p:nvSpPr>
          <p:spPr>
            <a:xfrm>
              <a:off x="3810" y="2131"/>
              <a:ext cx="318" cy="0"/>
            </a:xfrm>
            <a:prstGeom prst="line">
              <a:avLst/>
            </a:prstGeom>
            <a:ln w="57150" cap="flat" cmpd="sng">
              <a:solidFill>
                <a:schemeClr val="folHlink"/>
              </a:solidFill>
              <a:prstDash val="solid"/>
              <a:headEnd type="none" w="med" len="med"/>
              <a:tailEnd type="none" w="med" len="med"/>
            </a:ln>
          </p:spPr>
        </p:sp>
        <p:sp>
          <p:nvSpPr>
            <p:cNvPr id="69670" name="直接连接符 69669"/>
            <p:cNvSpPr/>
            <p:nvPr/>
          </p:nvSpPr>
          <p:spPr>
            <a:xfrm>
              <a:off x="1089" y="2131"/>
              <a:ext cx="0" cy="363"/>
            </a:xfrm>
            <a:prstGeom prst="line">
              <a:avLst/>
            </a:prstGeom>
            <a:ln w="57150" cap="flat" cmpd="sng">
              <a:solidFill>
                <a:schemeClr val="folHlink"/>
              </a:solidFill>
              <a:prstDash val="sysDot"/>
              <a:headEnd type="none" w="med" len="med"/>
              <a:tailEnd type="none" w="med" len="med"/>
            </a:ln>
          </p:spPr>
        </p:sp>
        <p:sp>
          <p:nvSpPr>
            <p:cNvPr id="69671" name="直接连接符 69670"/>
            <p:cNvSpPr/>
            <p:nvPr/>
          </p:nvSpPr>
          <p:spPr>
            <a:xfrm>
              <a:off x="2132" y="2131"/>
              <a:ext cx="0" cy="363"/>
            </a:xfrm>
            <a:prstGeom prst="line">
              <a:avLst/>
            </a:prstGeom>
            <a:ln w="57150" cap="flat" cmpd="sng">
              <a:solidFill>
                <a:schemeClr val="folHlink"/>
              </a:solidFill>
              <a:prstDash val="sysDot"/>
              <a:headEnd type="none" w="med" len="med"/>
              <a:tailEnd type="none" w="med" len="med"/>
            </a:ln>
          </p:spPr>
        </p:sp>
        <p:sp>
          <p:nvSpPr>
            <p:cNvPr id="69672" name="直接连接符 69671"/>
            <p:cNvSpPr/>
            <p:nvPr/>
          </p:nvSpPr>
          <p:spPr>
            <a:xfrm>
              <a:off x="3130" y="2131"/>
              <a:ext cx="0" cy="363"/>
            </a:xfrm>
            <a:prstGeom prst="line">
              <a:avLst/>
            </a:prstGeom>
            <a:ln w="57150" cap="flat" cmpd="sng">
              <a:solidFill>
                <a:schemeClr val="folHlink"/>
              </a:solidFill>
              <a:prstDash val="sysDot"/>
              <a:headEnd type="none" w="med" len="med"/>
              <a:tailEnd type="none" w="med" len="med"/>
            </a:ln>
          </p:spPr>
        </p:sp>
        <p:sp>
          <p:nvSpPr>
            <p:cNvPr id="69673" name="直接连接符 69672"/>
            <p:cNvSpPr/>
            <p:nvPr/>
          </p:nvSpPr>
          <p:spPr>
            <a:xfrm>
              <a:off x="4128" y="2131"/>
              <a:ext cx="0" cy="363"/>
            </a:xfrm>
            <a:prstGeom prst="line">
              <a:avLst/>
            </a:prstGeom>
            <a:ln w="57150" cap="flat" cmpd="sng">
              <a:solidFill>
                <a:schemeClr val="folHlink"/>
              </a:solidFill>
              <a:prstDash val="sysDot"/>
              <a:headEnd type="none" w="med" len="med"/>
              <a:tailEnd type="none" w="med" len="med"/>
            </a:ln>
          </p:spPr>
        </p:sp>
        <p:sp>
          <p:nvSpPr>
            <p:cNvPr id="69674" name="直接连接符 69673"/>
            <p:cNvSpPr/>
            <p:nvPr/>
          </p:nvSpPr>
          <p:spPr>
            <a:xfrm>
              <a:off x="1089" y="2449"/>
              <a:ext cx="318" cy="0"/>
            </a:xfrm>
            <a:prstGeom prst="line">
              <a:avLst/>
            </a:prstGeom>
            <a:ln w="57150" cap="flat" cmpd="sng">
              <a:solidFill>
                <a:schemeClr val="folHlink"/>
              </a:solidFill>
              <a:prstDash val="solid"/>
              <a:headEnd type="none" w="med" len="med"/>
              <a:tailEnd type="none" w="med" len="med"/>
            </a:ln>
          </p:spPr>
        </p:sp>
        <p:sp>
          <p:nvSpPr>
            <p:cNvPr id="69675" name="直接连接符 69674"/>
            <p:cNvSpPr/>
            <p:nvPr/>
          </p:nvSpPr>
          <p:spPr>
            <a:xfrm>
              <a:off x="2132" y="2449"/>
              <a:ext cx="318" cy="0"/>
            </a:xfrm>
            <a:prstGeom prst="line">
              <a:avLst/>
            </a:prstGeom>
            <a:ln w="57150" cap="flat" cmpd="sng">
              <a:solidFill>
                <a:schemeClr val="folHlink"/>
              </a:solidFill>
              <a:prstDash val="solid"/>
              <a:headEnd type="none" w="med" len="med"/>
              <a:tailEnd type="none" w="med" len="med"/>
            </a:ln>
          </p:spPr>
        </p:sp>
        <p:sp>
          <p:nvSpPr>
            <p:cNvPr id="69676" name="直接连接符 69675"/>
            <p:cNvSpPr/>
            <p:nvPr/>
          </p:nvSpPr>
          <p:spPr>
            <a:xfrm>
              <a:off x="3130" y="2449"/>
              <a:ext cx="318" cy="0"/>
            </a:xfrm>
            <a:prstGeom prst="line">
              <a:avLst/>
            </a:prstGeom>
            <a:ln w="57150" cap="flat" cmpd="sng">
              <a:solidFill>
                <a:schemeClr val="folHlink"/>
              </a:solidFill>
              <a:prstDash val="solid"/>
              <a:headEnd type="none" w="med" len="med"/>
              <a:tailEnd type="none" w="med" len="med"/>
            </a:ln>
          </p:spPr>
        </p:sp>
        <p:sp>
          <p:nvSpPr>
            <p:cNvPr id="69677" name="直接连接符 69676"/>
            <p:cNvSpPr/>
            <p:nvPr/>
          </p:nvSpPr>
          <p:spPr>
            <a:xfrm>
              <a:off x="4128" y="2449"/>
              <a:ext cx="318" cy="0"/>
            </a:xfrm>
            <a:prstGeom prst="line">
              <a:avLst/>
            </a:prstGeom>
            <a:ln w="57150" cap="flat" cmpd="sng">
              <a:solidFill>
                <a:schemeClr val="folHlink"/>
              </a:solidFill>
              <a:prstDash val="solid"/>
              <a:headEnd type="none" w="med" len="med"/>
              <a:tailEnd type="none" w="med" len="med"/>
            </a:ln>
          </p:spPr>
        </p:sp>
        <p:sp>
          <p:nvSpPr>
            <p:cNvPr id="69678" name="文本框 69677"/>
            <p:cNvSpPr txBox="1"/>
            <p:nvPr/>
          </p:nvSpPr>
          <p:spPr>
            <a:xfrm>
              <a:off x="408" y="1587"/>
              <a:ext cx="907"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T</a:t>
              </a:r>
              <a:r>
                <a:rPr lang="en-US" altLang="zh-CN" sz="2400" b="1" baseline="-25000">
                  <a:latin typeface="Arial" panose="020B0604020202020204" pitchFamily="34" charset="0"/>
                  <a:ea typeface="黑体" panose="02010609060101010101" pitchFamily="1" charset="-122"/>
                </a:rPr>
                <a:t>1</a:t>
              </a:r>
              <a:r>
                <a:rPr lang="en-US" altLang="zh-CN" sz="2400" b="1">
                  <a:latin typeface="Arial" panose="020B0604020202020204" pitchFamily="34" charset="0"/>
                  <a:ea typeface="黑体" panose="02010609060101010101" pitchFamily="1" charset="-122"/>
                </a:rPr>
                <a:t>(</a:t>
              </a:r>
              <a:r>
                <a:rPr lang="zh-CN" altLang="en-US" sz="2400" b="1">
                  <a:latin typeface="Arial" panose="020B0604020202020204" pitchFamily="34" charset="0"/>
                  <a:ea typeface="黑体" panose="02010609060101010101" pitchFamily="1" charset="-122"/>
                </a:rPr>
                <a:t>缓冲</a:t>
              </a:r>
              <a:r>
                <a:rPr lang="en-US" altLang="zh-CN" sz="2400" b="1">
                  <a:latin typeface="Arial" panose="020B0604020202020204" pitchFamily="34" charset="0"/>
                  <a:ea typeface="黑体" panose="02010609060101010101" pitchFamily="1" charset="-122"/>
                </a:rPr>
                <a:t>1)</a:t>
              </a:r>
              <a:endParaRPr lang="en-US" altLang="zh-CN" sz="2400" b="1">
                <a:latin typeface="Arial" panose="020B0604020202020204" pitchFamily="34" charset="0"/>
                <a:ea typeface="黑体" panose="02010609060101010101" pitchFamily="1" charset="-122"/>
              </a:endParaRPr>
            </a:p>
          </p:txBody>
        </p:sp>
        <p:sp>
          <p:nvSpPr>
            <p:cNvPr id="69679" name="文本框 69678"/>
            <p:cNvSpPr txBox="1"/>
            <p:nvPr/>
          </p:nvSpPr>
          <p:spPr>
            <a:xfrm>
              <a:off x="1497" y="1542"/>
              <a:ext cx="907"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T</a:t>
              </a:r>
              <a:r>
                <a:rPr lang="en-US" altLang="zh-CN" sz="2400" b="1" baseline="-25000">
                  <a:latin typeface="Arial" panose="020B0604020202020204" pitchFamily="34" charset="0"/>
                  <a:ea typeface="黑体" panose="02010609060101010101" pitchFamily="1" charset="-122"/>
                </a:rPr>
                <a:t>2</a:t>
              </a:r>
              <a:r>
                <a:rPr lang="en-US" altLang="zh-CN" sz="2400" b="1">
                  <a:latin typeface="Arial" panose="020B0604020202020204" pitchFamily="34" charset="0"/>
                  <a:ea typeface="黑体" panose="02010609060101010101" pitchFamily="1" charset="-122"/>
                </a:rPr>
                <a:t>(</a:t>
              </a:r>
              <a:r>
                <a:rPr lang="zh-CN" altLang="en-US" sz="2400" b="1">
                  <a:latin typeface="Arial" panose="020B0604020202020204" pitchFamily="34" charset="0"/>
                  <a:ea typeface="黑体" panose="02010609060101010101" pitchFamily="1" charset="-122"/>
                </a:rPr>
                <a:t>缓冲</a:t>
              </a:r>
              <a:r>
                <a:rPr lang="en-US" altLang="zh-CN" sz="2400" b="1">
                  <a:latin typeface="Arial" panose="020B0604020202020204" pitchFamily="34" charset="0"/>
                  <a:ea typeface="黑体" panose="02010609060101010101" pitchFamily="1" charset="-122"/>
                </a:rPr>
                <a:t>2)</a:t>
              </a:r>
              <a:endParaRPr lang="en-US" altLang="zh-CN" sz="2400" b="1">
                <a:latin typeface="Arial" panose="020B0604020202020204" pitchFamily="34" charset="0"/>
                <a:ea typeface="黑体" panose="02010609060101010101" pitchFamily="1" charset="-122"/>
              </a:endParaRPr>
            </a:p>
          </p:txBody>
        </p:sp>
        <p:sp>
          <p:nvSpPr>
            <p:cNvPr id="69680" name="文本框 69679"/>
            <p:cNvSpPr txBox="1"/>
            <p:nvPr/>
          </p:nvSpPr>
          <p:spPr>
            <a:xfrm>
              <a:off x="2495" y="1542"/>
              <a:ext cx="907"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T</a:t>
              </a:r>
              <a:r>
                <a:rPr lang="en-US" altLang="zh-CN" sz="2400" b="1" baseline="-25000">
                  <a:latin typeface="Arial" panose="020B0604020202020204" pitchFamily="34" charset="0"/>
                  <a:ea typeface="黑体" panose="02010609060101010101" pitchFamily="1" charset="-122"/>
                </a:rPr>
                <a:t>3</a:t>
              </a:r>
              <a:r>
                <a:rPr lang="en-US" altLang="zh-CN" sz="2400" b="1">
                  <a:latin typeface="Arial" panose="020B0604020202020204" pitchFamily="34" charset="0"/>
                  <a:ea typeface="黑体" panose="02010609060101010101" pitchFamily="1" charset="-122"/>
                </a:rPr>
                <a:t>(</a:t>
              </a:r>
              <a:r>
                <a:rPr lang="zh-CN" altLang="en-US" sz="2400" b="1">
                  <a:latin typeface="Arial" panose="020B0604020202020204" pitchFamily="34" charset="0"/>
                  <a:ea typeface="黑体" panose="02010609060101010101" pitchFamily="1" charset="-122"/>
                </a:rPr>
                <a:t>缓冲</a:t>
              </a:r>
              <a:r>
                <a:rPr lang="en-US" altLang="zh-CN" sz="2400" b="1">
                  <a:latin typeface="Arial" panose="020B0604020202020204" pitchFamily="34" charset="0"/>
                  <a:ea typeface="黑体" panose="02010609060101010101" pitchFamily="1" charset="-122"/>
                </a:rPr>
                <a:t>3)</a:t>
              </a:r>
              <a:endParaRPr lang="en-US" altLang="zh-CN" sz="2400" b="1">
                <a:latin typeface="Arial" panose="020B0604020202020204" pitchFamily="34" charset="0"/>
                <a:ea typeface="黑体" panose="02010609060101010101" pitchFamily="1" charset="-122"/>
              </a:endParaRPr>
            </a:p>
          </p:txBody>
        </p:sp>
        <p:sp>
          <p:nvSpPr>
            <p:cNvPr id="69681" name="文本框 69680"/>
            <p:cNvSpPr txBox="1"/>
            <p:nvPr/>
          </p:nvSpPr>
          <p:spPr>
            <a:xfrm>
              <a:off x="3538" y="1542"/>
              <a:ext cx="907"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T</a:t>
              </a:r>
              <a:r>
                <a:rPr lang="en-US" altLang="zh-CN" sz="2400" b="1" baseline="-25000">
                  <a:latin typeface="Arial" panose="020B0604020202020204" pitchFamily="34" charset="0"/>
                  <a:ea typeface="黑体" panose="02010609060101010101" pitchFamily="1" charset="-122"/>
                </a:rPr>
                <a:t>4</a:t>
              </a:r>
              <a:r>
                <a:rPr lang="en-US" altLang="zh-CN" sz="2400" b="1">
                  <a:latin typeface="Arial" panose="020B0604020202020204" pitchFamily="34" charset="0"/>
                  <a:ea typeface="黑体" panose="02010609060101010101" pitchFamily="1" charset="-122"/>
                </a:rPr>
                <a:t>(</a:t>
              </a:r>
              <a:r>
                <a:rPr lang="zh-CN" altLang="en-US" sz="2400" b="1">
                  <a:latin typeface="Arial" panose="020B0604020202020204" pitchFamily="34" charset="0"/>
                  <a:ea typeface="黑体" panose="02010609060101010101" pitchFamily="1" charset="-122"/>
                </a:rPr>
                <a:t>缓冲</a:t>
              </a:r>
              <a:r>
                <a:rPr lang="en-US" altLang="zh-CN" sz="2400" b="1">
                  <a:latin typeface="Arial" panose="020B0604020202020204" pitchFamily="34" charset="0"/>
                  <a:ea typeface="黑体" panose="02010609060101010101" pitchFamily="1" charset="-122"/>
                </a:rPr>
                <a:t>4)</a:t>
              </a:r>
              <a:endParaRPr lang="en-US" altLang="zh-CN" sz="2400" b="1">
                <a:latin typeface="Arial" panose="020B0604020202020204" pitchFamily="34" charset="0"/>
                <a:ea typeface="黑体" panose="02010609060101010101" pitchFamily="1" charset="-122"/>
              </a:endParaRPr>
            </a:p>
          </p:txBody>
        </p:sp>
        <p:sp>
          <p:nvSpPr>
            <p:cNvPr id="69682" name="文本框 69681"/>
            <p:cNvSpPr txBox="1"/>
            <p:nvPr/>
          </p:nvSpPr>
          <p:spPr>
            <a:xfrm>
              <a:off x="4173" y="2222"/>
              <a:ext cx="453"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C</a:t>
              </a:r>
              <a:r>
                <a:rPr lang="en-US" altLang="zh-CN" sz="2400" b="1" baseline="-25000">
                  <a:latin typeface="Arial" panose="020B0604020202020204" pitchFamily="34" charset="0"/>
                  <a:ea typeface="黑体" panose="02010609060101010101" pitchFamily="1" charset="-122"/>
                </a:rPr>
                <a:t>4</a:t>
              </a:r>
              <a:endParaRPr lang="en-US" altLang="zh-CN" sz="2400" b="1">
                <a:latin typeface="Arial" panose="020B0604020202020204" pitchFamily="34" charset="0"/>
                <a:ea typeface="黑体" panose="02010609060101010101" pitchFamily="1" charset="-122"/>
              </a:endParaRPr>
            </a:p>
          </p:txBody>
        </p:sp>
        <p:sp>
          <p:nvSpPr>
            <p:cNvPr id="69683" name="文本框 69682"/>
            <p:cNvSpPr txBox="1"/>
            <p:nvPr/>
          </p:nvSpPr>
          <p:spPr>
            <a:xfrm>
              <a:off x="816" y="1905"/>
              <a:ext cx="453"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M</a:t>
              </a:r>
              <a:r>
                <a:rPr lang="en-US" altLang="zh-CN" sz="2400" b="1" baseline="-25000">
                  <a:latin typeface="Arial" panose="020B0604020202020204" pitchFamily="34" charset="0"/>
                  <a:ea typeface="黑体" panose="02010609060101010101" pitchFamily="1" charset="-122"/>
                </a:rPr>
                <a:t>1</a:t>
              </a:r>
              <a:endParaRPr lang="en-US" altLang="zh-CN" sz="2400" b="1">
                <a:latin typeface="Arial" panose="020B0604020202020204" pitchFamily="34" charset="0"/>
                <a:ea typeface="黑体" panose="02010609060101010101" pitchFamily="1" charset="-122"/>
              </a:endParaRPr>
            </a:p>
          </p:txBody>
        </p:sp>
        <p:sp>
          <p:nvSpPr>
            <p:cNvPr id="69684" name="文本框 69683"/>
            <p:cNvSpPr txBox="1"/>
            <p:nvPr/>
          </p:nvSpPr>
          <p:spPr>
            <a:xfrm>
              <a:off x="1860" y="1905"/>
              <a:ext cx="453"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M</a:t>
              </a:r>
              <a:r>
                <a:rPr lang="en-US" altLang="zh-CN" sz="2400" b="1" baseline="-25000">
                  <a:latin typeface="Arial" panose="020B0604020202020204" pitchFamily="34" charset="0"/>
                  <a:ea typeface="黑体" panose="02010609060101010101" pitchFamily="1" charset="-122"/>
                </a:rPr>
                <a:t>2</a:t>
              </a:r>
              <a:endParaRPr lang="en-US" altLang="zh-CN" sz="2400" b="1">
                <a:latin typeface="Arial" panose="020B0604020202020204" pitchFamily="34" charset="0"/>
                <a:ea typeface="黑体" panose="02010609060101010101" pitchFamily="1" charset="-122"/>
              </a:endParaRPr>
            </a:p>
          </p:txBody>
        </p:sp>
        <p:sp>
          <p:nvSpPr>
            <p:cNvPr id="69685" name="文本框 69684"/>
            <p:cNvSpPr txBox="1"/>
            <p:nvPr/>
          </p:nvSpPr>
          <p:spPr>
            <a:xfrm>
              <a:off x="2812" y="1905"/>
              <a:ext cx="453"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M</a:t>
              </a:r>
              <a:r>
                <a:rPr lang="en-US" altLang="zh-CN" sz="2400" b="1" baseline="-25000">
                  <a:latin typeface="Arial" panose="020B0604020202020204" pitchFamily="34" charset="0"/>
                  <a:ea typeface="黑体" panose="02010609060101010101" pitchFamily="1" charset="-122"/>
                </a:rPr>
                <a:t>3</a:t>
              </a:r>
              <a:endParaRPr lang="en-US" altLang="zh-CN" sz="2400" b="1">
                <a:latin typeface="Arial" panose="020B0604020202020204" pitchFamily="34" charset="0"/>
                <a:ea typeface="黑体" panose="02010609060101010101" pitchFamily="1" charset="-122"/>
              </a:endParaRPr>
            </a:p>
          </p:txBody>
        </p:sp>
        <p:sp>
          <p:nvSpPr>
            <p:cNvPr id="69686" name="文本框 69685"/>
            <p:cNvSpPr txBox="1"/>
            <p:nvPr/>
          </p:nvSpPr>
          <p:spPr>
            <a:xfrm>
              <a:off x="3855" y="1905"/>
              <a:ext cx="453"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M</a:t>
              </a:r>
              <a:r>
                <a:rPr lang="en-US" altLang="zh-CN" sz="2400" b="1" baseline="-25000">
                  <a:latin typeface="Arial" panose="020B0604020202020204" pitchFamily="34" charset="0"/>
                  <a:ea typeface="黑体" panose="02010609060101010101" pitchFamily="1" charset="-122"/>
                </a:rPr>
                <a:t>4</a:t>
              </a:r>
              <a:endParaRPr lang="en-US" altLang="zh-CN" sz="2400" b="1">
                <a:latin typeface="Arial" panose="020B0604020202020204" pitchFamily="34" charset="0"/>
                <a:ea typeface="黑体" panose="02010609060101010101" pitchFamily="1" charset="-122"/>
              </a:endParaRPr>
            </a:p>
          </p:txBody>
        </p:sp>
        <p:sp>
          <p:nvSpPr>
            <p:cNvPr id="69687" name="文本框 69686"/>
            <p:cNvSpPr txBox="1"/>
            <p:nvPr/>
          </p:nvSpPr>
          <p:spPr>
            <a:xfrm>
              <a:off x="1134" y="2222"/>
              <a:ext cx="453"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C</a:t>
              </a:r>
              <a:r>
                <a:rPr lang="en-US" altLang="zh-CN" sz="2400" b="1" baseline="-25000">
                  <a:latin typeface="Arial" panose="020B0604020202020204" pitchFamily="34" charset="0"/>
                  <a:ea typeface="黑体" panose="02010609060101010101" pitchFamily="1" charset="-122"/>
                </a:rPr>
                <a:t>1</a:t>
              </a:r>
              <a:endParaRPr lang="en-US" altLang="zh-CN" sz="2400" b="1">
                <a:latin typeface="Arial" panose="020B0604020202020204" pitchFamily="34" charset="0"/>
                <a:ea typeface="黑体" panose="02010609060101010101" pitchFamily="1" charset="-122"/>
              </a:endParaRPr>
            </a:p>
          </p:txBody>
        </p:sp>
        <p:sp>
          <p:nvSpPr>
            <p:cNvPr id="69688" name="文本框 69687"/>
            <p:cNvSpPr txBox="1"/>
            <p:nvPr/>
          </p:nvSpPr>
          <p:spPr>
            <a:xfrm>
              <a:off x="2177" y="2177"/>
              <a:ext cx="453"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C</a:t>
              </a:r>
              <a:r>
                <a:rPr lang="en-US" altLang="zh-CN" sz="2400" b="1" baseline="-25000">
                  <a:latin typeface="Arial" panose="020B0604020202020204" pitchFamily="34" charset="0"/>
                  <a:ea typeface="黑体" panose="02010609060101010101" pitchFamily="1" charset="-122"/>
                </a:rPr>
                <a:t>2</a:t>
              </a:r>
              <a:endParaRPr lang="en-US" altLang="zh-CN" sz="2400" b="1">
                <a:latin typeface="Arial" panose="020B0604020202020204" pitchFamily="34" charset="0"/>
                <a:ea typeface="黑体" panose="02010609060101010101" pitchFamily="1" charset="-122"/>
              </a:endParaRPr>
            </a:p>
          </p:txBody>
        </p:sp>
        <p:sp>
          <p:nvSpPr>
            <p:cNvPr id="69689" name="文本框 69688"/>
            <p:cNvSpPr txBox="1"/>
            <p:nvPr/>
          </p:nvSpPr>
          <p:spPr>
            <a:xfrm>
              <a:off x="3175" y="2222"/>
              <a:ext cx="453" cy="230"/>
            </a:xfrm>
            <a:prstGeom prst="rect">
              <a:avLst/>
            </a:prstGeom>
            <a:noFill/>
            <a:ln w="9525">
              <a:noFill/>
            </a:ln>
          </p:spPr>
          <p:txBody>
            <a:bodyPr vert="horz" wrap="square" lIns="0" tIns="0" rIns="0" bIns="0" anchor="t">
              <a:spAutoFit/>
            </a:bodyPr>
            <a:p>
              <a:pPr lvl="0" eaLnBrk="0" hangingPunct="0">
                <a:spcBef>
                  <a:spcPct val="50000"/>
                </a:spcBef>
              </a:pPr>
              <a:r>
                <a:rPr lang="en-US" altLang="zh-CN" sz="2400" b="1">
                  <a:latin typeface="Arial" panose="020B0604020202020204" pitchFamily="34" charset="0"/>
                  <a:ea typeface="黑体" panose="02010609060101010101" pitchFamily="1" charset="-122"/>
                </a:rPr>
                <a:t>C</a:t>
              </a:r>
              <a:r>
                <a:rPr lang="en-US" altLang="zh-CN" sz="2400" b="1" baseline="-25000">
                  <a:latin typeface="Arial" panose="020B0604020202020204" pitchFamily="34" charset="0"/>
                  <a:ea typeface="黑体" panose="02010609060101010101" pitchFamily="1" charset="-122"/>
                </a:rPr>
                <a:t>3</a:t>
              </a:r>
              <a:endParaRPr lang="en-US" altLang="zh-CN" sz="2400" b="1">
                <a:latin typeface="Arial" panose="020B0604020202020204" pitchFamily="34" charset="0"/>
                <a:ea typeface="黑体" panose="02010609060101010101" pitchFamily="1" charset="-122"/>
              </a:endParaRPr>
            </a:p>
          </p:txBody>
        </p:sp>
        <p:sp>
          <p:nvSpPr>
            <p:cNvPr id="69690" name="文本框 69689"/>
            <p:cNvSpPr txBox="1"/>
            <p:nvPr/>
          </p:nvSpPr>
          <p:spPr>
            <a:xfrm>
              <a:off x="1043" y="2676"/>
              <a:ext cx="2495" cy="192"/>
            </a:xfrm>
            <a:prstGeom prst="rect">
              <a:avLst/>
            </a:prstGeom>
            <a:noFill/>
            <a:ln w="9525">
              <a:noFill/>
            </a:ln>
          </p:spPr>
          <p:txBody>
            <a:bodyPr vert="horz" wrap="square" lIns="0" tIns="0" rIns="0" bIns="0" anchor="t">
              <a:spAutoFit/>
            </a:bodyPr>
            <a:p>
              <a:pPr lvl="0" eaLnBrk="0" hangingPunct="0">
                <a:spcBef>
                  <a:spcPct val="50000"/>
                </a:spcBef>
              </a:pPr>
              <a:r>
                <a:rPr lang="zh-CN" altLang="en-US" sz="2000" b="1" dirty="0">
                  <a:latin typeface="Arial" panose="020B0604020202020204" pitchFamily="34" charset="0"/>
                  <a:ea typeface="黑体" panose="02010609060101010101" pitchFamily="1" charset="-122"/>
                </a:rPr>
                <a:t>                双缓冲工作示意图</a:t>
              </a:r>
              <a:endParaRPr lang="zh-CN" altLang="en-US" sz="2000" b="1" dirty="0">
                <a:latin typeface="Arial" panose="020B0604020202020204" pitchFamily="34" charset="0"/>
                <a:ea typeface="黑体" panose="02010609060101010101" pitchFamily="1" charset="-122"/>
              </a:endParaRPr>
            </a:p>
          </p:txBody>
        </p:sp>
      </p:grpSp>
      <p:sp>
        <p:nvSpPr>
          <p:cNvPr id="69691" name="文本框 69690"/>
          <p:cNvSpPr txBox="1"/>
          <p:nvPr/>
        </p:nvSpPr>
        <p:spPr>
          <a:xfrm>
            <a:off x="5292725" y="765175"/>
            <a:ext cx="3671888" cy="854075"/>
          </a:xfrm>
          <a:prstGeom prst="rect">
            <a:avLst/>
          </a:prstGeom>
          <a:noFill/>
          <a:ln w="9525">
            <a:noFill/>
          </a:ln>
        </p:spPr>
        <p:txBody>
          <a:bodyPr vert="horz" wrap="square" lIns="0" tIns="0" rIns="0" bIns="0" anchor="t">
            <a:spAutoFit/>
          </a:bodyPr>
          <a:p>
            <a:pPr lvl="0" eaLnBrk="0" hangingPunct="0">
              <a:spcBef>
                <a:spcPct val="50000"/>
              </a:spcBef>
            </a:pPr>
            <a:r>
              <a:rPr lang="zh-CN" altLang="en-US" sz="2800" b="1">
                <a:solidFill>
                  <a:srgbClr val="FF0000"/>
                </a:solidFill>
                <a:latin typeface="Arial" panose="020B0604020202020204" pitchFamily="34" charset="0"/>
                <a:ea typeface="黑体" panose="02010609060101010101" pitchFamily="1" charset="-122"/>
              </a:rPr>
              <a:t>处理一块数据的时间</a:t>
            </a:r>
            <a:r>
              <a:rPr lang="en-US" altLang="zh-CN" sz="2800" b="1">
                <a:solidFill>
                  <a:srgbClr val="FF0000"/>
                </a:solidFill>
                <a:latin typeface="Arial" panose="020B0604020202020204" pitchFamily="34" charset="0"/>
                <a:ea typeface="黑体" panose="02010609060101010101" pitchFamily="1" charset="-122"/>
              </a:rPr>
              <a:t>: Max(C,T)</a:t>
            </a:r>
            <a:endParaRPr lang="en-US" altLang="zh-CN" sz="2800" b="1">
              <a:solidFill>
                <a:srgbClr val="FF0000"/>
              </a:solidFill>
              <a:latin typeface="Arial" panose="020B0604020202020204" pitchFamily="34" charset="0"/>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P343</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box(in)">
                                      <p:cBhvr>
                                        <p:cTn id="7" dur="500"/>
                                        <p:tgtEl>
                                          <p:spTgt spid="6963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9691"/>
                                        </p:tgtEl>
                                        <p:attrNameLst>
                                          <p:attrName>style.visibility</p:attrName>
                                        </p:attrNameLst>
                                      </p:cBhvr>
                                      <p:to>
                                        <p:strVal val="visible"/>
                                      </p:to>
                                    </p:set>
                                    <p:anim calcmode="lin" valueType="num">
                                      <p:cBhvr additive="base">
                                        <p:cTn id="12" dur="500" fill="hold"/>
                                        <p:tgtEl>
                                          <p:spTgt spid="69691"/>
                                        </p:tgtEl>
                                        <p:attrNameLst>
                                          <p:attrName>ppt_x</p:attrName>
                                        </p:attrNameLst>
                                      </p:cBhvr>
                                      <p:tavLst>
                                        <p:tav tm="0">
                                          <p:val>
                                            <p:strVal val="1+#ppt_w/2"/>
                                          </p:val>
                                        </p:tav>
                                        <p:tav tm="100000">
                                          <p:val>
                                            <p:strVal val="#ppt_x"/>
                                          </p:val>
                                        </p:tav>
                                      </p:tavLst>
                                    </p:anim>
                                    <p:anim calcmode="lin" valueType="num">
                                      <p:cBhvr additive="base">
                                        <p:cTn id="13" dur="500" fill="hold"/>
                                        <p:tgtEl>
                                          <p:spTgt spid="696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9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ctrTitle"/>
          </p:nvPr>
        </p:nvSpPr>
        <p:spPr>
          <a:xfrm>
            <a:off x="685800" y="2130425"/>
            <a:ext cx="7270750" cy="1470025"/>
          </a:xfrm>
        </p:spPr>
        <p:txBody>
          <a:bodyPr anchor="ctr"/>
          <a:p>
            <a:pPr defTabSz="914400">
              <a:buSzPct val="100000"/>
              <a:buFont typeface="Wingdings" panose="05000000000000000000" pitchFamily="2" charset="2"/>
              <a:buNone/>
            </a:pPr>
            <a:r>
              <a:rPr lang="zh-CN" altLang="en-US" sz="6600" kern="1200" baseline="0" dirty="0">
                <a:solidFill>
                  <a:srgbClr val="0000FF"/>
                </a:solidFill>
                <a:latin typeface="Arial" panose="020B0604020202020204" pitchFamily="34" charset="0"/>
                <a:ea typeface="黑体" panose="02010609060101010101" pitchFamily="1" charset="-122"/>
              </a:rPr>
              <a:t>第11章 </a:t>
            </a:r>
            <a:br>
              <a:rPr lang="zh-CN" altLang="en-US" sz="6600" kern="1200" baseline="0" dirty="0">
                <a:solidFill>
                  <a:srgbClr val="0000FF"/>
                </a:solidFill>
                <a:latin typeface="Arial" panose="020B0604020202020204" pitchFamily="34" charset="0"/>
                <a:ea typeface="黑体" panose="02010609060101010101" pitchFamily="1" charset="-122"/>
              </a:rPr>
            </a:br>
            <a:r>
              <a:rPr lang="zh-CN" altLang="en-US" sz="6600" kern="1200" baseline="0" dirty="0">
                <a:solidFill>
                  <a:srgbClr val="0000FF"/>
                </a:solidFill>
                <a:latin typeface="Arial" panose="020B0604020202020204" pitchFamily="34" charset="0"/>
                <a:ea typeface="黑体" panose="02010609060101010101" pitchFamily="1" charset="-122"/>
              </a:rPr>
              <a:t>I/O管理和磁盘调度</a:t>
            </a:r>
            <a:endParaRPr lang="zh-CN" altLang="en-US" sz="6600" kern="1200" baseline="0" dirty="0">
              <a:solidFill>
                <a:srgbClr val="0000FF"/>
              </a:solidFill>
              <a:latin typeface="Arial" panose="020B0604020202020204" pitchFamily="34" charset="0"/>
              <a:ea typeface="黑体" panose="02010609060101010101" pitchFamily="1" charset="-122"/>
              <a:sym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71681"/>
          <p:cNvSpPr>
            <a:spLocks noGrp="1"/>
          </p:cNvSpPr>
          <p:nvPr>
            <p:ph type="title"/>
          </p:nvPr>
        </p:nvSpPr>
        <p:spPr/>
        <p:txBody>
          <a:bodyPr anchor="ctr"/>
          <a:p>
            <a:pPr>
              <a:buNone/>
            </a:pPr>
            <a:r>
              <a:rPr lang="zh-CN" altLang="en-US" dirty="0"/>
              <a:t>11.4.3  循环缓冲</a:t>
            </a:r>
            <a:endParaRPr lang="zh-CN" altLang="en-US" dirty="0"/>
          </a:p>
        </p:txBody>
      </p:sp>
      <p:sp>
        <p:nvSpPr>
          <p:cNvPr id="71683" name="文本占位符 71682"/>
          <p:cNvSpPr>
            <a:spLocks noGrp="1"/>
          </p:cNvSpPr>
          <p:nvPr>
            <p:ph type="body" idx="1"/>
          </p:nvPr>
        </p:nvSpPr>
        <p:spPr/>
        <p:txBody>
          <a:bodyPr/>
          <a:p>
            <a:r>
              <a:rPr lang="zh-CN" altLang="en-US" dirty="0"/>
              <a:t>比双缓冲有更大的缓冲能力</a:t>
            </a:r>
            <a:endParaRPr lang="zh-CN" altLang="en-US" dirty="0"/>
          </a:p>
          <a:p>
            <a:r>
              <a:rPr lang="zh-CN" altLang="en-US" dirty="0"/>
              <a:t>有界缓冲区生产者消费者问题</a:t>
            </a:r>
            <a:endParaRPr lang="zh-CN" altLang="en-US" dirty="0"/>
          </a:p>
          <a:p>
            <a:pPr>
              <a:buNone/>
            </a:pPr>
            <a:endParaRPr lang="zh-CN" altLang="en-US" dirty="0"/>
          </a:p>
          <a:p>
            <a:pPr>
              <a:buNone/>
            </a:pPr>
            <a:endParaRPr lang="zh-CN" altLang="en-US" dirty="0"/>
          </a:p>
          <a:p>
            <a:pPr>
              <a:buNone/>
            </a:pPr>
            <a:r>
              <a:rPr lang="zh-CN" altLang="en-US" sz="4400" dirty="0">
                <a:solidFill>
                  <a:srgbClr val="FF00FF"/>
                </a:solidFill>
              </a:rPr>
              <a:t>11.4.4 缓冲的作用</a:t>
            </a:r>
            <a:endParaRPr lang="zh-CN" altLang="en-US" sz="4400" dirty="0">
              <a:solidFill>
                <a:srgbClr val="FF00FF"/>
              </a:solidFill>
            </a:endParaRPr>
          </a:p>
          <a:p>
            <a:pPr>
              <a:buFont typeface="Wingdings" panose="05000000000000000000" pitchFamily="2" charset="2"/>
              <a:buChar char="l"/>
            </a:pPr>
            <a:r>
              <a:rPr lang="zh-CN" altLang="en-US" dirty="0"/>
              <a:t>缓冲能缓解外设与CPU速度的不匹配问题，但是若速度差距太大，缓冲也不能完全解决</a:t>
            </a:r>
            <a:endParaRPr lang="zh-CN" altLang="en-US" dirty="0"/>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P343</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8" name="矩形 72707"/>
          <p:cNvSpPr>
            <a:spLocks noGrp="1"/>
          </p:cNvSpPr>
          <p:nvPr/>
        </p:nvSpPr>
        <p:spPr>
          <a:xfrm>
            <a:off x="41275" y="-13970"/>
            <a:ext cx="8229600" cy="712470"/>
          </a:xfrm>
          <a:prstGeom prst="rect">
            <a:avLst/>
          </a:prstGeom>
          <a:noFill/>
          <a:ln w="9525">
            <a:noFill/>
          </a:ln>
        </p:spPr>
        <p:txBody>
          <a:bodyPr vert="horz" wrap="square" anchor="ctr"/>
          <a:lstStyle>
            <a:lvl1pPr marL="0" lvl="0" indent="0" algn="l" defTabSz="914400" eaLnBrk="1" fontAlgn="base" latinLnBrk="0" hangingPunct="1">
              <a:lnSpc>
                <a:spcPct val="100000"/>
              </a:lnSpc>
              <a:spcBef>
                <a:spcPct val="0"/>
              </a:spcBef>
              <a:spcAft>
                <a:spcPct val="0"/>
              </a:spcAft>
              <a:buSzPct val="100000"/>
              <a:buFont typeface="Wingdings" panose="05000000000000000000" pitchFamily="2" charset="2"/>
              <a:buChar char="l"/>
              <a:defRPr sz="4400" b="1" u="none" kern="1200" baseline="0">
                <a:solidFill>
                  <a:srgbClr val="FF0066"/>
                </a:solidFill>
                <a:latin typeface="Arial" panose="020B0604020202020204" pitchFamily="34" charset="0"/>
                <a:ea typeface="黑体" panose="02010609060101010101" pitchFamily="1" charset="-122"/>
              </a:defRPr>
            </a:lvl1pPr>
          </a:lstStyle>
          <a:p>
            <a:pPr lvl="0">
              <a:buNone/>
            </a:pPr>
            <a:r>
              <a:rPr lang="zh-CN" altLang="en-US" dirty="0"/>
              <a:t>11.5  磁盘调度</a:t>
            </a:r>
            <a:endParaRPr lang="zh-CN" altLang="en-US" dirty="0"/>
          </a:p>
        </p:txBody>
      </p:sp>
      <p:grpSp>
        <p:nvGrpSpPr>
          <p:cNvPr id="73731" name="组合 73730"/>
          <p:cNvGrpSpPr/>
          <p:nvPr/>
        </p:nvGrpSpPr>
        <p:grpSpPr>
          <a:xfrm>
            <a:off x="171768" y="649923"/>
            <a:ext cx="7275512" cy="5951537"/>
            <a:chOff x="0" y="0"/>
            <a:chExt cx="4583" cy="3749"/>
          </a:xfrm>
        </p:grpSpPr>
        <p:sp>
          <p:nvSpPr>
            <p:cNvPr id="73732" name="椭圆 73731"/>
            <p:cNvSpPr/>
            <p:nvPr/>
          </p:nvSpPr>
          <p:spPr>
            <a:xfrm>
              <a:off x="953" y="336"/>
              <a:ext cx="1824" cy="672"/>
            </a:xfrm>
            <a:prstGeom prst="ellipse">
              <a:avLst/>
            </a:prstGeom>
            <a:solidFill>
              <a:schemeClr val="accent2"/>
            </a:solidFill>
            <a:ln w="28575" cap="flat" cmpd="sng">
              <a:solidFill>
                <a:srgbClr val="FFFF00"/>
              </a:solidFill>
              <a:prstDash val="solid"/>
              <a:headEnd type="none" w="med" len="med"/>
              <a:tailEnd type="none" w="med" len="med"/>
            </a:ln>
          </p:spPr>
          <p:txBody>
            <a:bodyPr wrap="none" anchor="ctr"/>
            <a:p>
              <a:pPr lvl="0" algn="ctr" eaLnBrk="0" hangingPunct="0"/>
              <a:endParaRPr sz="2400">
                <a:solidFill>
                  <a:srgbClr val="FFFF00"/>
                </a:solidFill>
                <a:latin typeface="Times New Roman" panose="02020603050405020304" pitchFamily="2" charset="0"/>
                <a:ea typeface="宋体" panose="02010600030101010101" pitchFamily="2" charset="-122"/>
              </a:endParaRPr>
            </a:p>
          </p:txBody>
        </p:sp>
        <p:sp>
          <p:nvSpPr>
            <p:cNvPr id="73733" name="椭圆 73732"/>
            <p:cNvSpPr/>
            <p:nvPr/>
          </p:nvSpPr>
          <p:spPr>
            <a:xfrm>
              <a:off x="953" y="1344"/>
              <a:ext cx="1824" cy="672"/>
            </a:xfrm>
            <a:prstGeom prst="ellipse">
              <a:avLst/>
            </a:prstGeom>
            <a:solidFill>
              <a:schemeClr val="accent2"/>
            </a:solidFill>
            <a:ln w="28575" cap="flat" cmpd="sng">
              <a:solidFill>
                <a:srgbClr val="FFFF00"/>
              </a:solidFill>
              <a:prstDash val="solid"/>
              <a:headEnd type="none" w="med" len="med"/>
              <a:tailEnd type="none" w="med" len="med"/>
            </a:ln>
          </p:spPr>
          <p:txBody>
            <a:bodyPr wrap="none" anchor="ctr"/>
            <a:p>
              <a:pPr lvl="0" algn="ctr" eaLnBrk="0" hangingPunct="0"/>
              <a:endParaRPr sz="2400">
                <a:solidFill>
                  <a:srgbClr val="FFFF00"/>
                </a:solidFill>
                <a:latin typeface="Times New Roman" panose="02020603050405020304" pitchFamily="2" charset="0"/>
                <a:ea typeface="宋体" panose="02010600030101010101" pitchFamily="2" charset="-122"/>
              </a:endParaRPr>
            </a:p>
          </p:txBody>
        </p:sp>
        <p:sp>
          <p:nvSpPr>
            <p:cNvPr id="73734" name="椭圆 73733"/>
            <p:cNvSpPr/>
            <p:nvPr/>
          </p:nvSpPr>
          <p:spPr>
            <a:xfrm>
              <a:off x="953" y="2400"/>
              <a:ext cx="1824" cy="672"/>
            </a:xfrm>
            <a:prstGeom prst="ellipse">
              <a:avLst/>
            </a:prstGeom>
            <a:solidFill>
              <a:schemeClr val="accent2"/>
            </a:solidFill>
            <a:ln w="28575" cap="flat" cmpd="sng">
              <a:solidFill>
                <a:srgbClr val="FFFF00"/>
              </a:solidFill>
              <a:prstDash val="solid"/>
              <a:headEnd type="none" w="med" len="med"/>
              <a:tailEnd type="none" w="med" len="med"/>
            </a:ln>
          </p:spPr>
          <p:txBody>
            <a:bodyPr wrap="none" anchor="ctr"/>
            <a:p>
              <a:pPr lvl="0" algn="ctr" eaLnBrk="0" hangingPunct="0"/>
              <a:endParaRPr sz="2400">
                <a:solidFill>
                  <a:srgbClr val="FFFF00"/>
                </a:solidFill>
                <a:latin typeface="Times New Roman" panose="02020603050405020304" pitchFamily="2" charset="0"/>
                <a:ea typeface="宋体" panose="02010600030101010101" pitchFamily="2" charset="-122"/>
              </a:endParaRPr>
            </a:p>
          </p:txBody>
        </p:sp>
        <p:sp>
          <p:nvSpPr>
            <p:cNvPr id="73735" name="直接连接符 73734"/>
            <p:cNvSpPr/>
            <p:nvPr/>
          </p:nvSpPr>
          <p:spPr>
            <a:xfrm>
              <a:off x="1860" y="155"/>
              <a:ext cx="0" cy="3130"/>
            </a:xfrm>
            <a:prstGeom prst="line">
              <a:avLst/>
            </a:prstGeom>
            <a:ln w="76200" cap="flat" cmpd="sng">
              <a:solidFill>
                <a:schemeClr val="accent1"/>
              </a:solidFill>
              <a:prstDash val="solid"/>
              <a:headEnd type="none" w="med" len="med"/>
              <a:tailEnd type="none" w="med" len="med"/>
            </a:ln>
          </p:spPr>
        </p:sp>
        <p:sp>
          <p:nvSpPr>
            <p:cNvPr id="73736" name="直接连接符 73735"/>
            <p:cNvSpPr/>
            <p:nvPr/>
          </p:nvSpPr>
          <p:spPr>
            <a:xfrm flipH="1">
              <a:off x="3448" y="0"/>
              <a:ext cx="1" cy="3285"/>
            </a:xfrm>
            <a:prstGeom prst="line">
              <a:avLst/>
            </a:prstGeom>
            <a:ln w="76200" cap="flat" cmpd="sng">
              <a:solidFill>
                <a:schemeClr val="hlink"/>
              </a:solidFill>
              <a:prstDash val="solid"/>
              <a:headEnd type="none" w="med" len="med"/>
              <a:tailEnd type="none" w="med" len="med"/>
            </a:ln>
          </p:spPr>
        </p:sp>
        <p:sp>
          <p:nvSpPr>
            <p:cNvPr id="73737" name="直接连接符 73736"/>
            <p:cNvSpPr/>
            <p:nvPr/>
          </p:nvSpPr>
          <p:spPr>
            <a:xfrm flipH="1">
              <a:off x="3493" y="0"/>
              <a:ext cx="4" cy="3285"/>
            </a:xfrm>
            <a:prstGeom prst="line">
              <a:avLst/>
            </a:prstGeom>
            <a:ln w="76200" cap="flat" cmpd="sng">
              <a:solidFill>
                <a:schemeClr val="hlink"/>
              </a:solidFill>
              <a:prstDash val="solid"/>
              <a:headEnd type="none" w="med" len="med"/>
              <a:tailEnd type="none" w="med" len="med"/>
            </a:ln>
          </p:spPr>
        </p:sp>
        <p:sp>
          <p:nvSpPr>
            <p:cNvPr id="73738" name="直接连接符 73737"/>
            <p:cNvSpPr/>
            <p:nvPr/>
          </p:nvSpPr>
          <p:spPr>
            <a:xfrm flipH="1">
              <a:off x="3538" y="0"/>
              <a:ext cx="7" cy="3285"/>
            </a:xfrm>
            <a:prstGeom prst="line">
              <a:avLst/>
            </a:prstGeom>
            <a:ln w="76200" cap="flat" cmpd="sng">
              <a:solidFill>
                <a:schemeClr val="hlink"/>
              </a:solidFill>
              <a:prstDash val="solid"/>
              <a:headEnd type="none" w="med" len="med"/>
              <a:tailEnd type="none" w="med" len="med"/>
            </a:ln>
          </p:spPr>
        </p:sp>
        <p:sp>
          <p:nvSpPr>
            <p:cNvPr id="73739" name="直接连接符 73738"/>
            <p:cNvSpPr/>
            <p:nvPr/>
          </p:nvSpPr>
          <p:spPr>
            <a:xfrm flipH="1">
              <a:off x="2105" y="432"/>
              <a:ext cx="1296" cy="0"/>
            </a:xfrm>
            <a:prstGeom prst="line">
              <a:avLst/>
            </a:prstGeom>
            <a:ln w="38100" cap="flat" cmpd="sng">
              <a:solidFill>
                <a:srgbClr val="FF6600"/>
              </a:solidFill>
              <a:prstDash val="solid"/>
              <a:headEnd type="none" w="med" len="med"/>
              <a:tailEnd type="none" w="med" len="med"/>
            </a:ln>
          </p:spPr>
        </p:sp>
        <p:sp>
          <p:nvSpPr>
            <p:cNvPr id="73740" name="直接连接符 73739"/>
            <p:cNvSpPr/>
            <p:nvPr/>
          </p:nvSpPr>
          <p:spPr>
            <a:xfrm flipH="1">
              <a:off x="2105" y="1104"/>
              <a:ext cx="1296" cy="0"/>
            </a:xfrm>
            <a:prstGeom prst="line">
              <a:avLst/>
            </a:prstGeom>
            <a:ln w="38100" cap="flat" cmpd="sng">
              <a:solidFill>
                <a:srgbClr val="FF6600"/>
              </a:solidFill>
              <a:prstDash val="solid"/>
              <a:headEnd type="none" w="med" len="med"/>
              <a:tailEnd type="none" w="med" len="med"/>
            </a:ln>
          </p:spPr>
        </p:sp>
        <p:sp>
          <p:nvSpPr>
            <p:cNvPr id="73741" name="直接连接符 73740"/>
            <p:cNvSpPr/>
            <p:nvPr/>
          </p:nvSpPr>
          <p:spPr>
            <a:xfrm flipV="1">
              <a:off x="2105" y="1008"/>
              <a:ext cx="0" cy="96"/>
            </a:xfrm>
            <a:prstGeom prst="line">
              <a:avLst/>
            </a:prstGeom>
            <a:ln w="38100" cap="flat" cmpd="sng">
              <a:solidFill>
                <a:srgbClr val="FFFF00"/>
              </a:solidFill>
              <a:prstDash val="solid"/>
              <a:headEnd type="none" w="med" len="med"/>
              <a:tailEnd type="triangle" w="med" len="med"/>
            </a:ln>
          </p:spPr>
        </p:sp>
        <p:grpSp>
          <p:nvGrpSpPr>
            <p:cNvPr id="73742" name="组合 73741"/>
            <p:cNvGrpSpPr/>
            <p:nvPr/>
          </p:nvGrpSpPr>
          <p:grpSpPr>
            <a:xfrm>
              <a:off x="1241" y="1440"/>
              <a:ext cx="1200" cy="480"/>
              <a:chOff x="0" y="0"/>
              <a:chExt cx="1056" cy="672"/>
            </a:xfrm>
          </p:grpSpPr>
          <p:sp>
            <p:nvSpPr>
              <p:cNvPr id="73743" name="椭圆 73742"/>
              <p:cNvSpPr/>
              <p:nvPr/>
            </p:nvSpPr>
            <p:spPr>
              <a:xfrm>
                <a:off x="0" y="0"/>
                <a:ext cx="1056" cy="672"/>
              </a:xfrm>
              <a:prstGeom prst="ellipse">
                <a:avLst/>
              </a:prstGeom>
              <a:pattFill prst="shingle">
                <a:fgClr>
                  <a:srgbClr val="0000D0"/>
                </a:fgClr>
                <a:bgClr>
                  <a:srgbClr val="000022"/>
                </a:bgClr>
              </a:pattFill>
              <a:ln w="28575" cap="flat" cmpd="sng">
                <a:solidFill>
                  <a:srgbClr val="FFFF00"/>
                </a:solidFill>
                <a:prstDash val="solid"/>
                <a:headEnd type="none" w="med" len="med"/>
                <a:tailEnd type="none" w="med" len="med"/>
              </a:ln>
            </p:spPr>
            <p:txBody>
              <a:bodyPr/>
              <a:p>
                <a:endParaRPr lang="zh-CN" altLang="en-US"/>
              </a:p>
            </p:txBody>
          </p:sp>
          <p:sp>
            <p:nvSpPr>
              <p:cNvPr id="73744" name="椭圆 73743"/>
              <p:cNvSpPr/>
              <p:nvPr/>
            </p:nvSpPr>
            <p:spPr>
              <a:xfrm>
                <a:off x="144" y="96"/>
                <a:ext cx="768" cy="480"/>
              </a:xfrm>
              <a:prstGeom prst="ellipse">
                <a:avLst/>
              </a:prstGeom>
              <a:pattFill prst="shingle">
                <a:fgClr>
                  <a:srgbClr val="0000D0"/>
                </a:fgClr>
                <a:bgClr>
                  <a:srgbClr val="000022"/>
                </a:bgClr>
              </a:pattFill>
              <a:ln w="28575" cap="flat" cmpd="sng">
                <a:solidFill>
                  <a:srgbClr val="FFFF00"/>
                </a:solidFill>
                <a:prstDash val="solid"/>
                <a:headEnd type="none" w="med" len="med"/>
                <a:tailEnd type="none" w="med" len="med"/>
              </a:ln>
            </p:spPr>
            <p:txBody>
              <a:bodyPr/>
              <a:p>
                <a:endParaRPr lang="zh-CN" altLang="en-US"/>
              </a:p>
            </p:txBody>
          </p:sp>
        </p:grpSp>
        <p:grpSp>
          <p:nvGrpSpPr>
            <p:cNvPr id="73745" name="组合 73744"/>
            <p:cNvGrpSpPr/>
            <p:nvPr/>
          </p:nvGrpSpPr>
          <p:grpSpPr>
            <a:xfrm>
              <a:off x="1241" y="432"/>
              <a:ext cx="1200" cy="480"/>
              <a:chOff x="0" y="0"/>
              <a:chExt cx="1056" cy="672"/>
            </a:xfrm>
          </p:grpSpPr>
          <p:sp>
            <p:nvSpPr>
              <p:cNvPr id="73746" name="椭圆 73745"/>
              <p:cNvSpPr/>
              <p:nvPr/>
            </p:nvSpPr>
            <p:spPr>
              <a:xfrm>
                <a:off x="0" y="0"/>
                <a:ext cx="1056" cy="672"/>
              </a:xfrm>
              <a:prstGeom prst="ellipse">
                <a:avLst/>
              </a:prstGeom>
              <a:pattFill prst="shingle">
                <a:fgClr>
                  <a:srgbClr val="0000D0"/>
                </a:fgClr>
                <a:bgClr>
                  <a:srgbClr val="000022"/>
                </a:bgClr>
              </a:pattFill>
              <a:ln w="28575" cap="flat" cmpd="sng">
                <a:solidFill>
                  <a:srgbClr val="FFFF00"/>
                </a:solidFill>
                <a:prstDash val="solid"/>
                <a:headEnd type="none" w="med" len="med"/>
                <a:tailEnd type="none" w="med" len="med"/>
              </a:ln>
            </p:spPr>
            <p:txBody>
              <a:bodyPr/>
              <a:p>
                <a:endParaRPr lang="zh-CN" altLang="en-US"/>
              </a:p>
            </p:txBody>
          </p:sp>
          <p:sp>
            <p:nvSpPr>
              <p:cNvPr id="73747" name="椭圆 73746"/>
              <p:cNvSpPr/>
              <p:nvPr/>
            </p:nvSpPr>
            <p:spPr>
              <a:xfrm>
                <a:off x="144" y="96"/>
                <a:ext cx="768" cy="480"/>
              </a:xfrm>
              <a:prstGeom prst="ellipse">
                <a:avLst/>
              </a:prstGeom>
              <a:pattFill prst="shingle">
                <a:fgClr>
                  <a:srgbClr val="0000D0"/>
                </a:fgClr>
                <a:bgClr>
                  <a:srgbClr val="000022"/>
                </a:bgClr>
              </a:pattFill>
              <a:ln w="28575" cap="flat" cmpd="sng">
                <a:solidFill>
                  <a:srgbClr val="FFFF00"/>
                </a:solidFill>
                <a:prstDash val="solid"/>
                <a:headEnd type="none" w="med" len="med"/>
                <a:tailEnd type="none" w="med" len="med"/>
              </a:ln>
            </p:spPr>
            <p:txBody>
              <a:bodyPr/>
              <a:p>
                <a:endParaRPr lang="zh-CN" altLang="en-US"/>
              </a:p>
            </p:txBody>
          </p:sp>
        </p:grpSp>
        <p:grpSp>
          <p:nvGrpSpPr>
            <p:cNvPr id="73748" name="组合 73747"/>
            <p:cNvGrpSpPr/>
            <p:nvPr/>
          </p:nvGrpSpPr>
          <p:grpSpPr>
            <a:xfrm>
              <a:off x="1241" y="2496"/>
              <a:ext cx="1200" cy="480"/>
              <a:chOff x="0" y="0"/>
              <a:chExt cx="1056" cy="672"/>
            </a:xfrm>
          </p:grpSpPr>
          <p:sp>
            <p:nvSpPr>
              <p:cNvPr id="73749" name="椭圆 73748"/>
              <p:cNvSpPr/>
              <p:nvPr/>
            </p:nvSpPr>
            <p:spPr>
              <a:xfrm>
                <a:off x="0" y="0"/>
                <a:ext cx="1056" cy="672"/>
              </a:xfrm>
              <a:prstGeom prst="ellipse">
                <a:avLst/>
              </a:prstGeom>
              <a:pattFill prst="shingle">
                <a:fgClr>
                  <a:srgbClr val="0000D0"/>
                </a:fgClr>
                <a:bgClr>
                  <a:srgbClr val="000022"/>
                </a:bgClr>
              </a:pattFill>
              <a:ln w="28575" cap="flat" cmpd="sng">
                <a:solidFill>
                  <a:srgbClr val="FFFF00"/>
                </a:solidFill>
                <a:prstDash val="solid"/>
                <a:headEnd type="none" w="med" len="med"/>
                <a:tailEnd type="none" w="med" len="med"/>
              </a:ln>
            </p:spPr>
            <p:txBody>
              <a:bodyPr/>
              <a:p>
                <a:endParaRPr lang="zh-CN" altLang="en-US"/>
              </a:p>
            </p:txBody>
          </p:sp>
          <p:sp>
            <p:nvSpPr>
              <p:cNvPr id="73750" name="椭圆 73749"/>
              <p:cNvSpPr/>
              <p:nvPr/>
            </p:nvSpPr>
            <p:spPr>
              <a:xfrm>
                <a:off x="144" y="96"/>
                <a:ext cx="768" cy="480"/>
              </a:xfrm>
              <a:prstGeom prst="ellipse">
                <a:avLst/>
              </a:prstGeom>
              <a:pattFill prst="shingle">
                <a:fgClr>
                  <a:srgbClr val="0000D0"/>
                </a:fgClr>
                <a:bgClr>
                  <a:srgbClr val="000022"/>
                </a:bgClr>
              </a:pattFill>
              <a:ln w="28575" cap="flat" cmpd="sng">
                <a:solidFill>
                  <a:srgbClr val="FFFF00"/>
                </a:solidFill>
                <a:prstDash val="solid"/>
                <a:headEnd type="none" w="med" len="med"/>
                <a:tailEnd type="none" w="med" len="med"/>
              </a:ln>
            </p:spPr>
            <p:txBody>
              <a:bodyPr/>
              <a:p>
                <a:endParaRPr lang="zh-CN" altLang="en-US"/>
              </a:p>
            </p:txBody>
          </p:sp>
        </p:grpSp>
        <p:sp>
          <p:nvSpPr>
            <p:cNvPr id="73751" name="直接连接符 73750"/>
            <p:cNvSpPr/>
            <p:nvPr/>
          </p:nvSpPr>
          <p:spPr>
            <a:xfrm>
              <a:off x="2105" y="432"/>
              <a:ext cx="0" cy="144"/>
            </a:xfrm>
            <a:prstGeom prst="line">
              <a:avLst/>
            </a:prstGeom>
            <a:ln w="38100" cap="flat" cmpd="sng">
              <a:solidFill>
                <a:srgbClr val="FFFF00"/>
              </a:solidFill>
              <a:prstDash val="solid"/>
              <a:headEnd type="none" w="med" len="med"/>
              <a:tailEnd type="triangle" w="med" len="med"/>
            </a:ln>
          </p:spPr>
        </p:sp>
        <p:sp>
          <p:nvSpPr>
            <p:cNvPr id="73752" name="直接连接符 73751"/>
            <p:cNvSpPr/>
            <p:nvPr/>
          </p:nvSpPr>
          <p:spPr>
            <a:xfrm flipH="1">
              <a:off x="2105" y="1392"/>
              <a:ext cx="1296" cy="0"/>
            </a:xfrm>
            <a:prstGeom prst="line">
              <a:avLst/>
            </a:prstGeom>
            <a:ln w="38100" cap="flat" cmpd="sng">
              <a:solidFill>
                <a:srgbClr val="FF6600"/>
              </a:solidFill>
              <a:prstDash val="solid"/>
              <a:headEnd type="none" w="med" len="med"/>
              <a:tailEnd type="none" w="med" len="med"/>
            </a:ln>
          </p:spPr>
        </p:sp>
        <p:sp>
          <p:nvSpPr>
            <p:cNvPr id="73753" name="直接连接符 73752"/>
            <p:cNvSpPr/>
            <p:nvPr/>
          </p:nvSpPr>
          <p:spPr>
            <a:xfrm>
              <a:off x="2105" y="1392"/>
              <a:ext cx="0" cy="144"/>
            </a:xfrm>
            <a:prstGeom prst="line">
              <a:avLst/>
            </a:prstGeom>
            <a:ln w="38100" cap="flat" cmpd="sng">
              <a:solidFill>
                <a:srgbClr val="FFFF00"/>
              </a:solidFill>
              <a:prstDash val="solid"/>
              <a:headEnd type="none" w="med" len="med"/>
              <a:tailEnd type="triangle" w="med" len="med"/>
            </a:ln>
          </p:spPr>
        </p:sp>
        <p:sp>
          <p:nvSpPr>
            <p:cNvPr id="73754" name="直接连接符 73753"/>
            <p:cNvSpPr/>
            <p:nvPr/>
          </p:nvSpPr>
          <p:spPr>
            <a:xfrm flipH="1">
              <a:off x="2105" y="2496"/>
              <a:ext cx="1296" cy="0"/>
            </a:xfrm>
            <a:prstGeom prst="line">
              <a:avLst/>
            </a:prstGeom>
            <a:ln w="38100" cap="flat" cmpd="sng">
              <a:solidFill>
                <a:srgbClr val="FF6600"/>
              </a:solidFill>
              <a:prstDash val="solid"/>
              <a:headEnd type="none" w="med" len="med"/>
              <a:tailEnd type="none" w="med" len="med"/>
            </a:ln>
          </p:spPr>
        </p:sp>
        <p:sp>
          <p:nvSpPr>
            <p:cNvPr id="73755" name="直接连接符 73754"/>
            <p:cNvSpPr/>
            <p:nvPr/>
          </p:nvSpPr>
          <p:spPr>
            <a:xfrm>
              <a:off x="2105" y="2496"/>
              <a:ext cx="0" cy="144"/>
            </a:xfrm>
            <a:prstGeom prst="line">
              <a:avLst/>
            </a:prstGeom>
            <a:ln w="38100" cap="flat" cmpd="sng">
              <a:solidFill>
                <a:srgbClr val="FFFF00"/>
              </a:solidFill>
              <a:prstDash val="solid"/>
              <a:headEnd type="none" w="med" len="med"/>
              <a:tailEnd type="triangle" w="med" len="med"/>
            </a:ln>
          </p:spPr>
        </p:sp>
        <p:sp>
          <p:nvSpPr>
            <p:cNvPr id="73756" name="直接连接符 73755"/>
            <p:cNvSpPr/>
            <p:nvPr/>
          </p:nvSpPr>
          <p:spPr>
            <a:xfrm flipH="1">
              <a:off x="2105" y="2112"/>
              <a:ext cx="1296" cy="0"/>
            </a:xfrm>
            <a:prstGeom prst="line">
              <a:avLst/>
            </a:prstGeom>
            <a:ln w="38100" cap="flat" cmpd="sng">
              <a:solidFill>
                <a:srgbClr val="FF6600"/>
              </a:solidFill>
              <a:prstDash val="solid"/>
              <a:headEnd type="none" w="med" len="med"/>
              <a:tailEnd type="none" w="med" len="med"/>
            </a:ln>
          </p:spPr>
        </p:sp>
        <p:sp>
          <p:nvSpPr>
            <p:cNvPr id="73757" name="直接连接符 73756"/>
            <p:cNvSpPr/>
            <p:nvPr/>
          </p:nvSpPr>
          <p:spPr>
            <a:xfrm flipV="1">
              <a:off x="2105" y="2016"/>
              <a:ext cx="0" cy="96"/>
            </a:xfrm>
            <a:prstGeom prst="line">
              <a:avLst/>
            </a:prstGeom>
            <a:ln w="38100" cap="flat" cmpd="sng">
              <a:solidFill>
                <a:srgbClr val="FFFF00"/>
              </a:solidFill>
              <a:prstDash val="solid"/>
              <a:headEnd type="none" w="med" len="med"/>
              <a:tailEnd type="triangle" w="med" len="med"/>
            </a:ln>
          </p:spPr>
        </p:sp>
        <p:sp>
          <p:nvSpPr>
            <p:cNvPr id="73758" name="直接连接符 73757"/>
            <p:cNvSpPr/>
            <p:nvPr/>
          </p:nvSpPr>
          <p:spPr>
            <a:xfrm flipH="1">
              <a:off x="2105" y="3168"/>
              <a:ext cx="1296" cy="0"/>
            </a:xfrm>
            <a:prstGeom prst="line">
              <a:avLst/>
            </a:prstGeom>
            <a:ln w="38100" cap="flat" cmpd="sng">
              <a:solidFill>
                <a:srgbClr val="FF6600"/>
              </a:solidFill>
              <a:prstDash val="solid"/>
              <a:headEnd type="none" w="med" len="med"/>
              <a:tailEnd type="none" w="med" len="med"/>
            </a:ln>
          </p:spPr>
        </p:sp>
        <p:sp>
          <p:nvSpPr>
            <p:cNvPr id="73759" name="直接连接符 73758"/>
            <p:cNvSpPr/>
            <p:nvPr/>
          </p:nvSpPr>
          <p:spPr>
            <a:xfrm flipV="1">
              <a:off x="2105" y="3072"/>
              <a:ext cx="0" cy="96"/>
            </a:xfrm>
            <a:prstGeom prst="line">
              <a:avLst/>
            </a:prstGeom>
            <a:ln w="38100" cap="flat" cmpd="sng">
              <a:solidFill>
                <a:srgbClr val="FFFF00"/>
              </a:solidFill>
              <a:prstDash val="solid"/>
              <a:headEnd type="none" w="med" len="med"/>
              <a:tailEnd type="triangle" w="med" len="med"/>
            </a:ln>
          </p:spPr>
        </p:sp>
        <p:sp>
          <p:nvSpPr>
            <p:cNvPr id="73760" name="直接连接符 73759"/>
            <p:cNvSpPr/>
            <p:nvPr/>
          </p:nvSpPr>
          <p:spPr>
            <a:xfrm>
              <a:off x="1865" y="384"/>
              <a:ext cx="0" cy="240"/>
            </a:xfrm>
            <a:prstGeom prst="line">
              <a:avLst/>
            </a:prstGeom>
            <a:ln w="76200" cap="flat" cmpd="sng">
              <a:solidFill>
                <a:schemeClr val="accent1"/>
              </a:solidFill>
              <a:prstDash val="solid"/>
              <a:headEnd type="none" w="med" len="med"/>
              <a:tailEnd type="none" w="med" len="med"/>
            </a:ln>
          </p:spPr>
        </p:sp>
        <p:sp>
          <p:nvSpPr>
            <p:cNvPr id="73761" name="直接连接符 73760"/>
            <p:cNvSpPr/>
            <p:nvPr/>
          </p:nvSpPr>
          <p:spPr>
            <a:xfrm>
              <a:off x="1865" y="1392"/>
              <a:ext cx="0" cy="240"/>
            </a:xfrm>
            <a:prstGeom prst="line">
              <a:avLst/>
            </a:prstGeom>
            <a:ln w="76200" cap="flat" cmpd="sng">
              <a:solidFill>
                <a:schemeClr val="accent1"/>
              </a:solidFill>
              <a:prstDash val="solid"/>
              <a:headEnd type="none" w="med" len="med"/>
              <a:tailEnd type="none" w="med" len="med"/>
            </a:ln>
          </p:spPr>
        </p:sp>
        <p:sp>
          <p:nvSpPr>
            <p:cNvPr id="73762" name="直接连接符 73761"/>
            <p:cNvSpPr/>
            <p:nvPr/>
          </p:nvSpPr>
          <p:spPr>
            <a:xfrm>
              <a:off x="1865" y="2448"/>
              <a:ext cx="0" cy="240"/>
            </a:xfrm>
            <a:prstGeom prst="line">
              <a:avLst/>
            </a:prstGeom>
            <a:ln w="76200" cap="flat" cmpd="sng">
              <a:solidFill>
                <a:schemeClr val="accent1"/>
              </a:solidFill>
              <a:prstDash val="solid"/>
              <a:headEnd type="none" w="med" len="med"/>
              <a:tailEnd type="none" w="med" len="med"/>
            </a:ln>
          </p:spPr>
        </p:sp>
        <p:sp>
          <p:nvSpPr>
            <p:cNvPr id="73763" name="直接连接符 73762"/>
            <p:cNvSpPr/>
            <p:nvPr/>
          </p:nvSpPr>
          <p:spPr>
            <a:xfrm flipH="1">
              <a:off x="1241" y="672"/>
              <a:ext cx="144" cy="0"/>
            </a:xfrm>
            <a:prstGeom prst="line">
              <a:avLst/>
            </a:prstGeom>
            <a:ln w="28575" cap="flat" cmpd="sng">
              <a:solidFill>
                <a:srgbClr val="FFFF00"/>
              </a:solidFill>
              <a:prstDash val="solid"/>
              <a:headEnd type="none" w="med" len="med"/>
              <a:tailEnd type="none" w="med" len="med"/>
            </a:ln>
          </p:spPr>
        </p:sp>
        <p:sp>
          <p:nvSpPr>
            <p:cNvPr id="73764" name="直接连接符 73763"/>
            <p:cNvSpPr/>
            <p:nvPr/>
          </p:nvSpPr>
          <p:spPr>
            <a:xfrm flipH="1">
              <a:off x="1385" y="768"/>
              <a:ext cx="96" cy="48"/>
            </a:xfrm>
            <a:prstGeom prst="line">
              <a:avLst/>
            </a:prstGeom>
            <a:ln w="28575" cap="flat" cmpd="sng">
              <a:solidFill>
                <a:srgbClr val="FFFF00"/>
              </a:solidFill>
              <a:prstDash val="solid"/>
              <a:headEnd type="none" w="med" len="med"/>
              <a:tailEnd type="none" w="med" len="med"/>
            </a:ln>
          </p:spPr>
        </p:sp>
        <p:sp>
          <p:nvSpPr>
            <p:cNvPr id="73765" name="直接连接符 73764"/>
            <p:cNvSpPr/>
            <p:nvPr/>
          </p:nvSpPr>
          <p:spPr>
            <a:xfrm flipH="1" flipV="1">
              <a:off x="1337" y="528"/>
              <a:ext cx="96" cy="48"/>
            </a:xfrm>
            <a:prstGeom prst="line">
              <a:avLst/>
            </a:prstGeom>
            <a:ln w="28575" cap="flat" cmpd="sng">
              <a:solidFill>
                <a:srgbClr val="FFFF00"/>
              </a:solidFill>
              <a:prstDash val="solid"/>
              <a:headEnd type="none" w="med" len="med"/>
              <a:tailEnd type="none" w="med" len="med"/>
            </a:ln>
          </p:spPr>
        </p:sp>
        <p:sp>
          <p:nvSpPr>
            <p:cNvPr id="73766" name="直接连接符 73765"/>
            <p:cNvSpPr/>
            <p:nvPr/>
          </p:nvSpPr>
          <p:spPr>
            <a:xfrm flipH="1" flipV="1">
              <a:off x="1529" y="480"/>
              <a:ext cx="48" cy="48"/>
            </a:xfrm>
            <a:prstGeom prst="line">
              <a:avLst/>
            </a:prstGeom>
            <a:ln w="28575" cap="flat" cmpd="sng">
              <a:solidFill>
                <a:srgbClr val="FFFF00"/>
              </a:solidFill>
              <a:prstDash val="solid"/>
              <a:headEnd type="none" w="med" len="med"/>
              <a:tailEnd type="none" w="med" len="med"/>
            </a:ln>
          </p:spPr>
        </p:sp>
        <p:sp>
          <p:nvSpPr>
            <p:cNvPr id="73767" name="直接连接符 73766"/>
            <p:cNvSpPr/>
            <p:nvPr/>
          </p:nvSpPr>
          <p:spPr>
            <a:xfrm flipH="1">
              <a:off x="1529" y="816"/>
              <a:ext cx="48" cy="48"/>
            </a:xfrm>
            <a:prstGeom prst="line">
              <a:avLst/>
            </a:prstGeom>
            <a:ln w="28575" cap="flat" cmpd="sng">
              <a:solidFill>
                <a:srgbClr val="FFFF00"/>
              </a:solidFill>
              <a:prstDash val="solid"/>
              <a:headEnd type="none" w="med" len="med"/>
              <a:tailEnd type="none" w="med" len="med"/>
            </a:ln>
          </p:spPr>
        </p:sp>
        <p:sp>
          <p:nvSpPr>
            <p:cNvPr id="73768" name="直接连接符 73767"/>
            <p:cNvSpPr/>
            <p:nvPr/>
          </p:nvSpPr>
          <p:spPr>
            <a:xfrm>
              <a:off x="1673" y="816"/>
              <a:ext cx="0" cy="96"/>
            </a:xfrm>
            <a:prstGeom prst="line">
              <a:avLst/>
            </a:prstGeom>
            <a:ln w="28575" cap="flat" cmpd="sng">
              <a:solidFill>
                <a:srgbClr val="FFFF00"/>
              </a:solidFill>
              <a:prstDash val="solid"/>
              <a:headEnd type="none" w="med" len="med"/>
              <a:tailEnd type="none" w="med" len="med"/>
            </a:ln>
          </p:spPr>
        </p:sp>
        <p:sp>
          <p:nvSpPr>
            <p:cNvPr id="73769" name="直接连接符 73768"/>
            <p:cNvSpPr/>
            <p:nvPr/>
          </p:nvSpPr>
          <p:spPr>
            <a:xfrm>
              <a:off x="1817" y="864"/>
              <a:ext cx="0" cy="48"/>
            </a:xfrm>
            <a:prstGeom prst="line">
              <a:avLst/>
            </a:prstGeom>
            <a:ln w="28575" cap="flat" cmpd="sng">
              <a:solidFill>
                <a:srgbClr val="FFFF00"/>
              </a:solidFill>
              <a:prstDash val="solid"/>
              <a:headEnd type="none" w="med" len="med"/>
              <a:tailEnd type="none" w="med" len="med"/>
            </a:ln>
          </p:spPr>
        </p:sp>
        <p:sp>
          <p:nvSpPr>
            <p:cNvPr id="73770" name="直接连接符 73769"/>
            <p:cNvSpPr/>
            <p:nvPr/>
          </p:nvSpPr>
          <p:spPr>
            <a:xfrm>
              <a:off x="1913" y="864"/>
              <a:ext cx="0" cy="0"/>
            </a:xfrm>
            <a:prstGeom prst="line">
              <a:avLst/>
            </a:prstGeom>
            <a:ln w="28575" cap="flat" cmpd="sng">
              <a:solidFill>
                <a:srgbClr val="FFFF00"/>
              </a:solidFill>
              <a:prstDash val="solid"/>
              <a:headEnd type="none" w="med" len="med"/>
              <a:tailEnd type="none" w="med" len="med"/>
            </a:ln>
          </p:spPr>
        </p:sp>
        <p:sp>
          <p:nvSpPr>
            <p:cNvPr id="73771" name="直接连接符 73770"/>
            <p:cNvSpPr/>
            <p:nvPr/>
          </p:nvSpPr>
          <p:spPr>
            <a:xfrm>
              <a:off x="1961" y="816"/>
              <a:ext cx="0" cy="96"/>
            </a:xfrm>
            <a:prstGeom prst="line">
              <a:avLst/>
            </a:prstGeom>
            <a:ln w="28575" cap="flat" cmpd="sng">
              <a:solidFill>
                <a:srgbClr val="FFFF00"/>
              </a:solidFill>
              <a:prstDash val="solid"/>
              <a:headEnd type="none" w="med" len="med"/>
              <a:tailEnd type="none" w="med" len="med"/>
            </a:ln>
          </p:spPr>
        </p:sp>
        <p:sp>
          <p:nvSpPr>
            <p:cNvPr id="73772" name="直接连接符 73771"/>
            <p:cNvSpPr/>
            <p:nvPr/>
          </p:nvSpPr>
          <p:spPr>
            <a:xfrm>
              <a:off x="2057" y="816"/>
              <a:ext cx="96" cy="48"/>
            </a:xfrm>
            <a:prstGeom prst="line">
              <a:avLst/>
            </a:prstGeom>
            <a:ln w="28575" cap="flat" cmpd="sng">
              <a:solidFill>
                <a:srgbClr val="FFFF00"/>
              </a:solidFill>
              <a:prstDash val="solid"/>
              <a:headEnd type="none" w="med" len="med"/>
              <a:tailEnd type="none" w="med" len="med"/>
            </a:ln>
          </p:spPr>
        </p:sp>
        <p:sp>
          <p:nvSpPr>
            <p:cNvPr id="73773" name="直接连接符 73772"/>
            <p:cNvSpPr/>
            <p:nvPr/>
          </p:nvSpPr>
          <p:spPr>
            <a:xfrm>
              <a:off x="2249" y="768"/>
              <a:ext cx="96" cy="48"/>
            </a:xfrm>
            <a:prstGeom prst="line">
              <a:avLst/>
            </a:prstGeom>
            <a:ln w="28575" cap="flat" cmpd="sng">
              <a:solidFill>
                <a:srgbClr val="FFFF00"/>
              </a:solidFill>
              <a:prstDash val="solid"/>
              <a:headEnd type="none" w="med" len="med"/>
              <a:tailEnd type="none" w="med" len="med"/>
            </a:ln>
          </p:spPr>
        </p:sp>
        <p:sp>
          <p:nvSpPr>
            <p:cNvPr id="73774" name="直接连接符 73773"/>
            <p:cNvSpPr/>
            <p:nvPr/>
          </p:nvSpPr>
          <p:spPr>
            <a:xfrm>
              <a:off x="2297" y="672"/>
              <a:ext cx="144" cy="0"/>
            </a:xfrm>
            <a:prstGeom prst="line">
              <a:avLst/>
            </a:prstGeom>
            <a:ln w="28575" cap="flat" cmpd="sng">
              <a:solidFill>
                <a:srgbClr val="FFFF00"/>
              </a:solidFill>
              <a:prstDash val="solid"/>
              <a:headEnd type="none" w="med" len="med"/>
              <a:tailEnd type="none" w="med" len="med"/>
            </a:ln>
          </p:spPr>
        </p:sp>
        <p:sp>
          <p:nvSpPr>
            <p:cNvPr id="73775" name="直接连接符 73774"/>
            <p:cNvSpPr/>
            <p:nvPr/>
          </p:nvSpPr>
          <p:spPr>
            <a:xfrm flipV="1">
              <a:off x="2201" y="480"/>
              <a:ext cx="48" cy="96"/>
            </a:xfrm>
            <a:prstGeom prst="line">
              <a:avLst/>
            </a:prstGeom>
            <a:ln w="28575" cap="flat" cmpd="sng">
              <a:solidFill>
                <a:srgbClr val="FFFF00"/>
              </a:solidFill>
              <a:prstDash val="solid"/>
              <a:headEnd type="none" w="med" len="med"/>
              <a:tailEnd type="none" w="med" len="med"/>
            </a:ln>
          </p:spPr>
        </p:sp>
        <p:sp>
          <p:nvSpPr>
            <p:cNvPr id="73776" name="直接连接符 73775"/>
            <p:cNvSpPr/>
            <p:nvPr/>
          </p:nvSpPr>
          <p:spPr>
            <a:xfrm>
              <a:off x="1673" y="432"/>
              <a:ext cx="48" cy="48"/>
            </a:xfrm>
            <a:prstGeom prst="line">
              <a:avLst/>
            </a:prstGeom>
            <a:ln w="28575" cap="flat" cmpd="sng">
              <a:solidFill>
                <a:srgbClr val="FFFF00"/>
              </a:solidFill>
              <a:prstDash val="solid"/>
              <a:headEnd type="none" w="med" len="med"/>
              <a:tailEnd type="none" w="med" len="med"/>
            </a:ln>
          </p:spPr>
        </p:sp>
        <p:sp>
          <p:nvSpPr>
            <p:cNvPr id="73777" name="直接连接符 73776"/>
            <p:cNvSpPr/>
            <p:nvPr/>
          </p:nvSpPr>
          <p:spPr>
            <a:xfrm>
              <a:off x="1913" y="432"/>
              <a:ext cx="0" cy="48"/>
            </a:xfrm>
            <a:prstGeom prst="line">
              <a:avLst/>
            </a:prstGeom>
            <a:ln w="28575" cap="flat" cmpd="sng">
              <a:solidFill>
                <a:srgbClr val="FFFF00"/>
              </a:solidFill>
              <a:prstDash val="solid"/>
              <a:headEnd type="none" w="med" len="med"/>
              <a:tailEnd type="none" w="med" len="med"/>
            </a:ln>
          </p:spPr>
        </p:sp>
        <p:sp>
          <p:nvSpPr>
            <p:cNvPr id="73778" name="直接连接符 73777"/>
            <p:cNvSpPr/>
            <p:nvPr/>
          </p:nvSpPr>
          <p:spPr>
            <a:xfrm flipH="1">
              <a:off x="1241" y="672"/>
              <a:ext cx="0" cy="2112"/>
            </a:xfrm>
            <a:prstGeom prst="line">
              <a:avLst/>
            </a:prstGeom>
            <a:ln w="38100" cap="flat" cmpd="sng">
              <a:solidFill>
                <a:srgbClr val="FF6600"/>
              </a:solidFill>
              <a:prstDash val="dash"/>
              <a:headEnd type="none" w="med" len="med"/>
              <a:tailEnd type="none" w="med" len="med"/>
            </a:ln>
          </p:spPr>
        </p:sp>
        <p:sp>
          <p:nvSpPr>
            <p:cNvPr id="73779" name="直接连接符 73778"/>
            <p:cNvSpPr/>
            <p:nvPr/>
          </p:nvSpPr>
          <p:spPr>
            <a:xfrm flipV="1">
              <a:off x="521" y="2112"/>
              <a:ext cx="720" cy="96"/>
            </a:xfrm>
            <a:prstGeom prst="line">
              <a:avLst/>
            </a:prstGeom>
            <a:ln w="28575" cap="flat" cmpd="sng">
              <a:solidFill>
                <a:srgbClr val="FF6600"/>
              </a:solidFill>
              <a:prstDash val="solid"/>
              <a:headEnd type="none" w="med" len="med"/>
              <a:tailEnd type="triangle" w="med" len="med"/>
            </a:ln>
          </p:spPr>
        </p:sp>
        <p:sp>
          <p:nvSpPr>
            <p:cNvPr id="73780" name="文本框 73779"/>
            <p:cNvSpPr txBox="1"/>
            <p:nvPr/>
          </p:nvSpPr>
          <p:spPr>
            <a:xfrm>
              <a:off x="46" y="1888"/>
              <a:ext cx="502" cy="288"/>
            </a:xfrm>
            <a:prstGeom prst="rect">
              <a:avLst/>
            </a:prstGeom>
            <a:noFill/>
            <a:ln w="9525">
              <a:noFill/>
            </a:ln>
          </p:spPr>
          <p:txBody>
            <a:bodyPr wrap="none" anchor="ctr">
              <a:spAutoFit/>
            </a:bodyPr>
            <a:p>
              <a:pPr lvl="0" eaLnBrk="0" hangingPunct="0"/>
              <a:r>
                <a:rPr lang="zh-CN" altLang="en-US" sz="2400" b="1">
                  <a:latin typeface="Times New Roman" panose="02020603050405020304" pitchFamily="2" charset="0"/>
                  <a:ea typeface="黑体" panose="02010609060101010101" pitchFamily="1" charset="-122"/>
                </a:rPr>
                <a:t>柱面</a:t>
              </a:r>
              <a:endParaRPr lang="zh-CN" altLang="en-US" sz="2400" b="1">
                <a:latin typeface="Times New Roman" panose="02020603050405020304" pitchFamily="2" charset="0"/>
                <a:ea typeface="黑体" panose="02010609060101010101" pitchFamily="1" charset="-122"/>
              </a:endParaRPr>
            </a:p>
          </p:txBody>
        </p:sp>
        <p:sp>
          <p:nvSpPr>
            <p:cNvPr id="73781" name="直接连接符 73780"/>
            <p:cNvSpPr/>
            <p:nvPr/>
          </p:nvSpPr>
          <p:spPr>
            <a:xfrm>
              <a:off x="665" y="240"/>
              <a:ext cx="672" cy="384"/>
            </a:xfrm>
            <a:prstGeom prst="line">
              <a:avLst/>
            </a:prstGeom>
            <a:ln w="28575" cap="flat" cmpd="sng">
              <a:solidFill>
                <a:srgbClr val="FF6600"/>
              </a:solidFill>
              <a:prstDash val="solid"/>
              <a:headEnd type="none" w="med" len="med"/>
              <a:tailEnd type="triangle" w="med" len="med"/>
            </a:ln>
          </p:spPr>
        </p:sp>
        <p:sp>
          <p:nvSpPr>
            <p:cNvPr id="73782" name="文本框 73781"/>
            <p:cNvSpPr txBox="1"/>
            <p:nvPr/>
          </p:nvSpPr>
          <p:spPr>
            <a:xfrm>
              <a:off x="182" y="200"/>
              <a:ext cx="502" cy="288"/>
            </a:xfrm>
            <a:prstGeom prst="rect">
              <a:avLst/>
            </a:prstGeom>
            <a:noFill/>
            <a:ln w="9525">
              <a:noFill/>
            </a:ln>
          </p:spPr>
          <p:txBody>
            <a:bodyPr wrap="none" anchor="ctr">
              <a:spAutoFit/>
            </a:bodyPr>
            <a:p>
              <a:pPr lvl="0" eaLnBrk="0" hangingPunct="0"/>
              <a:r>
                <a:rPr lang="zh-CN" altLang="en-US" sz="2400" b="1">
                  <a:latin typeface="Times New Roman" panose="02020603050405020304" pitchFamily="2" charset="0"/>
                  <a:ea typeface="黑体" panose="02010609060101010101" pitchFamily="1" charset="-122"/>
                </a:rPr>
                <a:t>扇区</a:t>
              </a:r>
              <a:endParaRPr lang="zh-CN" altLang="en-US" sz="2400" b="1">
                <a:latin typeface="Times New Roman" panose="02020603050405020304" pitchFamily="2" charset="0"/>
                <a:ea typeface="黑体" panose="02010609060101010101" pitchFamily="1" charset="-122"/>
              </a:endParaRPr>
            </a:p>
          </p:txBody>
        </p:sp>
        <p:sp>
          <p:nvSpPr>
            <p:cNvPr id="73783" name="直接连接符 73782"/>
            <p:cNvSpPr/>
            <p:nvPr/>
          </p:nvSpPr>
          <p:spPr>
            <a:xfrm flipH="1">
              <a:off x="3545" y="1584"/>
              <a:ext cx="576" cy="0"/>
            </a:xfrm>
            <a:prstGeom prst="line">
              <a:avLst/>
            </a:prstGeom>
            <a:ln w="28575" cap="flat" cmpd="sng">
              <a:solidFill>
                <a:srgbClr val="FF6600"/>
              </a:solidFill>
              <a:prstDash val="solid"/>
              <a:headEnd type="none" w="med" len="med"/>
              <a:tailEnd type="triangle" w="med" len="med"/>
            </a:ln>
          </p:spPr>
        </p:sp>
        <p:sp>
          <p:nvSpPr>
            <p:cNvPr id="73784" name="文本框 73783"/>
            <p:cNvSpPr txBox="1"/>
            <p:nvPr/>
          </p:nvSpPr>
          <p:spPr>
            <a:xfrm>
              <a:off x="4081" y="1420"/>
              <a:ext cx="502" cy="288"/>
            </a:xfrm>
            <a:prstGeom prst="rect">
              <a:avLst/>
            </a:prstGeom>
            <a:noFill/>
            <a:ln w="9525">
              <a:noFill/>
            </a:ln>
          </p:spPr>
          <p:txBody>
            <a:bodyPr wrap="none" anchor="ctr">
              <a:spAutoFit/>
            </a:bodyPr>
            <a:p>
              <a:pPr lvl="0" eaLnBrk="0" hangingPunct="0"/>
              <a:r>
                <a:rPr lang="zh-CN" altLang="en-US" sz="2400" b="1">
                  <a:latin typeface="Times New Roman" panose="02020603050405020304" pitchFamily="2" charset="0"/>
                  <a:ea typeface="黑体" panose="02010609060101010101" pitchFamily="1" charset="-122"/>
                </a:rPr>
                <a:t>磁臂</a:t>
              </a:r>
              <a:endParaRPr lang="zh-CN" altLang="en-US" sz="2400" b="1">
                <a:latin typeface="Times New Roman" panose="02020603050405020304" pitchFamily="2" charset="0"/>
                <a:ea typeface="黑体" panose="02010609060101010101" pitchFamily="1" charset="-122"/>
              </a:endParaRPr>
            </a:p>
          </p:txBody>
        </p:sp>
        <p:sp>
          <p:nvSpPr>
            <p:cNvPr id="73785" name="文本框 73784"/>
            <p:cNvSpPr txBox="1"/>
            <p:nvPr/>
          </p:nvSpPr>
          <p:spPr>
            <a:xfrm>
              <a:off x="2042" y="3204"/>
              <a:ext cx="1127" cy="288"/>
            </a:xfrm>
            <a:prstGeom prst="rect">
              <a:avLst/>
            </a:prstGeom>
            <a:noFill/>
            <a:ln w="9525">
              <a:noFill/>
            </a:ln>
          </p:spPr>
          <p:txBody>
            <a:bodyPr anchor="ctr">
              <a:spAutoFit/>
            </a:bodyPr>
            <a:p>
              <a:pPr lvl="0" eaLnBrk="0" hangingPunct="0"/>
              <a:r>
                <a:rPr lang="zh-CN" altLang="en-US" sz="2400" b="1">
                  <a:latin typeface="Times New Roman" panose="02020603050405020304" pitchFamily="2" charset="0"/>
                  <a:ea typeface="黑体" panose="02010609060101010101" pitchFamily="1" charset="-122"/>
                </a:rPr>
                <a:t>读写磁头</a:t>
              </a:r>
              <a:endParaRPr lang="zh-CN" altLang="en-US" sz="2400" b="1">
                <a:latin typeface="Times New Roman" panose="02020603050405020304" pitchFamily="2" charset="0"/>
                <a:ea typeface="黑体" panose="02010609060101010101" pitchFamily="1" charset="-122"/>
              </a:endParaRPr>
            </a:p>
          </p:txBody>
        </p:sp>
        <p:sp>
          <p:nvSpPr>
            <p:cNvPr id="73786" name="文本框 73785"/>
            <p:cNvSpPr txBox="1"/>
            <p:nvPr/>
          </p:nvSpPr>
          <p:spPr>
            <a:xfrm>
              <a:off x="1588" y="3285"/>
              <a:ext cx="590" cy="288"/>
            </a:xfrm>
            <a:prstGeom prst="rect">
              <a:avLst/>
            </a:prstGeom>
            <a:noFill/>
            <a:ln w="9525">
              <a:noFill/>
            </a:ln>
          </p:spPr>
          <p:txBody>
            <a:bodyPr anchor="ctr">
              <a:spAutoFit/>
            </a:bodyPr>
            <a:p>
              <a:pPr lvl="0" eaLnBrk="0" hangingPunct="0"/>
              <a:r>
                <a:rPr lang="zh-CN" altLang="en-US" sz="2400" b="1">
                  <a:latin typeface="Times New Roman" panose="02020603050405020304" pitchFamily="2" charset="0"/>
                  <a:ea typeface="黑体" panose="02010609060101010101" pitchFamily="1" charset="-122"/>
                </a:rPr>
                <a:t>轴心</a:t>
              </a:r>
              <a:endParaRPr lang="zh-CN" altLang="en-US" sz="2400" b="1">
                <a:latin typeface="Times New Roman" panose="02020603050405020304" pitchFamily="2" charset="0"/>
                <a:ea typeface="黑体" panose="02010609060101010101" pitchFamily="1" charset="-122"/>
              </a:endParaRPr>
            </a:p>
          </p:txBody>
        </p:sp>
        <p:sp>
          <p:nvSpPr>
            <p:cNvPr id="73787" name="文本框 73786"/>
            <p:cNvSpPr txBox="1"/>
            <p:nvPr/>
          </p:nvSpPr>
          <p:spPr>
            <a:xfrm>
              <a:off x="3266" y="3239"/>
              <a:ext cx="590" cy="288"/>
            </a:xfrm>
            <a:prstGeom prst="rect">
              <a:avLst/>
            </a:prstGeom>
            <a:noFill/>
            <a:ln w="9525">
              <a:noFill/>
            </a:ln>
          </p:spPr>
          <p:txBody>
            <a:bodyPr anchor="ctr">
              <a:spAutoFit/>
            </a:bodyPr>
            <a:p>
              <a:pPr lvl="0" eaLnBrk="0" hangingPunct="0"/>
              <a:r>
                <a:rPr lang="zh-CN" altLang="en-US" sz="2400" b="1">
                  <a:latin typeface="Times New Roman" panose="02020603050405020304" pitchFamily="2" charset="0"/>
                  <a:ea typeface="黑体" panose="02010609060101010101" pitchFamily="1" charset="-122"/>
                </a:rPr>
                <a:t>主杆</a:t>
              </a:r>
              <a:endParaRPr lang="zh-CN" altLang="en-US" sz="2400" b="1">
                <a:latin typeface="Times New Roman" panose="02020603050405020304" pitchFamily="2" charset="0"/>
                <a:ea typeface="黑体" panose="02010609060101010101" pitchFamily="1" charset="-122"/>
              </a:endParaRPr>
            </a:p>
          </p:txBody>
        </p:sp>
        <p:sp>
          <p:nvSpPr>
            <p:cNvPr id="73788" name="直接连接符 73787"/>
            <p:cNvSpPr/>
            <p:nvPr/>
          </p:nvSpPr>
          <p:spPr>
            <a:xfrm flipV="1">
              <a:off x="635" y="3022"/>
              <a:ext cx="584" cy="91"/>
            </a:xfrm>
            <a:prstGeom prst="line">
              <a:avLst/>
            </a:prstGeom>
            <a:ln w="28575" cap="flat" cmpd="sng">
              <a:solidFill>
                <a:srgbClr val="FF6600"/>
              </a:solidFill>
              <a:prstDash val="solid"/>
              <a:headEnd type="none" w="med" len="med"/>
              <a:tailEnd type="triangle" w="med" len="med"/>
            </a:ln>
          </p:spPr>
        </p:sp>
        <p:sp>
          <p:nvSpPr>
            <p:cNvPr id="73789" name="直接连接符 73788"/>
            <p:cNvSpPr/>
            <p:nvPr/>
          </p:nvSpPr>
          <p:spPr>
            <a:xfrm>
              <a:off x="590" y="2705"/>
              <a:ext cx="635" cy="181"/>
            </a:xfrm>
            <a:prstGeom prst="line">
              <a:avLst/>
            </a:prstGeom>
            <a:ln w="28575" cap="flat" cmpd="sng">
              <a:solidFill>
                <a:srgbClr val="FF6600"/>
              </a:solidFill>
              <a:prstDash val="solid"/>
              <a:headEnd type="none" w="med" len="med"/>
              <a:tailEnd type="triangle" w="med" len="med"/>
            </a:ln>
          </p:spPr>
        </p:sp>
        <p:sp>
          <p:nvSpPr>
            <p:cNvPr id="73790" name="文本框 73789"/>
            <p:cNvSpPr txBox="1"/>
            <p:nvPr/>
          </p:nvSpPr>
          <p:spPr>
            <a:xfrm>
              <a:off x="91" y="3022"/>
              <a:ext cx="862" cy="288"/>
            </a:xfrm>
            <a:prstGeom prst="rect">
              <a:avLst/>
            </a:prstGeom>
            <a:noFill/>
            <a:ln w="9525">
              <a:noFill/>
            </a:ln>
          </p:spPr>
          <p:txBody>
            <a:bodyPr anchor="ctr">
              <a:spAutoFit/>
            </a:bodyPr>
            <a:p>
              <a:pPr lvl="0" eaLnBrk="0" hangingPunct="0"/>
              <a:r>
                <a:rPr lang="zh-CN" altLang="en-US" sz="2400" b="1">
                  <a:latin typeface="Times New Roman" panose="02020603050405020304" pitchFamily="2" charset="0"/>
                  <a:ea typeface="黑体" panose="02010609060101010101" pitchFamily="1" charset="-122"/>
                </a:rPr>
                <a:t>盘面</a:t>
              </a:r>
              <a:r>
                <a:rPr lang="en-US" altLang="zh-CN" sz="2400" b="1">
                  <a:latin typeface="Times New Roman" panose="02020603050405020304" pitchFamily="2" charset="0"/>
                  <a:ea typeface="黑体" panose="02010609060101010101" pitchFamily="1" charset="-122"/>
                </a:rPr>
                <a:t>0</a:t>
              </a:r>
              <a:endParaRPr lang="en-US" altLang="zh-CN" sz="2400" b="1">
                <a:latin typeface="Times New Roman" panose="02020603050405020304" pitchFamily="2" charset="0"/>
                <a:ea typeface="黑体" panose="02010609060101010101" pitchFamily="1" charset="-122"/>
              </a:endParaRPr>
            </a:p>
          </p:txBody>
        </p:sp>
        <p:sp>
          <p:nvSpPr>
            <p:cNvPr id="73791" name="文本框 73790"/>
            <p:cNvSpPr txBox="1"/>
            <p:nvPr/>
          </p:nvSpPr>
          <p:spPr>
            <a:xfrm>
              <a:off x="0" y="2786"/>
              <a:ext cx="862" cy="288"/>
            </a:xfrm>
            <a:prstGeom prst="rect">
              <a:avLst/>
            </a:prstGeom>
            <a:noFill/>
            <a:ln w="9525">
              <a:noFill/>
            </a:ln>
          </p:spPr>
          <p:txBody>
            <a:bodyPr anchor="ctr">
              <a:spAutoFit/>
            </a:bodyPr>
            <a:p>
              <a:pPr lvl="0" eaLnBrk="0" hangingPunct="0"/>
              <a:r>
                <a:rPr lang="zh-CN" altLang="en-US" sz="2400" b="1">
                  <a:latin typeface="Times New Roman" panose="02020603050405020304" pitchFamily="2" charset="0"/>
                  <a:ea typeface="黑体" panose="02010609060101010101" pitchFamily="1" charset="-122"/>
                </a:rPr>
                <a:t>盘面</a:t>
              </a:r>
              <a:r>
                <a:rPr lang="en-US" altLang="zh-CN" sz="2400" b="1">
                  <a:latin typeface="Times New Roman" panose="02020603050405020304" pitchFamily="2" charset="0"/>
                  <a:ea typeface="黑体" panose="02010609060101010101" pitchFamily="1" charset="-122"/>
                </a:rPr>
                <a:t>1</a:t>
              </a:r>
              <a:endParaRPr lang="en-US" altLang="zh-CN" sz="2400" b="1">
                <a:latin typeface="Times New Roman" panose="02020603050405020304" pitchFamily="2" charset="0"/>
                <a:ea typeface="黑体" panose="02010609060101010101" pitchFamily="1" charset="-122"/>
              </a:endParaRPr>
            </a:p>
          </p:txBody>
        </p:sp>
        <p:sp>
          <p:nvSpPr>
            <p:cNvPr id="73792" name="文本框 73791"/>
            <p:cNvSpPr txBox="1"/>
            <p:nvPr/>
          </p:nvSpPr>
          <p:spPr>
            <a:xfrm>
              <a:off x="545" y="3557"/>
              <a:ext cx="3946" cy="192"/>
            </a:xfrm>
            <a:prstGeom prst="rect">
              <a:avLst/>
            </a:prstGeom>
            <a:noFill/>
            <a:ln w="9525">
              <a:noFill/>
            </a:ln>
          </p:spPr>
          <p:txBody>
            <a:bodyPr lIns="0" tIns="0" rIns="0" bIns="0">
              <a:spAutoFit/>
            </a:bodyPr>
            <a:p>
              <a:pPr lvl="0" algn="ctr" eaLnBrk="0" hangingPunct="0">
                <a:spcBef>
                  <a:spcPct val="50000"/>
                </a:spcBef>
              </a:pPr>
              <a:r>
                <a:rPr lang="zh-CN" altLang="en-US" sz="2000" b="1">
                  <a:solidFill>
                    <a:srgbClr val="FF00FF"/>
                  </a:solidFill>
                  <a:latin typeface="Arial" panose="020B0604020202020204" pitchFamily="34" charset="0"/>
                  <a:ea typeface="黑体" panose="02010609060101010101" pitchFamily="1" charset="-122"/>
                </a:rPr>
                <a:t>磁盘驱动器的结构</a:t>
              </a:r>
              <a:endParaRPr lang="zh-CN" altLang="en-US" sz="2000" b="1">
                <a:solidFill>
                  <a:srgbClr val="FF00FF"/>
                </a:solidFill>
                <a:latin typeface="Arial" panose="020B0604020202020204" pitchFamily="34" charset="0"/>
                <a:ea typeface="黑体" panose="02010609060101010101" pitchFamily="1" charset="-122"/>
              </a:endParaRPr>
            </a:p>
          </p:txBody>
        </p:sp>
      </p:gr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增加</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76801"/>
          <p:cNvSpPr>
            <a:spLocks noGrp="1"/>
          </p:cNvSpPr>
          <p:nvPr>
            <p:ph type="title"/>
          </p:nvPr>
        </p:nvSpPr>
        <p:spPr/>
        <p:txBody>
          <a:bodyPr anchor="ctr"/>
          <a:p>
            <a:pPr>
              <a:buNone/>
            </a:pPr>
            <a:r>
              <a:rPr lang="zh-CN" altLang="en-US" dirty="0"/>
              <a:t>11.5.1 磁盘性能参数</a:t>
            </a:r>
            <a:endParaRPr lang="zh-CN" altLang="en-US" dirty="0"/>
          </a:p>
        </p:txBody>
      </p:sp>
      <p:pic>
        <p:nvPicPr>
          <p:cNvPr id="76803" name="内容占位符 76802" descr="11.6"/>
          <p:cNvPicPr>
            <a:picLocks noChangeAspect="1"/>
          </p:cNvPicPr>
          <p:nvPr>
            <p:ph idx="1"/>
          </p:nvPr>
        </p:nvPicPr>
        <p:blipFill>
          <a:blip r:embed="rId1"/>
          <a:stretch>
            <a:fillRect/>
          </a:stretch>
        </p:blipFill>
        <p:spPr>
          <a:xfrm>
            <a:off x="0" y="1949450"/>
            <a:ext cx="9144000" cy="2335213"/>
          </a:xfrm>
        </p:spPr>
      </p:pic>
      <p:sp>
        <p:nvSpPr>
          <p:cNvPr id="76804" name="文本框 76803"/>
          <p:cNvSpPr txBox="1"/>
          <p:nvPr/>
        </p:nvSpPr>
        <p:spPr>
          <a:xfrm>
            <a:off x="457200" y="4797425"/>
            <a:ext cx="7993063" cy="1066800"/>
          </a:xfrm>
          <a:prstGeom prst="rect">
            <a:avLst/>
          </a:prstGeom>
          <a:noFill/>
          <a:ln w="9525">
            <a:noFill/>
          </a:ln>
        </p:spPr>
        <p:txBody>
          <a:bodyPr vert="horz" wrap="square" lIns="0" tIns="0" rIns="0" bIns="0" anchor="t">
            <a:spAutoFit/>
          </a:bodyPr>
          <a:p>
            <a:pPr lvl="0" eaLnBrk="0" hangingPunct="0">
              <a:spcBef>
                <a:spcPct val="50000"/>
              </a:spcBef>
            </a:pPr>
            <a:r>
              <a:rPr lang="zh-CN" altLang="en-US" sz="2800" b="1" dirty="0">
                <a:solidFill>
                  <a:srgbClr val="FF0000"/>
                </a:solidFill>
                <a:latin typeface="Arial" panose="020B0604020202020204" pitchFamily="34" charset="0"/>
                <a:ea typeface="黑体" panose="02010609060101010101" pitchFamily="1" charset="-122"/>
              </a:rPr>
              <a:t>磁盘的访问时间</a:t>
            </a:r>
            <a:endParaRPr lang="zh-CN" altLang="en-US" sz="2800" b="1" dirty="0">
              <a:solidFill>
                <a:srgbClr val="FF0000"/>
              </a:solidFill>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0000"/>
                </a:solidFill>
                <a:latin typeface="Arial" panose="020B0604020202020204" pitchFamily="34" charset="0"/>
                <a:ea typeface="黑体" panose="02010609060101010101" pitchFamily="1" charset="-122"/>
              </a:rPr>
              <a:t>= 寻道时间 + 旋转延时时间 + 数据传输时间</a:t>
            </a:r>
            <a:endParaRPr lang="zh-CN" altLang="en-US" sz="2800" b="1" dirty="0">
              <a:latin typeface="Arial" panose="020B0604020202020204" pitchFamily="34" charset="0"/>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P344</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76804">
                                            <p:txEl>
                                              <p:charRg st="0" end="8"/>
                                            </p:txEl>
                                          </p:spTgt>
                                        </p:tgtEl>
                                        <p:attrNameLst>
                                          <p:attrName>style.visibility</p:attrName>
                                        </p:attrNameLst>
                                      </p:cBhvr>
                                      <p:to>
                                        <p:strVal val="visible"/>
                                      </p:to>
                                    </p:set>
                                    <p:animEffect transition="in" filter="diamond(in)">
                                      <p:cBhvr>
                                        <p:cTn id="7" dur="500"/>
                                        <p:tgtEl>
                                          <p:spTgt spid="76804">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6804">
                                            <p:txEl>
                                              <p:charRg st="8" end="33"/>
                                            </p:txEl>
                                          </p:spTgt>
                                        </p:tgtEl>
                                        <p:attrNameLst>
                                          <p:attrName>style.visibility</p:attrName>
                                        </p:attrNameLst>
                                      </p:cBhvr>
                                      <p:to>
                                        <p:strVal val="visible"/>
                                      </p:to>
                                    </p:set>
                                    <p:animEffect transition="in" filter="diamond(in)">
                                      <p:cBhvr>
                                        <p:cTn id="12" dur="500"/>
                                        <p:tgtEl>
                                          <p:spTgt spid="76804">
                                            <p:txEl>
                                              <p:charRg st="8" end="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77825"/>
          <p:cNvSpPr>
            <a:spLocks noGrp="1"/>
          </p:cNvSpPr>
          <p:nvPr>
            <p:ph type="title"/>
          </p:nvPr>
        </p:nvSpPr>
        <p:spPr>
          <a:xfrm>
            <a:off x="179388" y="188913"/>
            <a:ext cx="8964612" cy="549275"/>
          </a:xfrm>
        </p:spPr>
        <p:txBody>
          <a:bodyPr anchor="ctr"/>
          <a:p>
            <a:r>
              <a:rPr lang="en-US" altLang="zh-CN" sz="4000" b="0">
                <a:ea typeface="黑体" panose="02010609060101010101" pitchFamily="1" charset="-122"/>
              </a:rPr>
              <a:t>3. </a:t>
            </a:r>
            <a:r>
              <a:rPr lang="zh-CN" altLang="en-US" sz="4000" b="0">
                <a:solidFill>
                  <a:schemeClr val="tx1"/>
                </a:solidFill>
                <a:ea typeface="黑体" panose="02010609060101010101" pitchFamily="1" charset="-122"/>
              </a:rPr>
              <a:t>磁盘访问时间</a:t>
            </a:r>
            <a:endParaRPr lang="zh-CN" altLang="en-US" sz="4000" b="0">
              <a:solidFill>
                <a:schemeClr val="tx1"/>
              </a:solidFill>
              <a:ea typeface="黑体" panose="02010609060101010101" pitchFamily="1" charset="-122"/>
            </a:endParaRPr>
          </a:p>
        </p:txBody>
      </p:sp>
      <p:sp>
        <p:nvSpPr>
          <p:cNvPr id="77827" name="文本框 77826"/>
          <p:cNvSpPr txBox="1"/>
          <p:nvPr/>
        </p:nvSpPr>
        <p:spPr>
          <a:xfrm>
            <a:off x="611188" y="981075"/>
            <a:ext cx="7848600" cy="4906963"/>
          </a:xfrm>
          <a:prstGeom prst="rect">
            <a:avLst/>
          </a:prstGeom>
          <a:noFill/>
          <a:ln w="9525">
            <a:noFill/>
          </a:ln>
        </p:spPr>
        <p:txBody>
          <a:bodyPr lIns="0" tIns="0" rIns="0" bIns="0">
            <a:spAutoFit/>
          </a:bodyPr>
          <a:p>
            <a:pPr lvl="0" eaLnBrk="0" hangingPunct="0">
              <a:spcBef>
                <a:spcPct val="50000"/>
              </a:spcBef>
            </a:pPr>
            <a:r>
              <a:rPr lang="en-US" altLang="zh-CN" sz="2800" b="1">
                <a:solidFill>
                  <a:srgbClr val="FF0000"/>
                </a:solidFill>
                <a:latin typeface="Arial" panose="020B0604020202020204" pitchFamily="34" charset="0"/>
                <a:ea typeface="黑体" panose="02010609060101010101" pitchFamily="1" charset="-122"/>
              </a:rPr>
              <a:t>1) </a:t>
            </a:r>
            <a:r>
              <a:rPr lang="zh-CN" altLang="en-US" sz="2800" b="1">
                <a:solidFill>
                  <a:srgbClr val="FF0000"/>
                </a:solidFill>
                <a:latin typeface="Arial" panose="020B0604020202020204" pitchFamily="34" charset="0"/>
                <a:ea typeface="黑体" panose="02010609060101010101" pitchFamily="1" charset="-122"/>
              </a:rPr>
              <a:t>寻道时间</a:t>
            </a:r>
            <a:r>
              <a:rPr lang="en-US" altLang="zh-CN" sz="2800" b="1" i="1">
                <a:solidFill>
                  <a:srgbClr val="FF0000"/>
                </a:solidFill>
                <a:latin typeface="Arial" panose="020B0604020202020204" pitchFamily="34" charset="0"/>
                <a:ea typeface="黑体" panose="02010609060101010101" pitchFamily="1" charset="-122"/>
              </a:rPr>
              <a:t>T</a:t>
            </a:r>
            <a:r>
              <a:rPr lang="en-US" altLang="zh-CN" sz="2800" b="1">
                <a:solidFill>
                  <a:srgbClr val="FF0000"/>
                </a:solidFill>
                <a:latin typeface="Arial" panose="020B0604020202020204" pitchFamily="34" charset="0"/>
                <a:ea typeface="黑体" panose="02010609060101010101" pitchFamily="1" charset="-122"/>
              </a:rPr>
              <a:t>s</a:t>
            </a:r>
            <a:endParaRPr lang="en-US" altLang="zh-CN" sz="2800" b="1">
              <a:latin typeface="Arial" panose="020B0604020202020204" pitchFamily="34" charset="0"/>
              <a:ea typeface="黑体" panose="02010609060101010101" pitchFamily="1" charset="-122"/>
            </a:endParaRPr>
          </a:p>
          <a:p>
            <a:pPr lvl="0" eaLnBrk="0" hangingPunct="0">
              <a:spcBef>
                <a:spcPct val="50000"/>
              </a:spcBef>
            </a:pPr>
            <a:r>
              <a:rPr lang="en-US" altLang="zh-CN" sz="2800" b="1">
                <a:latin typeface="Arial" panose="020B0604020202020204" pitchFamily="34" charset="0"/>
                <a:ea typeface="黑体" panose="02010609060101010101" pitchFamily="1" charset="-122"/>
              </a:rPr>
              <a:t>      </a:t>
            </a:r>
            <a:r>
              <a:rPr lang="zh-CN" altLang="en-US" sz="2800" b="1">
                <a:latin typeface="Arial" panose="020B0604020202020204" pitchFamily="34" charset="0"/>
                <a:ea typeface="黑体" panose="02010609060101010101" pitchFamily="1" charset="-122"/>
              </a:rPr>
              <a:t>这是指把磁臂</a:t>
            </a:r>
            <a:r>
              <a:rPr lang="en-US" altLang="zh-CN" sz="2800" b="1">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磁头</a:t>
            </a:r>
            <a:r>
              <a:rPr lang="en-US" altLang="zh-CN" sz="2800" b="1">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移动到指定磁道上所经历的时间。该时间是启动磁臂的时间</a:t>
            </a:r>
            <a:r>
              <a:rPr lang="en-US" altLang="zh-CN" sz="2800" b="1">
                <a:latin typeface="Arial" panose="020B0604020202020204" pitchFamily="34" charset="0"/>
                <a:ea typeface="黑体" panose="02010609060101010101" pitchFamily="1" charset="-122"/>
              </a:rPr>
              <a:t>s</a:t>
            </a:r>
            <a:r>
              <a:rPr lang="zh-CN" altLang="en-US" sz="2800" b="1">
                <a:latin typeface="Arial" panose="020B0604020202020204" pitchFamily="34" charset="0"/>
                <a:ea typeface="黑体" panose="02010609060101010101" pitchFamily="1" charset="-122"/>
              </a:rPr>
              <a:t>与磁头移动</a:t>
            </a:r>
            <a:r>
              <a:rPr lang="en-US" altLang="zh-CN" sz="2800" b="1" i="1">
                <a:latin typeface="Arial" panose="020B0604020202020204" pitchFamily="34" charset="0"/>
                <a:ea typeface="黑体" panose="02010609060101010101" pitchFamily="1" charset="-122"/>
              </a:rPr>
              <a:t>n</a:t>
            </a:r>
            <a:r>
              <a:rPr lang="zh-CN" altLang="en-US" sz="2800" b="1">
                <a:latin typeface="Arial" panose="020B0604020202020204" pitchFamily="34" charset="0"/>
                <a:ea typeface="黑体" panose="02010609060101010101" pitchFamily="1" charset="-122"/>
              </a:rPr>
              <a:t>条磁道所花费的时间之和， 即</a:t>
            </a:r>
            <a:endParaRPr lang="zh-CN" altLang="en-US" sz="2800" b="1">
              <a:latin typeface="Arial" panose="020B0604020202020204" pitchFamily="34" charset="0"/>
              <a:ea typeface="黑体" panose="02010609060101010101" pitchFamily="1" charset="-122"/>
            </a:endParaRPr>
          </a:p>
          <a:p>
            <a:pPr lvl="0" eaLnBrk="0" hangingPunct="0">
              <a:spcBef>
                <a:spcPct val="50000"/>
              </a:spcBef>
            </a:pPr>
            <a:r>
              <a:rPr lang="en-US" altLang="zh-CN" sz="2800" b="1" i="1">
                <a:solidFill>
                  <a:srgbClr val="FF0000"/>
                </a:solidFill>
                <a:latin typeface="Arial" panose="020B0604020202020204" pitchFamily="34" charset="0"/>
                <a:ea typeface="黑体" panose="02010609060101010101" pitchFamily="1" charset="-122"/>
              </a:rPr>
              <a:t>T</a:t>
            </a:r>
            <a:r>
              <a:rPr lang="en-US" altLang="zh-CN" sz="2800" b="1">
                <a:solidFill>
                  <a:srgbClr val="FF0000"/>
                </a:solidFill>
                <a:latin typeface="Arial" panose="020B0604020202020204" pitchFamily="34" charset="0"/>
                <a:ea typeface="黑体" panose="02010609060101010101" pitchFamily="1" charset="-122"/>
              </a:rPr>
              <a:t>s=</a:t>
            </a:r>
            <a:r>
              <a:rPr lang="en-US" altLang="zh-CN" sz="2800" b="1" i="1">
                <a:solidFill>
                  <a:srgbClr val="FF0000"/>
                </a:solidFill>
                <a:latin typeface="Arial" panose="020B0604020202020204" pitchFamily="34" charset="0"/>
                <a:ea typeface="黑体" panose="02010609060101010101" pitchFamily="1" charset="-122"/>
              </a:rPr>
              <a:t>m</a:t>
            </a:r>
            <a:r>
              <a:rPr lang="en-US" altLang="zh-CN" sz="2800" b="1">
                <a:solidFill>
                  <a:srgbClr val="FF0000"/>
                </a:solidFill>
                <a:latin typeface="Arial" panose="020B0604020202020204" pitchFamily="34" charset="0"/>
                <a:ea typeface="黑体" panose="02010609060101010101" pitchFamily="1" charset="-122"/>
              </a:rPr>
              <a:t>×</a:t>
            </a:r>
            <a:r>
              <a:rPr lang="en-US" altLang="zh-CN" sz="2800" b="1" i="1">
                <a:solidFill>
                  <a:srgbClr val="FF0000"/>
                </a:solidFill>
                <a:latin typeface="Arial" panose="020B0604020202020204" pitchFamily="34" charset="0"/>
                <a:ea typeface="黑体" panose="02010609060101010101" pitchFamily="1" charset="-122"/>
              </a:rPr>
              <a:t>n</a:t>
            </a:r>
            <a:r>
              <a:rPr lang="en-US" altLang="zh-CN" sz="2800" b="1">
                <a:solidFill>
                  <a:srgbClr val="FF0000"/>
                </a:solidFill>
                <a:latin typeface="Arial" panose="020B0604020202020204" pitchFamily="34" charset="0"/>
                <a:ea typeface="黑体" panose="02010609060101010101" pitchFamily="1" charset="-122"/>
              </a:rPr>
              <a:t>+</a:t>
            </a:r>
            <a:r>
              <a:rPr lang="en-US" altLang="zh-CN" sz="2800" b="1" i="1">
                <a:solidFill>
                  <a:srgbClr val="FF0000"/>
                </a:solidFill>
                <a:latin typeface="Arial" panose="020B0604020202020204" pitchFamily="34" charset="0"/>
                <a:ea typeface="黑体" panose="02010609060101010101" pitchFamily="1" charset="-122"/>
              </a:rPr>
              <a:t>s</a:t>
            </a:r>
            <a:endParaRPr lang="en-US" altLang="zh-CN" sz="2800" b="1" i="1">
              <a:solidFill>
                <a:srgbClr val="FF0000"/>
              </a:solidFill>
              <a:latin typeface="Arial" panose="020B0604020202020204" pitchFamily="34" charset="0"/>
              <a:ea typeface="黑体" panose="02010609060101010101" pitchFamily="1" charset="-122"/>
            </a:endParaRPr>
          </a:p>
          <a:p>
            <a:pPr lvl="0" eaLnBrk="0" hangingPunct="0">
              <a:spcBef>
                <a:spcPct val="50000"/>
              </a:spcBef>
            </a:pPr>
            <a:r>
              <a:rPr lang="en-US" altLang="zh-CN" sz="2800" b="1">
                <a:latin typeface="Arial" panose="020B0604020202020204" pitchFamily="34" charset="0"/>
                <a:ea typeface="黑体" panose="02010609060101010101" pitchFamily="1" charset="-122"/>
              </a:rPr>
              <a:t>       </a:t>
            </a:r>
            <a:r>
              <a:rPr lang="zh-CN" altLang="en-US" sz="2800" b="1">
                <a:latin typeface="Arial" panose="020B0604020202020204" pitchFamily="34" charset="0"/>
                <a:ea typeface="黑体" panose="02010609060101010101" pitchFamily="1" charset="-122"/>
              </a:rPr>
              <a:t>其中，</a:t>
            </a:r>
            <a:r>
              <a:rPr lang="en-US" altLang="zh-CN" sz="2800" b="1" i="1">
                <a:latin typeface="Arial" panose="020B0604020202020204" pitchFamily="34" charset="0"/>
                <a:ea typeface="黑体" panose="02010609060101010101" pitchFamily="1" charset="-122"/>
              </a:rPr>
              <a:t>m</a:t>
            </a:r>
            <a:r>
              <a:rPr lang="zh-CN" altLang="en-US" sz="2800" b="1">
                <a:latin typeface="Arial" panose="020B0604020202020204" pitchFamily="34" charset="0"/>
                <a:ea typeface="黑体" panose="02010609060101010101" pitchFamily="1" charset="-122"/>
              </a:rPr>
              <a:t>是一常数，与磁盘驱动器的速度有关，对一般磁盘， </a:t>
            </a:r>
            <a:r>
              <a:rPr lang="en-US" altLang="zh-CN" sz="2800" b="1" i="1">
                <a:latin typeface="Arial" panose="020B0604020202020204" pitchFamily="34" charset="0"/>
                <a:ea typeface="黑体" panose="02010609060101010101" pitchFamily="1" charset="-122"/>
              </a:rPr>
              <a:t>m</a:t>
            </a:r>
            <a:r>
              <a:rPr lang="en-US" altLang="zh-CN" sz="2800" b="1">
                <a:latin typeface="Arial" panose="020B0604020202020204" pitchFamily="34" charset="0"/>
                <a:ea typeface="黑体" panose="02010609060101010101" pitchFamily="1" charset="-122"/>
              </a:rPr>
              <a:t>=0.2</a:t>
            </a:r>
            <a:r>
              <a:rPr lang="zh-CN" altLang="en-US" sz="2800" b="1">
                <a:latin typeface="Arial" panose="020B0604020202020204" pitchFamily="34" charset="0"/>
                <a:ea typeface="黑体" panose="02010609060101010101" pitchFamily="1" charset="-122"/>
              </a:rPr>
              <a:t>；对高速磁盘，</a:t>
            </a:r>
            <a:r>
              <a:rPr lang="en-US" altLang="zh-CN" sz="2800" b="1" i="1">
                <a:latin typeface="Arial" panose="020B0604020202020204" pitchFamily="34" charset="0"/>
                <a:ea typeface="黑体" panose="02010609060101010101" pitchFamily="1" charset="-122"/>
              </a:rPr>
              <a:t>m</a:t>
            </a:r>
            <a:r>
              <a:rPr lang="en-US" altLang="zh-CN" sz="2800" b="1">
                <a:latin typeface="Arial" panose="020B0604020202020204" pitchFamily="34" charset="0"/>
                <a:ea typeface="黑体" panose="02010609060101010101" pitchFamily="1" charset="-122"/>
              </a:rPr>
              <a:t>≤0.1,</a:t>
            </a:r>
            <a:r>
              <a:rPr lang="zh-CN" altLang="en-US" sz="2800" b="1">
                <a:latin typeface="Arial" panose="020B0604020202020204" pitchFamily="34" charset="0"/>
                <a:ea typeface="黑体" panose="02010609060101010101" pitchFamily="1" charset="-122"/>
              </a:rPr>
              <a:t>磁臂的启动时间约为</a:t>
            </a:r>
            <a:r>
              <a:rPr lang="en-US" altLang="zh-CN" sz="2800" b="1">
                <a:latin typeface="Arial" panose="020B0604020202020204" pitchFamily="34" charset="0"/>
                <a:ea typeface="黑体" panose="02010609060101010101" pitchFamily="1" charset="-122"/>
              </a:rPr>
              <a:t>2 ms</a:t>
            </a:r>
            <a:r>
              <a:rPr lang="zh-CN" altLang="en-US" sz="2800" b="1">
                <a:latin typeface="Arial" panose="020B0604020202020204" pitchFamily="34" charset="0"/>
                <a:ea typeface="黑体" panose="02010609060101010101" pitchFamily="1" charset="-122"/>
              </a:rPr>
              <a:t>。 这样，对一般的温盘， 其寻道时间将随寻道距离的增加而增大， 大体上是</a:t>
            </a:r>
            <a:r>
              <a:rPr lang="en-US" altLang="zh-CN" sz="2800" b="1">
                <a:latin typeface="Arial" panose="020B0604020202020204" pitchFamily="34" charset="0"/>
                <a:ea typeface="黑体" panose="02010609060101010101" pitchFamily="1" charset="-122"/>
              </a:rPr>
              <a:t>5~30 ms</a:t>
            </a:r>
            <a:r>
              <a:rPr lang="zh-CN" altLang="en-US" sz="2800" b="1">
                <a:latin typeface="Arial" panose="020B0604020202020204" pitchFamily="34" charset="0"/>
                <a:ea typeface="黑体" panose="02010609060101010101" pitchFamily="1" charset="-122"/>
              </a:rPr>
              <a:t>。</a:t>
            </a:r>
            <a:endParaRPr lang="zh-CN" altLang="en-US" sz="2800" b="1">
              <a:latin typeface="Arial" panose="020B0604020202020204" pitchFamily="34" charset="0"/>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P344</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diamond(in)">
                                      <p:cBhvr>
                                        <p:cTn id="7" dur="500"/>
                                        <p:tgtEl>
                                          <p:spTgt spid="778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p:cNvSpPr>
            <a:spLocks noGrp="1"/>
          </p:cNvSpPr>
          <p:nvPr>
            <p:ph type="title"/>
          </p:nvPr>
        </p:nvSpPr>
        <p:spPr>
          <a:xfrm>
            <a:off x="179388" y="188913"/>
            <a:ext cx="8964612" cy="549275"/>
          </a:xfrm>
        </p:spPr>
        <p:txBody>
          <a:bodyPr anchor="ctr"/>
          <a:p>
            <a:r>
              <a:rPr lang="en-US" altLang="zh-CN" sz="4000" b="0">
                <a:ea typeface="黑体" panose="02010609060101010101" pitchFamily="1" charset="-122"/>
              </a:rPr>
              <a:t>3. </a:t>
            </a:r>
            <a:r>
              <a:rPr lang="zh-CN" altLang="en-US" sz="4000" b="0">
                <a:solidFill>
                  <a:schemeClr val="tx1"/>
                </a:solidFill>
                <a:ea typeface="黑体" panose="02010609060101010101" pitchFamily="1" charset="-122"/>
              </a:rPr>
              <a:t>磁盘访问时间</a:t>
            </a:r>
            <a:endParaRPr lang="zh-CN" altLang="en-US" sz="4000" b="0">
              <a:solidFill>
                <a:schemeClr val="tx1"/>
              </a:solidFill>
              <a:ea typeface="黑体" panose="02010609060101010101" pitchFamily="1" charset="-122"/>
            </a:endParaRPr>
          </a:p>
        </p:txBody>
      </p:sp>
      <p:sp>
        <p:nvSpPr>
          <p:cNvPr id="78851" name="文本框 78850"/>
          <p:cNvSpPr txBox="1"/>
          <p:nvPr/>
        </p:nvSpPr>
        <p:spPr>
          <a:xfrm>
            <a:off x="684213" y="1052513"/>
            <a:ext cx="8135937" cy="3414712"/>
          </a:xfrm>
          <a:prstGeom prst="rect">
            <a:avLst/>
          </a:prstGeom>
          <a:noFill/>
          <a:ln w="9525">
            <a:noFill/>
          </a:ln>
        </p:spPr>
        <p:txBody>
          <a:bodyPr lIns="0" tIns="0" rIns="0" bIns="0">
            <a:spAutoFit/>
          </a:bodyPr>
          <a:p>
            <a:pPr lvl="0" eaLnBrk="0" hangingPunct="0">
              <a:spcBef>
                <a:spcPct val="50000"/>
              </a:spcBef>
            </a:pPr>
            <a:r>
              <a:rPr lang="en-US" altLang="zh-CN" sz="2800" b="1">
                <a:solidFill>
                  <a:srgbClr val="FF0000"/>
                </a:solidFill>
                <a:latin typeface="Arial" panose="020B0604020202020204" pitchFamily="34" charset="0"/>
                <a:ea typeface="黑体" panose="02010609060101010101" pitchFamily="1" charset="-122"/>
              </a:rPr>
              <a:t>2) </a:t>
            </a:r>
            <a:r>
              <a:rPr lang="zh-CN" altLang="en-US" sz="2800" b="1">
                <a:solidFill>
                  <a:srgbClr val="FF0000"/>
                </a:solidFill>
                <a:latin typeface="Arial" panose="020B0604020202020204" pitchFamily="34" charset="0"/>
                <a:ea typeface="黑体" panose="02010609060101010101" pitchFamily="1" charset="-122"/>
              </a:rPr>
              <a:t>旋转延迟时间</a:t>
            </a:r>
            <a:r>
              <a:rPr lang="en-US" altLang="zh-CN" sz="2800" b="1" i="1">
                <a:solidFill>
                  <a:srgbClr val="FF0000"/>
                </a:solidFill>
                <a:latin typeface="Arial" panose="020B0604020202020204" pitchFamily="34" charset="0"/>
                <a:ea typeface="黑体" panose="02010609060101010101" pitchFamily="1" charset="-122"/>
              </a:rPr>
              <a:t>T</a:t>
            </a:r>
            <a:r>
              <a:rPr lang="en-US" altLang="zh-CN" sz="2800" b="1">
                <a:solidFill>
                  <a:srgbClr val="FF0000"/>
                </a:solidFill>
                <a:latin typeface="Arial" panose="020B0604020202020204" pitchFamily="34" charset="0"/>
                <a:ea typeface="黑体" panose="02010609060101010101" pitchFamily="1" charset="-122"/>
              </a:rPr>
              <a:t>τ</a:t>
            </a:r>
            <a:endParaRPr lang="en-US" altLang="zh-CN" sz="2800" b="1">
              <a:latin typeface="Arial" panose="020B0604020202020204" pitchFamily="34" charset="0"/>
              <a:ea typeface="黑体" panose="02010609060101010101" pitchFamily="1" charset="-122"/>
            </a:endParaRPr>
          </a:p>
          <a:p>
            <a:pPr lvl="0" eaLnBrk="0" hangingPunct="0">
              <a:spcBef>
                <a:spcPct val="50000"/>
              </a:spcBef>
            </a:pPr>
            <a:r>
              <a:rPr lang="en-US" altLang="zh-CN" sz="2800" b="1">
                <a:latin typeface="Arial" panose="020B0604020202020204" pitchFamily="34" charset="0"/>
                <a:ea typeface="黑体" panose="02010609060101010101" pitchFamily="1" charset="-122"/>
              </a:rPr>
              <a:t>      </a:t>
            </a:r>
            <a:r>
              <a:rPr lang="zh-CN" altLang="en-US" sz="2800" b="1">
                <a:latin typeface="Arial" panose="020B0604020202020204" pitchFamily="34" charset="0"/>
                <a:ea typeface="黑体" panose="02010609060101010101" pitchFamily="1" charset="-122"/>
              </a:rPr>
              <a:t>这是指定扇区移动到磁头下面所经历的时间。对于硬盘，典型的旋转速度大多为</a:t>
            </a:r>
            <a:r>
              <a:rPr lang="en-US" altLang="zh-CN" sz="2800" b="1">
                <a:latin typeface="Arial" panose="020B0604020202020204" pitchFamily="34" charset="0"/>
                <a:ea typeface="黑体" panose="02010609060101010101" pitchFamily="1" charset="-122"/>
              </a:rPr>
              <a:t>5400 r/min</a:t>
            </a:r>
            <a:r>
              <a:rPr lang="zh-CN" altLang="en-US" sz="2800" b="1">
                <a:latin typeface="Arial" panose="020B0604020202020204" pitchFamily="34" charset="0"/>
                <a:ea typeface="黑体" panose="02010609060101010101" pitchFamily="1" charset="-122"/>
              </a:rPr>
              <a:t>，每转需时</a:t>
            </a:r>
            <a:r>
              <a:rPr lang="en-US" altLang="zh-CN" sz="2800" b="1">
                <a:latin typeface="Arial" panose="020B0604020202020204" pitchFamily="34" charset="0"/>
                <a:ea typeface="黑体" panose="02010609060101010101" pitchFamily="1" charset="-122"/>
              </a:rPr>
              <a:t>11.1 ms</a:t>
            </a:r>
            <a:r>
              <a:rPr lang="zh-CN" altLang="en-US" sz="2800" b="1">
                <a:latin typeface="Arial" panose="020B0604020202020204" pitchFamily="34" charset="0"/>
                <a:ea typeface="黑体" panose="02010609060101010101" pitchFamily="1" charset="-122"/>
              </a:rPr>
              <a:t>，平均旋转延迟时间</a:t>
            </a:r>
            <a:r>
              <a:rPr lang="en-US" altLang="zh-CN" sz="2800" b="1" i="1">
                <a:latin typeface="Arial" panose="020B0604020202020204" pitchFamily="34" charset="0"/>
                <a:ea typeface="黑体" panose="02010609060101010101" pitchFamily="1" charset="-122"/>
              </a:rPr>
              <a:t>T</a:t>
            </a:r>
            <a:r>
              <a:rPr lang="en-US" altLang="zh-CN" sz="2800" b="1">
                <a:latin typeface="Arial" panose="020B0604020202020204" pitchFamily="34" charset="0"/>
                <a:ea typeface="黑体" panose="02010609060101010101" pitchFamily="1" charset="-122"/>
              </a:rPr>
              <a:t>τ</a:t>
            </a:r>
            <a:r>
              <a:rPr lang="zh-CN" altLang="en-US" sz="2800" b="1">
                <a:latin typeface="Arial" panose="020B0604020202020204" pitchFamily="34" charset="0"/>
                <a:ea typeface="黑体" panose="02010609060101010101" pitchFamily="1" charset="-122"/>
              </a:rPr>
              <a:t>为</a:t>
            </a:r>
            <a:r>
              <a:rPr lang="en-US" altLang="zh-CN" sz="2800" b="1">
                <a:latin typeface="Arial" panose="020B0604020202020204" pitchFamily="34" charset="0"/>
                <a:ea typeface="黑体" panose="02010609060101010101" pitchFamily="1" charset="-122"/>
              </a:rPr>
              <a:t>5.55 ms</a:t>
            </a:r>
            <a:r>
              <a:rPr lang="zh-CN" altLang="en-US" sz="2800" b="1">
                <a:latin typeface="Arial" panose="020B0604020202020204" pitchFamily="34" charset="0"/>
                <a:ea typeface="黑体" panose="02010609060101010101" pitchFamily="1" charset="-122"/>
              </a:rPr>
              <a:t>；对于软盘，其旋转速度为</a:t>
            </a:r>
            <a:r>
              <a:rPr lang="en-US" altLang="zh-CN" sz="2800" b="1">
                <a:latin typeface="Arial" panose="020B0604020202020204" pitchFamily="34" charset="0"/>
                <a:ea typeface="黑体" panose="02010609060101010101" pitchFamily="1" charset="-122"/>
              </a:rPr>
              <a:t>300 r/min</a:t>
            </a:r>
            <a:r>
              <a:rPr lang="zh-CN" altLang="en-US" sz="2800" b="1">
                <a:latin typeface="Arial" panose="020B0604020202020204" pitchFamily="34" charset="0"/>
                <a:ea typeface="黑体" panose="02010609060101010101" pitchFamily="1" charset="-122"/>
              </a:rPr>
              <a:t>或</a:t>
            </a:r>
            <a:r>
              <a:rPr lang="en-US" altLang="zh-CN" sz="2800" b="1">
                <a:latin typeface="Arial" panose="020B0604020202020204" pitchFamily="34" charset="0"/>
                <a:ea typeface="黑体" panose="02010609060101010101" pitchFamily="1" charset="-122"/>
              </a:rPr>
              <a:t>600 r/min</a:t>
            </a:r>
            <a:r>
              <a:rPr lang="zh-CN" altLang="en-US" sz="2800" b="1">
                <a:latin typeface="Arial" panose="020B0604020202020204" pitchFamily="34" charset="0"/>
                <a:ea typeface="黑体" panose="02010609060101010101" pitchFamily="1" charset="-122"/>
              </a:rPr>
              <a:t>，这样，平均</a:t>
            </a:r>
            <a:r>
              <a:rPr lang="en-US" altLang="zh-CN" sz="2800" b="1">
                <a:latin typeface="Arial" panose="020B0604020202020204" pitchFamily="34" charset="0"/>
                <a:ea typeface="黑体" panose="02010609060101010101" pitchFamily="1" charset="-122"/>
              </a:rPr>
              <a:t>Tτ</a:t>
            </a:r>
            <a:r>
              <a:rPr lang="zh-CN" altLang="en-US" sz="2800" b="1">
                <a:latin typeface="Arial" panose="020B0604020202020204" pitchFamily="34" charset="0"/>
                <a:ea typeface="黑体" panose="02010609060101010101" pitchFamily="1" charset="-122"/>
              </a:rPr>
              <a:t>为</a:t>
            </a:r>
            <a:r>
              <a:rPr lang="en-US" altLang="zh-CN" sz="2800" b="1">
                <a:latin typeface="Arial" panose="020B0604020202020204" pitchFamily="34" charset="0"/>
                <a:ea typeface="黑体" panose="02010609060101010101" pitchFamily="1" charset="-122"/>
              </a:rPr>
              <a:t>50~100 ms</a:t>
            </a:r>
            <a:r>
              <a:rPr lang="zh-CN" altLang="en-US" sz="2800" b="1">
                <a:latin typeface="Arial" panose="020B0604020202020204" pitchFamily="34" charset="0"/>
                <a:ea typeface="黑体" panose="02010609060101010101" pitchFamily="1" charset="-122"/>
              </a:rPr>
              <a:t>。 </a:t>
            </a:r>
            <a:endParaRPr lang="zh-CN" altLang="en-US" sz="2800" b="1">
              <a:latin typeface="Arial" panose="020B0604020202020204" pitchFamily="34" charset="0"/>
              <a:ea typeface="黑体" panose="02010609060101010101" pitchFamily="1" charset="-122"/>
            </a:endParaRPr>
          </a:p>
          <a:p>
            <a:pPr lvl="0" eaLnBrk="0" hangingPunct="0">
              <a:spcBef>
                <a:spcPct val="50000"/>
              </a:spcBef>
            </a:pPr>
            <a:endParaRPr lang="zh-CN" altLang="en-US" sz="2800" b="1">
              <a:latin typeface="Arial" panose="020B0604020202020204" pitchFamily="34" charset="0"/>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P345</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checkerboard(across)">
                                      <p:cBhvr>
                                        <p:cTn id="7" dur="500"/>
                                        <p:tgtEl>
                                          <p:spTgt spid="78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文本框 79873"/>
          <p:cNvSpPr txBox="1"/>
          <p:nvPr/>
        </p:nvSpPr>
        <p:spPr>
          <a:xfrm>
            <a:off x="395288" y="765175"/>
            <a:ext cx="8496300" cy="4908550"/>
          </a:xfrm>
          <a:prstGeom prst="rect">
            <a:avLst/>
          </a:prstGeom>
          <a:noFill/>
          <a:ln w="9525">
            <a:noFill/>
          </a:ln>
        </p:spPr>
        <p:txBody>
          <a:bodyPr lIns="0" tIns="0" rIns="0" bIns="0">
            <a:spAutoFit/>
          </a:bodyPr>
          <a:p>
            <a:pPr lvl="0" eaLnBrk="0" hangingPunct="0">
              <a:spcBef>
                <a:spcPct val="50000"/>
              </a:spcBef>
            </a:pPr>
            <a:r>
              <a:rPr lang="en-US" altLang="zh-CN" sz="2800" b="1">
                <a:solidFill>
                  <a:srgbClr val="FF0000"/>
                </a:solidFill>
                <a:latin typeface="Arial" panose="020B0604020202020204" pitchFamily="34" charset="0"/>
                <a:ea typeface="黑体" panose="02010609060101010101" pitchFamily="1" charset="-122"/>
              </a:rPr>
              <a:t>3) </a:t>
            </a:r>
            <a:r>
              <a:rPr lang="zh-CN" altLang="en-US" sz="2800" b="1">
                <a:solidFill>
                  <a:srgbClr val="FF0000"/>
                </a:solidFill>
                <a:latin typeface="Arial" panose="020B0604020202020204" pitchFamily="34" charset="0"/>
                <a:ea typeface="黑体" panose="02010609060101010101" pitchFamily="1" charset="-122"/>
              </a:rPr>
              <a:t>传输时间</a:t>
            </a:r>
            <a:r>
              <a:rPr lang="en-US" altLang="zh-CN" sz="2800" b="1" i="1">
                <a:solidFill>
                  <a:srgbClr val="FF0000"/>
                </a:solidFill>
                <a:latin typeface="Arial" panose="020B0604020202020204" pitchFamily="34" charset="0"/>
                <a:ea typeface="黑体" panose="02010609060101010101" pitchFamily="1" charset="-122"/>
              </a:rPr>
              <a:t>Tt</a:t>
            </a:r>
            <a:endParaRPr lang="en-US" altLang="zh-CN" sz="2800" b="1">
              <a:solidFill>
                <a:srgbClr val="FF0000"/>
              </a:solidFill>
              <a:latin typeface="Arial" panose="020B0604020202020204" pitchFamily="34" charset="0"/>
              <a:ea typeface="黑体" panose="02010609060101010101" pitchFamily="1" charset="-122"/>
            </a:endParaRPr>
          </a:p>
          <a:p>
            <a:pPr lvl="0" eaLnBrk="0" hangingPunct="0">
              <a:spcBef>
                <a:spcPct val="50000"/>
              </a:spcBef>
            </a:pPr>
            <a:r>
              <a:rPr lang="zh-CN" altLang="en-US" sz="2800" b="1">
                <a:latin typeface="Arial" panose="020B0604020202020204" pitchFamily="34" charset="0"/>
                <a:ea typeface="黑体" panose="02010609060101010101" pitchFamily="1" charset="-122"/>
              </a:rPr>
              <a:t>把数据从磁盘读出或向磁盘写入数据所经历的时间。 </a:t>
            </a:r>
            <a:r>
              <a:rPr lang="en-US" altLang="zh-CN" sz="2800" b="1" i="1">
                <a:latin typeface="Arial" panose="020B0604020202020204" pitchFamily="34" charset="0"/>
                <a:ea typeface="黑体" panose="02010609060101010101" pitchFamily="1" charset="-122"/>
              </a:rPr>
              <a:t>Tt</a:t>
            </a:r>
            <a:r>
              <a:rPr lang="zh-CN" altLang="en-US" sz="2800" b="1">
                <a:latin typeface="Arial" panose="020B0604020202020204" pitchFamily="34" charset="0"/>
                <a:ea typeface="黑体" panose="02010609060101010101" pitchFamily="1" charset="-122"/>
              </a:rPr>
              <a:t>的大小与每次所读</a:t>
            </a:r>
            <a:r>
              <a:rPr lang="en-US" altLang="zh-CN" sz="2800" b="1">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写的字节数</a:t>
            </a:r>
            <a:r>
              <a:rPr lang="en-US" altLang="zh-CN" sz="2800" b="1" i="1">
                <a:latin typeface="Arial" panose="020B0604020202020204" pitchFamily="34" charset="0"/>
                <a:ea typeface="黑体" panose="02010609060101010101" pitchFamily="1" charset="-122"/>
              </a:rPr>
              <a:t>b</a:t>
            </a:r>
            <a:r>
              <a:rPr lang="zh-CN" altLang="en-US" sz="2800" b="1">
                <a:latin typeface="Arial" panose="020B0604020202020204" pitchFamily="34" charset="0"/>
                <a:ea typeface="黑体" panose="02010609060101010101" pitchFamily="1" charset="-122"/>
              </a:rPr>
              <a:t>和旋转速度有关：</a:t>
            </a:r>
            <a:endParaRPr lang="zh-CN" altLang="en-US" sz="2800" b="1">
              <a:latin typeface="Arial" panose="020B0604020202020204" pitchFamily="34" charset="0"/>
              <a:ea typeface="黑体" panose="02010609060101010101" pitchFamily="1" charset="-122"/>
            </a:endParaRPr>
          </a:p>
          <a:p>
            <a:pPr lvl="0" eaLnBrk="0" hangingPunct="0">
              <a:spcBef>
                <a:spcPct val="50000"/>
              </a:spcBef>
            </a:pPr>
            <a:endParaRPr lang="zh-CN" altLang="en-US" sz="2800" b="1">
              <a:latin typeface="Arial" panose="020B0604020202020204" pitchFamily="34" charset="0"/>
              <a:ea typeface="黑体" panose="02010609060101010101" pitchFamily="1" charset="-122"/>
            </a:endParaRPr>
          </a:p>
          <a:p>
            <a:pPr lvl="0" eaLnBrk="0" hangingPunct="0">
              <a:spcBef>
                <a:spcPct val="50000"/>
              </a:spcBef>
            </a:pPr>
            <a:r>
              <a:rPr lang="zh-CN" altLang="en-US" sz="2800" b="1">
                <a:latin typeface="Arial" panose="020B0604020202020204" pitchFamily="34" charset="0"/>
                <a:ea typeface="黑体" panose="02010609060101010101" pitchFamily="1" charset="-122"/>
              </a:rPr>
              <a:t>其中，</a:t>
            </a:r>
            <a:r>
              <a:rPr lang="en-US" altLang="zh-CN" sz="2800" b="1" i="1">
                <a:latin typeface="Arial" panose="020B0604020202020204" pitchFamily="34" charset="0"/>
                <a:ea typeface="黑体" panose="02010609060101010101" pitchFamily="1" charset="-122"/>
              </a:rPr>
              <a:t>r</a:t>
            </a:r>
            <a:r>
              <a:rPr lang="zh-CN" altLang="en-US" sz="2800" b="1">
                <a:latin typeface="Arial" panose="020B0604020202020204" pitchFamily="34" charset="0"/>
                <a:ea typeface="黑体" panose="02010609060101010101" pitchFamily="1" charset="-122"/>
              </a:rPr>
              <a:t>为磁盘每秒钟的转数；</a:t>
            </a:r>
            <a:r>
              <a:rPr lang="en-US" altLang="zh-CN" sz="2800" b="1" i="1">
                <a:latin typeface="Arial" panose="020B0604020202020204" pitchFamily="34" charset="0"/>
                <a:ea typeface="黑体" panose="02010609060101010101" pitchFamily="1" charset="-122"/>
              </a:rPr>
              <a:t>N</a:t>
            </a:r>
            <a:r>
              <a:rPr lang="zh-CN" altLang="en-US" sz="2800" b="1">
                <a:latin typeface="Arial" panose="020B0604020202020204" pitchFamily="34" charset="0"/>
                <a:ea typeface="黑体" panose="02010609060101010101" pitchFamily="1" charset="-122"/>
              </a:rPr>
              <a:t>为一条磁道上的字节数， 当一次读</a:t>
            </a:r>
            <a:r>
              <a:rPr lang="en-US" altLang="zh-CN" sz="2800" b="1">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写的字节数相当于半条磁道上的字节数时，</a:t>
            </a:r>
            <a:r>
              <a:rPr lang="en-US" altLang="zh-CN" sz="2800" b="1" i="1">
                <a:latin typeface="Arial" panose="020B0604020202020204" pitchFamily="34" charset="0"/>
                <a:ea typeface="黑体" panose="02010609060101010101" pitchFamily="1" charset="-122"/>
              </a:rPr>
              <a:t>Tt</a:t>
            </a:r>
            <a:r>
              <a:rPr lang="zh-CN" altLang="en-US" sz="2800" b="1">
                <a:latin typeface="Arial" panose="020B0604020202020204" pitchFamily="34" charset="0"/>
                <a:ea typeface="黑体" panose="02010609060101010101" pitchFamily="1" charset="-122"/>
              </a:rPr>
              <a:t>与</a:t>
            </a:r>
            <a:r>
              <a:rPr lang="en-US" altLang="zh-CN" sz="2800" b="1" i="1">
                <a:latin typeface="Arial" panose="020B0604020202020204" pitchFamily="34" charset="0"/>
                <a:ea typeface="黑体" panose="02010609060101010101" pitchFamily="1" charset="-122"/>
              </a:rPr>
              <a:t>Tτ</a:t>
            </a:r>
            <a:r>
              <a:rPr lang="zh-CN" altLang="en-US" sz="2800" b="1">
                <a:latin typeface="Arial" panose="020B0604020202020204" pitchFamily="34" charset="0"/>
                <a:ea typeface="黑体" panose="02010609060101010101" pitchFamily="1" charset="-122"/>
              </a:rPr>
              <a:t>相同， 因此， 可将访问时间</a:t>
            </a:r>
            <a:r>
              <a:rPr lang="en-US" altLang="zh-CN" sz="2800" b="1" i="1">
                <a:latin typeface="Arial" panose="020B0604020202020204" pitchFamily="34" charset="0"/>
                <a:ea typeface="黑体" panose="02010609060101010101" pitchFamily="1" charset="-122"/>
              </a:rPr>
              <a:t>Ta</a:t>
            </a:r>
            <a:r>
              <a:rPr lang="zh-CN" altLang="en-US" sz="2800" b="1">
                <a:latin typeface="Arial" panose="020B0604020202020204" pitchFamily="34" charset="0"/>
                <a:ea typeface="黑体" panose="02010609060101010101" pitchFamily="1" charset="-122"/>
              </a:rPr>
              <a:t>表示为：其中，</a:t>
            </a:r>
            <a:r>
              <a:rPr lang="en-US" altLang="zh-CN" sz="2800" b="1" i="1">
                <a:latin typeface="Arial" panose="020B0604020202020204" pitchFamily="34" charset="0"/>
                <a:ea typeface="黑体" panose="02010609060101010101" pitchFamily="1" charset="-122"/>
              </a:rPr>
              <a:t>r</a:t>
            </a:r>
            <a:r>
              <a:rPr lang="zh-CN" altLang="en-US" sz="2800" b="1">
                <a:latin typeface="Arial" panose="020B0604020202020204" pitchFamily="34" charset="0"/>
                <a:ea typeface="黑体" panose="02010609060101010101" pitchFamily="1" charset="-122"/>
              </a:rPr>
              <a:t>为磁盘每秒钟的转数；</a:t>
            </a:r>
            <a:r>
              <a:rPr lang="en-US" altLang="zh-CN" sz="2800" b="1" i="1">
                <a:latin typeface="Arial" panose="020B0604020202020204" pitchFamily="34" charset="0"/>
                <a:ea typeface="黑体" panose="02010609060101010101" pitchFamily="1" charset="-122"/>
              </a:rPr>
              <a:t>N</a:t>
            </a:r>
            <a:r>
              <a:rPr lang="zh-CN" altLang="en-US" sz="2800" b="1">
                <a:latin typeface="Arial" panose="020B0604020202020204" pitchFamily="34" charset="0"/>
                <a:ea typeface="黑体" panose="02010609060101010101" pitchFamily="1" charset="-122"/>
              </a:rPr>
              <a:t>为一条磁道上的字节数， 当一次读</a:t>
            </a:r>
            <a:r>
              <a:rPr lang="en-US" altLang="zh-CN" sz="2800" b="1">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写的字节数相当于半条磁道上的字节数时，</a:t>
            </a:r>
            <a:r>
              <a:rPr lang="en-US" altLang="zh-CN" sz="2800" b="1" i="1">
                <a:latin typeface="Arial" panose="020B0604020202020204" pitchFamily="34" charset="0"/>
                <a:ea typeface="黑体" panose="02010609060101010101" pitchFamily="1" charset="-122"/>
              </a:rPr>
              <a:t>Tt</a:t>
            </a:r>
            <a:r>
              <a:rPr lang="zh-CN" altLang="en-US" sz="2800" b="1">
                <a:latin typeface="Arial" panose="020B0604020202020204" pitchFamily="34" charset="0"/>
                <a:ea typeface="黑体" panose="02010609060101010101" pitchFamily="1" charset="-122"/>
              </a:rPr>
              <a:t>与</a:t>
            </a:r>
            <a:r>
              <a:rPr lang="en-US" altLang="zh-CN" sz="2800" b="1" i="1">
                <a:latin typeface="Arial" panose="020B0604020202020204" pitchFamily="34" charset="0"/>
                <a:ea typeface="黑体" panose="02010609060101010101" pitchFamily="1" charset="-122"/>
              </a:rPr>
              <a:t>Tτ</a:t>
            </a:r>
            <a:r>
              <a:rPr lang="zh-CN" altLang="en-US" sz="2800" b="1">
                <a:latin typeface="Arial" panose="020B0604020202020204" pitchFamily="34" charset="0"/>
                <a:ea typeface="黑体" panose="02010609060101010101" pitchFamily="1" charset="-122"/>
              </a:rPr>
              <a:t>相同， 因此， 可将访问时间</a:t>
            </a:r>
            <a:r>
              <a:rPr lang="en-US" altLang="zh-CN" sz="2800" b="1" i="1">
                <a:latin typeface="Arial" panose="020B0604020202020204" pitchFamily="34" charset="0"/>
                <a:ea typeface="黑体" panose="02010609060101010101" pitchFamily="1" charset="-122"/>
              </a:rPr>
              <a:t>Ta</a:t>
            </a:r>
            <a:r>
              <a:rPr lang="zh-CN" altLang="en-US" sz="2800" b="1">
                <a:latin typeface="Arial" panose="020B0604020202020204" pitchFamily="34" charset="0"/>
                <a:ea typeface="黑体" panose="02010609060101010101" pitchFamily="1" charset="-122"/>
              </a:rPr>
              <a:t>表示为：</a:t>
            </a:r>
            <a:endParaRPr lang="zh-CN" altLang="en-US" sz="2800" b="1">
              <a:latin typeface="Arial" panose="020B0604020202020204" pitchFamily="34" charset="0"/>
              <a:ea typeface="黑体" panose="02010609060101010101" pitchFamily="1" charset="-122"/>
            </a:endParaRPr>
          </a:p>
        </p:txBody>
      </p:sp>
      <p:sp>
        <p:nvSpPr>
          <p:cNvPr id="79875" name="标题 79874"/>
          <p:cNvSpPr>
            <a:spLocks noGrp="1"/>
          </p:cNvSpPr>
          <p:nvPr>
            <p:ph type="title"/>
          </p:nvPr>
        </p:nvSpPr>
        <p:spPr>
          <a:xfrm>
            <a:off x="179388" y="188913"/>
            <a:ext cx="8964612" cy="549275"/>
          </a:xfrm>
        </p:spPr>
        <p:txBody>
          <a:bodyPr anchor="ctr"/>
          <a:p>
            <a:r>
              <a:rPr lang="en-US" altLang="zh-CN" sz="4000" b="0">
                <a:ea typeface="黑体" panose="02010609060101010101" pitchFamily="1" charset="-122"/>
              </a:rPr>
              <a:t>3. </a:t>
            </a:r>
            <a:r>
              <a:rPr lang="zh-CN" altLang="en-US" sz="4000" b="0">
                <a:solidFill>
                  <a:schemeClr val="tx1"/>
                </a:solidFill>
                <a:ea typeface="黑体" panose="02010609060101010101" pitchFamily="1" charset="-122"/>
              </a:rPr>
              <a:t>磁盘访问时间</a:t>
            </a:r>
            <a:endParaRPr lang="zh-CN" altLang="en-US" sz="4000" b="0">
              <a:solidFill>
                <a:schemeClr val="tx1"/>
              </a:solidFill>
              <a:ea typeface="黑体" panose="02010609060101010101" pitchFamily="1" charset="-122"/>
            </a:endParaRPr>
          </a:p>
        </p:txBody>
      </p:sp>
      <p:pic>
        <p:nvPicPr>
          <p:cNvPr id="79876" name="图片 79875"/>
          <p:cNvPicPr>
            <a:picLocks noChangeAspect="1"/>
          </p:cNvPicPr>
          <p:nvPr/>
        </p:nvPicPr>
        <p:blipFill>
          <a:blip r:embed="rId1"/>
          <a:stretch>
            <a:fillRect/>
          </a:stretch>
        </p:blipFill>
        <p:spPr>
          <a:xfrm>
            <a:off x="3492500" y="5734050"/>
            <a:ext cx="2419350" cy="800100"/>
          </a:xfrm>
          <a:prstGeom prst="rect">
            <a:avLst/>
          </a:prstGeom>
          <a:noFill/>
          <a:ln w="9525">
            <a:noFill/>
          </a:ln>
        </p:spPr>
      </p:pic>
      <p:pic>
        <p:nvPicPr>
          <p:cNvPr id="79877" name="图片 79876"/>
          <p:cNvPicPr>
            <a:picLocks noChangeAspect="1"/>
          </p:cNvPicPr>
          <p:nvPr/>
        </p:nvPicPr>
        <p:blipFill>
          <a:blip r:embed="rId2"/>
          <a:stretch>
            <a:fillRect/>
          </a:stretch>
        </p:blipFill>
        <p:spPr>
          <a:xfrm>
            <a:off x="3995738" y="2205038"/>
            <a:ext cx="1085850" cy="781050"/>
          </a:xfrm>
          <a:prstGeom prst="rect">
            <a:avLst/>
          </a:prstGeom>
          <a:noFill/>
          <a:ln w="9525">
            <a:noFill/>
          </a:ln>
        </p:spPr>
      </p:pic>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P345</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9874">
                                            <p:txEl>
                                              <p:charRg st="10" end="60"/>
                                            </p:txEl>
                                          </p:spTgt>
                                        </p:tgtEl>
                                        <p:attrNameLst>
                                          <p:attrName>style.visibility</p:attrName>
                                        </p:attrNameLst>
                                      </p:cBhvr>
                                      <p:to>
                                        <p:strVal val="visible"/>
                                      </p:to>
                                    </p:set>
                                    <p:anim calcmode="lin" valueType="num">
                                      <p:cBhvr additive="base">
                                        <p:cTn id="7" dur="500" fill="hold"/>
                                        <p:tgtEl>
                                          <p:spTgt spid="79874">
                                            <p:txEl>
                                              <p:charRg st="10" end="6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9874">
                                            <p:txEl>
                                              <p:charRg st="10" end="6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9877"/>
                                        </p:tgtEl>
                                        <p:attrNameLst>
                                          <p:attrName>style.visibility</p:attrName>
                                        </p:attrNameLst>
                                      </p:cBhvr>
                                      <p:to>
                                        <p:strVal val="visible"/>
                                      </p:to>
                                    </p:set>
                                    <p:anim calcmode="lin" valueType="num">
                                      <p:cBhvr additive="base">
                                        <p:cTn id="13" dur="500" fill="hold"/>
                                        <p:tgtEl>
                                          <p:spTgt spid="79877"/>
                                        </p:tgtEl>
                                        <p:attrNameLst>
                                          <p:attrName>ppt_x</p:attrName>
                                        </p:attrNameLst>
                                      </p:cBhvr>
                                      <p:tavLst>
                                        <p:tav tm="0">
                                          <p:val>
                                            <p:strVal val="#ppt_x"/>
                                          </p:val>
                                        </p:tav>
                                        <p:tav tm="100000">
                                          <p:val>
                                            <p:strVal val="#ppt_x"/>
                                          </p:val>
                                        </p:tav>
                                      </p:tavLst>
                                    </p:anim>
                                    <p:anim calcmode="lin" valueType="num">
                                      <p:cBhvr additive="base">
                                        <p:cTn id="14" dur="500" fill="hold"/>
                                        <p:tgtEl>
                                          <p:spTgt spid="798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9874">
                                            <p:txEl>
                                              <p:charRg st="61" end="214"/>
                                            </p:txEl>
                                          </p:spTgt>
                                        </p:tgtEl>
                                        <p:attrNameLst>
                                          <p:attrName>style.visibility</p:attrName>
                                        </p:attrNameLst>
                                      </p:cBhvr>
                                      <p:to>
                                        <p:strVal val="visible"/>
                                      </p:to>
                                    </p:set>
                                    <p:anim calcmode="lin" valueType="num">
                                      <p:cBhvr additive="base">
                                        <p:cTn id="19" dur="500" fill="hold"/>
                                        <p:tgtEl>
                                          <p:spTgt spid="79874">
                                            <p:txEl>
                                              <p:charRg st="61" end="21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9874">
                                            <p:txEl>
                                              <p:charRg st="61" end="21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9876"/>
                                        </p:tgtEl>
                                        <p:attrNameLst>
                                          <p:attrName>style.visibility</p:attrName>
                                        </p:attrNameLst>
                                      </p:cBhvr>
                                      <p:to>
                                        <p:strVal val="visible"/>
                                      </p:to>
                                    </p:set>
                                    <p:anim calcmode="lin" valueType="num">
                                      <p:cBhvr additive="base">
                                        <p:cTn id="25" dur="500" fill="hold"/>
                                        <p:tgtEl>
                                          <p:spTgt spid="79876"/>
                                        </p:tgtEl>
                                        <p:attrNameLst>
                                          <p:attrName>ppt_x</p:attrName>
                                        </p:attrNameLst>
                                      </p:cBhvr>
                                      <p:tavLst>
                                        <p:tav tm="0">
                                          <p:val>
                                            <p:strVal val="#ppt_x"/>
                                          </p:val>
                                        </p:tav>
                                        <p:tav tm="100000">
                                          <p:val>
                                            <p:strVal val="#ppt_x"/>
                                          </p:val>
                                        </p:tav>
                                      </p:tavLst>
                                    </p:anim>
                                    <p:anim calcmode="lin" valueType="num">
                                      <p:cBhvr additive="base">
                                        <p:cTn id="26" dur="500" fill="hold"/>
                                        <p:tgtEl>
                                          <p:spTgt spid="798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80897"/>
          <p:cNvSpPr>
            <a:spLocks noGrp="1"/>
          </p:cNvSpPr>
          <p:nvPr>
            <p:ph type="title"/>
          </p:nvPr>
        </p:nvSpPr>
        <p:spPr>
          <a:xfrm>
            <a:off x="457200" y="0"/>
            <a:ext cx="8232775" cy="676275"/>
          </a:xfrm>
        </p:spPr>
        <p:txBody>
          <a:bodyPr anchor="ctr"/>
          <a:p>
            <a:r>
              <a:rPr lang="zh-CN" altLang="en-US" dirty="0"/>
              <a:t>磁盘访问时间</a:t>
            </a:r>
            <a:endParaRPr lang="zh-CN" altLang="en-US" dirty="0"/>
          </a:p>
        </p:txBody>
      </p:sp>
      <p:sp>
        <p:nvSpPr>
          <p:cNvPr id="80899" name="文本占位符 80898"/>
          <p:cNvSpPr>
            <a:spLocks noGrp="1"/>
          </p:cNvSpPr>
          <p:nvPr>
            <p:ph type="body" idx="1"/>
          </p:nvPr>
        </p:nvSpPr>
        <p:spPr>
          <a:xfrm>
            <a:off x="182563" y="731838"/>
            <a:ext cx="8789987" cy="4956175"/>
          </a:xfrm>
        </p:spPr>
        <p:txBody>
          <a:bodyPr/>
          <a:p>
            <a:pPr>
              <a:lnSpc>
                <a:spcPct val="120000"/>
              </a:lnSpc>
            </a:pPr>
            <a:r>
              <a:rPr lang="zh-CN" altLang="en-US"/>
              <a:t>磁盘访问时间</a:t>
            </a:r>
            <a:endParaRPr lang="zh-CN" altLang="en-US"/>
          </a:p>
          <a:p>
            <a:pPr lvl="1">
              <a:lnSpc>
                <a:spcPct val="120000"/>
              </a:lnSpc>
              <a:buNone/>
            </a:pPr>
            <a:r>
              <a:rPr lang="zh-CN" altLang="en-US">
                <a:solidFill>
                  <a:srgbClr val="0000FF"/>
                </a:solidFill>
              </a:rPr>
              <a:t>＝ 寻道时间 ＋ 旋转等待时间 ＋ 传输时间</a:t>
            </a:r>
            <a:endParaRPr lang="zh-CN" altLang="en-US">
              <a:solidFill>
                <a:srgbClr val="0000FF"/>
              </a:solidFill>
            </a:endParaRPr>
          </a:p>
          <a:p>
            <a:pPr lvl="1">
              <a:lnSpc>
                <a:spcPct val="120000"/>
              </a:lnSpc>
            </a:pPr>
            <a:r>
              <a:rPr lang="zh-CN" altLang="en-US">
                <a:solidFill>
                  <a:srgbClr val="FF0066"/>
                </a:solidFill>
              </a:rPr>
              <a:t>寻道时间</a:t>
            </a:r>
            <a:endParaRPr lang="zh-CN" altLang="en-US">
              <a:solidFill>
                <a:srgbClr val="FF0066"/>
              </a:solidFill>
            </a:endParaRPr>
          </a:p>
          <a:p>
            <a:pPr lvl="2">
              <a:lnSpc>
                <a:spcPct val="120000"/>
              </a:lnSpc>
              <a:buNone/>
            </a:pPr>
            <a:r>
              <a:rPr lang="zh-CN" altLang="en-US"/>
              <a:t>＝ 移动一道的时间 </a:t>
            </a:r>
            <a:r>
              <a:rPr lang="en-US" altLang="zh-CN"/>
              <a:t>m × </a:t>
            </a:r>
            <a:r>
              <a:rPr lang="zh-CN" altLang="en-US"/>
              <a:t>道数 </a:t>
            </a:r>
            <a:r>
              <a:rPr lang="en-US" altLang="zh-CN"/>
              <a:t>n </a:t>
            </a:r>
            <a:r>
              <a:rPr lang="zh-CN" altLang="en-US"/>
              <a:t>＋启动时间 </a:t>
            </a:r>
            <a:r>
              <a:rPr lang="en-US" altLang="zh-CN"/>
              <a:t>s</a:t>
            </a:r>
            <a:endParaRPr lang="en-US" altLang="zh-CN"/>
          </a:p>
          <a:p>
            <a:pPr lvl="2">
              <a:lnSpc>
                <a:spcPct val="120000"/>
              </a:lnSpc>
            </a:pPr>
            <a:r>
              <a:rPr lang="zh-CN" altLang="en-US" u="sng">
                <a:solidFill>
                  <a:srgbClr val="0000FF"/>
                </a:solidFill>
              </a:rPr>
              <a:t>最小化寻道时间要最短的寻道距离</a:t>
            </a:r>
            <a:r>
              <a:rPr lang="en-US" altLang="zh-CN" u="sng">
                <a:solidFill>
                  <a:srgbClr val="0000FF"/>
                </a:solidFill>
              </a:rPr>
              <a:t>n</a:t>
            </a:r>
            <a:endParaRPr lang="en-US" altLang="zh-CN" u="sng">
              <a:solidFill>
                <a:srgbClr val="0000FF"/>
              </a:solidFill>
            </a:endParaRPr>
          </a:p>
          <a:p>
            <a:pPr lvl="1">
              <a:lnSpc>
                <a:spcPct val="120000"/>
              </a:lnSpc>
            </a:pPr>
            <a:r>
              <a:rPr lang="zh-CN" altLang="en-US">
                <a:solidFill>
                  <a:srgbClr val="FF0066"/>
                </a:solidFill>
              </a:rPr>
              <a:t>旋转等待时间</a:t>
            </a:r>
            <a:endParaRPr lang="zh-CN" altLang="en-US">
              <a:solidFill>
                <a:srgbClr val="FF0066"/>
              </a:solidFill>
            </a:endParaRPr>
          </a:p>
          <a:p>
            <a:pPr lvl="2">
              <a:lnSpc>
                <a:spcPct val="120000"/>
              </a:lnSpc>
              <a:buNone/>
            </a:pPr>
            <a:r>
              <a:rPr lang="zh-CN" altLang="en-US"/>
              <a:t>＝ 磁盘每秒的转速  </a:t>
            </a:r>
            <a:r>
              <a:rPr lang="en-US" altLang="zh-CN"/>
              <a:t>× </a:t>
            </a:r>
            <a:r>
              <a:rPr lang="zh-CN" altLang="en-US"/>
              <a:t>旋转长度</a:t>
            </a:r>
            <a:endParaRPr lang="zh-CN" altLang="en-US"/>
          </a:p>
          <a:p>
            <a:pPr lvl="1">
              <a:lnSpc>
                <a:spcPct val="120000"/>
              </a:lnSpc>
            </a:pPr>
            <a:r>
              <a:rPr lang="zh-CN" altLang="en-US">
                <a:solidFill>
                  <a:srgbClr val="FF0066"/>
                </a:solidFill>
              </a:rPr>
              <a:t>传输时间</a:t>
            </a:r>
            <a:endParaRPr lang="zh-CN" altLang="en-US">
              <a:solidFill>
                <a:srgbClr val="FF0066"/>
              </a:solidFill>
            </a:endParaRPr>
          </a:p>
          <a:p>
            <a:pPr lvl="2">
              <a:lnSpc>
                <a:spcPct val="120000"/>
              </a:lnSpc>
              <a:buNone/>
            </a:pPr>
            <a:r>
              <a:rPr lang="zh-CN" altLang="en-US"/>
              <a:t>＝ </a:t>
            </a:r>
            <a:r>
              <a:rPr lang="en-US" altLang="zh-CN"/>
              <a:t>(</a:t>
            </a:r>
            <a:r>
              <a:rPr lang="zh-CN" altLang="en-US"/>
              <a:t>传输字节数 </a:t>
            </a:r>
            <a:r>
              <a:rPr lang="en-US" altLang="zh-CN"/>
              <a:t>/ </a:t>
            </a:r>
            <a:r>
              <a:rPr lang="zh-CN" altLang="en-US"/>
              <a:t>一个磁道字节数</a:t>
            </a:r>
            <a:r>
              <a:rPr lang="en-US" altLang="zh-CN"/>
              <a:t>) × </a:t>
            </a:r>
            <a:r>
              <a:rPr lang="zh-CN" altLang="en-US"/>
              <a:t>转一圈的时间</a:t>
            </a:r>
            <a:endParaRPr lang="zh-CN" altLang="en-US"/>
          </a:p>
          <a:p>
            <a:pPr>
              <a:lnSpc>
                <a:spcPct val="120000"/>
              </a:lnSpc>
            </a:pPr>
            <a:r>
              <a:rPr lang="zh-CN" altLang="en-US"/>
              <a:t>目的：尽可能减少寻道距离</a:t>
            </a:r>
            <a:endParaRPr lang="zh-CN" altLang="en-US"/>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综合</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81921"/>
          <p:cNvSpPr>
            <a:spLocks noGrp="1"/>
          </p:cNvSpPr>
          <p:nvPr>
            <p:ph type="title"/>
          </p:nvPr>
        </p:nvSpPr>
        <p:spPr>
          <a:xfrm>
            <a:off x="457200" y="276225"/>
            <a:ext cx="8229600" cy="777875"/>
          </a:xfrm>
        </p:spPr>
        <p:txBody>
          <a:bodyPr anchor="ctr"/>
          <a:p>
            <a:r>
              <a:rPr lang="zh-CN" altLang="en-US" dirty="0"/>
              <a:t>时序比较</a:t>
            </a:r>
            <a:endParaRPr lang="zh-CN" altLang="en-US" dirty="0"/>
          </a:p>
        </p:txBody>
      </p:sp>
      <p:sp>
        <p:nvSpPr>
          <p:cNvPr id="81923" name="文本占位符 81922"/>
          <p:cNvSpPr>
            <a:spLocks noGrp="1"/>
          </p:cNvSpPr>
          <p:nvPr>
            <p:ph type="body" idx="1"/>
          </p:nvPr>
        </p:nvSpPr>
        <p:spPr>
          <a:xfrm>
            <a:off x="457200" y="1268413"/>
            <a:ext cx="8229600" cy="4525962"/>
          </a:xfrm>
        </p:spPr>
        <p:txBody>
          <a:bodyPr/>
          <a:p>
            <a:r>
              <a:rPr lang="zh-CN" altLang="en-US" dirty="0"/>
              <a:t>磁盘的访问顺序对访问时间有很大影响</a:t>
            </a:r>
            <a:endParaRPr lang="zh-CN" altLang="en-US" dirty="0"/>
          </a:p>
          <a:p>
            <a:pPr lvl="1"/>
            <a:r>
              <a:rPr lang="zh-CN" altLang="en-US" dirty="0"/>
              <a:t>假设平均寻道时间4ms，转速7500rpm，每个磁道500个扇区，每个扇区512字节。假设要读取包含2500个扇区、大小为1.28MB的文件</a:t>
            </a:r>
            <a:endParaRPr lang="zh-CN" altLang="en-US" dirty="0"/>
          </a:p>
          <a:p>
            <a:pPr lvl="1">
              <a:buAutoNum type="arabicPeriod"/>
            </a:pPr>
            <a:r>
              <a:rPr lang="zh-CN" altLang="en-US" dirty="0">
                <a:solidFill>
                  <a:srgbClr val="FF00FF"/>
                </a:solidFill>
              </a:rPr>
              <a:t>假设文件尽可能紧凑的保存在磁盘上（文件占据了5个相邻磁道中的所有扇区</a:t>
            </a:r>
            <a:endParaRPr lang="zh-CN" altLang="en-US" dirty="0">
              <a:solidFill>
                <a:srgbClr val="FF00FF"/>
              </a:solidFill>
            </a:endParaRPr>
          </a:p>
          <a:p>
            <a:pPr lvl="2"/>
            <a:r>
              <a:rPr lang="zh-CN" altLang="en-US" dirty="0">
                <a:solidFill>
                  <a:srgbClr val="0000FF"/>
                </a:solidFill>
              </a:rPr>
              <a:t>读第一个磁道的时间： </a:t>
            </a:r>
            <a:r>
              <a:rPr lang="zh-CN" altLang="en-US" dirty="0"/>
              <a:t>                    </a:t>
            </a:r>
            <a:r>
              <a:rPr lang="zh-CN" altLang="en-US" dirty="0">
                <a:solidFill>
                  <a:srgbClr val="0000FF"/>
                </a:solidFill>
              </a:rPr>
              <a:t> 总时间：</a:t>
            </a:r>
            <a:endParaRPr lang="zh-CN" altLang="en-US" dirty="0">
              <a:solidFill>
                <a:srgbClr val="0000FF"/>
              </a:solidFill>
            </a:endParaRPr>
          </a:p>
          <a:p>
            <a:pPr lvl="2">
              <a:buNone/>
            </a:pPr>
            <a:r>
              <a:rPr lang="zh-CN" altLang="en-US" dirty="0"/>
              <a:t>      平均寻道          4ms                  16+(4*12)=64ms</a:t>
            </a:r>
            <a:endParaRPr lang="zh-CN" altLang="en-US" dirty="0"/>
          </a:p>
          <a:p>
            <a:pPr lvl="2">
              <a:buNone/>
            </a:pPr>
            <a:r>
              <a:rPr lang="zh-CN" altLang="en-US" dirty="0"/>
              <a:t>      旋转延迟          4ms</a:t>
            </a:r>
            <a:endParaRPr lang="zh-CN" altLang="en-US" dirty="0"/>
          </a:p>
          <a:p>
            <a:pPr lvl="2">
              <a:buNone/>
            </a:pPr>
            <a:r>
              <a:rPr lang="zh-CN" altLang="en-US" dirty="0"/>
              <a:t>      读500个扇区    8ms</a:t>
            </a:r>
            <a:endParaRPr lang="zh-CN" altLang="en-US" dirty="0"/>
          </a:p>
          <a:p>
            <a:pPr lvl="2">
              <a:buNone/>
            </a:pPr>
            <a:r>
              <a:rPr lang="zh-CN" altLang="en-US" dirty="0"/>
              <a:t>                （共）  16ms</a:t>
            </a:r>
            <a:endParaRPr lang="zh-CN" altLang="en-US" dirty="0"/>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P345</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82945"/>
          <p:cNvSpPr>
            <a:spLocks noGrp="1"/>
          </p:cNvSpPr>
          <p:nvPr>
            <p:ph type="title"/>
          </p:nvPr>
        </p:nvSpPr>
        <p:spPr>
          <a:xfrm>
            <a:off x="457200" y="276225"/>
            <a:ext cx="8229600" cy="777875"/>
          </a:xfrm>
        </p:spPr>
        <p:txBody>
          <a:bodyPr anchor="ctr"/>
          <a:p>
            <a:r>
              <a:rPr lang="zh-CN" altLang="en-US" dirty="0"/>
              <a:t>时序比较</a:t>
            </a:r>
            <a:endParaRPr lang="zh-CN" altLang="en-US" dirty="0"/>
          </a:p>
        </p:txBody>
      </p:sp>
      <p:sp>
        <p:nvSpPr>
          <p:cNvPr id="82947" name="文本占位符 82946"/>
          <p:cNvSpPr>
            <a:spLocks noGrp="1"/>
          </p:cNvSpPr>
          <p:nvPr>
            <p:ph type="body" idx="1"/>
          </p:nvPr>
        </p:nvSpPr>
        <p:spPr>
          <a:xfrm>
            <a:off x="457200" y="1268413"/>
            <a:ext cx="8686800" cy="4525962"/>
          </a:xfrm>
        </p:spPr>
        <p:txBody>
          <a:bodyPr/>
          <a:p>
            <a:pPr>
              <a:buNone/>
            </a:pPr>
            <a:endParaRPr lang="zh-CN" altLang="en-US" dirty="0"/>
          </a:p>
          <a:p>
            <a:pPr lvl="1">
              <a:buNone/>
            </a:pPr>
            <a:r>
              <a:rPr lang="zh-CN" altLang="en-US" dirty="0">
                <a:solidFill>
                  <a:srgbClr val="FF00FF"/>
                </a:solidFill>
              </a:rPr>
              <a:t>2.假设随机的访问磁盘上的数据</a:t>
            </a:r>
            <a:endParaRPr lang="zh-CN" altLang="en-US" dirty="0">
              <a:solidFill>
                <a:srgbClr val="FF00FF"/>
              </a:solidFill>
            </a:endParaRPr>
          </a:p>
          <a:p>
            <a:pPr lvl="2"/>
            <a:r>
              <a:rPr lang="zh-CN" altLang="en-US" dirty="0">
                <a:solidFill>
                  <a:srgbClr val="0000FF"/>
                </a:solidFill>
              </a:rPr>
              <a:t>读每个扇区： </a:t>
            </a:r>
            <a:r>
              <a:rPr lang="zh-CN" altLang="en-US" dirty="0"/>
              <a:t>                          </a:t>
            </a:r>
            <a:r>
              <a:rPr lang="zh-CN" altLang="en-US" dirty="0">
                <a:solidFill>
                  <a:srgbClr val="0000FF"/>
                </a:solidFill>
              </a:rPr>
              <a:t> 总时间：</a:t>
            </a:r>
            <a:endParaRPr lang="zh-CN" altLang="en-US" dirty="0">
              <a:solidFill>
                <a:srgbClr val="0000FF"/>
              </a:solidFill>
            </a:endParaRPr>
          </a:p>
          <a:p>
            <a:pPr lvl="2">
              <a:buNone/>
            </a:pPr>
            <a:r>
              <a:rPr lang="zh-CN" altLang="en-US" dirty="0"/>
              <a:t>平均寻道      4ms        2500*8.016=20040ms=20.04s</a:t>
            </a:r>
            <a:endParaRPr lang="zh-CN" altLang="en-US" dirty="0"/>
          </a:p>
          <a:p>
            <a:pPr lvl="2">
              <a:buNone/>
            </a:pPr>
            <a:r>
              <a:rPr lang="zh-CN" altLang="en-US" dirty="0"/>
              <a:t>旋转延迟      4ms</a:t>
            </a:r>
            <a:endParaRPr lang="zh-CN" altLang="en-US" dirty="0"/>
          </a:p>
          <a:p>
            <a:pPr lvl="2">
              <a:buNone/>
            </a:pPr>
            <a:r>
              <a:rPr lang="zh-CN" altLang="en-US" dirty="0"/>
              <a:t>读1个扇区    0.016ms</a:t>
            </a:r>
            <a:endParaRPr lang="zh-CN" altLang="en-US" dirty="0"/>
          </a:p>
          <a:p>
            <a:pPr lvl="2">
              <a:buNone/>
            </a:pPr>
            <a:r>
              <a:rPr lang="zh-CN" altLang="en-US" dirty="0"/>
              <a:t>         (共)     8.016ms</a:t>
            </a:r>
            <a:endParaRPr lang="zh-CN" altLang="en-US" dirty="0"/>
          </a:p>
          <a:p>
            <a:pPr>
              <a:buNone/>
            </a:pPr>
            <a:endParaRPr lang="zh-CN" altLang="en-US" dirty="0"/>
          </a:p>
          <a:p>
            <a:pPr>
              <a:buNone/>
            </a:pPr>
            <a:r>
              <a:rPr lang="zh-CN" altLang="en-US" dirty="0"/>
              <a:t>结论：随机访问磁盘上的扇区，性能很差</a:t>
            </a:r>
            <a:endParaRPr lang="zh-CN" altLang="en-US" dirty="0"/>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P345</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83969"/>
          <p:cNvSpPr>
            <a:spLocks noGrp="1"/>
          </p:cNvSpPr>
          <p:nvPr>
            <p:ph type="title"/>
          </p:nvPr>
        </p:nvSpPr>
        <p:spPr>
          <a:xfrm>
            <a:off x="457200" y="0"/>
            <a:ext cx="8232775" cy="676275"/>
          </a:xfrm>
        </p:spPr>
        <p:txBody>
          <a:bodyPr anchor="ctr"/>
          <a:p>
            <a:pPr>
              <a:buNone/>
            </a:pPr>
            <a:r>
              <a:rPr lang="zh-CN" altLang="en-US" dirty="0"/>
              <a:t>11.5.2 磁盘调度策略</a:t>
            </a:r>
            <a:endParaRPr lang="zh-CN" altLang="en-US" dirty="0"/>
          </a:p>
        </p:txBody>
      </p:sp>
      <p:sp>
        <p:nvSpPr>
          <p:cNvPr id="83971" name="文本框 83970"/>
          <p:cNvSpPr txBox="1"/>
          <p:nvPr/>
        </p:nvSpPr>
        <p:spPr>
          <a:xfrm>
            <a:off x="790575" y="981075"/>
            <a:ext cx="7562850" cy="4181475"/>
          </a:xfrm>
          <a:prstGeom prst="rect">
            <a:avLst/>
          </a:prstGeom>
          <a:noFill/>
          <a:ln w="9525">
            <a:noFill/>
          </a:ln>
        </p:spPr>
        <p:txBody>
          <a:bodyPr vert="horz" wrap="square" lIns="0" tIns="0" rIns="0" bIns="0" anchor="t">
            <a:spAutoFit/>
          </a:bodyPr>
          <a:p>
            <a:pPr lvl="0" eaLnBrk="0" hangingPunct="0">
              <a:spcBef>
                <a:spcPct val="20000"/>
              </a:spcBef>
            </a:pPr>
            <a:r>
              <a:rPr lang="zh-CN" altLang="en-US" sz="2800" b="1" dirty="0">
                <a:solidFill>
                  <a:srgbClr val="0000FF"/>
                </a:solidFill>
                <a:latin typeface="Arial" panose="020B0604020202020204" pitchFamily="34" charset="0"/>
                <a:ea typeface="黑体" panose="02010609060101010101" pitchFamily="1" charset="-122"/>
              </a:rPr>
              <a:t>磁盘调度算法：</a:t>
            </a:r>
            <a:endParaRPr lang="zh-CN" altLang="en-US" sz="2800" b="1" dirty="0">
              <a:solidFill>
                <a:srgbClr val="0000FF"/>
              </a:solidFill>
              <a:latin typeface="Arial" panose="020B0604020202020204" pitchFamily="34" charset="0"/>
              <a:ea typeface="黑体" panose="02010609060101010101" pitchFamily="1" charset="-122"/>
            </a:endParaRPr>
          </a:p>
          <a:p>
            <a:pPr lvl="0" eaLnBrk="0" hangingPunct="0">
              <a:spcBef>
                <a:spcPct val="20000"/>
              </a:spcBef>
            </a:pPr>
            <a:r>
              <a:rPr lang="zh-CN" altLang="en-US" sz="2800" b="1" dirty="0">
                <a:solidFill>
                  <a:srgbClr val="0000FF"/>
                </a:solidFill>
                <a:latin typeface="Arial" panose="020B0604020202020204" pitchFamily="34" charset="0"/>
                <a:ea typeface="黑体" panose="02010609060101010101" pitchFamily="1" charset="-122"/>
              </a:rPr>
              <a:t>①</a:t>
            </a:r>
            <a:r>
              <a:rPr lang="zh-CN" altLang="en-US" sz="2800" b="1" dirty="0">
                <a:latin typeface="Arial" panose="020B0604020202020204" pitchFamily="34" charset="0"/>
                <a:ea typeface="黑体" panose="02010609060101010101" pitchFamily="1" charset="-122"/>
              </a:rPr>
              <a:t> 先来先服务 (FCFS)</a:t>
            </a:r>
            <a:endParaRPr lang="zh-CN" altLang="en-US" sz="2800" b="1" dirty="0">
              <a:latin typeface="Arial" panose="020B0604020202020204" pitchFamily="34" charset="0"/>
              <a:ea typeface="黑体" panose="02010609060101010101" pitchFamily="1" charset="-122"/>
            </a:endParaRPr>
          </a:p>
          <a:p>
            <a:pPr lvl="0" eaLnBrk="0" hangingPunct="0">
              <a:spcBef>
                <a:spcPct val="20000"/>
              </a:spcBef>
            </a:pPr>
            <a:r>
              <a:rPr lang="zh-CN" altLang="en-US" sz="2800" b="1" dirty="0">
                <a:solidFill>
                  <a:srgbClr val="0000FF"/>
                </a:solidFill>
                <a:latin typeface="Arial" panose="020B0604020202020204" pitchFamily="34" charset="0"/>
                <a:ea typeface="黑体" panose="02010609060101010101" pitchFamily="1" charset="-122"/>
              </a:rPr>
              <a:t>② </a:t>
            </a:r>
            <a:r>
              <a:rPr lang="zh-CN" altLang="en-US" sz="2800" b="1" dirty="0">
                <a:latin typeface="Arial" panose="020B0604020202020204" pitchFamily="34" charset="0"/>
                <a:ea typeface="黑体" panose="02010609060101010101" pitchFamily="1" charset="-122"/>
              </a:rPr>
              <a:t>最短寻道时间优先 (SSTF)</a:t>
            </a:r>
            <a:endParaRPr lang="zh-CN" altLang="en-US" sz="2800" b="1" dirty="0">
              <a:latin typeface="Arial" panose="020B0604020202020204" pitchFamily="34" charset="0"/>
              <a:ea typeface="黑体" panose="02010609060101010101" pitchFamily="1" charset="-122"/>
            </a:endParaRPr>
          </a:p>
          <a:p>
            <a:pPr lvl="0" eaLnBrk="0" hangingPunct="0">
              <a:spcBef>
                <a:spcPct val="20000"/>
              </a:spcBef>
            </a:pPr>
            <a:r>
              <a:rPr lang="zh-CN" altLang="en-US" sz="2800" b="1" dirty="0">
                <a:solidFill>
                  <a:srgbClr val="0000FF"/>
                </a:solidFill>
                <a:latin typeface="Arial" panose="020B0604020202020204" pitchFamily="34" charset="0"/>
                <a:ea typeface="黑体" panose="02010609060101010101" pitchFamily="1" charset="-122"/>
              </a:rPr>
              <a:t>③ </a:t>
            </a:r>
            <a:r>
              <a:rPr lang="zh-CN" altLang="en-US" sz="2800" b="1" dirty="0">
                <a:latin typeface="Arial" panose="020B0604020202020204" pitchFamily="34" charset="0"/>
                <a:ea typeface="黑体" panose="02010609060101010101" pitchFamily="1" charset="-122"/>
              </a:rPr>
              <a:t>SCAN </a:t>
            </a:r>
            <a:r>
              <a:rPr lang="zh-CN" altLang="en-US" sz="2800" b="1" dirty="0">
                <a:latin typeface="Arial" panose="020B0604020202020204" pitchFamily="34" charset="0"/>
                <a:ea typeface="宋体" panose="02010600030101010101" pitchFamily="2" charset="-122"/>
              </a:rPr>
              <a:t>调度</a:t>
            </a:r>
            <a:r>
              <a:rPr lang="zh-CN" altLang="en-US" sz="2800" b="1" dirty="0">
                <a:latin typeface="Arial" panose="020B0604020202020204" pitchFamily="34" charset="0"/>
                <a:ea typeface="黑体" panose="02010609060101010101" pitchFamily="1" charset="-122"/>
              </a:rPr>
              <a:t>算法 (电梯调度)</a:t>
            </a:r>
            <a:endParaRPr lang="zh-CN" altLang="en-US" sz="2800" b="1" dirty="0">
              <a:latin typeface="Arial" panose="020B0604020202020204" pitchFamily="34" charset="0"/>
              <a:ea typeface="黑体" panose="02010609060101010101" pitchFamily="1" charset="-122"/>
            </a:endParaRPr>
          </a:p>
          <a:p>
            <a:pPr lvl="0" eaLnBrk="0" hangingPunct="0">
              <a:spcBef>
                <a:spcPct val="20000"/>
              </a:spcBef>
            </a:pPr>
            <a:r>
              <a:rPr lang="zh-CN" altLang="en-US" sz="2800" b="1" dirty="0">
                <a:solidFill>
                  <a:srgbClr val="0000FF"/>
                </a:solidFill>
                <a:latin typeface="Arial" panose="020B0604020202020204" pitchFamily="34" charset="0"/>
                <a:ea typeface="黑体" panose="02010609060101010101" pitchFamily="1" charset="-122"/>
              </a:rPr>
              <a:t>④</a:t>
            </a:r>
            <a:r>
              <a:rPr lang="zh-CN" altLang="en-US" sz="2800" b="1" dirty="0">
                <a:latin typeface="Arial" panose="020B0604020202020204" pitchFamily="34" charset="0"/>
                <a:ea typeface="黑体" panose="02010609060101010101" pitchFamily="1" charset="-122"/>
              </a:rPr>
              <a:t> C-SCAN </a:t>
            </a:r>
            <a:r>
              <a:rPr lang="zh-CN" altLang="en-US" sz="2800" b="1" dirty="0">
                <a:latin typeface="Arial" panose="020B0604020202020204" pitchFamily="34" charset="0"/>
                <a:ea typeface="宋体" panose="02010600030101010101" pitchFamily="2" charset="-122"/>
              </a:rPr>
              <a:t>调度</a:t>
            </a:r>
            <a:r>
              <a:rPr lang="zh-CN" altLang="en-US" sz="2800" b="1" dirty="0">
                <a:latin typeface="Arial" panose="020B0604020202020204" pitchFamily="34" charset="0"/>
                <a:ea typeface="黑体" panose="02010609060101010101" pitchFamily="1" charset="-122"/>
              </a:rPr>
              <a:t>算法 (单向电梯调度)</a:t>
            </a:r>
            <a:endParaRPr lang="zh-CN" altLang="en-US" sz="2800" b="1" dirty="0">
              <a:latin typeface="Arial" panose="020B0604020202020204" pitchFamily="34" charset="0"/>
              <a:ea typeface="黑体" panose="02010609060101010101" pitchFamily="1" charset="-122"/>
            </a:endParaRPr>
          </a:p>
          <a:p>
            <a:pPr lvl="0" eaLnBrk="0" hangingPunct="0"/>
            <a:endParaRPr lang="zh-CN" altLang="en-US" sz="2800" dirty="0">
              <a:latin typeface="Arial" panose="020B0604020202020204" pitchFamily="34" charset="0"/>
              <a:ea typeface="宋体" panose="02010600030101010101" pitchFamily="2" charset="-122"/>
            </a:endParaRPr>
          </a:p>
          <a:p>
            <a:pPr lvl="0" eaLnBrk="0" hangingPunct="0">
              <a:buClr>
                <a:srgbClr val="FF00FF"/>
              </a:buClr>
              <a:buFont typeface="Wingdings" panose="05000000000000000000" pitchFamily="2" charset="2"/>
              <a:buChar char="l"/>
            </a:pPr>
            <a:r>
              <a:rPr lang="zh-CN" altLang="en-US" sz="2800" b="1" dirty="0">
                <a:latin typeface="黑体" panose="02010609060101010101" pitchFamily="1" charset="-122"/>
                <a:ea typeface="黑体" panose="02010609060101010101" pitchFamily="1" charset="-122"/>
              </a:rPr>
              <a:t>假定有以下磁盘请求（磁道编号从0－199）</a:t>
            </a:r>
            <a:endParaRPr lang="zh-CN" altLang="en-US" sz="2800" b="1" dirty="0">
              <a:latin typeface="黑体" panose="02010609060101010101" pitchFamily="1" charset="-122"/>
              <a:ea typeface="黑体" panose="02010609060101010101" pitchFamily="1" charset="-122"/>
            </a:endParaRPr>
          </a:p>
          <a:p>
            <a:pPr lvl="1" eaLnBrk="0" hangingPunct="0"/>
            <a:r>
              <a:rPr lang="zh-CN" altLang="en-US" sz="2800" b="1" dirty="0">
                <a:latin typeface="黑体" panose="02010609060101010101" pitchFamily="1" charset="-122"/>
                <a:ea typeface="黑体" panose="02010609060101010101" pitchFamily="1" charset="-122"/>
              </a:rPr>
              <a:t>55, 58, 39, 18, 90, 160, 385, 184</a:t>
            </a:r>
            <a:endParaRPr lang="zh-CN" altLang="en-US" sz="2800" b="1" dirty="0">
              <a:latin typeface="黑体" panose="02010609060101010101" pitchFamily="1" charset="-122"/>
              <a:ea typeface="黑体" panose="02010609060101010101" pitchFamily="1" charset="-122"/>
            </a:endParaRPr>
          </a:p>
          <a:p>
            <a:pPr lvl="1" eaLnBrk="0" hangingPunct="0"/>
            <a:r>
              <a:rPr lang="zh-CN" altLang="en-US" sz="2800" b="1" dirty="0">
                <a:latin typeface="黑体" panose="02010609060101010101" pitchFamily="1" charset="-122"/>
                <a:ea typeface="黑体" panose="02010609060101010101" pitchFamily="1" charset="-122"/>
              </a:rPr>
              <a:t>当前磁头位置为100</a:t>
            </a:r>
            <a:endParaRPr lang="zh-CN" altLang="en-US" sz="2800" b="1" dirty="0">
              <a:latin typeface="黑体" panose="02010609060101010101" pitchFamily="1" charset="-122"/>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P346</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3971"/>
                                        </p:tgtEl>
                                        <p:attrNameLst>
                                          <p:attrName>style.visibility</p:attrName>
                                        </p:attrNameLst>
                                      </p:cBhvr>
                                      <p:to>
                                        <p:strVal val="visible"/>
                                      </p:to>
                                    </p:set>
                                    <p:anim calcmode="lin" valueType="num">
                                      <p:cBhvr additive="base">
                                        <p:cTn id="7" dur="500" fill="hold"/>
                                        <p:tgtEl>
                                          <p:spTgt spid="83971"/>
                                        </p:tgtEl>
                                        <p:attrNameLst>
                                          <p:attrName>ppt_x</p:attrName>
                                        </p:attrNameLst>
                                      </p:cBhvr>
                                      <p:tavLst>
                                        <p:tav tm="0">
                                          <p:val>
                                            <p:strVal val="#ppt_x"/>
                                          </p:val>
                                        </p:tav>
                                        <p:tav tm="100000">
                                          <p:val>
                                            <p:strVal val="#ppt_x"/>
                                          </p:val>
                                        </p:tav>
                                      </p:tavLst>
                                    </p:anim>
                                    <p:anim calcmode="lin" valueType="num">
                                      <p:cBhvr additive="base">
                                        <p:cTn id="8" dur="500" fill="hold"/>
                                        <p:tgtEl>
                                          <p:spTgt spid="839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ldLvl="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4097"/>
          <p:cNvSpPr>
            <a:spLocks noGrp="1"/>
          </p:cNvSpPr>
          <p:nvPr>
            <p:ph type="ctrTitle"/>
          </p:nvPr>
        </p:nvSpPr>
        <p:spPr>
          <a:xfrm>
            <a:off x="563563" y="120650"/>
            <a:ext cx="7772400" cy="2192338"/>
          </a:xfrm>
        </p:spPr>
        <p:txBody>
          <a:bodyPr anchor="ctr"/>
          <a:p>
            <a:pPr defTabSz="914400">
              <a:lnSpc>
                <a:spcPct val="40000"/>
              </a:lnSpc>
              <a:buSzPct val="100000"/>
              <a:buFont typeface="Wingdings" panose="05000000000000000000" pitchFamily="2" charset="2"/>
              <a:buNone/>
            </a:pPr>
            <a:r>
              <a:rPr lang="zh-CN" altLang="en-US" sz="4800" kern="1200" baseline="0" dirty="0">
                <a:solidFill>
                  <a:srgbClr val="0000FF"/>
                </a:solidFill>
                <a:latin typeface="+mj-lt"/>
                <a:ea typeface="+mj-ea"/>
                <a:cs typeface="+mj-cs"/>
              </a:rPr>
              <a:t>第</a:t>
            </a:r>
            <a:r>
              <a:rPr lang="en-US" altLang="zh-CN" sz="4800" kern="1200" baseline="0" dirty="0">
                <a:solidFill>
                  <a:srgbClr val="0000FF"/>
                </a:solidFill>
                <a:latin typeface="+mj-lt"/>
                <a:ea typeface="+mj-ea"/>
                <a:cs typeface="+mj-cs"/>
              </a:rPr>
              <a:t>11</a:t>
            </a:r>
            <a:r>
              <a:rPr lang="zh-CN" altLang="en-US" sz="4800" kern="1200" baseline="0" dirty="0">
                <a:solidFill>
                  <a:srgbClr val="0000FF"/>
                </a:solidFill>
                <a:latin typeface="+mj-lt"/>
                <a:ea typeface="+mj-ea"/>
                <a:cs typeface="+mj-cs"/>
              </a:rPr>
              <a:t>章   </a:t>
            </a:r>
            <a:r>
              <a:rPr lang="en-US" altLang="zh-CN" sz="4800" kern="1200" baseline="0" dirty="0">
                <a:solidFill>
                  <a:srgbClr val="FF00FF"/>
                </a:solidFill>
                <a:latin typeface="+mj-lt"/>
                <a:ea typeface="+mj-ea"/>
                <a:cs typeface="+mj-cs"/>
              </a:rPr>
              <a:t>I/O</a:t>
            </a:r>
            <a:r>
              <a:rPr lang="zh-CN" altLang="en-US" sz="4800" kern="1200" baseline="0" dirty="0">
                <a:solidFill>
                  <a:srgbClr val="FF00FF"/>
                </a:solidFill>
                <a:latin typeface="+mj-lt"/>
                <a:ea typeface="+mj-ea"/>
                <a:cs typeface="+mj-cs"/>
              </a:rPr>
              <a:t>管理和磁盘调度</a:t>
            </a:r>
            <a:endParaRPr lang="zh-CN" altLang="en-US" sz="4800" kern="1200" baseline="0" dirty="0">
              <a:solidFill>
                <a:srgbClr val="FF00FF"/>
              </a:solidFill>
              <a:latin typeface="+mj-lt"/>
              <a:ea typeface="+mj-ea"/>
              <a:cs typeface="+mj-cs"/>
            </a:endParaRPr>
          </a:p>
        </p:txBody>
      </p:sp>
      <p:grpSp>
        <p:nvGrpSpPr>
          <p:cNvPr id="2" name="组合 1"/>
          <p:cNvGrpSpPr/>
          <p:nvPr/>
        </p:nvGrpSpPr>
        <p:grpSpPr>
          <a:xfrm>
            <a:off x="492125" y="1804988"/>
            <a:ext cx="7848600" cy="4464050"/>
            <a:chOff x="0" y="0"/>
            <a:chExt cx="4944" cy="2812"/>
          </a:xfrm>
        </p:grpSpPr>
        <p:sp>
          <p:nvSpPr>
            <p:cNvPr id="17411" name="圆角矩形 2"/>
            <p:cNvSpPr/>
            <p:nvPr/>
          </p:nvSpPr>
          <p:spPr>
            <a:xfrm>
              <a:off x="0" y="136"/>
              <a:ext cx="4944" cy="2676"/>
            </a:xfrm>
            <a:prstGeom prst="roundRect">
              <a:avLst>
                <a:gd name="adj" fmla="val 11921"/>
              </a:avLst>
            </a:prstGeom>
            <a:gradFill rotWithShape="1">
              <a:gsLst>
                <a:gs pos="0">
                  <a:schemeClr val="accent2"/>
                </a:gs>
                <a:gs pos="100000">
                  <a:srgbClr val="24246B"/>
                </a:gs>
              </a:gsLst>
              <a:lin ang="5400000" scaled="1"/>
              <a:tileRect/>
            </a:gradFill>
            <a:ln w="25400" cap="flat" cmpd="sng">
              <a:solidFill>
                <a:srgbClr val="FEFEFE"/>
              </a:solidFill>
              <a:prstDash val="solid"/>
              <a:round/>
              <a:headEnd type="none" w="med" len="med"/>
              <a:tailEnd type="none" w="med" len="med"/>
            </a:ln>
            <a:effectLst>
              <a:outerShdw dist="53882" dir="2699999" algn="ctr" rotWithShape="0">
                <a:srgbClr val="000000">
                  <a:alpha val="50000"/>
                </a:srgbClr>
              </a:outerShdw>
            </a:effectLst>
          </p:spPr>
          <p:txBody>
            <a:bodyPr anchor="t"/>
            <a:p>
              <a:pPr lvl="0" indent="0"/>
              <a:endParaRPr lang="zh-CN" altLang="en-US">
                <a:latin typeface="Arial" panose="020B0604020202020204" pitchFamily="34" charset="0"/>
                <a:ea typeface="宋体" panose="02010600030101010101" pitchFamily="2" charset="-122"/>
              </a:endParaRPr>
            </a:p>
          </p:txBody>
        </p:sp>
        <p:pic>
          <p:nvPicPr>
            <p:cNvPr id="17412" name="图片 3" descr="Picture4"/>
            <p:cNvPicPr>
              <a:picLocks noChangeAspect="1"/>
            </p:cNvPicPr>
            <p:nvPr/>
          </p:nvPicPr>
          <p:blipFill>
            <a:blip r:embed="rId1"/>
            <a:stretch>
              <a:fillRect/>
            </a:stretch>
          </p:blipFill>
          <p:spPr>
            <a:xfrm>
              <a:off x="200" y="152"/>
              <a:ext cx="496" cy="422"/>
            </a:xfrm>
            <a:prstGeom prst="rect">
              <a:avLst/>
            </a:prstGeom>
            <a:noFill/>
            <a:ln w="9525">
              <a:noFill/>
            </a:ln>
          </p:spPr>
        </p:pic>
        <p:sp>
          <p:nvSpPr>
            <p:cNvPr id="17413" name="圆角矩形 4"/>
            <p:cNvSpPr/>
            <p:nvPr/>
          </p:nvSpPr>
          <p:spPr>
            <a:xfrm>
              <a:off x="318" y="0"/>
              <a:ext cx="4263" cy="408"/>
            </a:xfrm>
            <a:prstGeom prst="roundRect">
              <a:avLst>
                <a:gd name="adj" fmla="val 16667"/>
              </a:avLst>
            </a:prstGeom>
            <a:solidFill>
              <a:srgbClr val="FEFFFF"/>
            </a:solidFill>
            <a:ln w="28575" cap="flat" cmpd="sng">
              <a:solidFill>
                <a:schemeClr val="accent2"/>
              </a:solidFill>
              <a:prstDash val="solid"/>
              <a:round/>
              <a:headEnd type="none" w="med" len="med"/>
              <a:tailEnd type="none" w="med" len="med"/>
            </a:ln>
          </p:spPr>
          <p:txBody>
            <a:bodyPr anchor="t"/>
            <a:p>
              <a:pPr lvl="0" indent="0"/>
              <a:endParaRPr lang="zh-CN" altLang="en-US">
                <a:latin typeface="Arial" panose="020B0604020202020204" pitchFamily="34" charset="0"/>
                <a:ea typeface="宋体" panose="02010600030101010101" pitchFamily="2" charset="-122"/>
              </a:endParaRPr>
            </a:p>
          </p:txBody>
        </p:sp>
        <p:sp>
          <p:nvSpPr>
            <p:cNvPr id="17414" name="任意多边形 5"/>
            <p:cNvSpPr/>
            <p:nvPr/>
          </p:nvSpPr>
          <p:spPr>
            <a:xfrm flipV="1">
              <a:off x="45" y="181"/>
              <a:ext cx="4788" cy="234"/>
            </a:xfrm>
            <a:custGeom>
              <a:avLst/>
              <a:gdLst/>
              <a:ahLst/>
              <a:cxnLst>
                <a:cxn ang="0">
                  <a:pos x="19693" y="10800"/>
                </a:cxn>
                <a:cxn ang="90">
                  <a:pos x="10800" y="21600"/>
                </a:cxn>
                <a:cxn ang="180">
                  <a:pos x="1906" y="10800"/>
                </a:cxn>
                <a:cxn ang="270">
                  <a:pos x="10800" y="0"/>
                </a:cxn>
              </a:cxnLst>
              <a:pathLst>
                <a:path w="21600" h="21600">
                  <a:moveTo>
                    <a:pt x="0" y="0"/>
                  </a:moveTo>
                  <a:lnTo>
                    <a:pt x="3813" y="21600"/>
                  </a:lnTo>
                  <a:lnTo>
                    <a:pt x="17787" y="21600"/>
                  </a:lnTo>
                  <a:lnTo>
                    <a:pt x="21600" y="0"/>
                  </a:lnTo>
                  <a:close/>
                </a:path>
              </a:pathLst>
            </a:custGeom>
            <a:gradFill rotWithShape="1">
              <a:gsLst>
                <a:gs pos="0">
                  <a:schemeClr val="accent2">
                    <a:alpha val="39998"/>
                  </a:schemeClr>
                </a:gs>
                <a:gs pos="100000">
                  <a:srgbClr val="FFFFFF">
                    <a:alpha val="0"/>
                  </a:srgbClr>
                </a:gs>
              </a:gsLst>
              <a:lin ang="5400000" scaled="1"/>
              <a:tileRect/>
            </a:gradFill>
            <a:ln w="9525">
              <a:noFill/>
            </a:ln>
          </p:spPr>
          <p:txBody>
            <a:bodyPr/>
            <a:p>
              <a:endParaRPr lang="zh-CN" altLang="en-US"/>
            </a:p>
          </p:txBody>
        </p:sp>
      </p:grpSp>
      <p:sp>
        <p:nvSpPr>
          <p:cNvPr id="5128" name="文本框 5127"/>
          <p:cNvSpPr txBox="1"/>
          <p:nvPr/>
        </p:nvSpPr>
        <p:spPr>
          <a:xfrm>
            <a:off x="996950" y="2535238"/>
            <a:ext cx="6403975" cy="493395"/>
          </a:xfrm>
          <a:prstGeom prst="rect">
            <a:avLst/>
          </a:prstGeom>
          <a:noFill/>
          <a:ln w="9525">
            <a:noFill/>
          </a:ln>
        </p:spPr>
        <p:txBody>
          <a:bodyPr wrap="square" anchor="t">
            <a:spAutoFit/>
          </a:bodyPr>
          <a:p>
            <a:pPr lvl="0" indent="0" eaLnBrk="0" hangingPunct="0">
              <a:lnSpc>
                <a:spcPct val="110000"/>
              </a:lnSpc>
            </a:pPr>
            <a:r>
              <a:rPr lang="zh-CN" altLang="en-US" sz="2400" b="1" dirty="0">
                <a:solidFill>
                  <a:srgbClr val="FFFF66"/>
                </a:solidFill>
                <a:latin typeface="Arial" panose="020B0604020202020204" pitchFamily="34" charset="0"/>
                <a:ea typeface="黑体" panose="02010609060101010101" pitchFamily="1" charset="-122"/>
              </a:rPr>
              <a:t>● </a:t>
            </a:r>
            <a:r>
              <a:rPr lang="en-US" altLang="zh-CN" sz="2400" b="1" dirty="0">
                <a:solidFill>
                  <a:srgbClr val="FFFF66"/>
                </a:solidFill>
                <a:latin typeface="Arial" panose="020B0604020202020204" pitchFamily="34" charset="0"/>
                <a:ea typeface="黑体" panose="02010609060101010101" pitchFamily="1" charset="-122"/>
              </a:rPr>
              <a:t>I/O</a:t>
            </a:r>
            <a:r>
              <a:rPr lang="zh-CN" altLang="en-US" sz="2400" b="1" dirty="0">
                <a:solidFill>
                  <a:srgbClr val="FFFF66"/>
                </a:solidFill>
                <a:latin typeface="Arial" panose="020B0604020202020204" pitchFamily="34" charset="0"/>
                <a:ea typeface="黑体" panose="02010609060101010101" pitchFamily="1" charset="-122"/>
              </a:rPr>
              <a:t>设备的主要分类</a:t>
            </a:r>
            <a:endParaRPr lang="zh-CN" altLang="en-US" sz="2400" b="1" dirty="0">
              <a:solidFill>
                <a:srgbClr val="FFFF66"/>
              </a:solidFill>
              <a:latin typeface="Arial" panose="020B0604020202020204" pitchFamily="34" charset="0"/>
              <a:ea typeface="黑体" panose="02010609060101010101" pitchFamily="1" charset="-122"/>
            </a:endParaRPr>
          </a:p>
        </p:txBody>
      </p:sp>
      <p:sp>
        <p:nvSpPr>
          <p:cNvPr id="5129" name="文本框 5128"/>
          <p:cNvSpPr txBox="1"/>
          <p:nvPr/>
        </p:nvSpPr>
        <p:spPr>
          <a:xfrm>
            <a:off x="996950" y="3738563"/>
            <a:ext cx="6808788" cy="493395"/>
          </a:xfrm>
          <a:prstGeom prst="rect">
            <a:avLst/>
          </a:prstGeom>
          <a:noFill/>
          <a:ln w="9525">
            <a:noFill/>
          </a:ln>
        </p:spPr>
        <p:txBody>
          <a:bodyPr wrap="square" anchor="t">
            <a:spAutoFit/>
          </a:bodyPr>
          <a:p>
            <a:pPr lvl="0" indent="0" eaLnBrk="0" hangingPunct="0">
              <a:lnSpc>
                <a:spcPct val="110000"/>
              </a:lnSpc>
            </a:pPr>
            <a:r>
              <a:rPr lang="zh-CN" altLang="en-US" sz="2400" b="1" dirty="0">
                <a:solidFill>
                  <a:srgbClr val="FFFF66"/>
                </a:solidFill>
                <a:latin typeface="Arial" panose="020B0604020202020204" pitchFamily="34" charset="0"/>
                <a:ea typeface="黑体" panose="02010609060101010101" pitchFamily="1" charset="-122"/>
              </a:rPr>
              <a:t>● </a:t>
            </a:r>
            <a:r>
              <a:rPr lang="en-US" altLang="zh-CN" sz="2400" b="1" dirty="0">
                <a:solidFill>
                  <a:srgbClr val="FFFF66"/>
                </a:solidFill>
                <a:latin typeface="Arial" panose="020B0604020202020204" pitchFamily="34" charset="0"/>
                <a:ea typeface="黑体" panose="02010609060101010101" pitchFamily="1" charset="-122"/>
              </a:rPr>
              <a:t>I/O</a:t>
            </a:r>
            <a:r>
              <a:rPr lang="zh-CN" altLang="en-US" sz="2400" b="1" dirty="0">
                <a:solidFill>
                  <a:srgbClr val="FFFF66"/>
                </a:solidFill>
                <a:latin typeface="Arial" panose="020B0604020202020204" pitchFamily="34" charset="0"/>
                <a:ea typeface="黑体" panose="02010609060101010101" pitchFamily="1" charset="-122"/>
              </a:rPr>
              <a:t>缓冲</a:t>
            </a:r>
            <a:endParaRPr lang="zh-CN" altLang="en-US" sz="2400" b="1" dirty="0">
              <a:solidFill>
                <a:srgbClr val="FFFF66"/>
              </a:solidFill>
              <a:latin typeface="Arial" panose="020B0604020202020204" pitchFamily="34" charset="0"/>
              <a:ea typeface="黑体" panose="02010609060101010101" pitchFamily="1" charset="-122"/>
            </a:endParaRPr>
          </a:p>
        </p:txBody>
      </p:sp>
      <p:sp>
        <p:nvSpPr>
          <p:cNvPr id="5130" name="文本框 5129"/>
          <p:cNvSpPr txBox="1"/>
          <p:nvPr/>
        </p:nvSpPr>
        <p:spPr>
          <a:xfrm>
            <a:off x="996950" y="3136900"/>
            <a:ext cx="7527925" cy="493395"/>
          </a:xfrm>
          <a:prstGeom prst="rect">
            <a:avLst/>
          </a:prstGeom>
          <a:noFill/>
          <a:ln w="9525">
            <a:noFill/>
          </a:ln>
        </p:spPr>
        <p:txBody>
          <a:bodyPr wrap="square" anchor="t">
            <a:spAutoFit/>
          </a:bodyPr>
          <a:p>
            <a:pPr lvl="0" indent="0" eaLnBrk="0" hangingPunct="0">
              <a:lnSpc>
                <a:spcPct val="110000"/>
              </a:lnSpc>
            </a:pPr>
            <a:r>
              <a:rPr lang="zh-CN" altLang="en-US" sz="2400" b="1" dirty="0">
                <a:solidFill>
                  <a:schemeClr val="bg1"/>
                </a:solidFill>
                <a:latin typeface="Arial" panose="020B0604020202020204" pitchFamily="34" charset="0"/>
                <a:ea typeface="黑体" panose="02010609060101010101" pitchFamily="1" charset="-122"/>
              </a:rPr>
              <a:t>● </a:t>
            </a:r>
            <a:r>
              <a:rPr lang="en-US" altLang="zh-CN" sz="2400" b="1" dirty="0">
                <a:solidFill>
                  <a:schemeClr val="bg1"/>
                </a:solidFill>
                <a:latin typeface="Arial" panose="020B0604020202020204" pitchFamily="34" charset="0"/>
                <a:ea typeface="黑体" panose="02010609060101010101" pitchFamily="1" charset="-122"/>
              </a:rPr>
              <a:t>I/O</a:t>
            </a:r>
            <a:r>
              <a:rPr lang="zh-CN" altLang="en-US" sz="2400" b="1" dirty="0">
                <a:solidFill>
                  <a:schemeClr val="bg1"/>
                </a:solidFill>
                <a:latin typeface="Arial" panose="020B0604020202020204" pitchFamily="34" charset="0"/>
                <a:ea typeface="黑体" panose="02010609060101010101" pitchFamily="1" charset="-122"/>
              </a:rPr>
              <a:t>功能的住址结构</a:t>
            </a:r>
            <a:endParaRPr lang="zh-CN" altLang="en-US" sz="2400" b="1" dirty="0">
              <a:solidFill>
                <a:schemeClr val="bg1"/>
              </a:solidFill>
              <a:latin typeface="Arial" panose="020B0604020202020204" pitchFamily="34" charset="0"/>
              <a:ea typeface="黑体" panose="02010609060101010101" pitchFamily="1" charset="-122"/>
            </a:endParaRPr>
          </a:p>
        </p:txBody>
      </p:sp>
      <p:sp>
        <p:nvSpPr>
          <p:cNvPr id="5131" name="标题 5130"/>
          <p:cNvSpPr>
            <a:spLocks noGrp="1"/>
          </p:cNvSpPr>
          <p:nvPr/>
        </p:nvSpPr>
        <p:spPr>
          <a:xfrm>
            <a:off x="1751013" y="1641475"/>
            <a:ext cx="4660900" cy="893763"/>
          </a:xfrm>
          <a:prstGeom prst="rect">
            <a:avLst/>
          </a:prstGeom>
          <a:noFill/>
          <a:ln w="9525">
            <a:noFill/>
          </a:ln>
        </p:spPr>
        <p:txBody>
          <a:bodyPr anchor="ctr"/>
          <a:p>
            <a:pPr lvl="0" indent="0" algn="ctr">
              <a:buFont typeface="Wingdings" panose="05000000000000000000" pitchFamily="2" charset="2"/>
              <a:buNone/>
            </a:pPr>
            <a:r>
              <a:rPr lang="zh-CN" altLang="en-US" sz="3200" b="1">
                <a:solidFill>
                  <a:srgbClr val="6600FF"/>
                </a:solidFill>
                <a:latin typeface="Arial" panose="020B0604020202020204" pitchFamily="34" charset="0"/>
                <a:ea typeface="黑体" panose="02010609060101010101" pitchFamily="1" charset="-122"/>
              </a:rPr>
              <a:t>本章学习目标</a:t>
            </a:r>
            <a:endParaRPr lang="zh-CN" altLang="en-US" sz="3200" b="1">
              <a:solidFill>
                <a:srgbClr val="6600FF"/>
              </a:solidFill>
              <a:latin typeface="Arial" panose="020B0604020202020204" pitchFamily="34" charset="0"/>
              <a:ea typeface="黑体" panose="02010609060101010101" pitchFamily="1" charset="-122"/>
            </a:endParaRPr>
          </a:p>
        </p:txBody>
      </p:sp>
      <p:sp>
        <p:nvSpPr>
          <p:cNvPr id="3" name="文本框 2"/>
          <p:cNvSpPr txBox="1"/>
          <p:nvPr/>
        </p:nvSpPr>
        <p:spPr>
          <a:xfrm>
            <a:off x="996950" y="4322445"/>
            <a:ext cx="7527925" cy="493395"/>
          </a:xfrm>
          <a:prstGeom prst="rect">
            <a:avLst/>
          </a:prstGeom>
          <a:noFill/>
          <a:ln w="9525">
            <a:noFill/>
          </a:ln>
        </p:spPr>
        <p:txBody>
          <a:bodyPr wrap="square" anchor="t">
            <a:spAutoFit/>
          </a:bodyPr>
          <a:p>
            <a:pPr lvl="0" indent="0" eaLnBrk="0" hangingPunct="0">
              <a:lnSpc>
                <a:spcPct val="110000"/>
              </a:lnSpc>
            </a:pPr>
            <a:r>
              <a:rPr lang="zh-CN" altLang="en-US" sz="2400" b="1" dirty="0">
                <a:solidFill>
                  <a:schemeClr val="bg1"/>
                </a:solidFill>
                <a:latin typeface="Arial" panose="020B0604020202020204" pitchFamily="34" charset="0"/>
                <a:ea typeface="黑体" panose="02010609060101010101" pitchFamily="1" charset="-122"/>
              </a:rPr>
              <a:t>● 磁盘存取的性能</a:t>
            </a:r>
            <a:endParaRPr lang="zh-CN" altLang="en-US" sz="2400" b="1" dirty="0">
              <a:solidFill>
                <a:schemeClr val="bg1"/>
              </a:solidFill>
              <a:latin typeface="Arial" panose="020B0604020202020204" pitchFamily="34" charset="0"/>
              <a:ea typeface="黑体" panose="02010609060101010101" pitchFamily="1" charset="-122"/>
            </a:endParaRPr>
          </a:p>
        </p:txBody>
      </p:sp>
      <p:sp>
        <p:nvSpPr>
          <p:cNvPr id="4" name="文本框 3"/>
          <p:cNvSpPr txBox="1"/>
          <p:nvPr/>
        </p:nvSpPr>
        <p:spPr>
          <a:xfrm>
            <a:off x="1045845" y="4916488"/>
            <a:ext cx="6808788" cy="493395"/>
          </a:xfrm>
          <a:prstGeom prst="rect">
            <a:avLst/>
          </a:prstGeom>
          <a:noFill/>
          <a:ln w="9525">
            <a:noFill/>
          </a:ln>
        </p:spPr>
        <p:txBody>
          <a:bodyPr wrap="square" anchor="t">
            <a:spAutoFit/>
          </a:bodyPr>
          <a:p>
            <a:pPr lvl="0" indent="0" eaLnBrk="0" hangingPunct="0">
              <a:lnSpc>
                <a:spcPct val="110000"/>
              </a:lnSpc>
            </a:pPr>
            <a:r>
              <a:rPr lang="zh-CN" altLang="en-US" sz="2400" b="1" dirty="0">
                <a:solidFill>
                  <a:srgbClr val="FFFF66"/>
                </a:solidFill>
                <a:latin typeface="Arial" panose="020B0604020202020204" pitchFamily="34" charset="0"/>
                <a:ea typeface="黑体" panose="02010609060101010101" pitchFamily="1" charset="-122"/>
              </a:rPr>
              <a:t>● 磁盘调度算法</a:t>
            </a:r>
            <a:endParaRPr lang="zh-CN" altLang="en-US" sz="2400" b="1" dirty="0">
              <a:solidFill>
                <a:srgbClr val="FFFF66"/>
              </a:solidFill>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00000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5131"/>
                                        </p:tgtEl>
                                        <p:attrNameLst>
                                          <p:attrName>style.visibility</p:attrName>
                                        </p:attrNameLst>
                                      </p:cBhvr>
                                      <p:to>
                                        <p:strVal val="visible"/>
                                      </p:to>
                                    </p:set>
                                    <p:animEffect transition="in" filter="slide(fromTop)">
                                      <p:cBhvr>
                                        <p:cTn id="12" dur="500"/>
                                        <p:tgtEl>
                                          <p:spTgt spid="5131"/>
                                        </p:tgtEl>
                                      </p:cBhvr>
                                    </p:animEffect>
                                  </p:childTnLst>
                                </p:cTn>
                              </p:par>
                            </p:childTnLst>
                          </p:cTn>
                        </p:par>
                        <p:par>
                          <p:cTn id="13" fill="hold">
                            <p:stCondLst>
                              <p:cond delay="1000"/>
                            </p:stCondLst>
                            <p:childTnLst>
                              <p:par>
                                <p:cTn id="14" presetID="12" presetClass="entr" presetSubtype="1" fill="hold" nodeType="afterEffect">
                                  <p:stCondLst>
                                    <p:cond delay="0"/>
                                  </p:stCondLst>
                                  <p:childTnLst>
                                    <p:set>
                                      <p:cBhvr>
                                        <p:cTn id="15" dur="1" fill="hold">
                                          <p:stCondLst>
                                            <p:cond delay="0"/>
                                          </p:stCondLst>
                                        </p:cTn>
                                        <p:tgtEl>
                                          <p:spTgt spid="5128">
                                            <p:txEl>
                                              <p:charRg st="0" end="32"/>
                                            </p:txEl>
                                          </p:spTgt>
                                        </p:tgtEl>
                                        <p:attrNameLst>
                                          <p:attrName>style.visibility</p:attrName>
                                        </p:attrNameLst>
                                      </p:cBhvr>
                                      <p:to>
                                        <p:strVal val="visible"/>
                                      </p:to>
                                    </p:set>
                                    <p:animEffect transition="in" filter="slide(fromTop)">
                                      <p:cBhvr>
                                        <p:cTn id="16" dur="500"/>
                                        <p:tgtEl>
                                          <p:spTgt spid="5128">
                                            <p:txEl>
                                              <p:charRg st="0" end="32"/>
                                            </p:txEl>
                                          </p:spTgt>
                                        </p:tgtEl>
                                      </p:cBhvr>
                                    </p:animEffect>
                                  </p:childTnLst>
                                </p:cTn>
                              </p:par>
                            </p:childTnLst>
                          </p:cTn>
                        </p:par>
                        <p:par>
                          <p:cTn id="17" fill="hold">
                            <p:stCondLst>
                              <p:cond delay="1500"/>
                            </p:stCondLst>
                            <p:childTnLst>
                              <p:par>
                                <p:cTn id="18" presetID="12" presetClass="entr" presetSubtype="1" fill="hold" grpId="0" nodeType="afterEffect">
                                  <p:stCondLst>
                                    <p:cond delay="0"/>
                                  </p:stCondLst>
                                  <p:childTnLst>
                                    <p:set>
                                      <p:cBhvr>
                                        <p:cTn id="19" dur="1" fill="hold">
                                          <p:stCondLst>
                                            <p:cond delay="0"/>
                                          </p:stCondLst>
                                        </p:cTn>
                                        <p:tgtEl>
                                          <p:spTgt spid="5130"/>
                                        </p:tgtEl>
                                        <p:attrNameLst>
                                          <p:attrName>style.visibility</p:attrName>
                                        </p:attrNameLst>
                                      </p:cBhvr>
                                      <p:to>
                                        <p:strVal val="visible"/>
                                      </p:to>
                                    </p:set>
                                    <p:animEffect transition="in" filter="slide(fromTop)">
                                      <p:cBhvr>
                                        <p:cTn id="20" dur="500"/>
                                        <p:tgtEl>
                                          <p:spTgt spid="5130"/>
                                        </p:tgtEl>
                                      </p:cBhvr>
                                    </p:animEffect>
                                  </p:childTnLst>
                                </p:cTn>
                              </p:par>
                            </p:childTnLst>
                          </p:cTn>
                        </p:par>
                        <p:par>
                          <p:cTn id="21" fill="hold">
                            <p:stCondLst>
                              <p:cond delay="2000"/>
                            </p:stCondLst>
                            <p:childTnLst>
                              <p:par>
                                <p:cTn id="22" presetID="12" presetClass="entr" presetSubtype="1" fill="hold" nodeType="afterEffect">
                                  <p:stCondLst>
                                    <p:cond delay="0"/>
                                  </p:stCondLst>
                                  <p:childTnLst>
                                    <p:set>
                                      <p:cBhvr>
                                        <p:cTn id="23" dur="1" fill="hold">
                                          <p:stCondLst>
                                            <p:cond delay="0"/>
                                          </p:stCondLst>
                                        </p:cTn>
                                        <p:tgtEl>
                                          <p:spTgt spid="5129">
                                            <p:txEl>
                                              <p:charRg st="0" end="25"/>
                                            </p:txEl>
                                          </p:spTgt>
                                        </p:tgtEl>
                                        <p:attrNameLst>
                                          <p:attrName>style.visibility</p:attrName>
                                        </p:attrNameLst>
                                      </p:cBhvr>
                                      <p:to>
                                        <p:strVal val="visible"/>
                                      </p:to>
                                    </p:set>
                                    <p:animEffect transition="in" filter="slide(fromTop)">
                                      <p:cBhvr>
                                        <p:cTn id="24" dur="500"/>
                                        <p:tgtEl>
                                          <p:spTgt spid="5129">
                                            <p:txEl>
                                              <p:charRg st="0" end="25"/>
                                            </p:txEl>
                                          </p:spTgt>
                                        </p:tgtEl>
                                      </p:cBhvr>
                                    </p:animEffect>
                                  </p:childTnLst>
                                </p:cTn>
                              </p:par>
                            </p:childTnLst>
                          </p:cTn>
                        </p:par>
                        <p:par>
                          <p:cTn id="25" fill="hold">
                            <p:stCondLst>
                              <p:cond delay="2500"/>
                            </p:stCondLst>
                            <p:childTnLst>
                              <p:par>
                                <p:cTn id="26" presetID="12" presetClass="entr" presetSubtype="1"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slide(fromTop)">
                                      <p:cBhvr>
                                        <p:cTn id="28" dur="500"/>
                                        <p:tgtEl>
                                          <p:spTgt spid="3"/>
                                        </p:tgtEl>
                                      </p:cBhvr>
                                    </p:animEffect>
                                  </p:childTnLst>
                                </p:cTn>
                              </p:par>
                            </p:childTnLst>
                          </p:cTn>
                        </p:par>
                        <p:par>
                          <p:cTn id="29" fill="hold">
                            <p:stCondLst>
                              <p:cond delay="3000"/>
                            </p:stCondLst>
                            <p:childTnLst>
                              <p:par>
                                <p:cTn id="30" presetID="12" presetClass="entr" presetSubtype="1" fill="hold" nodeType="afterEffect">
                                  <p:stCondLst>
                                    <p:cond delay="0"/>
                                  </p:stCondLst>
                                  <p:childTnLst>
                                    <p:set>
                                      <p:cBhvr>
                                        <p:cTn id="31" dur="1" fill="hold">
                                          <p:stCondLst>
                                            <p:cond delay="0"/>
                                          </p:stCondLst>
                                        </p:cTn>
                                        <p:tgtEl>
                                          <p:spTgt spid="4">
                                            <p:txEl>
                                              <p:charRg st="0" end="25"/>
                                            </p:txEl>
                                          </p:spTgt>
                                        </p:tgtEl>
                                        <p:attrNameLst>
                                          <p:attrName>style.visibility</p:attrName>
                                        </p:attrNameLst>
                                      </p:cBhvr>
                                      <p:to>
                                        <p:strVal val="visible"/>
                                      </p:to>
                                    </p:set>
                                    <p:animEffect transition="in" filter="slide(fromTop)">
                                      <p:cBhvr>
                                        <p:cTn id="32" dur="500"/>
                                        <p:tgtEl>
                                          <p:spTgt spid="4">
                                            <p:txEl>
                                              <p:charRg st="0"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 grpId="0"/>
      <p:bldP spid="5131"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4994" name="内容占位符 84993" descr="11.7a"/>
          <p:cNvPicPr>
            <a:picLocks noChangeAspect="1"/>
          </p:cNvPicPr>
          <p:nvPr>
            <p:ph sz="half" idx="1"/>
          </p:nvPr>
        </p:nvPicPr>
        <p:blipFill>
          <a:blip r:embed="rId1"/>
          <a:stretch>
            <a:fillRect/>
          </a:stretch>
        </p:blipFill>
        <p:spPr>
          <a:xfrm>
            <a:off x="0" y="3502025"/>
            <a:ext cx="5994400" cy="2159000"/>
          </a:xfrm>
        </p:spPr>
      </p:pic>
      <p:pic>
        <p:nvPicPr>
          <p:cNvPr id="84995" name="内容占位符 84994" descr="11.7.a1"/>
          <p:cNvPicPr>
            <a:picLocks noChangeAspect="1"/>
          </p:cNvPicPr>
          <p:nvPr>
            <p:ph sz="half" idx="2"/>
          </p:nvPr>
        </p:nvPicPr>
        <p:blipFill>
          <a:blip r:embed="rId2"/>
          <a:stretch>
            <a:fillRect/>
          </a:stretch>
        </p:blipFill>
        <p:spPr>
          <a:xfrm>
            <a:off x="5580063" y="63500"/>
            <a:ext cx="3267075" cy="6605588"/>
          </a:xfrm>
        </p:spPr>
      </p:pic>
      <p:sp>
        <p:nvSpPr>
          <p:cNvPr id="84996" name="文本框 84995"/>
          <p:cNvSpPr txBox="1"/>
          <p:nvPr/>
        </p:nvSpPr>
        <p:spPr>
          <a:xfrm>
            <a:off x="179388" y="1196975"/>
            <a:ext cx="3744912" cy="1495425"/>
          </a:xfrm>
          <a:prstGeom prst="rect">
            <a:avLst/>
          </a:prstGeom>
          <a:noFill/>
          <a:ln w="9525">
            <a:noFill/>
          </a:ln>
        </p:spPr>
        <p:txBody>
          <a:bodyPr vert="horz" wrap="square" lIns="0" tIns="0" rIns="0" bIns="0" anchor="t">
            <a:spAutoFit/>
          </a:bodyPr>
          <a:p>
            <a:pPr lvl="0" eaLnBrk="0" hangingPunct="0">
              <a:spcBef>
                <a:spcPct val="50000"/>
              </a:spcBef>
            </a:pPr>
            <a:r>
              <a:rPr lang="en-US" altLang="x-none" sz="2800" b="1" dirty="0">
                <a:solidFill>
                  <a:srgbClr val="FF00FF"/>
                </a:solidFill>
                <a:latin typeface="Arial" panose="020B0604020202020204" pitchFamily="34" charset="0"/>
                <a:ea typeface="黑体" panose="02010609060101010101" pitchFamily="1" charset="-122"/>
              </a:rPr>
              <a:t>■</a:t>
            </a:r>
            <a:r>
              <a:rPr lang="zh-CN" altLang="en-US" sz="2800" b="1" dirty="0">
                <a:solidFill>
                  <a:srgbClr val="FF0000"/>
                </a:solidFill>
                <a:latin typeface="Arial" panose="020B0604020202020204" pitchFamily="34" charset="0"/>
                <a:ea typeface="黑体" panose="02010609060101010101" pitchFamily="1" charset="-122"/>
              </a:rPr>
              <a:t>FCFS：</a:t>
            </a:r>
            <a:endParaRPr lang="zh-CN" altLang="en-US" sz="2800" b="1" dirty="0">
              <a:solidFill>
                <a:srgbClr val="FF0000"/>
              </a:solidFill>
              <a:latin typeface="Arial" panose="020B0604020202020204" pitchFamily="34" charset="0"/>
              <a:ea typeface="黑体" panose="02010609060101010101" pitchFamily="1" charset="-122"/>
            </a:endParaRPr>
          </a:p>
          <a:p>
            <a:pPr lvl="0" eaLnBrk="0" hangingPunct="0">
              <a:spcBef>
                <a:spcPct val="50000"/>
              </a:spcBef>
            </a:pPr>
            <a:r>
              <a:rPr lang="zh-CN" altLang="en-US" sz="2800" b="1" dirty="0">
                <a:latin typeface="Arial" panose="020B0604020202020204" pitchFamily="34" charset="0"/>
                <a:ea typeface="黑体" panose="02010609060101010101" pitchFamily="1" charset="-122"/>
              </a:rPr>
              <a:t>根据进程请求访问磁盘的</a:t>
            </a:r>
            <a:r>
              <a:rPr lang="zh-CN" altLang="en-US" sz="2800" b="1" dirty="0">
                <a:solidFill>
                  <a:srgbClr val="FF0000"/>
                </a:solidFill>
                <a:latin typeface="Arial" panose="020B0604020202020204" pitchFamily="34" charset="0"/>
                <a:ea typeface="黑体" panose="02010609060101010101" pitchFamily="1" charset="-122"/>
              </a:rPr>
              <a:t>先后次序</a:t>
            </a:r>
            <a:r>
              <a:rPr lang="zh-CN" altLang="en-US" sz="2800" b="1" dirty="0">
                <a:latin typeface="Arial" panose="020B0604020202020204" pitchFamily="34" charset="0"/>
                <a:ea typeface="黑体" panose="02010609060101010101" pitchFamily="1" charset="-122"/>
              </a:rPr>
              <a:t>进行调度</a:t>
            </a:r>
            <a:endParaRPr lang="zh-CN" altLang="en-US" sz="2800" b="1" dirty="0">
              <a:latin typeface="Arial" panose="020B0604020202020204" pitchFamily="34" charset="0"/>
              <a:ea typeface="黑体" panose="02010609060101010101" pitchFamily="1" charset="-122"/>
            </a:endParaRPr>
          </a:p>
        </p:txBody>
      </p:sp>
      <p:sp>
        <p:nvSpPr>
          <p:cNvPr id="84997" name="矩形 84996"/>
          <p:cNvSpPr>
            <a:spLocks noGrp="1"/>
          </p:cNvSpPr>
          <p:nvPr/>
        </p:nvSpPr>
        <p:spPr>
          <a:xfrm>
            <a:off x="395288" y="260350"/>
            <a:ext cx="8229600" cy="706438"/>
          </a:xfrm>
          <a:prstGeom prst="rect">
            <a:avLst/>
          </a:prstGeom>
          <a:noFill/>
          <a:ln w="9525">
            <a:noFill/>
          </a:ln>
        </p:spPr>
        <p:txBody>
          <a:bodyPr vert="horz" wrap="square" anchor="ctr"/>
          <a:lstStyle>
            <a:lvl1pPr marL="0" lvl="0" indent="0" algn="l" defTabSz="914400" eaLnBrk="1" fontAlgn="base" latinLnBrk="0" hangingPunct="1">
              <a:lnSpc>
                <a:spcPct val="100000"/>
              </a:lnSpc>
              <a:spcBef>
                <a:spcPct val="0"/>
              </a:spcBef>
              <a:spcAft>
                <a:spcPct val="0"/>
              </a:spcAft>
              <a:buSzPct val="100000"/>
              <a:buFont typeface="Wingdings" panose="05000000000000000000" pitchFamily="2" charset="2"/>
              <a:buChar char="l"/>
              <a:defRPr sz="4400" b="1" u="none" kern="1200" baseline="0">
                <a:solidFill>
                  <a:srgbClr val="FF0066"/>
                </a:solidFill>
                <a:latin typeface="Arial" panose="020B0604020202020204" pitchFamily="34" charset="0"/>
                <a:ea typeface="黑体" panose="02010609060101010101" pitchFamily="1" charset="-122"/>
              </a:defRPr>
            </a:lvl1pPr>
          </a:lstStyle>
          <a:p>
            <a:pPr lvl="0" algn="l"/>
            <a:r>
              <a:rPr lang="en-US" altLang="zh-CN" sz="4000" b="0">
                <a:solidFill>
                  <a:srgbClr val="FF6600"/>
                </a:solidFill>
                <a:ea typeface="黑体" panose="02010609060101010101" pitchFamily="1" charset="-122"/>
              </a:rPr>
              <a:t>1. </a:t>
            </a:r>
            <a:r>
              <a:rPr lang="zh-CN" altLang="en-US" sz="4000" b="0">
                <a:solidFill>
                  <a:srgbClr val="FF6600"/>
                </a:solidFill>
                <a:ea typeface="黑体" panose="02010609060101010101" pitchFamily="1" charset="-122"/>
              </a:rPr>
              <a:t>先来先服务</a:t>
            </a:r>
            <a:r>
              <a:rPr lang="en-US" altLang="zh-CN" sz="4000" b="0">
                <a:solidFill>
                  <a:srgbClr val="FF6600"/>
                </a:solidFill>
                <a:ea typeface="黑体" panose="02010609060101010101" pitchFamily="1" charset="-122"/>
              </a:rPr>
              <a:t>(FCFS)</a:t>
            </a:r>
            <a:endParaRPr lang="en-US" altLang="zh-CN" sz="4000" b="0">
              <a:solidFill>
                <a:srgbClr val="FF6600"/>
              </a:solidFill>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P346</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6018" name="内容占位符 86017" descr="11.7b"/>
          <p:cNvPicPr>
            <a:picLocks noChangeAspect="1"/>
          </p:cNvPicPr>
          <p:nvPr>
            <p:ph sz="half" idx="1"/>
          </p:nvPr>
        </p:nvPicPr>
        <p:blipFill>
          <a:blip r:embed="rId1"/>
          <a:stretch>
            <a:fillRect/>
          </a:stretch>
        </p:blipFill>
        <p:spPr>
          <a:xfrm>
            <a:off x="0" y="3862388"/>
            <a:ext cx="5815013" cy="2087562"/>
          </a:xfrm>
        </p:spPr>
      </p:pic>
      <p:pic>
        <p:nvPicPr>
          <p:cNvPr id="86019" name="内容占位符 86018" descr="11.7.b1"/>
          <p:cNvPicPr>
            <a:picLocks noChangeAspect="1"/>
          </p:cNvPicPr>
          <p:nvPr>
            <p:ph sz="half" idx="2"/>
          </p:nvPr>
        </p:nvPicPr>
        <p:blipFill>
          <a:blip r:embed="rId2"/>
          <a:stretch>
            <a:fillRect/>
          </a:stretch>
        </p:blipFill>
        <p:spPr>
          <a:xfrm>
            <a:off x="5795963" y="981075"/>
            <a:ext cx="2665412" cy="5619750"/>
          </a:xfrm>
        </p:spPr>
      </p:pic>
      <p:sp>
        <p:nvSpPr>
          <p:cNvPr id="86020" name="矩形 86019"/>
          <p:cNvSpPr>
            <a:spLocks noGrp="1"/>
          </p:cNvSpPr>
          <p:nvPr/>
        </p:nvSpPr>
        <p:spPr>
          <a:xfrm>
            <a:off x="457200" y="274638"/>
            <a:ext cx="8229600" cy="706437"/>
          </a:xfrm>
          <a:prstGeom prst="rect">
            <a:avLst/>
          </a:prstGeom>
          <a:noFill/>
          <a:ln w="9525">
            <a:noFill/>
          </a:ln>
        </p:spPr>
        <p:txBody>
          <a:bodyPr vert="horz" wrap="square" anchor="ctr"/>
          <a:lstStyle>
            <a:lvl1pPr marL="0" lvl="0" indent="0" algn="l" defTabSz="914400" eaLnBrk="1" fontAlgn="base" latinLnBrk="0" hangingPunct="1">
              <a:lnSpc>
                <a:spcPct val="100000"/>
              </a:lnSpc>
              <a:spcBef>
                <a:spcPct val="0"/>
              </a:spcBef>
              <a:spcAft>
                <a:spcPct val="0"/>
              </a:spcAft>
              <a:buSzPct val="100000"/>
              <a:buFont typeface="Wingdings" panose="05000000000000000000" pitchFamily="2" charset="2"/>
              <a:buChar char="l"/>
              <a:defRPr sz="4400" b="1" u="none" kern="1200" baseline="0">
                <a:solidFill>
                  <a:srgbClr val="FF0066"/>
                </a:solidFill>
                <a:latin typeface="Arial" panose="020B0604020202020204" pitchFamily="34" charset="0"/>
                <a:ea typeface="黑体" panose="02010609060101010101" pitchFamily="1" charset="-122"/>
              </a:defRPr>
            </a:lvl1pPr>
          </a:lstStyle>
          <a:p>
            <a:pPr lvl="0" algn="l"/>
            <a:r>
              <a:rPr lang="en-US" altLang="zh-CN" sz="4000" b="0">
                <a:solidFill>
                  <a:srgbClr val="FF6600"/>
                </a:solidFill>
                <a:ea typeface="黑体" panose="02010609060101010101" pitchFamily="1" charset="-122"/>
              </a:rPr>
              <a:t>2. </a:t>
            </a:r>
            <a:r>
              <a:rPr lang="zh-CN" altLang="en-US" sz="4000" b="0">
                <a:solidFill>
                  <a:srgbClr val="FF6600"/>
                </a:solidFill>
                <a:ea typeface="黑体" panose="02010609060101010101" pitchFamily="1" charset="-122"/>
              </a:rPr>
              <a:t>最短寻道时间优先</a:t>
            </a:r>
            <a:r>
              <a:rPr lang="en-US" altLang="zh-CN" sz="4000" b="0">
                <a:solidFill>
                  <a:srgbClr val="FF6600"/>
                </a:solidFill>
                <a:ea typeface="黑体" panose="02010609060101010101" pitchFamily="1" charset="-122"/>
              </a:rPr>
              <a:t>(SSTF)</a:t>
            </a:r>
            <a:endParaRPr lang="en-US" altLang="zh-CN" sz="4000" b="0">
              <a:solidFill>
                <a:srgbClr val="FF6600"/>
              </a:solidFill>
              <a:ea typeface="黑体" panose="02010609060101010101" pitchFamily="1" charset="-122"/>
            </a:endParaRPr>
          </a:p>
        </p:txBody>
      </p:sp>
      <p:sp>
        <p:nvSpPr>
          <p:cNvPr id="86021" name="文本框 86020"/>
          <p:cNvSpPr txBox="1"/>
          <p:nvPr/>
        </p:nvSpPr>
        <p:spPr>
          <a:xfrm>
            <a:off x="252413" y="1485900"/>
            <a:ext cx="3744912" cy="1920875"/>
          </a:xfrm>
          <a:prstGeom prst="rect">
            <a:avLst/>
          </a:prstGeom>
          <a:noFill/>
          <a:ln w="9525">
            <a:noFill/>
          </a:ln>
        </p:spPr>
        <p:txBody>
          <a:bodyPr vert="horz" wrap="square" lIns="0" tIns="0" rIns="0" bIns="0" anchor="t">
            <a:spAutoFit/>
          </a:bodyPr>
          <a:p>
            <a:pPr lvl="0" eaLnBrk="0" hangingPunct="0">
              <a:spcBef>
                <a:spcPct val="50000"/>
              </a:spcBef>
            </a:pPr>
            <a:r>
              <a:rPr lang="en-US" altLang="x-none" sz="2800" b="1" dirty="0">
                <a:solidFill>
                  <a:srgbClr val="FF00FF"/>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 </a:t>
            </a:r>
            <a:r>
              <a:rPr lang="zh-CN" altLang="en-US" sz="2800" b="1" dirty="0">
                <a:solidFill>
                  <a:srgbClr val="FF0000"/>
                </a:solidFill>
                <a:latin typeface="Arial" panose="020B0604020202020204" pitchFamily="34" charset="0"/>
                <a:ea typeface="黑体" panose="02010609060101010101" pitchFamily="1" charset="-122"/>
              </a:rPr>
              <a:t>SSTF：</a:t>
            </a:r>
            <a:endParaRPr lang="zh-CN" altLang="en-US" sz="2800" b="1" dirty="0">
              <a:solidFill>
                <a:srgbClr val="FF0000"/>
              </a:solidFill>
              <a:latin typeface="Arial" panose="020B0604020202020204" pitchFamily="34" charset="0"/>
              <a:ea typeface="黑体" panose="02010609060101010101" pitchFamily="1" charset="-122"/>
            </a:endParaRPr>
          </a:p>
          <a:p>
            <a:pPr lvl="0" eaLnBrk="0" hangingPunct="0">
              <a:spcBef>
                <a:spcPct val="50000"/>
              </a:spcBef>
            </a:pPr>
            <a:r>
              <a:rPr lang="zh-CN" altLang="en-US" sz="2800" b="1" dirty="0">
                <a:latin typeface="Arial" panose="020B0604020202020204" pitchFamily="34" charset="0"/>
                <a:ea typeface="黑体" panose="02010609060101010101" pitchFamily="1" charset="-122"/>
              </a:rPr>
              <a:t>要求访问的磁道与当前磁头所在的磁道</a:t>
            </a:r>
            <a:r>
              <a:rPr lang="zh-CN" altLang="en-US" sz="2800" b="1" dirty="0">
                <a:solidFill>
                  <a:srgbClr val="FF0000"/>
                </a:solidFill>
                <a:latin typeface="Arial" panose="020B0604020202020204" pitchFamily="34" charset="0"/>
                <a:ea typeface="黑体" panose="02010609060101010101" pitchFamily="1" charset="-122"/>
              </a:rPr>
              <a:t>距离最近</a:t>
            </a:r>
            <a:r>
              <a:rPr lang="zh-CN" altLang="en-US" sz="2800" b="1" dirty="0">
                <a:latin typeface="Arial" panose="020B0604020202020204" pitchFamily="34" charset="0"/>
                <a:ea typeface="黑体" panose="02010609060101010101" pitchFamily="1" charset="-122"/>
              </a:rPr>
              <a:t>，则先被访问</a:t>
            </a:r>
            <a:endParaRPr lang="zh-CN" altLang="en-US" sz="2800" b="1" dirty="0">
              <a:latin typeface="Arial" panose="020B0604020202020204" pitchFamily="34" charset="0"/>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P346</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87041"/>
          <p:cNvSpPr>
            <a:spLocks noGrp="1"/>
          </p:cNvSpPr>
          <p:nvPr>
            <p:ph type="title"/>
          </p:nvPr>
        </p:nvSpPr>
        <p:spPr>
          <a:xfrm>
            <a:off x="179388" y="188913"/>
            <a:ext cx="8964612" cy="549275"/>
          </a:xfrm>
        </p:spPr>
        <p:txBody>
          <a:bodyPr anchor="ctr"/>
          <a:p>
            <a:r>
              <a:rPr lang="en-US" altLang="zh-CN" sz="4000" b="0">
                <a:solidFill>
                  <a:srgbClr val="FF6600"/>
                </a:solidFill>
                <a:ea typeface="黑体" panose="02010609060101010101" pitchFamily="1" charset="-122"/>
              </a:rPr>
              <a:t>3. </a:t>
            </a:r>
            <a:r>
              <a:rPr lang="zh-CN" altLang="en-US" sz="4000" b="0">
                <a:solidFill>
                  <a:srgbClr val="FF6600"/>
                </a:solidFill>
                <a:ea typeface="黑体" panose="02010609060101010101" pitchFamily="1" charset="-122"/>
              </a:rPr>
              <a:t>扫描</a:t>
            </a:r>
            <a:r>
              <a:rPr lang="en-US" altLang="zh-CN" sz="4000" b="0">
                <a:solidFill>
                  <a:srgbClr val="FF6600"/>
                </a:solidFill>
                <a:ea typeface="黑体" panose="02010609060101010101" pitchFamily="1" charset="-122"/>
              </a:rPr>
              <a:t>(SCAN)</a:t>
            </a:r>
            <a:r>
              <a:rPr lang="zh-CN" altLang="en-US" sz="4000" b="0">
                <a:solidFill>
                  <a:srgbClr val="FF6600"/>
                </a:solidFill>
                <a:ea typeface="黑体" panose="02010609060101010101" pitchFamily="1" charset="-122"/>
              </a:rPr>
              <a:t>算法</a:t>
            </a:r>
            <a:endParaRPr lang="zh-CN" altLang="en-US" sz="4000" b="0">
              <a:solidFill>
                <a:srgbClr val="FF6600"/>
              </a:solidFill>
              <a:ea typeface="黑体" panose="02010609060101010101" pitchFamily="1" charset="-122"/>
            </a:endParaRPr>
          </a:p>
        </p:txBody>
      </p:sp>
      <p:sp>
        <p:nvSpPr>
          <p:cNvPr id="87043" name="文本框 87042"/>
          <p:cNvSpPr txBox="1"/>
          <p:nvPr/>
        </p:nvSpPr>
        <p:spPr>
          <a:xfrm>
            <a:off x="611188" y="1052513"/>
            <a:ext cx="8064500" cy="5126037"/>
          </a:xfrm>
          <a:prstGeom prst="rect">
            <a:avLst/>
          </a:prstGeom>
          <a:noFill/>
          <a:ln w="9525">
            <a:noFill/>
          </a:ln>
        </p:spPr>
        <p:txBody>
          <a:bodyPr lIns="0" tIns="0" rIns="0" bIns="0">
            <a:spAutoFit/>
          </a:bodyPr>
          <a:p>
            <a:pPr lvl="0" eaLnBrk="0" hangingPunct="0">
              <a:spcBef>
                <a:spcPct val="50000"/>
              </a:spcBef>
            </a:pPr>
            <a:r>
              <a:rPr lang="en-US" altLang="x-none" sz="2800" b="1" dirty="0">
                <a:solidFill>
                  <a:srgbClr val="FF00FF"/>
                </a:solidFill>
                <a:latin typeface="Arial" panose="020B0604020202020204" pitchFamily="34" charset="0"/>
                <a:ea typeface="黑体" panose="02010609060101010101" pitchFamily="1" charset="-122"/>
              </a:rPr>
              <a:t>■</a:t>
            </a:r>
            <a:r>
              <a:rPr lang="zh-CN" altLang="en-US" sz="2800" b="1" dirty="0">
                <a:solidFill>
                  <a:srgbClr val="FF0000"/>
                </a:solidFill>
                <a:latin typeface="Arial" panose="020B0604020202020204" pitchFamily="34" charset="0"/>
                <a:ea typeface="黑体" panose="02010609060101010101" pitchFamily="1" charset="-122"/>
              </a:rPr>
              <a:t>进程“饥饿”现象：</a:t>
            </a:r>
            <a:endParaRPr lang="zh-CN" altLang="en-US" sz="2800" b="1" dirty="0">
              <a:solidFill>
                <a:srgbClr val="FF0000"/>
              </a:solidFill>
              <a:latin typeface="Arial" panose="020B0604020202020204" pitchFamily="34" charset="0"/>
              <a:ea typeface="黑体" panose="02010609060101010101" pitchFamily="1" charset="-122"/>
            </a:endParaRPr>
          </a:p>
          <a:p>
            <a:pPr lvl="0" eaLnBrk="0" hangingPunct="0">
              <a:spcBef>
                <a:spcPct val="50000"/>
              </a:spcBef>
            </a:pPr>
            <a:r>
              <a:rPr lang="zh-CN" altLang="en-US" sz="2800" b="1" dirty="0">
                <a:latin typeface="Arial" panose="020B0604020202020204" pitchFamily="34" charset="0"/>
                <a:ea typeface="黑体" panose="02010609060101010101" pitchFamily="1" charset="-122"/>
              </a:rPr>
              <a:t>SSTF算法虽然能获得较好的寻道性能， 但却可能导致某个进程发生“饥饿” 现象。因为</a:t>
            </a:r>
            <a:r>
              <a:rPr lang="zh-CN" altLang="en-US" sz="2800" b="1" dirty="0">
                <a:solidFill>
                  <a:srgbClr val="FF6600"/>
                </a:solidFill>
                <a:latin typeface="Arial" panose="020B0604020202020204" pitchFamily="34" charset="0"/>
                <a:ea typeface="黑体" panose="02010609060101010101" pitchFamily="1" charset="-122"/>
              </a:rPr>
              <a:t>只要不断有新进程的请求到达</a:t>
            </a:r>
            <a:r>
              <a:rPr lang="zh-CN" altLang="en-US" sz="2800" b="1" dirty="0">
                <a:latin typeface="Arial" panose="020B0604020202020204" pitchFamily="34" charset="0"/>
                <a:ea typeface="黑体" panose="02010609060101010101" pitchFamily="1" charset="-122"/>
              </a:rPr>
              <a:t>，且其所要访问的磁道与磁头当前所在磁道的距离</a:t>
            </a:r>
            <a:r>
              <a:rPr lang="zh-CN" altLang="en-US" sz="2800" b="1" dirty="0">
                <a:solidFill>
                  <a:srgbClr val="FF6600"/>
                </a:solidFill>
                <a:latin typeface="Arial" panose="020B0604020202020204" pitchFamily="34" charset="0"/>
                <a:ea typeface="黑体" panose="02010609060101010101" pitchFamily="1" charset="-122"/>
              </a:rPr>
              <a:t>较近</a:t>
            </a:r>
            <a:r>
              <a:rPr lang="zh-CN" altLang="en-US" sz="2800" b="1" dirty="0">
                <a:latin typeface="Arial" panose="020B0604020202020204" pitchFamily="34" charset="0"/>
                <a:ea typeface="黑体" panose="02010609060101010101" pitchFamily="1" charset="-122"/>
              </a:rPr>
              <a:t>，这种新进程的I/O请求必须优先满足。对SSTF算法略加修改后所形成的SCAN算法，即可防止老进程出现“饥饿”现象。</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en-US" altLang="x-none" sz="2800" b="1" dirty="0">
                <a:solidFill>
                  <a:srgbClr val="FF00FF"/>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 </a:t>
            </a:r>
            <a:r>
              <a:rPr lang="zh-CN" altLang="en-US" sz="2800" b="1" dirty="0">
                <a:solidFill>
                  <a:srgbClr val="FF0000"/>
                </a:solidFill>
                <a:latin typeface="Arial" panose="020B0604020202020204" pitchFamily="34" charset="0"/>
                <a:ea typeface="黑体" panose="02010609060101010101" pitchFamily="1" charset="-122"/>
              </a:rPr>
              <a:t>SCAN算法(电梯调度算法)：</a:t>
            </a:r>
            <a:r>
              <a:rPr lang="zh-CN" altLang="en-US" sz="2800" b="1" dirty="0">
                <a:latin typeface="Arial" panose="020B0604020202020204" pitchFamily="34" charset="0"/>
                <a:ea typeface="黑体" panose="02010609060101010101" pitchFamily="1" charset="-122"/>
              </a:rPr>
              <a:t>下一个要访问的磁道是和当前磁头移动</a:t>
            </a:r>
            <a:r>
              <a:rPr lang="zh-CN" altLang="en-US" sz="2800" b="1" dirty="0">
                <a:solidFill>
                  <a:srgbClr val="FF0000"/>
                </a:solidFill>
                <a:latin typeface="Arial" panose="020B0604020202020204" pitchFamily="34" charset="0"/>
                <a:ea typeface="黑体" panose="02010609060101010101" pitchFamily="1" charset="-122"/>
              </a:rPr>
              <a:t>方向相同且距离最近</a:t>
            </a:r>
            <a:r>
              <a:rPr lang="zh-CN" altLang="en-US" sz="2800" b="1" dirty="0">
                <a:latin typeface="Arial" panose="020B0604020202020204" pitchFamily="34" charset="0"/>
                <a:ea typeface="黑体" panose="02010609060101010101" pitchFamily="1" charset="-122"/>
              </a:rPr>
              <a:t>的，如果同一移动方向上再无其他磁道需要访问，则磁头反方向移动</a:t>
            </a:r>
            <a:endParaRPr lang="zh-CN" altLang="en-US" sz="2800" b="1" dirty="0">
              <a:latin typeface="Arial" panose="020B0604020202020204" pitchFamily="34" charset="0"/>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P347</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7043">
                                            <p:txEl>
                                              <p:charRg st="0" end="11"/>
                                            </p:txEl>
                                          </p:spTgt>
                                        </p:tgtEl>
                                        <p:attrNameLst>
                                          <p:attrName>style.visibility</p:attrName>
                                        </p:attrNameLst>
                                      </p:cBhvr>
                                      <p:to>
                                        <p:strVal val="visible"/>
                                      </p:to>
                                    </p:set>
                                    <p:animEffect transition="in" filter="wipe(left)">
                                      <p:cBhvr>
                                        <p:cTn id="7" dur="500"/>
                                        <p:tgtEl>
                                          <p:spTgt spid="87043">
                                            <p:txEl>
                                              <p:charRg st="0" end="1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87043">
                                            <p:txEl>
                                              <p:charRg st="11" end="149"/>
                                            </p:txEl>
                                          </p:spTgt>
                                        </p:tgtEl>
                                        <p:attrNameLst>
                                          <p:attrName>style.visibility</p:attrName>
                                        </p:attrNameLst>
                                      </p:cBhvr>
                                      <p:to>
                                        <p:strVal val="visible"/>
                                      </p:to>
                                    </p:set>
                                    <p:animEffect transition="in" filter="wipe(left)">
                                      <p:cBhvr>
                                        <p:cTn id="10" dur="500"/>
                                        <p:tgtEl>
                                          <p:spTgt spid="87043">
                                            <p:txEl>
                                              <p:charRg st="11" end="14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7043">
                                            <p:txEl>
                                              <p:charRg st="149" end="223"/>
                                            </p:txEl>
                                          </p:spTgt>
                                        </p:tgtEl>
                                        <p:attrNameLst>
                                          <p:attrName>style.visibility</p:attrName>
                                        </p:attrNameLst>
                                      </p:cBhvr>
                                      <p:to>
                                        <p:strVal val="visible"/>
                                      </p:to>
                                    </p:set>
                                    <p:animEffect transition="in" filter="wipe(left)">
                                      <p:cBhvr>
                                        <p:cTn id="15" dur="500"/>
                                        <p:tgtEl>
                                          <p:spTgt spid="87043">
                                            <p:txEl>
                                              <p:charRg st="149" end="2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8066" name="内容占位符 88065" descr="11.7c"/>
          <p:cNvPicPr>
            <a:picLocks noChangeAspect="1"/>
          </p:cNvPicPr>
          <p:nvPr>
            <p:ph sz="half" idx="1"/>
          </p:nvPr>
        </p:nvPicPr>
        <p:blipFill>
          <a:blip r:embed="rId1"/>
          <a:stretch>
            <a:fillRect/>
          </a:stretch>
        </p:blipFill>
        <p:spPr>
          <a:xfrm>
            <a:off x="0" y="3286125"/>
            <a:ext cx="5475288" cy="2016125"/>
          </a:xfrm>
        </p:spPr>
      </p:pic>
      <p:pic>
        <p:nvPicPr>
          <p:cNvPr id="88067" name="内容占位符 88066" descr="11.7.c1"/>
          <p:cNvPicPr>
            <a:picLocks noChangeAspect="1"/>
          </p:cNvPicPr>
          <p:nvPr>
            <p:ph sz="half" idx="2"/>
          </p:nvPr>
        </p:nvPicPr>
        <p:blipFill>
          <a:blip r:embed="rId2"/>
          <a:stretch>
            <a:fillRect/>
          </a:stretch>
        </p:blipFill>
        <p:spPr>
          <a:xfrm>
            <a:off x="5475288" y="776288"/>
            <a:ext cx="2914650" cy="5913437"/>
          </a:xfrm>
        </p:spPr>
      </p:pic>
      <p:sp>
        <p:nvSpPr>
          <p:cNvPr id="88068" name="标题 88067"/>
          <p:cNvSpPr>
            <a:spLocks noGrp="1"/>
          </p:cNvSpPr>
          <p:nvPr>
            <p:ph type="title"/>
          </p:nvPr>
        </p:nvSpPr>
        <p:spPr>
          <a:xfrm>
            <a:off x="457200" y="274638"/>
            <a:ext cx="8229600" cy="633412"/>
          </a:xfrm>
        </p:spPr>
        <p:txBody>
          <a:bodyPr vert="horz" wrap="square" anchor="ctr"/>
          <a:p>
            <a:r>
              <a:rPr lang="en-US" altLang="zh-CN" sz="4000" b="0">
                <a:ea typeface="黑体" panose="02010609060101010101" pitchFamily="1" charset="-122"/>
              </a:rPr>
              <a:t>3. </a:t>
            </a:r>
            <a:r>
              <a:rPr lang="zh-CN" altLang="en-US" sz="4000" b="0">
                <a:solidFill>
                  <a:schemeClr val="tx1"/>
                </a:solidFill>
                <a:ea typeface="黑体" panose="02010609060101010101" pitchFamily="1" charset="-122"/>
              </a:rPr>
              <a:t>扫描</a:t>
            </a:r>
            <a:r>
              <a:rPr lang="en-US" altLang="zh-CN" sz="4000" b="0">
                <a:solidFill>
                  <a:schemeClr val="tx1"/>
                </a:solidFill>
                <a:ea typeface="黑体" panose="02010609060101010101" pitchFamily="1" charset="-122"/>
              </a:rPr>
              <a:t>(SCAN)</a:t>
            </a:r>
            <a:r>
              <a:rPr lang="zh-CN" altLang="en-US" sz="4000" b="0">
                <a:solidFill>
                  <a:schemeClr val="tx1"/>
                </a:solidFill>
                <a:ea typeface="黑体" panose="02010609060101010101" pitchFamily="1" charset="-122"/>
              </a:rPr>
              <a:t>算法</a:t>
            </a:r>
            <a:endParaRPr lang="zh-CN" altLang="en-US" sz="4000" b="0">
              <a:solidFill>
                <a:schemeClr val="tx1"/>
              </a:solidFill>
              <a:ea typeface="黑体" panose="02010609060101010101" pitchFamily="1" charset="-122"/>
            </a:endParaRPr>
          </a:p>
        </p:txBody>
      </p:sp>
      <p:sp>
        <p:nvSpPr>
          <p:cNvPr id="88069" name="文本框 88068"/>
          <p:cNvSpPr txBox="1"/>
          <p:nvPr/>
        </p:nvSpPr>
        <p:spPr>
          <a:xfrm>
            <a:off x="325438" y="1196975"/>
            <a:ext cx="5040312" cy="1493838"/>
          </a:xfrm>
          <a:prstGeom prst="rect">
            <a:avLst/>
          </a:prstGeom>
          <a:noFill/>
          <a:ln w="9525">
            <a:noFill/>
          </a:ln>
        </p:spPr>
        <p:txBody>
          <a:bodyPr vert="horz" wrap="square" lIns="0" tIns="0" rIns="0" bIns="0" anchor="t">
            <a:spAutoFit/>
          </a:bodyPr>
          <a:p>
            <a:pPr lvl="0" eaLnBrk="0" hangingPunct="0">
              <a:spcBef>
                <a:spcPct val="50000"/>
              </a:spcBef>
            </a:pPr>
            <a:r>
              <a:rPr lang="en-US" altLang="x-none" sz="2800" b="1" dirty="0">
                <a:solidFill>
                  <a:srgbClr val="FF00FF"/>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 </a:t>
            </a:r>
            <a:r>
              <a:rPr lang="zh-CN" altLang="en-US" sz="2800" b="1" dirty="0">
                <a:solidFill>
                  <a:srgbClr val="FF0000"/>
                </a:solidFill>
                <a:latin typeface="Arial" panose="020B0604020202020204" pitchFamily="34" charset="0"/>
                <a:ea typeface="黑体" panose="02010609060101010101" pitchFamily="1" charset="-122"/>
              </a:rPr>
              <a:t>SCAN算法(电梯调度算法)</a:t>
            </a:r>
            <a:endParaRPr lang="zh-CN" altLang="en-US" sz="2800" b="1" dirty="0">
              <a:solidFill>
                <a:srgbClr val="FF0000"/>
              </a:solidFill>
              <a:latin typeface="Arial" panose="020B0604020202020204" pitchFamily="34" charset="0"/>
              <a:ea typeface="黑体" panose="02010609060101010101" pitchFamily="1" charset="-122"/>
            </a:endParaRPr>
          </a:p>
          <a:p>
            <a:pPr lvl="0" eaLnBrk="0" hangingPunct="0">
              <a:spcBef>
                <a:spcPct val="50000"/>
              </a:spcBef>
            </a:pPr>
            <a:r>
              <a:rPr lang="zh-CN" altLang="en-US" sz="2800" b="1" dirty="0">
                <a:latin typeface="Arial" panose="020B0604020202020204" pitchFamily="34" charset="0"/>
                <a:ea typeface="黑体" panose="02010609060101010101" pitchFamily="1" charset="-122"/>
              </a:rPr>
              <a:t>下一个要访问的磁道是和当前磁头移动</a:t>
            </a:r>
            <a:r>
              <a:rPr lang="zh-CN" altLang="en-US" sz="2800" b="1" dirty="0">
                <a:solidFill>
                  <a:srgbClr val="FF0000"/>
                </a:solidFill>
                <a:latin typeface="Arial" panose="020B0604020202020204" pitchFamily="34" charset="0"/>
                <a:ea typeface="黑体" panose="02010609060101010101" pitchFamily="1" charset="-122"/>
              </a:rPr>
              <a:t>方向相同且距离最近</a:t>
            </a:r>
            <a:r>
              <a:rPr lang="zh-CN" altLang="en-US" sz="2800" b="1" dirty="0">
                <a:latin typeface="Arial" panose="020B0604020202020204" pitchFamily="34" charset="0"/>
                <a:ea typeface="黑体" panose="02010609060101010101" pitchFamily="1" charset="-122"/>
              </a:rPr>
              <a:t>的</a:t>
            </a:r>
            <a:endParaRPr lang="zh-CN" altLang="en-US" sz="2800" b="1" dirty="0">
              <a:latin typeface="Arial" panose="020B0604020202020204" pitchFamily="34" charset="0"/>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P346</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89089"/>
          <p:cNvSpPr>
            <a:spLocks noGrp="1"/>
          </p:cNvSpPr>
          <p:nvPr>
            <p:ph type="title"/>
          </p:nvPr>
        </p:nvSpPr>
        <p:spPr>
          <a:xfrm>
            <a:off x="179388" y="188913"/>
            <a:ext cx="8964612" cy="549275"/>
          </a:xfrm>
        </p:spPr>
        <p:txBody>
          <a:bodyPr anchor="ctr"/>
          <a:p>
            <a:r>
              <a:rPr lang="en-US" altLang="zh-CN" sz="4000" b="0">
                <a:ea typeface="黑体" panose="02010609060101010101" pitchFamily="1" charset="-122"/>
              </a:rPr>
              <a:t>4. </a:t>
            </a:r>
            <a:r>
              <a:rPr lang="zh-CN" altLang="en-US" sz="4000" b="0">
                <a:ea typeface="黑体" panose="02010609060101010101" pitchFamily="1" charset="-122"/>
              </a:rPr>
              <a:t>循环</a:t>
            </a:r>
            <a:r>
              <a:rPr lang="zh-CN" altLang="en-US" sz="4000" b="0">
                <a:solidFill>
                  <a:schemeClr val="tx1"/>
                </a:solidFill>
                <a:ea typeface="黑体" panose="02010609060101010101" pitchFamily="1" charset="-122"/>
              </a:rPr>
              <a:t>扫描</a:t>
            </a:r>
            <a:r>
              <a:rPr lang="en-US" altLang="zh-CN" sz="4000" b="0">
                <a:solidFill>
                  <a:schemeClr val="tx1"/>
                </a:solidFill>
                <a:ea typeface="黑体" panose="02010609060101010101" pitchFamily="1" charset="-122"/>
              </a:rPr>
              <a:t>(CSCAN)</a:t>
            </a:r>
            <a:r>
              <a:rPr lang="zh-CN" altLang="en-US" sz="4000" b="0">
                <a:solidFill>
                  <a:schemeClr val="tx1"/>
                </a:solidFill>
                <a:ea typeface="黑体" panose="02010609060101010101" pitchFamily="1" charset="-122"/>
              </a:rPr>
              <a:t>算法</a:t>
            </a:r>
            <a:endParaRPr lang="zh-CN" altLang="en-US" sz="4000" b="0">
              <a:solidFill>
                <a:schemeClr val="tx1"/>
              </a:solidFill>
              <a:ea typeface="黑体" panose="02010609060101010101" pitchFamily="1" charset="-122"/>
            </a:endParaRPr>
          </a:p>
        </p:txBody>
      </p:sp>
      <p:sp>
        <p:nvSpPr>
          <p:cNvPr id="89091" name="文本框 89090"/>
          <p:cNvSpPr txBox="1"/>
          <p:nvPr/>
        </p:nvSpPr>
        <p:spPr>
          <a:xfrm>
            <a:off x="323850" y="876300"/>
            <a:ext cx="8569325" cy="5124450"/>
          </a:xfrm>
          <a:prstGeom prst="rect">
            <a:avLst/>
          </a:prstGeom>
          <a:noFill/>
          <a:ln w="9525">
            <a:noFill/>
          </a:ln>
        </p:spPr>
        <p:txBody>
          <a:bodyPr lIns="0" tIns="0" rIns="0" bIns="0">
            <a:spAutoFit/>
          </a:bodyPr>
          <a:p>
            <a:pPr lvl="0" eaLnBrk="0" hangingPunct="0"/>
            <a:r>
              <a:rPr lang="en-US" altLang="x-none" sz="2800" b="1" dirty="0">
                <a:solidFill>
                  <a:srgbClr val="FF00FF"/>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 SCAN调度算法能获得较好的寻道性能，又能防止饥饿，被广泛使用。</a:t>
            </a:r>
            <a:endParaRPr lang="zh-CN" altLang="en-US" sz="2800" b="1" dirty="0">
              <a:latin typeface="Arial" panose="020B0604020202020204" pitchFamily="34" charset="0"/>
              <a:ea typeface="黑体" panose="02010609060101010101" pitchFamily="1" charset="-122"/>
            </a:endParaRPr>
          </a:p>
          <a:p>
            <a:pPr lvl="0" eaLnBrk="0" hangingPunct="0"/>
            <a:r>
              <a:rPr lang="en-US" altLang="x-none" sz="2800" b="1" dirty="0">
                <a:solidFill>
                  <a:srgbClr val="FF00FF"/>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考虑下列问题：</a:t>
            </a:r>
            <a:r>
              <a:rPr lang="zh-CN" altLang="en-US" sz="2800" b="1" dirty="0">
                <a:solidFill>
                  <a:srgbClr val="FF6600"/>
                </a:solidFill>
                <a:latin typeface="Arial" panose="020B0604020202020204" pitchFamily="34" charset="0"/>
                <a:ea typeface="黑体" panose="02010609060101010101" pitchFamily="1" charset="-122"/>
              </a:rPr>
              <a:t>当磁头越过某一磁道继续向前时，此时又有一个进程访问该磁道?</a:t>
            </a:r>
            <a:endParaRPr lang="zh-CN" altLang="en-US" sz="2800" b="1" dirty="0">
              <a:solidFill>
                <a:srgbClr val="FF6600"/>
              </a:solidFill>
              <a:latin typeface="Arial" panose="020B0604020202020204" pitchFamily="34" charset="0"/>
              <a:ea typeface="黑体" panose="02010609060101010101" pitchFamily="1" charset="-122"/>
            </a:endParaRPr>
          </a:p>
          <a:p>
            <a:pPr lvl="0" eaLnBrk="0" hangingPunct="0"/>
            <a:r>
              <a:rPr lang="zh-CN" altLang="en-US" sz="2800" b="1" dirty="0">
                <a:solidFill>
                  <a:srgbClr val="FF0000"/>
                </a:solidFill>
                <a:latin typeface="Arial" panose="020B0604020202020204" pitchFamily="34" charset="0"/>
                <a:ea typeface="黑体" panose="02010609060101010101" pitchFamily="1" charset="-122"/>
              </a:rPr>
              <a:t>①</a:t>
            </a:r>
            <a:r>
              <a:rPr lang="zh-CN" altLang="en-US" sz="2800" b="1" dirty="0">
                <a:latin typeface="Arial" panose="020B0604020202020204" pitchFamily="34" charset="0"/>
                <a:ea typeface="黑体" panose="02010609060101010101" pitchFamily="1" charset="-122"/>
              </a:rPr>
              <a:t>SCAN算法则它的寻道时间为</a:t>
            </a:r>
            <a:r>
              <a:rPr lang="zh-CN" altLang="en-US" sz="2800" b="1" dirty="0">
                <a:solidFill>
                  <a:srgbClr val="0000FF"/>
                </a:solidFill>
                <a:latin typeface="Arial" panose="020B0604020202020204" pitchFamily="34" charset="0"/>
                <a:ea typeface="黑体" panose="02010609060101010101" pitchFamily="1" charset="-122"/>
              </a:rPr>
              <a:t>2T</a:t>
            </a:r>
            <a:r>
              <a:rPr lang="zh-CN" altLang="en-US" sz="2800" b="1" dirty="0">
                <a:latin typeface="Arial" panose="020B0604020202020204" pitchFamily="34" charset="0"/>
                <a:ea typeface="黑体" panose="02010609060101010101" pitchFamily="1" charset="-122"/>
              </a:rPr>
              <a:t>，(T为由里向外或由外向里扫描完要访问的磁道所需要的寻道时间)</a:t>
            </a:r>
            <a:endParaRPr lang="zh-CN" altLang="en-US" sz="2800" b="1" dirty="0">
              <a:latin typeface="Arial" panose="020B0604020202020204" pitchFamily="34" charset="0"/>
              <a:ea typeface="黑体" panose="02010609060101010101" pitchFamily="1" charset="-122"/>
            </a:endParaRPr>
          </a:p>
          <a:p>
            <a:pPr lvl="0" eaLnBrk="0" hangingPunct="0"/>
            <a:r>
              <a:rPr lang="zh-CN" altLang="en-US" sz="2800" b="1" dirty="0">
                <a:solidFill>
                  <a:srgbClr val="FF0000"/>
                </a:solidFill>
                <a:latin typeface="Arial" panose="020B0604020202020204" pitchFamily="34" charset="0"/>
                <a:ea typeface="黑体" panose="02010609060101010101" pitchFamily="1" charset="-122"/>
              </a:rPr>
              <a:t>②改进</a:t>
            </a:r>
            <a:r>
              <a:rPr lang="zh-CN" altLang="en-US" sz="2800" b="1" dirty="0">
                <a:latin typeface="Arial" panose="020B0604020202020204" pitchFamily="34" charset="0"/>
                <a:ea typeface="黑体" panose="02010609060101010101" pitchFamily="1" charset="-122"/>
              </a:rPr>
              <a:t>：采用循环扫描算法(CSCAN)：</a:t>
            </a:r>
            <a:r>
              <a:rPr lang="zh-CN" altLang="en-US" sz="2800" b="1" dirty="0">
                <a:solidFill>
                  <a:srgbClr val="FF0000"/>
                </a:solidFill>
                <a:latin typeface="Arial" panose="020B0604020202020204" pitchFamily="34" charset="0"/>
                <a:ea typeface="黑体" panose="02010609060101010101" pitchFamily="1" charset="-122"/>
              </a:rPr>
              <a:t>磁头只能单方向移动</a:t>
            </a:r>
            <a:r>
              <a:rPr lang="zh-CN" altLang="en-US" sz="2800" b="1" dirty="0">
                <a:latin typeface="Arial" panose="020B0604020202020204" pitchFamily="34" charset="0"/>
                <a:ea typeface="黑体" panose="02010609060101010101" pitchFamily="1" charset="-122"/>
              </a:rPr>
              <a:t>(从小到大，从里到外)，当磁头移动到最外磁道并访问后，磁头立即返回最里的预访问的磁道</a:t>
            </a:r>
            <a:endParaRPr lang="zh-CN" altLang="en-US" sz="2800" b="1" dirty="0">
              <a:latin typeface="Arial" panose="020B0604020202020204" pitchFamily="34" charset="0"/>
              <a:ea typeface="黑体" panose="02010609060101010101" pitchFamily="1" charset="-122"/>
            </a:endParaRPr>
          </a:p>
          <a:p>
            <a:pPr lvl="0" eaLnBrk="0" hangingPunct="0"/>
            <a:r>
              <a:rPr lang="zh-CN" altLang="en-US" sz="2800" b="1" dirty="0">
                <a:solidFill>
                  <a:srgbClr val="FF0000"/>
                </a:solidFill>
                <a:latin typeface="Arial" panose="020B0604020202020204" pitchFamily="34" charset="0"/>
                <a:ea typeface="黑体" panose="02010609060101010101" pitchFamily="1" charset="-122"/>
              </a:rPr>
              <a:t>③</a:t>
            </a:r>
            <a:r>
              <a:rPr lang="zh-CN" altLang="en-US" sz="2800" b="1" dirty="0">
                <a:latin typeface="Arial" panose="020B0604020202020204" pitchFamily="34" charset="0"/>
                <a:ea typeface="黑体" panose="02010609060101010101" pitchFamily="1" charset="-122"/>
              </a:rPr>
              <a:t>CSCAN算法则它的寻道时间为</a:t>
            </a:r>
            <a:r>
              <a:rPr lang="zh-CN" altLang="en-US" sz="2800" b="1" dirty="0">
                <a:solidFill>
                  <a:srgbClr val="0000FF"/>
                </a:solidFill>
                <a:latin typeface="Arial" panose="020B0604020202020204" pitchFamily="34" charset="0"/>
                <a:ea typeface="黑体" panose="02010609060101010101" pitchFamily="1" charset="-122"/>
              </a:rPr>
              <a:t>T+S</a:t>
            </a:r>
            <a:r>
              <a:rPr lang="zh-CN" altLang="en-US" sz="2800" b="1" baseline="-25000" dirty="0">
                <a:solidFill>
                  <a:srgbClr val="0000FF"/>
                </a:solidFill>
                <a:latin typeface="Arial" panose="020B0604020202020204" pitchFamily="34" charset="0"/>
                <a:ea typeface="黑体" panose="02010609060101010101" pitchFamily="1" charset="-122"/>
              </a:rPr>
              <a:t>max</a:t>
            </a:r>
            <a:r>
              <a:rPr lang="zh-CN" altLang="en-US" sz="2800" b="1" dirty="0">
                <a:latin typeface="Arial" panose="020B0604020202020204" pitchFamily="34" charset="0"/>
                <a:ea typeface="黑体" panose="02010609060101010101" pitchFamily="1" charset="-122"/>
              </a:rPr>
              <a:t>，(Smax是将磁头从最外面被访问的磁道直接移动到最里面预访问的磁道所需的寻道时间)</a:t>
            </a:r>
            <a:endParaRPr lang="zh-CN" altLang="en-US" sz="2800" b="1" dirty="0">
              <a:latin typeface="Arial" panose="020B0604020202020204" pitchFamily="34" charset="0"/>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P348</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9091">
                                            <p:txEl>
                                              <p:charRg st="0" end="35"/>
                                            </p:txEl>
                                          </p:spTgt>
                                        </p:tgtEl>
                                        <p:attrNameLst>
                                          <p:attrName>style.visibility</p:attrName>
                                        </p:attrNameLst>
                                      </p:cBhvr>
                                      <p:to>
                                        <p:strVal val="visible"/>
                                      </p:to>
                                    </p:set>
                                    <p:animEffect transition="in" filter="wipe(up)">
                                      <p:cBhvr>
                                        <p:cTn id="7" dur="500"/>
                                        <p:tgtEl>
                                          <p:spTgt spid="89091">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9091">
                                            <p:txEl>
                                              <p:charRg st="35" end="73"/>
                                            </p:txEl>
                                          </p:spTgt>
                                        </p:tgtEl>
                                        <p:attrNameLst>
                                          <p:attrName>style.visibility</p:attrName>
                                        </p:attrNameLst>
                                      </p:cBhvr>
                                      <p:to>
                                        <p:strVal val="visible"/>
                                      </p:to>
                                    </p:set>
                                    <p:animEffect transition="in" filter="wipe(up)">
                                      <p:cBhvr>
                                        <p:cTn id="12" dur="500"/>
                                        <p:tgtEl>
                                          <p:spTgt spid="89091">
                                            <p:txEl>
                                              <p:charRg st="35" end="7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9091">
                                            <p:txEl>
                                              <p:charRg st="73" end="122"/>
                                            </p:txEl>
                                          </p:spTgt>
                                        </p:tgtEl>
                                        <p:attrNameLst>
                                          <p:attrName>style.visibility</p:attrName>
                                        </p:attrNameLst>
                                      </p:cBhvr>
                                      <p:to>
                                        <p:strVal val="visible"/>
                                      </p:to>
                                    </p:set>
                                    <p:animEffect transition="in" filter="wipe(up)">
                                      <p:cBhvr>
                                        <p:cTn id="17" dur="500"/>
                                        <p:tgtEl>
                                          <p:spTgt spid="89091">
                                            <p:txEl>
                                              <p:charRg st="73" end="1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9091">
                                            <p:txEl>
                                              <p:charRg st="122" end="194"/>
                                            </p:txEl>
                                          </p:spTgt>
                                        </p:tgtEl>
                                        <p:attrNameLst>
                                          <p:attrName>style.visibility</p:attrName>
                                        </p:attrNameLst>
                                      </p:cBhvr>
                                      <p:to>
                                        <p:strVal val="visible"/>
                                      </p:to>
                                    </p:set>
                                    <p:animEffect transition="in" filter="wipe(up)">
                                      <p:cBhvr>
                                        <p:cTn id="22" dur="500"/>
                                        <p:tgtEl>
                                          <p:spTgt spid="89091">
                                            <p:txEl>
                                              <p:charRg st="122" end="19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89091">
                                            <p:txEl>
                                              <p:charRg st="194" end="259"/>
                                            </p:txEl>
                                          </p:spTgt>
                                        </p:tgtEl>
                                        <p:attrNameLst>
                                          <p:attrName>style.visibility</p:attrName>
                                        </p:attrNameLst>
                                      </p:cBhvr>
                                      <p:to>
                                        <p:strVal val="visible"/>
                                      </p:to>
                                    </p:set>
                                    <p:animEffect transition="in" filter="wipe(up)">
                                      <p:cBhvr>
                                        <p:cTn id="27" dur="500"/>
                                        <p:tgtEl>
                                          <p:spTgt spid="89091">
                                            <p:txEl>
                                              <p:charRg st="194" end="2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0114" name="内容占位符 90113" descr="11.7d"/>
          <p:cNvPicPr>
            <a:picLocks noChangeAspect="1"/>
          </p:cNvPicPr>
          <p:nvPr>
            <p:ph sz="half" idx="1"/>
          </p:nvPr>
        </p:nvPicPr>
        <p:blipFill>
          <a:blip r:embed="rId1"/>
          <a:stretch>
            <a:fillRect/>
          </a:stretch>
        </p:blipFill>
        <p:spPr>
          <a:xfrm>
            <a:off x="0" y="2997200"/>
            <a:ext cx="5708650" cy="2160588"/>
          </a:xfrm>
        </p:spPr>
      </p:pic>
      <p:pic>
        <p:nvPicPr>
          <p:cNvPr id="90115" name="内容占位符 90114" descr="11.7.d1"/>
          <p:cNvPicPr>
            <a:picLocks noChangeAspect="1"/>
          </p:cNvPicPr>
          <p:nvPr>
            <p:ph sz="half" idx="2"/>
          </p:nvPr>
        </p:nvPicPr>
        <p:blipFill>
          <a:blip r:embed="rId2"/>
          <a:stretch>
            <a:fillRect/>
          </a:stretch>
        </p:blipFill>
        <p:spPr>
          <a:xfrm>
            <a:off x="5549900" y="1028700"/>
            <a:ext cx="2840038" cy="5751513"/>
          </a:xfrm>
        </p:spPr>
      </p:pic>
      <p:sp>
        <p:nvSpPr>
          <p:cNvPr id="90116" name="标题 90115"/>
          <p:cNvSpPr>
            <a:spLocks noGrp="1"/>
          </p:cNvSpPr>
          <p:nvPr>
            <p:ph type="title"/>
          </p:nvPr>
        </p:nvSpPr>
        <p:spPr>
          <a:xfrm>
            <a:off x="457200" y="274638"/>
            <a:ext cx="8229600" cy="633412"/>
          </a:xfrm>
        </p:spPr>
        <p:txBody>
          <a:bodyPr vert="horz" wrap="square" anchor="ctr"/>
          <a:p>
            <a:r>
              <a:rPr lang="en-US" altLang="zh-CN" sz="4000" b="0">
                <a:ea typeface="黑体" panose="02010609060101010101" pitchFamily="1" charset="-122"/>
              </a:rPr>
              <a:t>4. </a:t>
            </a:r>
            <a:r>
              <a:rPr lang="zh-CN" altLang="en-US" sz="4000" b="0">
                <a:ea typeface="黑体" panose="02010609060101010101" pitchFamily="1" charset="-122"/>
              </a:rPr>
              <a:t>循环</a:t>
            </a:r>
            <a:r>
              <a:rPr lang="zh-CN" altLang="en-US" sz="4000" b="0">
                <a:solidFill>
                  <a:schemeClr val="tx1"/>
                </a:solidFill>
                <a:ea typeface="黑体" panose="02010609060101010101" pitchFamily="1" charset="-122"/>
              </a:rPr>
              <a:t>扫描</a:t>
            </a:r>
            <a:r>
              <a:rPr lang="en-US" altLang="zh-CN" sz="4000" b="0">
                <a:solidFill>
                  <a:schemeClr val="tx1"/>
                </a:solidFill>
                <a:ea typeface="黑体" panose="02010609060101010101" pitchFamily="1" charset="-122"/>
              </a:rPr>
              <a:t>(CSCAN)</a:t>
            </a:r>
            <a:r>
              <a:rPr lang="zh-CN" altLang="en-US" sz="4000" b="0">
                <a:solidFill>
                  <a:schemeClr val="tx1"/>
                </a:solidFill>
                <a:ea typeface="黑体" panose="02010609060101010101" pitchFamily="1" charset="-122"/>
              </a:rPr>
              <a:t>算法</a:t>
            </a:r>
            <a:endParaRPr lang="zh-CN" altLang="en-US" sz="4000" b="0">
              <a:solidFill>
                <a:schemeClr val="tx1"/>
              </a:solidFill>
              <a:ea typeface="黑体" panose="02010609060101010101" pitchFamily="1" charset="-122"/>
            </a:endParaRPr>
          </a:p>
        </p:txBody>
      </p:sp>
      <p:sp>
        <p:nvSpPr>
          <p:cNvPr id="90117" name="文本框 90116"/>
          <p:cNvSpPr txBox="1"/>
          <p:nvPr/>
        </p:nvSpPr>
        <p:spPr>
          <a:xfrm>
            <a:off x="179388" y="1028700"/>
            <a:ext cx="4105275" cy="1493838"/>
          </a:xfrm>
          <a:prstGeom prst="rect">
            <a:avLst/>
          </a:prstGeom>
          <a:noFill/>
          <a:ln w="9525">
            <a:noFill/>
          </a:ln>
        </p:spPr>
        <p:txBody>
          <a:bodyPr vert="horz" wrap="square" lIns="0" tIns="0" rIns="0" bIns="0" anchor="t">
            <a:spAutoFit/>
          </a:bodyPr>
          <a:p>
            <a:pPr lvl="0" eaLnBrk="0" hangingPunct="0">
              <a:spcBef>
                <a:spcPct val="50000"/>
              </a:spcBef>
            </a:pPr>
            <a:r>
              <a:rPr lang="en-US" altLang="x-none" sz="2800" b="1" dirty="0">
                <a:solidFill>
                  <a:srgbClr val="FF00FF"/>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 </a:t>
            </a:r>
            <a:r>
              <a:rPr lang="zh-CN" altLang="en-US" sz="2800" b="1" dirty="0">
                <a:solidFill>
                  <a:srgbClr val="FF0000"/>
                </a:solidFill>
                <a:latin typeface="Arial" panose="020B0604020202020204" pitchFamily="34" charset="0"/>
                <a:ea typeface="黑体" panose="02010609060101010101" pitchFamily="1" charset="-122"/>
              </a:rPr>
              <a:t>CSCAN：</a:t>
            </a:r>
            <a:endParaRPr lang="zh-CN" altLang="en-US" sz="2800" b="1" dirty="0">
              <a:solidFill>
                <a:srgbClr val="FF0000"/>
              </a:solidFill>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0000"/>
                </a:solidFill>
                <a:latin typeface="Arial" panose="020B0604020202020204" pitchFamily="34" charset="0"/>
                <a:ea typeface="黑体" panose="02010609060101010101" pitchFamily="1" charset="-122"/>
              </a:rPr>
              <a:t>磁头只能单方向移动</a:t>
            </a:r>
            <a:r>
              <a:rPr lang="zh-CN" altLang="en-US" sz="2800" b="1" dirty="0">
                <a:latin typeface="Arial" panose="020B0604020202020204" pitchFamily="34" charset="0"/>
                <a:ea typeface="黑体" panose="02010609060101010101" pitchFamily="1" charset="-122"/>
              </a:rPr>
              <a:t>(从小到大，从里到外)</a:t>
            </a:r>
            <a:endParaRPr lang="zh-CN" altLang="en-US" sz="2800" b="1" dirty="0">
              <a:latin typeface="Arial" panose="020B0604020202020204" pitchFamily="34" charset="0"/>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P346</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标题 91137"/>
          <p:cNvSpPr>
            <a:spLocks noGrp="1"/>
          </p:cNvSpPr>
          <p:nvPr>
            <p:ph type="title"/>
          </p:nvPr>
        </p:nvSpPr>
        <p:spPr>
          <a:xfrm>
            <a:off x="179388" y="188913"/>
            <a:ext cx="8964612" cy="549275"/>
          </a:xfrm>
        </p:spPr>
        <p:txBody>
          <a:bodyPr anchor="ctr"/>
          <a:p>
            <a:r>
              <a:rPr lang="en-US" altLang="zh-CN" sz="4000" b="0">
                <a:solidFill>
                  <a:srgbClr val="FF6600"/>
                </a:solidFill>
                <a:ea typeface="黑体" panose="02010609060101010101" pitchFamily="1" charset="-122"/>
              </a:rPr>
              <a:t>5. NStepSCAN</a:t>
            </a:r>
            <a:r>
              <a:rPr lang="zh-CN" altLang="en-US" sz="4000" b="0">
                <a:solidFill>
                  <a:srgbClr val="FF6600"/>
                </a:solidFill>
                <a:ea typeface="黑体" panose="02010609060101010101" pitchFamily="1" charset="-122"/>
              </a:rPr>
              <a:t>和</a:t>
            </a:r>
            <a:r>
              <a:rPr lang="en-US" altLang="zh-CN" sz="4000" b="0">
                <a:solidFill>
                  <a:srgbClr val="FF6600"/>
                </a:solidFill>
                <a:ea typeface="黑体" panose="02010609060101010101" pitchFamily="1" charset="-122"/>
              </a:rPr>
              <a:t>FSCAN</a:t>
            </a:r>
            <a:r>
              <a:rPr lang="zh-CN" altLang="en-US" sz="4000" b="0">
                <a:solidFill>
                  <a:srgbClr val="FF6600"/>
                </a:solidFill>
                <a:ea typeface="黑体" panose="02010609060101010101" pitchFamily="1" charset="-122"/>
              </a:rPr>
              <a:t>调度算法</a:t>
            </a:r>
            <a:endParaRPr lang="zh-CN" altLang="en-US" sz="4000" b="0">
              <a:solidFill>
                <a:srgbClr val="FF6600"/>
              </a:solidFill>
              <a:ea typeface="黑体" panose="02010609060101010101" pitchFamily="1" charset="-122"/>
            </a:endParaRPr>
          </a:p>
        </p:txBody>
      </p:sp>
      <p:sp>
        <p:nvSpPr>
          <p:cNvPr id="91139" name="文本框 91138"/>
          <p:cNvSpPr txBox="1"/>
          <p:nvPr/>
        </p:nvSpPr>
        <p:spPr>
          <a:xfrm>
            <a:off x="755650" y="1484313"/>
            <a:ext cx="7416800" cy="4648200"/>
          </a:xfrm>
          <a:prstGeom prst="rect">
            <a:avLst/>
          </a:prstGeom>
          <a:noFill/>
          <a:ln w="9525">
            <a:noFill/>
          </a:ln>
        </p:spPr>
        <p:txBody>
          <a:bodyPr lIns="0" tIns="0" rIns="0" bIns="0">
            <a:spAutoFit/>
          </a:bodyPr>
          <a:p>
            <a:pPr lvl="0" eaLnBrk="0" hangingPunct="0">
              <a:lnSpc>
                <a:spcPct val="130000"/>
              </a:lnSpc>
              <a:spcBef>
                <a:spcPct val="50000"/>
              </a:spcBef>
            </a:pPr>
            <a:r>
              <a:rPr lang="en-US" altLang="x-none" sz="2800" b="1" dirty="0">
                <a:solidFill>
                  <a:srgbClr val="FF00FF"/>
                </a:solidFill>
                <a:latin typeface="Arial" panose="020B0604020202020204" pitchFamily="34" charset="0"/>
                <a:ea typeface="黑体" panose="02010609060101010101" pitchFamily="1" charset="-122"/>
              </a:rPr>
              <a:t>■</a:t>
            </a:r>
            <a:r>
              <a:rPr lang="zh-CN" altLang="en-US" sz="2800" b="1" dirty="0">
                <a:solidFill>
                  <a:srgbClr val="FF0000"/>
                </a:solidFill>
                <a:latin typeface="Arial" panose="020B0604020202020204" pitchFamily="34" charset="0"/>
                <a:ea typeface="黑体" panose="02010609060101010101" pitchFamily="1" charset="-122"/>
              </a:rPr>
              <a:t>“磁臂粘着”现象：</a:t>
            </a:r>
            <a:endParaRPr lang="zh-CN" altLang="en-US" sz="2800" b="1" dirty="0">
              <a:latin typeface="Arial" panose="020B0604020202020204" pitchFamily="34" charset="0"/>
              <a:ea typeface="黑体" panose="02010609060101010101" pitchFamily="1" charset="-122"/>
            </a:endParaRPr>
          </a:p>
          <a:p>
            <a:pPr lvl="0" eaLnBrk="0" hangingPunct="0">
              <a:lnSpc>
                <a:spcPct val="130000"/>
              </a:lnSpc>
              <a:spcBef>
                <a:spcPct val="50000"/>
              </a:spcBef>
            </a:pPr>
            <a:r>
              <a:rPr lang="zh-CN" altLang="en-US" sz="2800" b="1" dirty="0">
                <a:latin typeface="Arial" panose="020B0604020202020204" pitchFamily="34" charset="0"/>
                <a:ea typeface="黑体" panose="02010609060101010101" pitchFamily="1" charset="-122"/>
              </a:rPr>
              <a:t>      在SSTF、SCAN及CSCAN几种调度算法中，都可能出现</a:t>
            </a:r>
            <a:r>
              <a:rPr lang="zh-CN" altLang="en-US" sz="2800" b="1" dirty="0">
                <a:solidFill>
                  <a:srgbClr val="0000FF"/>
                </a:solidFill>
                <a:latin typeface="Arial" panose="020B0604020202020204" pitchFamily="34" charset="0"/>
                <a:ea typeface="黑体" panose="02010609060101010101" pitchFamily="1" charset="-122"/>
              </a:rPr>
              <a:t>磁臂停留在某处不动</a:t>
            </a:r>
            <a:r>
              <a:rPr lang="zh-CN" altLang="en-US" sz="2800" b="1" dirty="0">
                <a:latin typeface="Arial" panose="020B0604020202020204" pitchFamily="34" charset="0"/>
                <a:ea typeface="黑体" panose="02010609060101010101" pitchFamily="1" charset="-122"/>
              </a:rPr>
              <a:t>的情况，例如，有一个或几个进程对某一磁道有较高的访问频率，即这个(些)进程反复请求对某一磁道的I/O操作，从而垄断了整个磁盘设备。我们把这一现象称为“磁臂粘着” 。在高密度磁盘上容易出现此情况。</a:t>
            </a:r>
            <a:endParaRPr lang="zh-CN" altLang="en-US" sz="2800" b="1" dirty="0">
              <a:latin typeface="Arial" panose="020B0604020202020204" pitchFamily="34" charset="0"/>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P348</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1139"/>
                                        </p:tgtEl>
                                        <p:attrNameLst>
                                          <p:attrName>style.visibility</p:attrName>
                                        </p:attrNameLst>
                                      </p:cBhvr>
                                      <p:to>
                                        <p:strVal val="visible"/>
                                      </p:to>
                                    </p:set>
                                    <p:animEffect transition="in" filter="wipe(up)">
                                      <p:cBhvr>
                                        <p:cTn id="7" dur="500"/>
                                        <p:tgtEl>
                                          <p:spTgt spid="9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92161"/>
          <p:cNvSpPr>
            <a:spLocks noGrp="1"/>
          </p:cNvSpPr>
          <p:nvPr>
            <p:ph type="title"/>
          </p:nvPr>
        </p:nvSpPr>
        <p:spPr>
          <a:xfrm>
            <a:off x="179388" y="188913"/>
            <a:ext cx="8964612" cy="549275"/>
          </a:xfrm>
        </p:spPr>
        <p:txBody>
          <a:bodyPr anchor="ctr"/>
          <a:p>
            <a:r>
              <a:rPr lang="zh-CN" altLang="en-US" sz="4000" b="0" dirty="0">
                <a:ea typeface="黑体" panose="02010609060101010101" pitchFamily="1" charset="-122"/>
              </a:rPr>
              <a:t>N-Step-SCAN</a:t>
            </a:r>
            <a:endParaRPr lang="zh-CN" altLang="en-US" sz="4000" b="0" dirty="0">
              <a:solidFill>
                <a:schemeClr val="tx1"/>
              </a:solidFill>
              <a:ea typeface="黑体" panose="02010609060101010101" pitchFamily="1" charset="-122"/>
            </a:endParaRPr>
          </a:p>
        </p:txBody>
      </p:sp>
      <p:sp>
        <p:nvSpPr>
          <p:cNvPr id="92163" name="文本框 92162"/>
          <p:cNvSpPr txBox="1"/>
          <p:nvPr/>
        </p:nvSpPr>
        <p:spPr>
          <a:xfrm>
            <a:off x="503238" y="827088"/>
            <a:ext cx="7885112" cy="5330825"/>
          </a:xfrm>
          <a:prstGeom prst="rect">
            <a:avLst/>
          </a:prstGeom>
          <a:noFill/>
          <a:ln w="9525">
            <a:noFill/>
          </a:ln>
        </p:spPr>
        <p:txBody>
          <a:bodyPr lIns="0" tIns="0" rIns="0" bIns="0">
            <a:spAutoFit/>
          </a:bodyPr>
          <a:p>
            <a:pPr lvl="0" eaLnBrk="0" hangingPunct="0">
              <a:lnSpc>
                <a:spcPct val="120000"/>
              </a:lnSpc>
              <a:spcBef>
                <a:spcPct val="50000"/>
              </a:spcBef>
            </a:pPr>
            <a:r>
              <a:rPr lang="en-US" altLang="zh-CN" sz="2800" b="1">
                <a:latin typeface="Arial" panose="020B0604020202020204" pitchFamily="34" charset="0"/>
                <a:ea typeface="黑体" panose="02010609060101010101" pitchFamily="1" charset="-122"/>
              </a:rPr>
              <a:t>    N</a:t>
            </a:r>
            <a:r>
              <a:rPr lang="zh-CN" altLang="en-US" sz="2800" b="1">
                <a:latin typeface="Arial" panose="020B0604020202020204" pitchFamily="34" charset="0"/>
                <a:ea typeface="黑体" panose="02010609060101010101" pitchFamily="1" charset="-122"/>
              </a:rPr>
              <a:t>步</a:t>
            </a:r>
            <a:r>
              <a:rPr lang="en-US" altLang="zh-CN" sz="2800" b="1">
                <a:latin typeface="Arial" panose="020B0604020202020204" pitchFamily="34" charset="0"/>
                <a:ea typeface="黑体" panose="02010609060101010101" pitchFamily="1" charset="-122"/>
              </a:rPr>
              <a:t>SCAN</a:t>
            </a:r>
            <a:r>
              <a:rPr lang="zh-CN" altLang="en-US" sz="2800" b="1">
                <a:latin typeface="Arial" panose="020B0604020202020204" pitchFamily="34" charset="0"/>
                <a:ea typeface="黑体" panose="02010609060101010101" pitchFamily="1" charset="-122"/>
              </a:rPr>
              <a:t>算法是将磁盘请求队列分成若干个长度为</a:t>
            </a:r>
            <a:r>
              <a:rPr lang="en-US" altLang="zh-CN" sz="2800" b="1">
                <a:latin typeface="Arial" panose="020B0604020202020204" pitchFamily="34" charset="0"/>
                <a:ea typeface="黑体" panose="02010609060101010101" pitchFamily="1" charset="-122"/>
              </a:rPr>
              <a:t>N</a:t>
            </a:r>
            <a:r>
              <a:rPr lang="zh-CN" altLang="en-US" sz="2800" b="1">
                <a:latin typeface="Arial" panose="020B0604020202020204" pitchFamily="34" charset="0"/>
                <a:ea typeface="黑体" panose="02010609060101010101" pitchFamily="1" charset="-122"/>
              </a:rPr>
              <a:t>的子队列，磁盘调度将按</a:t>
            </a:r>
            <a:r>
              <a:rPr lang="en-US" altLang="zh-CN" sz="2800" b="1">
                <a:latin typeface="Arial" panose="020B0604020202020204" pitchFamily="34" charset="0"/>
                <a:ea typeface="黑体" panose="02010609060101010101" pitchFamily="1" charset="-122"/>
              </a:rPr>
              <a:t>FCFS</a:t>
            </a:r>
            <a:r>
              <a:rPr lang="zh-CN" altLang="en-US" sz="2800" b="1">
                <a:latin typeface="Arial" panose="020B0604020202020204" pitchFamily="34" charset="0"/>
                <a:ea typeface="黑体" panose="02010609060101010101" pitchFamily="1" charset="-122"/>
              </a:rPr>
              <a:t>算法依次处理这些子队列。而每处理一个队列时又是按</a:t>
            </a:r>
            <a:r>
              <a:rPr lang="en-US" altLang="zh-CN" sz="2800" b="1">
                <a:latin typeface="Arial" panose="020B0604020202020204" pitchFamily="34" charset="0"/>
                <a:ea typeface="黑体" panose="02010609060101010101" pitchFamily="1" charset="-122"/>
              </a:rPr>
              <a:t>SCAN</a:t>
            </a:r>
            <a:r>
              <a:rPr lang="zh-CN" altLang="en-US" sz="2800" b="1">
                <a:latin typeface="Arial" panose="020B0604020202020204" pitchFamily="34" charset="0"/>
                <a:ea typeface="黑体" panose="02010609060101010101" pitchFamily="1" charset="-122"/>
              </a:rPr>
              <a:t>算法，对一个队列处理完后，再处理其他队列。当正在处理某子队列时，如果又出现新的磁盘</a:t>
            </a:r>
            <a:r>
              <a:rPr lang="en-US" altLang="zh-CN" sz="2800" b="1">
                <a:latin typeface="Arial" panose="020B0604020202020204" pitchFamily="34" charset="0"/>
                <a:ea typeface="黑体" panose="02010609060101010101" pitchFamily="1" charset="-122"/>
              </a:rPr>
              <a:t>I/O</a:t>
            </a:r>
            <a:r>
              <a:rPr lang="zh-CN" altLang="en-US" sz="2800" b="1">
                <a:latin typeface="Arial" panose="020B0604020202020204" pitchFamily="34" charset="0"/>
                <a:ea typeface="黑体" panose="02010609060101010101" pitchFamily="1" charset="-122"/>
              </a:rPr>
              <a:t>请求，便将新请求进程放入其他队列，这样就可避免出现粘着现象。 </a:t>
            </a:r>
            <a:endParaRPr lang="zh-CN" altLang="en-US" sz="2800" b="1">
              <a:latin typeface="Arial" panose="020B0604020202020204" pitchFamily="34" charset="0"/>
              <a:ea typeface="黑体" panose="02010609060101010101" pitchFamily="1" charset="-122"/>
            </a:endParaRPr>
          </a:p>
          <a:p>
            <a:pPr lvl="0" eaLnBrk="0" hangingPunct="0">
              <a:lnSpc>
                <a:spcPct val="120000"/>
              </a:lnSpc>
              <a:spcBef>
                <a:spcPct val="50000"/>
              </a:spcBef>
            </a:pPr>
            <a:r>
              <a:rPr lang="zh-CN" altLang="en-US" sz="2800" b="1">
                <a:latin typeface="Arial" panose="020B0604020202020204" pitchFamily="34" charset="0"/>
                <a:ea typeface="黑体" panose="02010609060101010101" pitchFamily="1" charset="-122"/>
              </a:rPr>
              <a:t>   当</a:t>
            </a:r>
            <a:r>
              <a:rPr lang="en-US" altLang="zh-CN" sz="2800" b="1">
                <a:latin typeface="Arial" panose="020B0604020202020204" pitchFamily="34" charset="0"/>
                <a:ea typeface="黑体" panose="02010609060101010101" pitchFamily="1" charset="-122"/>
              </a:rPr>
              <a:t>N</a:t>
            </a:r>
            <a:r>
              <a:rPr lang="zh-CN" altLang="en-US" sz="2800" b="1">
                <a:latin typeface="Arial" panose="020B0604020202020204" pitchFamily="34" charset="0"/>
                <a:ea typeface="黑体" panose="02010609060101010101" pitchFamily="1" charset="-122"/>
              </a:rPr>
              <a:t>值取得很大时，会使</a:t>
            </a:r>
            <a:r>
              <a:rPr lang="en-US" altLang="zh-CN" sz="2800" b="1">
                <a:latin typeface="Arial" panose="020B0604020202020204" pitchFamily="34" charset="0"/>
                <a:ea typeface="黑体" panose="02010609060101010101" pitchFamily="1" charset="-122"/>
              </a:rPr>
              <a:t>N</a:t>
            </a:r>
            <a:r>
              <a:rPr lang="zh-CN" altLang="en-US" sz="2800" b="1">
                <a:latin typeface="Arial" panose="020B0604020202020204" pitchFamily="34" charset="0"/>
                <a:ea typeface="黑体" panose="02010609060101010101" pitchFamily="1" charset="-122"/>
              </a:rPr>
              <a:t>步扫描法的性能接近于</a:t>
            </a:r>
            <a:r>
              <a:rPr lang="en-US" altLang="zh-CN" sz="2800" b="1">
                <a:latin typeface="Arial" panose="020B0604020202020204" pitchFamily="34" charset="0"/>
                <a:ea typeface="黑体" panose="02010609060101010101" pitchFamily="1" charset="-122"/>
              </a:rPr>
              <a:t>SCAN</a:t>
            </a:r>
            <a:r>
              <a:rPr lang="zh-CN" altLang="en-US" sz="2800" b="1">
                <a:latin typeface="Arial" panose="020B0604020202020204" pitchFamily="34" charset="0"/>
                <a:ea typeface="黑体" panose="02010609060101010101" pitchFamily="1" charset="-122"/>
              </a:rPr>
              <a:t>算法的性能；当</a:t>
            </a:r>
            <a:r>
              <a:rPr lang="en-US" altLang="zh-CN" sz="2800" b="1">
                <a:latin typeface="Arial" panose="020B0604020202020204" pitchFamily="34" charset="0"/>
                <a:ea typeface="黑体" panose="02010609060101010101" pitchFamily="1" charset="-122"/>
              </a:rPr>
              <a:t>N=1</a:t>
            </a:r>
            <a:r>
              <a:rPr lang="zh-CN" altLang="en-US" sz="2800" b="1">
                <a:latin typeface="Arial" panose="020B0604020202020204" pitchFamily="34" charset="0"/>
                <a:ea typeface="黑体" panose="02010609060101010101" pitchFamily="1" charset="-122"/>
              </a:rPr>
              <a:t>时， </a:t>
            </a:r>
            <a:r>
              <a:rPr lang="en-US" altLang="zh-CN" sz="2800" b="1">
                <a:latin typeface="Arial" panose="020B0604020202020204" pitchFamily="34" charset="0"/>
                <a:ea typeface="黑体" panose="02010609060101010101" pitchFamily="1" charset="-122"/>
              </a:rPr>
              <a:t>N</a:t>
            </a:r>
            <a:r>
              <a:rPr lang="zh-CN" altLang="en-US" sz="2800" b="1">
                <a:latin typeface="Arial" panose="020B0604020202020204" pitchFamily="34" charset="0"/>
                <a:ea typeface="黑体" panose="02010609060101010101" pitchFamily="1" charset="-122"/>
              </a:rPr>
              <a:t>步</a:t>
            </a:r>
            <a:r>
              <a:rPr lang="en-US" altLang="zh-CN" sz="2800" b="1">
                <a:latin typeface="Arial" panose="020B0604020202020204" pitchFamily="34" charset="0"/>
                <a:ea typeface="黑体" panose="02010609060101010101" pitchFamily="1" charset="-122"/>
              </a:rPr>
              <a:t>SCAN</a:t>
            </a:r>
            <a:r>
              <a:rPr lang="zh-CN" altLang="en-US" sz="2800" b="1">
                <a:latin typeface="Arial" panose="020B0604020202020204" pitchFamily="34" charset="0"/>
                <a:ea typeface="黑体" panose="02010609060101010101" pitchFamily="1" charset="-122"/>
              </a:rPr>
              <a:t>算法便蜕化为</a:t>
            </a:r>
            <a:r>
              <a:rPr lang="en-US" altLang="zh-CN" sz="2800" b="1">
                <a:latin typeface="Arial" panose="020B0604020202020204" pitchFamily="34" charset="0"/>
                <a:ea typeface="黑体" panose="02010609060101010101" pitchFamily="1" charset="-122"/>
              </a:rPr>
              <a:t>FCFS</a:t>
            </a:r>
            <a:r>
              <a:rPr lang="zh-CN" altLang="en-US" sz="2800" b="1">
                <a:latin typeface="Arial" panose="020B0604020202020204" pitchFamily="34" charset="0"/>
                <a:ea typeface="黑体" panose="02010609060101010101" pitchFamily="1" charset="-122"/>
              </a:rPr>
              <a:t>算法。</a:t>
            </a:r>
            <a:endParaRPr lang="zh-CN" altLang="en-US" sz="2800" b="1">
              <a:latin typeface="Arial" panose="020B0604020202020204" pitchFamily="34" charset="0"/>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P348</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92163">
                                            <p:txEl>
                                              <p:charRg st="0" end="148"/>
                                            </p:txEl>
                                          </p:spTgt>
                                        </p:tgtEl>
                                        <p:attrNameLst>
                                          <p:attrName>style.visibility</p:attrName>
                                        </p:attrNameLst>
                                      </p:cBhvr>
                                      <p:to>
                                        <p:strVal val="visible"/>
                                      </p:to>
                                    </p:set>
                                    <p:animEffect transition="in" filter="wipe(up)">
                                      <p:cBhvr>
                                        <p:cTn id="7" dur="500"/>
                                        <p:tgtEl>
                                          <p:spTgt spid="92163">
                                            <p:txEl>
                                              <p:charRg st="0" end="1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2163">
                                            <p:txEl>
                                              <p:charRg st="148" end="210"/>
                                            </p:txEl>
                                          </p:spTgt>
                                        </p:tgtEl>
                                        <p:attrNameLst>
                                          <p:attrName>style.visibility</p:attrName>
                                        </p:attrNameLst>
                                      </p:cBhvr>
                                      <p:to>
                                        <p:strVal val="visible"/>
                                      </p:to>
                                    </p:set>
                                    <p:animEffect transition="in" filter="wipe(up)">
                                      <p:cBhvr>
                                        <p:cTn id="12" dur="500"/>
                                        <p:tgtEl>
                                          <p:spTgt spid="92163">
                                            <p:txEl>
                                              <p:charRg st="148" end="2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标题 93185"/>
          <p:cNvSpPr>
            <a:spLocks noGrp="1"/>
          </p:cNvSpPr>
          <p:nvPr>
            <p:ph type="title"/>
          </p:nvPr>
        </p:nvSpPr>
        <p:spPr>
          <a:xfrm>
            <a:off x="179388" y="188913"/>
            <a:ext cx="8964612" cy="549275"/>
          </a:xfrm>
        </p:spPr>
        <p:txBody>
          <a:bodyPr anchor="ctr"/>
          <a:p>
            <a:r>
              <a:rPr lang="en-US" altLang="zh-CN" sz="4000" b="0">
                <a:solidFill>
                  <a:srgbClr val="FF6600"/>
                </a:solidFill>
                <a:ea typeface="黑体" panose="02010609060101010101" pitchFamily="1" charset="-122"/>
              </a:rPr>
              <a:t>FSCAN</a:t>
            </a:r>
            <a:endParaRPr lang="en-US" altLang="zh-CN" sz="4000" b="0">
              <a:solidFill>
                <a:srgbClr val="FF6600"/>
              </a:solidFill>
              <a:ea typeface="黑体" panose="02010609060101010101" pitchFamily="1" charset="-122"/>
            </a:endParaRPr>
          </a:p>
        </p:txBody>
      </p:sp>
      <p:sp>
        <p:nvSpPr>
          <p:cNvPr id="93187" name="文本框 93186"/>
          <p:cNvSpPr txBox="1"/>
          <p:nvPr/>
        </p:nvSpPr>
        <p:spPr>
          <a:xfrm>
            <a:off x="395288" y="1412875"/>
            <a:ext cx="8208962" cy="4479925"/>
          </a:xfrm>
          <a:prstGeom prst="rect">
            <a:avLst/>
          </a:prstGeom>
          <a:noFill/>
          <a:ln w="9525">
            <a:noFill/>
          </a:ln>
        </p:spPr>
        <p:txBody>
          <a:bodyPr wrap="square" lIns="0" tIns="0" rIns="0" bIns="0">
            <a:spAutoFit/>
          </a:bodyPr>
          <a:p>
            <a:pPr lvl="0" eaLnBrk="0" hangingPunct="0">
              <a:lnSpc>
                <a:spcPct val="150000"/>
              </a:lnSpc>
              <a:spcBef>
                <a:spcPct val="50000"/>
              </a:spcBef>
            </a:pPr>
            <a:r>
              <a:rPr lang="en-US" altLang="zh-CN" sz="2800" b="1">
                <a:latin typeface="Arial" panose="020B0604020202020204" pitchFamily="34" charset="0"/>
                <a:ea typeface="黑体" panose="02010609060101010101" pitchFamily="1" charset="-122"/>
              </a:rPr>
              <a:t>        FSCAN</a:t>
            </a:r>
            <a:r>
              <a:rPr lang="zh-CN" altLang="en-US" sz="2800" b="1">
                <a:latin typeface="Arial" panose="020B0604020202020204" pitchFamily="34" charset="0"/>
                <a:ea typeface="黑体" panose="02010609060101010101" pitchFamily="1" charset="-122"/>
              </a:rPr>
              <a:t>算法实质上是</a:t>
            </a:r>
            <a:r>
              <a:rPr lang="en-US" altLang="zh-CN" sz="2800" b="1">
                <a:latin typeface="Arial" panose="020B0604020202020204" pitchFamily="34" charset="0"/>
                <a:ea typeface="黑体" panose="02010609060101010101" pitchFamily="1" charset="-122"/>
              </a:rPr>
              <a:t>N</a:t>
            </a:r>
            <a:r>
              <a:rPr lang="zh-CN" altLang="en-US" sz="2800" b="1">
                <a:latin typeface="Arial" panose="020B0604020202020204" pitchFamily="34" charset="0"/>
                <a:ea typeface="黑体" panose="02010609060101010101" pitchFamily="1" charset="-122"/>
              </a:rPr>
              <a:t>步</a:t>
            </a:r>
            <a:r>
              <a:rPr lang="en-US" altLang="zh-CN" sz="2800" b="1">
                <a:latin typeface="Arial" panose="020B0604020202020204" pitchFamily="34" charset="0"/>
                <a:ea typeface="黑体" panose="02010609060101010101" pitchFamily="1" charset="-122"/>
              </a:rPr>
              <a:t>SCAN</a:t>
            </a:r>
            <a:r>
              <a:rPr lang="zh-CN" altLang="en-US" sz="2800" b="1">
                <a:latin typeface="Arial" panose="020B0604020202020204" pitchFamily="34" charset="0"/>
                <a:ea typeface="黑体" panose="02010609060101010101" pitchFamily="1" charset="-122"/>
              </a:rPr>
              <a:t>算法的简化， 即</a:t>
            </a:r>
            <a:r>
              <a:rPr lang="en-US" altLang="zh-CN" sz="2800" b="1">
                <a:latin typeface="Arial" panose="020B0604020202020204" pitchFamily="34" charset="0"/>
                <a:ea typeface="黑体" panose="02010609060101010101" pitchFamily="1" charset="-122"/>
              </a:rPr>
              <a:t>FSCAN</a:t>
            </a:r>
            <a:r>
              <a:rPr lang="zh-CN" altLang="en-US" sz="2800" b="1">
                <a:latin typeface="Arial" panose="020B0604020202020204" pitchFamily="34" charset="0"/>
                <a:ea typeface="黑体" panose="02010609060101010101" pitchFamily="1" charset="-122"/>
              </a:rPr>
              <a:t>只将磁盘请求队列分成两个子队列。一个是由当前所有请求磁盘</a:t>
            </a:r>
            <a:r>
              <a:rPr lang="en-US" altLang="zh-CN" sz="2800" b="1">
                <a:latin typeface="Arial" panose="020B0604020202020204" pitchFamily="34" charset="0"/>
                <a:ea typeface="黑体" panose="02010609060101010101" pitchFamily="1" charset="-122"/>
              </a:rPr>
              <a:t>I/O</a:t>
            </a:r>
            <a:r>
              <a:rPr lang="zh-CN" altLang="en-US" sz="2800" b="1">
                <a:latin typeface="Arial" panose="020B0604020202020204" pitchFamily="34" charset="0"/>
                <a:ea typeface="黑体" panose="02010609060101010101" pitchFamily="1" charset="-122"/>
              </a:rPr>
              <a:t>的进程形成的队列，由磁盘调度按</a:t>
            </a:r>
            <a:r>
              <a:rPr lang="en-US" altLang="zh-CN" sz="2800" b="1">
                <a:latin typeface="Arial" panose="020B0604020202020204" pitchFamily="34" charset="0"/>
                <a:ea typeface="黑体" panose="02010609060101010101" pitchFamily="1" charset="-122"/>
              </a:rPr>
              <a:t>SCAN</a:t>
            </a:r>
            <a:r>
              <a:rPr lang="zh-CN" altLang="en-US" sz="2800" b="1">
                <a:latin typeface="Arial" panose="020B0604020202020204" pitchFamily="34" charset="0"/>
                <a:ea typeface="黑体" panose="02010609060101010101" pitchFamily="1" charset="-122"/>
              </a:rPr>
              <a:t>算法进行处理。在扫描期间，将新出现的所有请求磁盘</a:t>
            </a:r>
            <a:r>
              <a:rPr lang="en-US" altLang="zh-CN" sz="2800" b="1">
                <a:latin typeface="Arial" panose="020B0604020202020204" pitchFamily="34" charset="0"/>
                <a:ea typeface="黑体" panose="02010609060101010101" pitchFamily="1" charset="-122"/>
              </a:rPr>
              <a:t>I/O</a:t>
            </a:r>
            <a:r>
              <a:rPr lang="zh-CN" altLang="en-US" sz="2800" b="1">
                <a:latin typeface="Arial" panose="020B0604020202020204" pitchFamily="34" charset="0"/>
                <a:ea typeface="黑体" panose="02010609060101010101" pitchFamily="1" charset="-122"/>
              </a:rPr>
              <a:t>的进程， 放入另一个等待处理的请求队列。这样，所有的新请求都将被推迟到下一次扫描时处理</a:t>
            </a:r>
            <a:endParaRPr lang="zh-CN" altLang="en-US" sz="2800" b="1">
              <a:latin typeface="Arial" panose="020B0604020202020204" pitchFamily="34" charset="0"/>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P348</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3187"/>
                                        </p:tgtEl>
                                        <p:attrNameLst>
                                          <p:attrName>style.visibility</p:attrName>
                                        </p:attrNameLst>
                                      </p:cBhvr>
                                      <p:to>
                                        <p:strVal val="visible"/>
                                      </p:to>
                                    </p:set>
                                    <p:animEffect transition="in" filter="wipe(up)">
                                      <p:cBhvr>
                                        <p:cTn id="7" dur="500"/>
                                        <p:tgtEl>
                                          <p:spTgt spid="93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标题 95233"/>
          <p:cNvSpPr>
            <a:spLocks noGrp="1"/>
          </p:cNvSpPr>
          <p:nvPr>
            <p:ph type="title"/>
          </p:nvPr>
        </p:nvSpPr>
        <p:spPr>
          <a:xfrm>
            <a:off x="457200" y="0"/>
            <a:ext cx="8232775" cy="676275"/>
          </a:xfrm>
        </p:spPr>
        <p:txBody>
          <a:bodyPr anchor="ctr"/>
          <a:p>
            <a:r>
              <a:rPr lang="zh-CN" altLang="en-US" dirty="0"/>
              <a:t>磁盘调度算法的选择</a:t>
            </a:r>
            <a:endParaRPr lang="zh-CN" altLang="en-US" dirty="0"/>
          </a:p>
        </p:txBody>
      </p:sp>
      <p:sp>
        <p:nvSpPr>
          <p:cNvPr id="95235" name="文本占位符 95234"/>
          <p:cNvSpPr>
            <a:spLocks noGrp="1"/>
          </p:cNvSpPr>
          <p:nvPr>
            <p:ph type="body" idx="1"/>
          </p:nvPr>
        </p:nvSpPr>
        <p:spPr>
          <a:xfrm>
            <a:off x="165100" y="730250"/>
            <a:ext cx="8521700" cy="4956175"/>
          </a:xfrm>
        </p:spPr>
        <p:txBody>
          <a:bodyPr/>
          <a:p>
            <a:pPr>
              <a:lnSpc>
                <a:spcPct val="130000"/>
              </a:lnSpc>
              <a:buAutoNum type="arabicPeriod"/>
            </a:pPr>
            <a:r>
              <a:rPr lang="zh-CN" altLang="en-US" sz="2800" dirty="0"/>
              <a:t>SSTF</a:t>
            </a:r>
            <a:r>
              <a:rPr lang="zh-CN" altLang="en-US" sz="2800" dirty="0">
                <a:solidFill>
                  <a:schemeClr val="tx1"/>
                </a:solidFill>
              </a:rPr>
              <a:t>较为普通且很有吸引力</a:t>
            </a:r>
            <a:endParaRPr lang="zh-CN" altLang="en-US" sz="2800" dirty="0">
              <a:solidFill>
                <a:schemeClr val="tx1"/>
              </a:solidFill>
            </a:endParaRPr>
          </a:p>
          <a:p>
            <a:pPr>
              <a:lnSpc>
                <a:spcPct val="130000"/>
              </a:lnSpc>
              <a:buAutoNum type="arabicPeriod"/>
            </a:pPr>
            <a:r>
              <a:rPr lang="zh-CN" altLang="en-US" sz="2800" dirty="0"/>
              <a:t>SCAN和C-SCAN</a:t>
            </a:r>
            <a:r>
              <a:rPr lang="zh-CN" altLang="en-US" sz="2800" dirty="0">
                <a:solidFill>
                  <a:schemeClr val="tx1"/>
                </a:solidFill>
              </a:rPr>
              <a:t>对磁盘负荷较大的系统会执行得更好，这是因为它不可能产生饥饿问题</a:t>
            </a:r>
            <a:endParaRPr lang="zh-CN" altLang="en-US" sz="2800" dirty="0">
              <a:solidFill>
                <a:schemeClr val="tx1"/>
              </a:solidFill>
            </a:endParaRPr>
          </a:p>
          <a:p>
            <a:pPr>
              <a:lnSpc>
                <a:spcPct val="130000"/>
              </a:lnSpc>
              <a:buAutoNum type="arabicPeriod"/>
            </a:pPr>
            <a:r>
              <a:rPr lang="zh-CN" altLang="en-US" sz="2800" dirty="0">
                <a:solidFill>
                  <a:schemeClr val="tx1"/>
                </a:solidFill>
              </a:rPr>
              <a:t>对于任何调度算法，性能依赖于</a:t>
            </a:r>
            <a:r>
              <a:rPr lang="zh-CN" altLang="en-US" sz="2800" dirty="0"/>
              <a:t>请求的类型与数量</a:t>
            </a:r>
            <a:endParaRPr lang="zh-CN" altLang="en-US" sz="2800" dirty="0"/>
          </a:p>
          <a:p>
            <a:pPr>
              <a:lnSpc>
                <a:spcPct val="130000"/>
              </a:lnSpc>
              <a:buAutoNum type="arabicPeriod"/>
            </a:pPr>
            <a:r>
              <a:rPr lang="zh-CN" altLang="en-US" sz="2800" dirty="0">
                <a:solidFill>
                  <a:schemeClr val="tx1"/>
                </a:solidFill>
              </a:rPr>
              <a:t>磁盘服务请求很大程度上受</a:t>
            </a:r>
            <a:r>
              <a:rPr lang="zh-CN" altLang="en-US" sz="2800" dirty="0"/>
              <a:t>文件分配</a:t>
            </a:r>
            <a:r>
              <a:rPr lang="zh-CN" altLang="en-US" sz="2800" dirty="0">
                <a:solidFill>
                  <a:schemeClr val="tx1"/>
                </a:solidFill>
              </a:rPr>
              <a:t>方法所影响</a:t>
            </a:r>
            <a:endParaRPr lang="zh-CN" altLang="en-US" sz="2800" dirty="0">
              <a:solidFill>
                <a:schemeClr val="tx1"/>
              </a:solidFill>
            </a:endParaRPr>
          </a:p>
          <a:p>
            <a:pPr>
              <a:lnSpc>
                <a:spcPct val="130000"/>
              </a:lnSpc>
              <a:buAutoNum type="arabicPeriod"/>
            </a:pPr>
            <a:r>
              <a:rPr lang="zh-CN" altLang="en-US" sz="2800" dirty="0">
                <a:solidFill>
                  <a:schemeClr val="tx1"/>
                </a:solidFill>
              </a:rPr>
              <a:t>磁盘调度算法应作为一个操作系统的</a:t>
            </a:r>
            <a:r>
              <a:rPr lang="zh-CN" altLang="en-US" sz="2800" dirty="0"/>
              <a:t>独立模块</a:t>
            </a:r>
            <a:r>
              <a:rPr lang="zh-CN" altLang="en-US" sz="2800" dirty="0">
                <a:solidFill>
                  <a:schemeClr val="tx1"/>
                </a:solidFill>
              </a:rPr>
              <a:t>，这样如果有必要，它可以替换成另一个不同的算法。</a:t>
            </a:r>
            <a:endParaRPr lang="zh-CN" altLang="en-US" sz="2800" dirty="0">
              <a:solidFill>
                <a:schemeClr val="tx1"/>
              </a:solidFill>
            </a:endParaRPr>
          </a:p>
          <a:p>
            <a:pPr>
              <a:lnSpc>
                <a:spcPct val="130000"/>
              </a:lnSpc>
              <a:buAutoNum type="arabicPeriod"/>
            </a:pPr>
            <a:r>
              <a:rPr lang="zh-CN" altLang="en-US" sz="2800" dirty="0"/>
              <a:t>SSTF或SCAN是比较合理的缺省算法</a:t>
            </a:r>
            <a:endParaRPr lang="zh-CN" altLang="en-US" sz="2800" dirty="0"/>
          </a:p>
        </p:txBody>
      </p:sp>
      <p:sp>
        <p:nvSpPr>
          <p:cNvPr id="20483" name="文本框 7185"/>
          <p:cNvSpPr txBox="1"/>
          <p:nvPr/>
        </p:nvSpPr>
        <p:spPr>
          <a:xfrm>
            <a:off x="33338" y="6354763"/>
            <a:ext cx="1119187" cy="426720"/>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en-US" sz="2800" b="1" dirty="0">
                <a:solidFill>
                  <a:srgbClr val="FF0066"/>
                </a:solidFill>
                <a:latin typeface="Arial Black" panose="020B0A04020102020204" charset="0"/>
                <a:ea typeface="黑体" panose="02010609060101010101" pitchFamily="1" charset="-122"/>
              </a:rPr>
              <a:t>综合</a:t>
            </a:r>
            <a:endParaRPr lang="zh-CN" altLang="en-US"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9217"/>
          <p:cNvSpPr>
            <a:spLocks noGrp="1"/>
          </p:cNvSpPr>
          <p:nvPr>
            <p:ph type="title"/>
          </p:nvPr>
        </p:nvSpPr>
        <p:spPr/>
        <p:txBody>
          <a:bodyPr anchor="ctr"/>
          <a:p>
            <a:pPr>
              <a:buNone/>
            </a:pPr>
            <a:r>
              <a:rPr lang="zh-CN" altLang="en-US" dirty="0"/>
              <a:t>11.1 I/O设备</a:t>
            </a:r>
            <a:endParaRPr lang="zh-CN" altLang="en-US" dirty="0"/>
          </a:p>
        </p:txBody>
      </p:sp>
      <p:sp>
        <p:nvSpPr>
          <p:cNvPr id="9219" name="文本占位符 9218"/>
          <p:cNvSpPr>
            <a:spLocks noGrp="1"/>
          </p:cNvSpPr>
          <p:nvPr>
            <p:ph type="body" idx="1"/>
          </p:nvPr>
        </p:nvSpPr>
        <p:spPr>
          <a:xfrm>
            <a:off x="457200" y="1901825"/>
            <a:ext cx="8229600" cy="4408488"/>
          </a:xfrm>
        </p:spPr>
        <p:txBody>
          <a:bodyPr vert="horz" wrap="square" anchor="t"/>
          <a:p>
            <a:pPr>
              <a:lnSpc>
                <a:spcPct val="170000"/>
              </a:lnSpc>
            </a:pPr>
            <a:r>
              <a:rPr lang="zh-CN" altLang="en-US" dirty="0"/>
              <a:t>I/O设备多种多样，而且硬件差异大</a:t>
            </a:r>
            <a:r>
              <a:rPr lang="zh-CN" altLang="en-US" dirty="0">
                <a:solidFill>
                  <a:schemeClr val="tx1"/>
                </a:solidFill>
              </a:rPr>
              <a:t>（设备分类）</a:t>
            </a:r>
            <a:r>
              <a:rPr lang="zh-CN" altLang="en-US" dirty="0"/>
              <a:t>，I/O子系统要对设备进行管理</a:t>
            </a:r>
            <a:r>
              <a:rPr lang="zh-CN" altLang="en-US" dirty="0">
                <a:solidFill>
                  <a:schemeClr val="tx1"/>
                </a:solidFill>
              </a:rPr>
              <a:t>（设备管理）</a:t>
            </a:r>
            <a:r>
              <a:rPr lang="zh-CN" altLang="en-US" dirty="0"/>
              <a:t>，屏蔽这些硬件的差异，并且向系统的其它部分提供简单的标准化的接口</a:t>
            </a:r>
            <a:r>
              <a:rPr lang="zh-CN" altLang="en-US" dirty="0">
                <a:solidFill>
                  <a:schemeClr val="tx1"/>
                </a:solidFill>
              </a:rPr>
              <a:t>（设备驱动程序）</a:t>
            </a:r>
            <a:endParaRPr lang="zh-CN" altLang="en-US" dirty="0">
              <a:solidFill>
                <a:schemeClr val="tx1"/>
              </a:solidFill>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P336</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标题 100353"/>
          <p:cNvSpPr>
            <a:spLocks noGrp="1"/>
          </p:cNvSpPr>
          <p:nvPr>
            <p:ph type="title"/>
          </p:nvPr>
        </p:nvSpPr>
        <p:spPr>
          <a:xfrm>
            <a:off x="457200" y="0"/>
            <a:ext cx="8232775" cy="676275"/>
          </a:xfrm>
        </p:spPr>
        <p:txBody>
          <a:bodyPr anchor="ctr"/>
          <a:p>
            <a:pPr>
              <a:buNone/>
            </a:pPr>
            <a:r>
              <a:rPr lang="zh-CN" altLang="en-US" dirty="0"/>
              <a:t>11.6  RAID 磁盘冗余阵列</a:t>
            </a:r>
            <a:endParaRPr lang="zh-CN" altLang="en-US" dirty="0"/>
          </a:p>
        </p:txBody>
      </p:sp>
      <p:sp>
        <p:nvSpPr>
          <p:cNvPr id="100355" name="文本框 100354"/>
          <p:cNvSpPr txBox="1"/>
          <p:nvPr/>
        </p:nvSpPr>
        <p:spPr>
          <a:xfrm>
            <a:off x="323850" y="893763"/>
            <a:ext cx="8053388" cy="5121275"/>
          </a:xfrm>
          <a:prstGeom prst="rect">
            <a:avLst/>
          </a:prstGeom>
          <a:noFill/>
          <a:ln w="9525">
            <a:noFill/>
          </a:ln>
        </p:spPr>
        <p:txBody>
          <a:bodyPr vert="horz" wrap="square" lIns="0" tIns="0" rIns="0" bIns="0" anchor="t">
            <a:spAutoFit/>
          </a:bodyPr>
          <a:p>
            <a:pPr lvl="0" eaLnBrk="0" hangingPunct="0">
              <a:spcBef>
                <a:spcPct val="50000"/>
              </a:spcBef>
            </a:pPr>
            <a:r>
              <a:rPr lang="zh-CN" altLang="en-US" sz="2800" b="1" dirty="0">
                <a:solidFill>
                  <a:srgbClr val="FF0000"/>
                </a:solidFill>
                <a:latin typeface="Arial" panose="020B0604020202020204" pitchFamily="34" charset="0"/>
                <a:ea typeface="黑体" panose="02010609060101010101" pitchFamily="1" charset="-122"/>
                <a:sym typeface="黑体" panose="02010609060101010101" pitchFamily="1" charset="-122"/>
              </a:rPr>
              <a:t>●目的：</a:t>
            </a:r>
            <a:r>
              <a:rPr lang="zh-CN" altLang="en-US" sz="2800" b="1" dirty="0">
                <a:latin typeface="Arial" panose="020B0604020202020204" pitchFamily="34" charset="0"/>
                <a:ea typeface="黑体" panose="02010609060101010101" pitchFamily="1" charset="-122"/>
              </a:rPr>
              <a:t>组合小的廉价磁盘来代替大的昂贵磁盘，以降低大批量数据存储的费用。</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0000"/>
                </a:solidFill>
                <a:latin typeface="Arial" panose="020B0604020202020204" pitchFamily="34" charset="0"/>
                <a:ea typeface="黑体" panose="02010609060101010101" pitchFamily="1" charset="-122"/>
                <a:sym typeface="黑体" panose="02010609060101010101" pitchFamily="1" charset="-122"/>
              </a:rPr>
              <a:t>●廉价磁盘荣誉阵列(RAID)</a:t>
            </a:r>
            <a:r>
              <a:rPr lang="zh-CN" altLang="en-US" sz="2800" b="1" dirty="0">
                <a:latin typeface="Arial" panose="020B0604020202020204" pitchFamily="34" charset="0"/>
                <a:ea typeface="黑体" panose="02010609060101010101" pitchFamily="1" charset="-122"/>
                <a:sym typeface="Arial" panose="020B0604020202020204" pitchFamily="34" charset="0"/>
              </a:rPr>
              <a:t>：利用一台磁盘阵列控制器，来统一管理和控制一组(几台到几十台)磁盘驱动器，组成一个高度可靠的、快速的大容量磁盘系统</a:t>
            </a:r>
            <a:endParaRPr lang="zh-CN" altLang="en-US" sz="2800" b="1" dirty="0">
              <a:latin typeface="Arial" panose="020B0604020202020204" pitchFamily="34" charset="0"/>
              <a:ea typeface="黑体" panose="02010609060101010101" pitchFamily="1" charset="-122"/>
              <a:sym typeface="Arial" panose="020B0604020202020204" pitchFamily="34" charset="0"/>
            </a:endParaRPr>
          </a:p>
          <a:p>
            <a:pPr lvl="0" eaLnBrk="0" hangingPunct="0">
              <a:spcBef>
                <a:spcPct val="50000"/>
              </a:spcBef>
            </a:pPr>
            <a:r>
              <a:rPr lang="zh-CN" altLang="en-US" sz="2800" b="1" dirty="0">
                <a:solidFill>
                  <a:srgbClr val="FF0000"/>
                </a:solidFill>
                <a:latin typeface="Arial" panose="020B0604020202020204" pitchFamily="34" charset="0"/>
                <a:ea typeface="黑体" panose="02010609060101010101" pitchFamily="1" charset="-122"/>
                <a:sym typeface="黑体" panose="02010609060101010101" pitchFamily="1" charset="-122"/>
              </a:rPr>
              <a:t>●</a:t>
            </a:r>
            <a:r>
              <a:rPr lang="zh-CN" altLang="en-US" sz="2800" b="1" dirty="0">
                <a:latin typeface="Arial" panose="020B0604020202020204" pitchFamily="34" charset="0"/>
                <a:ea typeface="黑体" panose="02010609060101010101" pitchFamily="1" charset="-122"/>
                <a:sym typeface="黑体" panose="02010609060101010101" pitchFamily="1" charset="-122"/>
              </a:rPr>
              <a:t> </a:t>
            </a:r>
            <a:r>
              <a:rPr lang="zh-CN" altLang="en-US" sz="2800" b="1" dirty="0">
                <a:latin typeface="Arial" panose="020B0604020202020204" pitchFamily="34" charset="0"/>
                <a:ea typeface="黑体" panose="02010609060101010101" pitchFamily="1" charset="-122"/>
                <a:sym typeface="Arial" panose="020B0604020202020204" pitchFamily="34" charset="0"/>
              </a:rPr>
              <a:t>RAID还可以提供</a:t>
            </a:r>
            <a:r>
              <a:rPr lang="zh-CN" altLang="en-US" sz="2800" b="1" dirty="0">
                <a:solidFill>
                  <a:srgbClr val="FF0000"/>
                </a:solidFill>
                <a:latin typeface="Arial" panose="020B0604020202020204" pitchFamily="34" charset="0"/>
                <a:ea typeface="黑体" panose="02010609060101010101" pitchFamily="1" charset="-122"/>
                <a:sym typeface="Arial" panose="020B0604020202020204" pitchFamily="34" charset="0"/>
              </a:rPr>
              <a:t>良好的容错能力</a:t>
            </a:r>
            <a:r>
              <a:rPr lang="zh-CN" altLang="en-US" sz="2800" b="1" dirty="0">
                <a:solidFill>
                  <a:srgbClr val="0000FF"/>
                </a:solidFill>
                <a:latin typeface="Arial" panose="020B0604020202020204" pitchFamily="34" charset="0"/>
                <a:ea typeface="黑体" panose="02010609060101010101" pitchFamily="1" charset="-122"/>
                <a:sym typeface="Arial" panose="020B0604020202020204" pitchFamily="34" charset="0"/>
              </a:rPr>
              <a:t>（不同的RAID级别有不同的容错能力）</a:t>
            </a:r>
            <a:r>
              <a:rPr lang="zh-CN" altLang="en-US" sz="2800" b="1" dirty="0">
                <a:latin typeface="Arial" panose="020B0604020202020204" pitchFamily="34" charset="0"/>
                <a:ea typeface="黑体" panose="02010609060101010101" pitchFamily="1" charset="-122"/>
                <a:sym typeface="Arial" panose="020B0604020202020204" pitchFamily="34" charset="0"/>
              </a:rPr>
              <a:t>，在任何一块硬盘出现问题的情况下都可以继续工作，不会受到损坏硬盘的影响。现在已开始广泛地用于大、中型计算机系统和计算机网络中</a:t>
            </a:r>
            <a:endParaRPr lang="zh-CN" altLang="en-US" sz="2800" b="1" dirty="0">
              <a:latin typeface="Arial" panose="020B0604020202020204" pitchFamily="34" charset="0"/>
              <a:ea typeface="黑体" panose="02010609060101010101" pitchFamily="1" charset="-122"/>
              <a:sym typeface="Arial" panose="020B0604020202020204" pitchFamily="34" charset="0"/>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P349</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0355">
                                            <p:txEl>
                                              <p:charRg st="0" end="37"/>
                                            </p:txEl>
                                          </p:spTgt>
                                        </p:tgtEl>
                                        <p:attrNameLst>
                                          <p:attrName>style.visibility</p:attrName>
                                        </p:attrNameLst>
                                      </p:cBhvr>
                                      <p:to>
                                        <p:strVal val="visible"/>
                                      </p:to>
                                    </p:set>
                                    <p:animEffect transition="in" filter="wipe(left)">
                                      <p:cBhvr>
                                        <p:cTn id="7" dur="500"/>
                                        <p:tgtEl>
                                          <p:spTgt spid="100355">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0355">
                                            <p:txEl>
                                              <p:charRg st="37" end="110"/>
                                            </p:txEl>
                                          </p:spTgt>
                                        </p:tgtEl>
                                        <p:attrNameLst>
                                          <p:attrName>style.visibility</p:attrName>
                                        </p:attrNameLst>
                                      </p:cBhvr>
                                      <p:to>
                                        <p:strVal val="visible"/>
                                      </p:to>
                                    </p:set>
                                    <p:animEffect transition="in" filter="wipe(left)">
                                      <p:cBhvr>
                                        <p:cTn id="12" dur="500"/>
                                        <p:tgtEl>
                                          <p:spTgt spid="100355">
                                            <p:txEl>
                                              <p:charRg st="37" end="1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0355">
                                            <p:txEl>
                                              <p:charRg st="110" end="210"/>
                                            </p:txEl>
                                          </p:spTgt>
                                        </p:tgtEl>
                                        <p:attrNameLst>
                                          <p:attrName>style.visibility</p:attrName>
                                        </p:attrNameLst>
                                      </p:cBhvr>
                                      <p:to>
                                        <p:strVal val="visible"/>
                                      </p:to>
                                    </p:set>
                                    <p:animEffect transition="in" filter="wipe(left)">
                                      <p:cBhvr>
                                        <p:cTn id="17" dur="500"/>
                                        <p:tgtEl>
                                          <p:spTgt spid="100355">
                                            <p:txEl>
                                              <p:charRg st="110" end="2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标题 101377"/>
          <p:cNvSpPr>
            <a:spLocks noGrp="1"/>
          </p:cNvSpPr>
          <p:nvPr>
            <p:ph type="title"/>
          </p:nvPr>
        </p:nvSpPr>
        <p:spPr>
          <a:xfrm>
            <a:off x="0" y="981075"/>
            <a:ext cx="9144000" cy="549275"/>
          </a:xfrm>
        </p:spPr>
        <p:txBody>
          <a:bodyPr anchor="ctr"/>
          <a:p>
            <a:r>
              <a:rPr lang="zh-CN" altLang="en-US" sz="4000" b="0">
                <a:ea typeface="黑体" panose="02010609060101010101" pitchFamily="1" charset="-122"/>
              </a:rPr>
              <a:t>廉价磁盘冗余阵列</a:t>
            </a:r>
            <a:endParaRPr lang="zh-CN" altLang="en-US" sz="4000" b="0">
              <a:solidFill>
                <a:schemeClr val="tx1"/>
              </a:solidFill>
              <a:ea typeface="黑体" panose="02010609060101010101" pitchFamily="1" charset="-122"/>
            </a:endParaRPr>
          </a:p>
        </p:txBody>
      </p:sp>
      <p:sp>
        <p:nvSpPr>
          <p:cNvPr id="101379" name="文本框 101378"/>
          <p:cNvSpPr txBox="1"/>
          <p:nvPr/>
        </p:nvSpPr>
        <p:spPr>
          <a:xfrm>
            <a:off x="179388" y="2060575"/>
            <a:ext cx="8280400" cy="1708150"/>
          </a:xfrm>
          <a:prstGeom prst="rect">
            <a:avLst/>
          </a:prstGeom>
          <a:noFill/>
          <a:ln w="9525">
            <a:noFill/>
          </a:ln>
        </p:spPr>
        <p:txBody>
          <a:bodyPr lIns="0" tIns="0" rIns="0" bIns="0">
            <a:spAutoFit/>
          </a:bodyPr>
          <a:p>
            <a:pPr lvl="0" eaLnBrk="0" hangingPunct="0">
              <a:spcBef>
                <a:spcPct val="50000"/>
              </a:spcBef>
            </a:pPr>
            <a:r>
              <a:rPr lang="en-US" altLang="x-none" sz="2800" b="1" dirty="0">
                <a:solidFill>
                  <a:srgbClr val="FF00FF"/>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并行交叉存取：系统将每一盘块中的数据划分为若干子盘块，分别存储到不同磁盘的相同位置上。采用并行传输方式，将各子盘块数据同时进行传输。大大减少传输时间</a:t>
            </a:r>
            <a:endParaRPr lang="zh-CN" altLang="en-US" sz="2800" b="1" dirty="0">
              <a:latin typeface="Arial" panose="020B0604020202020204" pitchFamily="34" charset="0"/>
              <a:ea typeface="黑体" panose="02010609060101010101" pitchFamily="1" charset="-122"/>
            </a:endParaRPr>
          </a:p>
        </p:txBody>
      </p:sp>
      <p:pic>
        <p:nvPicPr>
          <p:cNvPr id="101380" name="图片 101379"/>
          <p:cNvPicPr>
            <a:picLocks noChangeAspect="1"/>
          </p:cNvPicPr>
          <p:nvPr/>
        </p:nvPicPr>
        <p:blipFill>
          <a:blip r:embed="rId1"/>
          <a:stretch>
            <a:fillRect/>
          </a:stretch>
        </p:blipFill>
        <p:spPr>
          <a:xfrm>
            <a:off x="1187450" y="3933825"/>
            <a:ext cx="6934200" cy="1609725"/>
          </a:xfrm>
          <a:prstGeom prst="rect">
            <a:avLst/>
          </a:prstGeom>
          <a:noFill/>
          <a:ln w="9525">
            <a:noFill/>
          </a:ln>
        </p:spPr>
      </p:pic>
      <p:sp>
        <p:nvSpPr>
          <p:cNvPr id="101381" name="文本框 101380"/>
          <p:cNvSpPr txBox="1"/>
          <p:nvPr/>
        </p:nvSpPr>
        <p:spPr>
          <a:xfrm>
            <a:off x="3276600" y="5661025"/>
            <a:ext cx="3529013" cy="304800"/>
          </a:xfrm>
          <a:prstGeom prst="rect">
            <a:avLst/>
          </a:prstGeom>
          <a:noFill/>
          <a:ln w="9525">
            <a:noFill/>
          </a:ln>
        </p:spPr>
        <p:txBody>
          <a:bodyPr lIns="0" tIns="0" rIns="0" bIns="0">
            <a:spAutoFit/>
          </a:bodyPr>
          <a:p>
            <a:pPr lvl="0" eaLnBrk="0" hangingPunct="0">
              <a:spcBef>
                <a:spcPct val="50000"/>
              </a:spcBef>
            </a:pPr>
            <a:r>
              <a:rPr lang="zh-CN" altLang="en-US" sz="2000" b="1">
                <a:latin typeface="Arial" panose="020B0604020202020204" pitchFamily="34" charset="0"/>
                <a:ea typeface="黑体" panose="02010609060101010101" pitchFamily="1" charset="-122"/>
              </a:rPr>
              <a:t>磁盘并行交叉出去方式</a:t>
            </a:r>
            <a:endParaRPr lang="zh-CN" altLang="en-US" sz="2000" b="1">
              <a:latin typeface="Arial" panose="020B0604020202020204" pitchFamily="34" charset="0"/>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增加</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79"/>
                                        </p:tgtEl>
                                        <p:attrNameLst>
                                          <p:attrName>style.visibility</p:attrName>
                                        </p:attrNameLst>
                                      </p:cBhvr>
                                      <p:to>
                                        <p:strVal val="visible"/>
                                      </p:to>
                                    </p:set>
                                    <p:animEffect transition="in" filter="wipe(left)">
                                      <p:cBhvr>
                                        <p:cTn id="7" dur="500"/>
                                        <p:tgtEl>
                                          <p:spTgt spid="1013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1380"/>
                                        </p:tgtEl>
                                        <p:attrNameLst>
                                          <p:attrName>style.visibility</p:attrName>
                                        </p:attrNameLst>
                                      </p:cBhvr>
                                      <p:to>
                                        <p:strVal val="visible"/>
                                      </p:to>
                                    </p:set>
                                    <p:animEffect transition="in" filter="wipe(left)">
                                      <p:cBhvr>
                                        <p:cTn id="12" dur="500"/>
                                        <p:tgtEl>
                                          <p:spTgt spid="101380"/>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1381"/>
                                        </p:tgtEl>
                                        <p:attrNameLst>
                                          <p:attrName>style.visibility</p:attrName>
                                        </p:attrNameLst>
                                      </p:cBhvr>
                                      <p:to>
                                        <p:strVal val="visible"/>
                                      </p:to>
                                    </p:set>
                                    <p:animEffect transition="in" filter="wipe(left)">
                                      <p:cBhvr>
                                        <p:cTn id="15" dur="500"/>
                                        <p:tgtEl>
                                          <p:spTgt spid="101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p:bldP spid="10138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文本框 114689"/>
          <p:cNvSpPr txBox="1"/>
          <p:nvPr/>
        </p:nvSpPr>
        <p:spPr>
          <a:xfrm>
            <a:off x="395288" y="1123950"/>
            <a:ext cx="8569325" cy="4700588"/>
          </a:xfrm>
          <a:prstGeom prst="rect">
            <a:avLst/>
          </a:prstGeom>
          <a:noFill/>
          <a:ln w="9525">
            <a:noFill/>
          </a:ln>
        </p:spPr>
        <p:txBody>
          <a:bodyPr vert="horz" wrap="square" lIns="0" tIns="0" rIns="0" bIns="0" anchor="t">
            <a:spAutoFit/>
          </a:bodyPr>
          <a:p>
            <a:pPr lvl="0" eaLnBrk="0" hangingPunct="0">
              <a:spcBef>
                <a:spcPct val="50000"/>
              </a:spcBef>
            </a:pPr>
            <a:r>
              <a:rPr lang="zh-CN" altLang="en-US" sz="2800" b="1">
                <a:solidFill>
                  <a:srgbClr val="FF00FF"/>
                </a:solidFill>
                <a:latin typeface="Arial" panose="020B0604020202020204" pitchFamily="34" charset="0"/>
                <a:ea typeface="黑体" panose="02010609060101010101" pitchFamily="1" charset="-122"/>
              </a:rPr>
              <a:t>习题</a:t>
            </a:r>
            <a:r>
              <a:rPr lang="en-US" altLang="zh-CN" sz="2800" b="1">
                <a:solidFill>
                  <a:srgbClr val="FF00FF"/>
                </a:solidFill>
                <a:latin typeface="Arial" panose="020B0604020202020204" pitchFamily="34" charset="0"/>
                <a:ea typeface="黑体" panose="02010609060101010101" pitchFamily="1" charset="-122"/>
              </a:rPr>
              <a:t>1  </a:t>
            </a:r>
            <a:r>
              <a:rPr lang="zh-CN" altLang="en-US" sz="2800" b="1">
                <a:latin typeface="Arial" panose="020B0604020202020204" pitchFamily="34" charset="0"/>
                <a:ea typeface="黑体" panose="02010609060101010101" pitchFamily="1" charset="-122"/>
              </a:rPr>
              <a:t>假设磁道数为</a:t>
            </a:r>
            <a:r>
              <a:rPr lang="en-US" altLang="zh-CN" sz="2800" b="1">
                <a:latin typeface="Arial" panose="020B0604020202020204" pitchFamily="34" charset="0"/>
                <a:ea typeface="黑体" panose="02010609060101010101" pitchFamily="1" charset="-122"/>
              </a:rPr>
              <a:t>0——199</a:t>
            </a:r>
            <a:r>
              <a:rPr lang="zh-CN" altLang="en-US" sz="2800" b="1">
                <a:latin typeface="Arial" panose="020B0604020202020204" pitchFamily="34" charset="0"/>
                <a:ea typeface="黑体" panose="02010609060101010101" pitchFamily="1" charset="-122"/>
              </a:rPr>
              <a:t>，申请调度的盘块儿分别在</a:t>
            </a:r>
            <a:r>
              <a:rPr lang="en-US" altLang="zh-CN" sz="2800" b="1">
                <a:latin typeface="Arial" panose="020B0604020202020204" pitchFamily="34" charset="0"/>
                <a:ea typeface="黑体" panose="02010609060101010101" pitchFamily="1" charset="-122"/>
              </a:rPr>
              <a:t>98, 183, 37, 122, 14, 124, 65, 67 </a:t>
            </a:r>
            <a:r>
              <a:rPr lang="zh-CN" altLang="en-US" sz="2800" b="1">
                <a:latin typeface="Arial" panose="020B0604020202020204" pitchFamily="34" charset="0"/>
                <a:ea typeface="黑体" panose="02010609060101010101" pitchFamily="1" charset="-122"/>
              </a:rPr>
              <a:t>磁道上。当前硬盘磁头在第</a:t>
            </a:r>
            <a:r>
              <a:rPr lang="en-US" altLang="zh-CN" sz="2800" b="1">
                <a:latin typeface="Arial" panose="020B0604020202020204" pitchFamily="34" charset="0"/>
                <a:ea typeface="黑体" panose="02010609060101010101" pitchFamily="1" charset="-122"/>
              </a:rPr>
              <a:t>53</a:t>
            </a:r>
            <a:r>
              <a:rPr lang="zh-CN" altLang="en-US" sz="2800" b="1">
                <a:latin typeface="Arial" panose="020B0604020202020204" pitchFamily="34" charset="0"/>
                <a:ea typeface="黑体" panose="02010609060101010101" pitchFamily="1" charset="-122"/>
              </a:rPr>
              <a:t>号磁道，向磁道增大方向访问。试采用下列</a:t>
            </a:r>
            <a:r>
              <a:rPr lang="en-US" altLang="zh-CN" sz="2800" b="1">
                <a:latin typeface="Arial" panose="020B0604020202020204" pitchFamily="34" charset="0"/>
                <a:ea typeface="黑体" panose="02010609060101010101" pitchFamily="1" charset="-122"/>
              </a:rPr>
              <a:t>4</a:t>
            </a:r>
            <a:r>
              <a:rPr lang="zh-CN" altLang="en-US" sz="2800" b="1">
                <a:latin typeface="Arial" panose="020B0604020202020204" pitchFamily="34" charset="0"/>
                <a:ea typeface="黑体" panose="02010609060101010101" pitchFamily="1" charset="-122"/>
              </a:rPr>
              <a:t>种磁盘调度算法的平均寻道时间和磁道的访问次序。</a:t>
            </a:r>
            <a:endParaRPr lang="zh-CN" altLang="en-US" sz="2800" b="1">
              <a:latin typeface="Arial" panose="020B0604020202020204" pitchFamily="34" charset="0"/>
              <a:ea typeface="黑体" panose="02010609060101010101" pitchFamily="1" charset="-122"/>
            </a:endParaRPr>
          </a:p>
          <a:p>
            <a:pPr lvl="0" eaLnBrk="0" hangingPunct="0">
              <a:spcBef>
                <a:spcPct val="50000"/>
              </a:spcBef>
            </a:pP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1</a:t>
            </a:r>
            <a:r>
              <a:rPr lang="zh-CN" altLang="en-US" sz="2800" b="1">
                <a:latin typeface="Arial" panose="020B0604020202020204" pitchFamily="34" charset="0"/>
                <a:ea typeface="黑体" panose="02010609060101010101" pitchFamily="1" charset="-122"/>
              </a:rPr>
              <a:t>）先来先服务</a:t>
            </a:r>
            <a:r>
              <a:rPr lang="en-US" altLang="zh-CN" sz="2800" b="1">
                <a:latin typeface="Arial" panose="020B0604020202020204" pitchFamily="34" charset="0"/>
                <a:ea typeface="黑体" panose="02010609060101010101" pitchFamily="1" charset="-122"/>
              </a:rPr>
              <a:t>FCFS</a:t>
            </a:r>
            <a:endParaRPr lang="en-US" altLang="zh-CN" sz="2800" b="1">
              <a:latin typeface="Arial" panose="020B0604020202020204" pitchFamily="34" charset="0"/>
              <a:ea typeface="黑体" panose="02010609060101010101" pitchFamily="1" charset="-122"/>
            </a:endParaRPr>
          </a:p>
          <a:p>
            <a:pPr lvl="0" eaLnBrk="0" hangingPunct="0">
              <a:spcBef>
                <a:spcPct val="50000"/>
              </a:spcBef>
            </a:pP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2</a:t>
            </a:r>
            <a:r>
              <a:rPr lang="zh-CN" altLang="en-US" sz="2800" b="1">
                <a:latin typeface="Arial" panose="020B0604020202020204" pitchFamily="34" charset="0"/>
                <a:ea typeface="黑体" panose="02010609060101010101" pitchFamily="1" charset="-122"/>
              </a:rPr>
              <a:t>）最短寻道时间优先</a:t>
            </a:r>
            <a:r>
              <a:rPr lang="en-US" altLang="zh-CN" sz="2800" b="1">
                <a:latin typeface="Arial" panose="020B0604020202020204" pitchFamily="34" charset="0"/>
                <a:ea typeface="黑体" panose="02010609060101010101" pitchFamily="1" charset="-122"/>
              </a:rPr>
              <a:t>FCFS</a:t>
            </a:r>
            <a:endParaRPr lang="en-US" altLang="zh-CN" sz="2800" b="1">
              <a:latin typeface="Arial" panose="020B0604020202020204" pitchFamily="34" charset="0"/>
              <a:ea typeface="黑体" panose="02010609060101010101" pitchFamily="1" charset="-122"/>
            </a:endParaRPr>
          </a:p>
          <a:p>
            <a:pPr lvl="0" eaLnBrk="0" hangingPunct="0">
              <a:spcBef>
                <a:spcPct val="50000"/>
              </a:spcBef>
            </a:pP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3</a:t>
            </a:r>
            <a:r>
              <a:rPr lang="zh-CN" altLang="en-US" sz="2800" b="1">
                <a:latin typeface="Arial" panose="020B0604020202020204" pitchFamily="34" charset="0"/>
                <a:ea typeface="黑体" panose="02010609060101010101" pitchFamily="1" charset="-122"/>
              </a:rPr>
              <a:t>）电梯调度</a:t>
            </a:r>
            <a:r>
              <a:rPr lang="en-US" altLang="zh-CN" sz="2800" b="1">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扫描算法</a:t>
            </a:r>
            <a:r>
              <a:rPr lang="en-US" altLang="zh-CN" sz="2800" b="1">
                <a:latin typeface="Arial" panose="020B0604020202020204" pitchFamily="34" charset="0"/>
                <a:ea typeface="黑体" panose="02010609060101010101" pitchFamily="1" charset="-122"/>
              </a:rPr>
              <a:t>)SCAN</a:t>
            </a:r>
            <a:endParaRPr lang="en-US" altLang="zh-CN" sz="2800" b="1">
              <a:latin typeface="Arial" panose="020B0604020202020204" pitchFamily="34" charset="0"/>
              <a:ea typeface="黑体" panose="02010609060101010101" pitchFamily="1" charset="-122"/>
            </a:endParaRPr>
          </a:p>
          <a:p>
            <a:pPr lvl="0" eaLnBrk="0" hangingPunct="0">
              <a:spcBef>
                <a:spcPct val="50000"/>
              </a:spcBef>
            </a:pP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4</a:t>
            </a:r>
            <a:r>
              <a:rPr lang="zh-CN" altLang="en-US" sz="2800" b="1">
                <a:latin typeface="Arial" panose="020B0604020202020204" pitchFamily="34" charset="0"/>
                <a:ea typeface="黑体" panose="02010609060101010101" pitchFamily="1" charset="-122"/>
              </a:rPr>
              <a:t>）单向电梯调度</a:t>
            </a:r>
            <a:r>
              <a:rPr lang="en-US" altLang="zh-CN" sz="2800" b="1">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循环扫描算法</a:t>
            </a:r>
            <a:r>
              <a:rPr lang="en-US" altLang="zh-CN" sz="2800" b="1">
                <a:latin typeface="Arial" panose="020B0604020202020204" pitchFamily="34" charset="0"/>
                <a:ea typeface="黑体" panose="02010609060101010101" pitchFamily="1" charset="-122"/>
              </a:rPr>
              <a:t>)C-SCAN </a:t>
            </a:r>
            <a:endParaRPr lang="en-US" altLang="zh-CN" sz="2800" b="1">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0"/>
                                        </p:tgtEl>
                                        <p:attrNameLst>
                                          <p:attrName>style.visibility</p:attrName>
                                        </p:attrNameLst>
                                      </p:cBhvr>
                                      <p:to>
                                        <p:strVal val="visible"/>
                                      </p:to>
                                    </p:set>
                                    <p:animEffect transition="in" filter="wipe(left)">
                                      <p:cBhvr>
                                        <p:cTn id="7" dur="500"/>
                                        <p:tgtEl>
                                          <p:spTgt spid="114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文本框 115713"/>
          <p:cNvSpPr txBox="1"/>
          <p:nvPr/>
        </p:nvSpPr>
        <p:spPr>
          <a:xfrm>
            <a:off x="250825" y="620713"/>
            <a:ext cx="8569325" cy="4270375"/>
          </a:xfrm>
          <a:prstGeom prst="rect">
            <a:avLst/>
          </a:prstGeom>
          <a:noFill/>
          <a:ln w="9525">
            <a:noFill/>
          </a:ln>
        </p:spPr>
        <p:txBody>
          <a:bodyPr vert="horz" wrap="square" lIns="0" tIns="0" rIns="0" bIns="0" anchor="t">
            <a:spAutoFit/>
          </a:bodyPr>
          <a:p>
            <a:pPr lvl="0" eaLnBrk="0" hangingPunct="0">
              <a:spcBef>
                <a:spcPct val="50000"/>
              </a:spcBef>
            </a:pPr>
            <a:r>
              <a:rPr lang="zh-CN" altLang="en-US" sz="2800" b="1">
                <a:solidFill>
                  <a:srgbClr val="FF00FF"/>
                </a:solidFill>
                <a:latin typeface="Arial" panose="020B0604020202020204" pitchFamily="34" charset="0"/>
                <a:ea typeface="黑体" panose="02010609060101010101" pitchFamily="1" charset="-122"/>
              </a:rPr>
              <a:t>习题</a:t>
            </a:r>
            <a:r>
              <a:rPr lang="en-US" altLang="zh-CN" sz="2800" b="1">
                <a:solidFill>
                  <a:srgbClr val="FF00FF"/>
                </a:solidFill>
                <a:latin typeface="Arial" panose="020B0604020202020204" pitchFamily="34" charset="0"/>
                <a:ea typeface="黑体" panose="02010609060101010101" pitchFamily="1" charset="-122"/>
              </a:rPr>
              <a:t>2  </a:t>
            </a:r>
            <a:r>
              <a:rPr lang="zh-CN" altLang="en-US" sz="2800" b="1">
                <a:latin typeface="Arial" panose="020B0604020202020204" pitchFamily="34" charset="0"/>
                <a:ea typeface="黑体" panose="02010609060101010101" pitchFamily="1" charset="-122"/>
              </a:rPr>
              <a:t>假定磁盘的移动臂现在处于第</a:t>
            </a:r>
            <a:r>
              <a:rPr lang="en-US" altLang="zh-CN" sz="2800" b="1">
                <a:latin typeface="Arial" panose="020B0604020202020204" pitchFamily="34" charset="0"/>
                <a:ea typeface="黑体" panose="02010609060101010101" pitchFamily="1" charset="-122"/>
              </a:rPr>
              <a:t>8</a:t>
            </a:r>
            <a:r>
              <a:rPr lang="zh-CN" altLang="en-US" sz="2800" b="1">
                <a:latin typeface="Arial" panose="020B0604020202020204" pitchFamily="34" charset="0"/>
                <a:ea typeface="黑体" panose="02010609060101010101" pitchFamily="1" charset="-122"/>
              </a:rPr>
              <a:t>柱面，有如下</a:t>
            </a:r>
            <a:r>
              <a:rPr lang="en-US" altLang="zh-CN" sz="2800" b="1">
                <a:latin typeface="Arial" panose="020B0604020202020204" pitchFamily="34" charset="0"/>
                <a:ea typeface="黑体" panose="02010609060101010101" pitchFamily="1" charset="-122"/>
              </a:rPr>
              <a:t>6</a:t>
            </a:r>
            <a:r>
              <a:rPr lang="zh-CN" altLang="en-US" sz="2800" b="1">
                <a:latin typeface="Arial" panose="020B0604020202020204" pitchFamily="34" charset="0"/>
                <a:ea typeface="黑体" panose="02010609060101010101" pitchFamily="1" charset="-122"/>
              </a:rPr>
              <a:t>个请求者等待访问磁盘，请你列出最省时间的响应次序</a:t>
            </a:r>
            <a:endParaRPr lang="zh-CN" altLang="en-US" sz="2800" b="1">
              <a:latin typeface="Arial" panose="020B0604020202020204" pitchFamily="34" charset="0"/>
              <a:ea typeface="黑体" panose="02010609060101010101" pitchFamily="1" charset="-122"/>
            </a:endParaRPr>
          </a:p>
          <a:p>
            <a:pPr lvl="0" eaLnBrk="0" hangingPunct="0"/>
            <a:endParaRPr lang="zh-CN" altLang="en-US" sz="2800" b="1">
              <a:latin typeface="Arial" panose="020B0604020202020204" pitchFamily="34" charset="0"/>
              <a:ea typeface="黑体" panose="02010609060101010101" pitchFamily="1" charset="-122"/>
            </a:endParaRPr>
          </a:p>
          <a:p>
            <a:pPr lvl="0" eaLnBrk="0" hangingPunct="0"/>
            <a:r>
              <a:rPr lang="zh-CN" altLang="en-US" sz="2800" b="1">
                <a:latin typeface="Arial" panose="020B0604020202020204" pitchFamily="34" charset="0"/>
                <a:ea typeface="黑体" panose="02010609060101010101" pitchFamily="1" charset="-122"/>
              </a:rPr>
              <a:t>序号  柱面号  磁头号  扇区号</a:t>
            </a:r>
            <a:endParaRPr lang="zh-CN" altLang="en-US" sz="2800" b="1">
              <a:latin typeface="Arial" panose="020B0604020202020204" pitchFamily="34" charset="0"/>
              <a:ea typeface="黑体" panose="02010609060101010101" pitchFamily="1" charset="-122"/>
            </a:endParaRPr>
          </a:p>
          <a:p>
            <a:pPr lvl="0" eaLnBrk="0" hangingPunct="0"/>
            <a:r>
              <a:rPr lang="zh-CN" altLang="en-US" sz="2800" b="1">
                <a:latin typeface="Arial" panose="020B0604020202020204" pitchFamily="34" charset="0"/>
                <a:ea typeface="黑体" panose="02010609060101010101" pitchFamily="1" charset="-122"/>
              </a:rPr>
              <a:t>  </a:t>
            </a:r>
            <a:r>
              <a:rPr lang="en-US" altLang="zh-CN" sz="2800" b="1">
                <a:latin typeface="Arial" panose="020B0604020202020204" pitchFamily="34" charset="0"/>
                <a:ea typeface="黑体" panose="02010609060101010101" pitchFamily="1" charset="-122"/>
              </a:rPr>
              <a:t>1        9           6            3</a:t>
            </a:r>
            <a:endParaRPr lang="en-US" altLang="zh-CN" sz="2800" b="1">
              <a:latin typeface="Arial" panose="020B0604020202020204" pitchFamily="34" charset="0"/>
              <a:ea typeface="黑体" panose="02010609060101010101" pitchFamily="1" charset="-122"/>
            </a:endParaRPr>
          </a:p>
          <a:p>
            <a:pPr lvl="0" eaLnBrk="0" hangingPunct="0"/>
            <a:r>
              <a:rPr lang="en-US" altLang="zh-CN" sz="2800" b="1">
                <a:latin typeface="Arial" panose="020B0604020202020204" pitchFamily="34" charset="0"/>
                <a:ea typeface="黑体" panose="02010609060101010101" pitchFamily="1" charset="-122"/>
              </a:rPr>
              <a:t>  2        7           5            6</a:t>
            </a:r>
            <a:endParaRPr lang="en-US" altLang="zh-CN" sz="2800" b="1">
              <a:latin typeface="Arial" panose="020B0604020202020204" pitchFamily="34" charset="0"/>
              <a:ea typeface="黑体" panose="02010609060101010101" pitchFamily="1" charset="-122"/>
            </a:endParaRPr>
          </a:p>
          <a:p>
            <a:pPr lvl="0" eaLnBrk="0" hangingPunct="0"/>
            <a:r>
              <a:rPr lang="en-US" altLang="zh-CN" sz="2800" b="1">
                <a:latin typeface="Arial" panose="020B0604020202020204" pitchFamily="34" charset="0"/>
                <a:ea typeface="黑体" panose="02010609060101010101" pitchFamily="1" charset="-122"/>
              </a:rPr>
              <a:t>  3      15         20            6</a:t>
            </a:r>
            <a:endParaRPr lang="en-US" altLang="zh-CN" sz="2800" b="1">
              <a:latin typeface="Arial" panose="020B0604020202020204" pitchFamily="34" charset="0"/>
              <a:ea typeface="黑体" panose="02010609060101010101" pitchFamily="1" charset="-122"/>
            </a:endParaRPr>
          </a:p>
          <a:p>
            <a:pPr lvl="0" eaLnBrk="0" hangingPunct="0"/>
            <a:r>
              <a:rPr lang="en-US" altLang="zh-CN" sz="2800" b="1">
                <a:latin typeface="Arial" panose="020B0604020202020204" pitchFamily="34" charset="0"/>
                <a:ea typeface="黑体" panose="02010609060101010101" pitchFamily="1" charset="-122"/>
              </a:rPr>
              <a:t>  4        9           4            4</a:t>
            </a:r>
            <a:endParaRPr lang="en-US" altLang="zh-CN" sz="2800" b="1">
              <a:latin typeface="Arial" panose="020B0604020202020204" pitchFamily="34" charset="0"/>
              <a:ea typeface="黑体" panose="02010609060101010101" pitchFamily="1" charset="-122"/>
            </a:endParaRPr>
          </a:p>
          <a:p>
            <a:pPr lvl="0" eaLnBrk="0" hangingPunct="0"/>
            <a:r>
              <a:rPr lang="en-US" altLang="zh-CN" sz="2800" b="1">
                <a:latin typeface="Arial" panose="020B0604020202020204" pitchFamily="34" charset="0"/>
                <a:ea typeface="黑体" panose="02010609060101010101" pitchFamily="1" charset="-122"/>
              </a:rPr>
              <a:t>  5      20           9            5</a:t>
            </a:r>
            <a:endParaRPr lang="en-US" altLang="zh-CN" sz="2800" b="1">
              <a:latin typeface="Arial" panose="020B0604020202020204" pitchFamily="34" charset="0"/>
              <a:ea typeface="黑体" panose="02010609060101010101" pitchFamily="1" charset="-122"/>
            </a:endParaRPr>
          </a:p>
          <a:p>
            <a:pPr lvl="0" eaLnBrk="0" hangingPunct="0"/>
            <a:r>
              <a:rPr lang="en-US" altLang="zh-CN" sz="2800" b="1">
                <a:latin typeface="Arial" panose="020B0604020202020204" pitchFamily="34" charset="0"/>
                <a:ea typeface="黑体" panose="02010609060101010101" pitchFamily="1" charset="-122"/>
              </a:rPr>
              <a:t>  6        7         15            2</a:t>
            </a:r>
            <a:endParaRPr lang="en-US" altLang="zh-CN" sz="2800" b="1">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wipe(left)">
                                      <p:cBhvr>
                                        <p:cTn id="7" dur="500"/>
                                        <p:tgtEl>
                                          <p:spTgt spid="115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文本框 116737"/>
          <p:cNvSpPr txBox="1"/>
          <p:nvPr/>
        </p:nvSpPr>
        <p:spPr>
          <a:xfrm>
            <a:off x="250825" y="620713"/>
            <a:ext cx="8569325" cy="4486275"/>
          </a:xfrm>
          <a:prstGeom prst="rect">
            <a:avLst/>
          </a:prstGeom>
          <a:noFill/>
          <a:ln w="9525">
            <a:noFill/>
          </a:ln>
        </p:spPr>
        <p:txBody>
          <a:bodyPr vert="horz" wrap="square" lIns="0" tIns="0" rIns="0" bIns="0" anchor="t">
            <a:spAutoFit/>
          </a:bodyPr>
          <a:p>
            <a:pPr lvl="0" eaLnBrk="0" hangingPunct="0">
              <a:spcBef>
                <a:spcPct val="50000"/>
              </a:spcBef>
            </a:pPr>
            <a:r>
              <a:rPr lang="zh-CN" altLang="en-US" sz="2800" b="1">
                <a:solidFill>
                  <a:srgbClr val="FF00FF"/>
                </a:solidFill>
                <a:latin typeface="Arial" panose="020B0604020202020204" pitchFamily="34" charset="0"/>
                <a:ea typeface="黑体" panose="02010609060101010101" pitchFamily="1" charset="-122"/>
              </a:rPr>
              <a:t>习题</a:t>
            </a:r>
            <a:r>
              <a:rPr lang="en-US" altLang="zh-CN" sz="2800" b="1">
                <a:solidFill>
                  <a:srgbClr val="FF00FF"/>
                </a:solidFill>
                <a:latin typeface="Arial" panose="020B0604020202020204" pitchFamily="34" charset="0"/>
                <a:ea typeface="黑体" panose="02010609060101010101" pitchFamily="1" charset="-122"/>
              </a:rPr>
              <a:t>3  </a:t>
            </a:r>
            <a:r>
              <a:rPr lang="zh-CN" altLang="en-US" sz="2800" b="1">
                <a:latin typeface="Arial" panose="020B0604020202020204" pitchFamily="34" charset="0"/>
                <a:ea typeface="黑体" panose="02010609060101010101" pitchFamily="1" charset="-122"/>
              </a:rPr>
              <a:t>当前磁盘读写位于柱面号</a:t>
            </a:r>
            <a:r>
              <a:rPr lang="en-US" altLang="zh-CN" sz="2800" b="1">
                <a:latin typeface="Arial" panose="020B0604020202020204" pitchFamily="34" charset="0"/>
                <a:ea typeface="黑体" panose="02010609060101010101" pitchFamily="1" charset="-122"/>
              </a:rPr>
              <a:t>20</a:t>
            </a:r>
            <a:r>
              <a:rPr lang="zh-CN" altLang="en-US" sz="2800" b="1">
                <a:latin typeface="Arial" panose="020B0604020202020204" pitchFamily="34" charset="0"/>
                <a:ea typeface="黑体" panose="02010609060101010101" pitchFamily="1" charset="-122"/>
              </a:rPr>
              <a:t>，此时有多个磁盘请求，以下列柱面号顺序送至磁盘驱动器，</a:t>
            </a:r>
            <a:r>
              <a:rPr lang="en-US" altLang="zh-CN" sz="2800" b="1">
                <a:latin typeface="Arial" panose="020B0604020202020204" pitchFamily="34" charset="0"/>
                <a:ea typeface="黑体" panose="02010609060101010101" pitchFamily="1" charset="-122"/>
              </a:rPr>
              <a:t>10</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22</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20</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2</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40</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6</a:t>
            </a: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38</a:t>
            </a:r>
            <a:r>
              <a:rPr lang="zh-CN" altLang="en-US" sz="2800" b="1">
                <a:latin typeface="Arial" panose="020B0604020202020204" pitchFamily="34" charset="0"/>
                <a:ea typeface="黑体" panose="02010609060101010101" pitchFamily="1" charset="-122"/>
              </a:rPr>
              <a:t>。寻道时，移动一个柱面需要</a:t>
            </a:r>
            <a:r>
              <a:rPr lang="en-US" altLang="zh-CN" sz="2800" b="1">
                <a:latin typeface="Arial" panose="020B0604020202020204" pitchFamily="34" charset="0"/>
                <a:ea typeface="黑体" panose="02010609060101010101" pitchFamily="1" charset="-122"/>
              </a:rPr>
              <a:t>6ms</a:t>
            </a:r>
            <a:r>
              <a:rPr lang="zh-CN" altLang="en-US" sz="2800" b="1">
                <a:latin typeface="Arial" panose="020B0604020202020204" pitchFamily="34" charset="0"/>
                <a:ea typeface="黑体" panose="02010609060101010101" pitchFamily="1" charset="-122"/>
              </a:rPr>
              <a:t>，按下列算法计算所需寻道时间（请详细列出柱面寻道次序，所需时间，总的寻道时间。忽略到达指定柱面后所需的寻道时间）</a:t>
            </a:r>
            <a:endParaRPr lang="zh-CN" altLang="en-US" sz="2800" b="1">
              <a:latin typeface="Arial" panose="020B0604020202020204" pitchFamily="34" charset="0"/>
              <a:ea typeface="黑体" panose="02010609060101010101" pitchFamily="1" charset="-122"/>
            </a:endParaRPr>
          </a:p>
          <a:p>
            <a:pPr lvl="0" eaLnBrk="0" hangingPunct="0">
              <a:spcBef>
                <a:spcPct val="50000"/>
              </a:spcBef>
            </a:pP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1</a:t>
            </a:r>
            <a:r>
              <a:rPr lang="zh-CN" altLang="en-US" sz="2800" b="1">
                <a:latin typeface="Arial" panose="020B0604020202020204" pitchFamily="34" charset="0"/>
                <a:ea typeface="黑体" panose="02010609060101010101" pitchFamily="1" charset="-122"/>
              </a:rPr>
              <a:t>）先来先服务</a:t>
            </a:r>
            <a:endParaRPr lang="zh-CN" altLang="en-US" sz="2800" b="1">
              <a:latin typeface="Arial" panose="020B0604020202020204" pitchFamily="34" charset="0"/>
              <a:ea typeface="黑体" panose="02010609060101010101" pitchFamily="1" charset="-122"/>
            </a:endParaRPr>
          </a:p>
          <a:p>
            <a:pPr lvl="0" eaLnBrk="0" hangingPunct="0">
              <a:spcBef>
                <a:spcPct val="50000"/>
              </a:spcBef>
            </a:pP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2</a:t>
            </a:r>
            <a:r>
              <a:rPr lang="zh-CN" altLang="en-US" sz="2800" b="1">
                <a:latin typeface="Arial" panose="020B0604020202020204" pitchFamily="34" charset="0"/>
                <a:ea typeface="黑体" panose="02010609060101010101" pitchFamily="1" charset="-122"/>
              </a:rPr>
              <a:t>）下一个最邻近柱面</a:t>
            </a:r>
            <a:endParaRPr lang="zh-CN" altLang="en-US" sz="2800" b="1">
              <a:latin typeface="Arial" panose="020B0604020202020204" pitchFamily="34" charset="0"/>
              <a:ea typeface="黑体" panose="02010609060101010101" pitchFamily="1" charset="-122"/>
            </a:endParaRPr>
          </a:p>
          <a:p>
            <a:pPr lvl="0" eaLnBrk="0" hangingPunct="0">
              <a:spcBef>
                <a:spcPct val="50000"/>
              </a:spcBef>
            </a:pPr>
            <a:r>
              <a:rPr lang="zh-CN" altLang="en-US" sz="2800" b="1">
                <a:latin typeface="Arial" panose="020B0604020202020204" pitchFamily="34" charset="0"/>
                <a:ea typeface="黑体" panose="02010609060101010101" pitchFamily="1" charset="-122"/>
              </a:rPr>
              <a:t>（</a:t>
            </a:r>
            <a:r>
              <a:rPr lang="en-US" altLang="zh-CN" sz="2800" b="1">
                <a:latin typeface="Arial" panose="020B0604020202020204" pitchFamily="34" charset="0"/>
                <a:ea typeface="黑体" panose="02010609060101010101" pitchFamily="1" charset="-122"/>
              </a:rPr>
              <a:t>3</a:t>
            </a:r>
            <a:r>
              <a:rPr lang="zh-CN" altLang="en-US" sz="2800" b="1">
                <a:latin typeface="Arial" panose="020B0604020202020204" pitchFamily="34" charset="0"/>
                <a:ea typeface="黑体" panose="02010609060101010101" pitchFamily="1" charset="-122"/>
              </a:rPr>
              <a:t>）电梯算法（当前状态为向上）</a:t>
            </a:r>
            <a:endParaRPr lang="zh-CN" altLang="en-US" sz="2800" b="1">
              <a:latin typeface="Arial" panose="020B0604020202020204" pitchFamily="3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Effect transition="in" filter="wipe(left)">
                                      <p:cBhvr>
                                        <p:cTn id="7" dur="500"/>
                                        <p:tgtEl>
                                          <p:spTgt spid="116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标题 117761"/>
          <p:cNvSpPr>
            <a:spLocks noGrp="1"/>
          </p:cNvSpPr>
          <p:nvPr>
            <p:ph type="title"/>
          </p:nvPr>
        </p:nvSpPr>
        <p:spPr>
          <a:xfrm>
            <a:off x="179388" y="188913"/>
            <a:ext cx="8964612" cy="549275"/>
          </a:xfrm>
        </p:spPr>
        <p:txBody>
          <a:bodyPr anchor="ctr"/>
          <a:p>
            <a:r>
              <a:rPr lang="en-US" altLang="zh-CN" sz="4000" b="0">
                <a:solidFill>
                  <a:srgbClr val="FF00FF"/>
                </a:solidFill>
                <a:ea typeface="黑体" panose="02010609060101010101" pitchFamily="1" charset="-122"/>
              </a:rPr>
              <a:t>SPOOLing</a:t>
            </a:r>
            <a:r>
              <a:rPr lang="zh-CN" altLang="en-US" sz="4000" b="0">
                <a:solidFill>
                  <a:srgbClr val="FF00FF"/>
                </a:solidFill>
                <a:ea typeface="黑体" panose="02010609060101010101" pitchFamily="1" charset="-122"/>
              </a:rPr>
              <a:t>系统的组成</a:t>
            </a:r>
            <a:endParaRPr lang="zh-CN" altLang="en-US" sz="4000" b="0">
              <a:solidFill>
                <a:srgbClr val="FF00FF"/>
              </a:solidFill>
              <a:ea typeface="黑体" panose="02010609060101010101" pitchFamily="1" charset="-122"/>
            </a:endParaRPr>
          </a:p>
        </p:txBody>
      </p:sp>
      <p:grpSp>
        <p:nvGrpSpPr>
          <p:cNvPr id="117763" name="组合 117762"/>
          <p:cNvGrpSpPr/>
          <p:nvPr/>
        </p:nvGrpSpPr>
        <p:grpSpPr>
          <a:xfrm>
            <a:off x="684213" y="1844675"/>
            <a:ext cx="7920037" cy="3257550"/>
            <a:chOff x="0" y="0"/>
            <a:chExt cx="4989" cy="2052"/>
          </a:xfrm>
        </p:grpSpPr>
        <p:sp>
          <p:nvSpPr>
            <p:cNvPr id="117764" name="文本框 117763"/>
            <p:cNvSpPr txBox="1"/>
            <p:nvPr/>
          </p:nvSpPr>
          <p:spPr>
            <a:xfrm>
              <a:off x="1311" y="91"/>
              <a:ext cx="2494" cy="230"/>
            </a:xfrm>
            <a:prstGeom prst="rect">
              <a:avLst/>
            </a:prstGeom>
            <a:noFill/>
            <a:ln w="9525">
              <a:noFill/>
            </a:ln>
          </p:spPr>
          <p:txBody>
            <a:bodyPr lIns="0" tIns="0" rIns="0" bIns="0">
              <a:spAutoFit/>
            </a:bodyPr>
            <a:p>
              <a:pPr lvl="0" eaLnBrk="0" hangingPunct="0">
                <a:spcBef>
                  <a:spcPct val="50000"/>
                </a:spcBef>
              </a:pPr>
              <a:r>
                <a:rPr lang="zh-CN" altLang="en-US" sz="2400" b="1">
                  <a:latin typeface="Arial" panose="020B0604020202020204" pitchFamily="34" charset="0"/>
                  <a:ea typeface="黑体" panose="02010609060101010101" pitchFamily="1" charset="-122"/>
                </a:rPr>
                <a:t>输入进程</a:t>
              </a:r>
              <a:r>
                <a:rPr lang="en-US" altLang="zh-CN" sz="2400" b="1">
                  <a:latin typeface="Arial" panose="020B0604020202020204" pitchFamily="34" charset="0"/>
                  <a:ea typeface="黑体" panose="02010609060101010101" pitchFamily="1" charset="-122"/>
                </a:rPr>
                <a:t>SP</a:t>
              </a:r>
              <a:r>
                <a:rPr lang="en-US" altLang="zh-CN" sz="2400" b="1" baseline="-10000">
                  <a:latin typeface="Arial" panose="020B0604020202020204" pitchFamily="34" charset="0"/>
                  <a:ea typeface="黑体" panose="02010609060101010101" pitchFamily="1" charset="-122"/>
                </a:rPr>
                <a:t>i</a:t>
              </a:r>
              <a:r>
                <a:rPr lang="en-US" altLang="zh-CN" sz="2400" b="1">
                  <a:latin typeface="Arial" panose="020B0604020202020204" pitchFamily="34" charset="0"/>
                  <a:ea typeface="黑体" panose="02010609060101010101" pitchFamily="1" charset="-122"/>
                </a:rPr>
                <a:t>   </a:t>
              </a:r>
              <a:r>
                <a:rPr lang="zh-CN" altLang="en-US" sz="2400" b="1">
                  <a:latin typeface="Arial" panose="020B0604020202020204" pitchFamily="34" charset="0"/>
                  <a:ea typeface="黑体" panose="02010609060101010101" pitchFamily="1" charset="-122"/>
                </a:rPr>
                <a:t>输出进程</a:t>
              </a:r>
              <a:r>
                <a:rPr lang="en-US" altLang="zh-CN" sz="2400" b="1">
                  <a:latin typeface="Arial" panose="020B0604020202020204" pitchFamily="34" charset="0"/>
                  <a:ea typeface="黑体" panose="02010609060101010101" pitchFamily="1" charset="-122"/>
                </a:rPr>
                <a:t>SP</a:t>
              </a:r>
              <a:r>
                <a:rPr lang="en-US" altLang="zh-CN" sz="2400" b="1" baseline="-10000">
                  <a:latin typeface="Arial" panose="020B0604020202020204" pitchFamily="34" charset="0"/>
                  <a:ea typeface="黑体" panose="02010609060101010101" pitchFamily="1" charset="-122"/>
                </a:rPr>
                <a:t>o</a:t>
              </a:r>
              <a:endParaRPr lang="en-US" altLang="zh-CN" sz="2400" b="1" baseline="-10000">
                <a:latin typeface="Arial" panose="020B0604020202020204" pitchFamily="34" charset="0"/>
                <a:ea typeface="黑体" panose="02010609060101010101" pitchFamily="1" charset="-122"/>
              </a:endParaRPr>
            </a:p>
          </p:txBody>
        </p:sp>
        <p:sp>
          <p:nvSpPr>
            <p:cNvPr id="117765" name="文本框 117764"/>
            <p:cNvSpPr txBox="1"/>
            <p:nvPr/>
          </p:nvSpPr>
          <p:spPr>
            <a:xfrm>
              <a:off x="1769" y="635"/>
              <a:ext cx="1270" cy="266"/>
            </a:xfrm>
            <a:prstGeom prst="rect">
              <a:avLst/>
            </a:prstGeom>
            <a:noFill/>
            <a:ln w="57150" cap="flat" cmpd="sng">
              <a:solidFill>
                <a:srgbClr val="9933FF"/>
              </a:solidFill>
              <a:prstDash val="solid"/>
              <a:miter/>
              <a:headEnd type="none" w="med" len="med"/>
              <a:tailEnd type="none" w="med" len="med"/>
            </a:ln>
          </p:spPr>
          <p:txBody>
            <a:bodyPr lIns="0" tIns="0" rIns="0" bIns="0">
              <a:spAutoFit/>
            </a:bodyPr>
            <a:p>
              <a:pPr lvl="0" eaLnBrk="0" hangingPunct="0">
                <a:spcBef>
                  <a:spcPct val="50000"/>
                </a:spcBef>
              </a:pPr>
              <a:r>
                <a:rPr lang="zh-CN" altLang="en-US" sz="2400" b="1">
                  <a:latin typeface="Arial" panose="020B0604020202020204" pitchFamily="34" charset="0"/>
                  <a:ea typeface="黑体" panose="02010609060101010101" pitchFamily="1" charset="-122"/>
                </a:rPr>
                <a:t>输入缓冲区</a:t>
              </a:r>
              <a:r>
                <a:rPr lang="en-US" altLang="zh-CN" sz="2400" b="1">
                  <a:latin typeface="Arial" panose="020B0604020202020204" pitchFamily="34" charset="0"/>
                  <a:ea typeface="黑体" panose="02010609060101010101" pitchFamily="1" charset="-122"/>
                </a:rPr>
                <a:t>B</a:t>
              </a:r>
              <a:r>
                <a:rPr lang="en-US" altLang="zh-CN" sz="2400" b="1" baseline="-10000">
                  <a:latin typeface="Arial" panose="020B0604020202020204" pitchFamily="34" charset="0"/>
                  <a:ea typeface="黑体" panose="02010609060101010101" pitchFamily="1" charset="-122"/>
                </a:rPr>
                <a:t>i</a:t>
              </a:r>
              <a:endParaRPr lang="en-US" altLang="zh-CN" sz="2400" b="1" baseline="-10000">
                <a:latin typeface="Arial" panose="020B0604020202020204" pitchFamily="34" charset="0"/>
                <a:ea typeface="黑体" panose="02010609060101010101" pitchFamily="1" charset="-122"/>
              </a:endParaRPr>
            </a:p>
          </p:txBody>
        </p:sp>
        <p:sp>
          <p:nvSpPr>
            <p:cNvPr id="117766" name="文本框 117765"/>
            <p:cNvSpPr txBox="1"/>
            <p:nvPr/>
          </p:nvSpPr>
          <p:spPr>
            <a:xfrm>
              <a:off x="1769" y="1225"/>
              <a:ext cx="1271" cy="266"/>
            </a:xfrm>
            <a:prstGeom prst="rect">
              <a:avLst/>
            </a:prstGeom>
            <a:noFill/>
            <a:ln w="57150" cap="flat" cmpd="sng">
              <a:solidFill>
                <a:srgbClr val="9933FF"/>
              </a:solidFill>
              <a:prstDash val="solid"/>
              <a:miter/>
              <a:headEnd type="none" w="med" len="med"/>
              <a:tailEnd type="none" w="med" len="med"/>
            </a:ln>
          </p:spPr>
          <p:txBody>
            <a:bodyPr lIns="0" tIns="0" rIns="0" bIns="0">
              <a:spAutoFit/>
            </a:bodyPr>
            <a:p>
              <a:pPr lvl="0" eaLnBrk="0" hangingPunct="0">
                <a:spcBef>
                  <a:spcPct val="50000"/>
                </a:spcBef>
              </a:pPr>
              <a:r>
                <a:rPr lang="zh-CN" altLang="en-US" sz="2400" b="1">
                  <a:latin typeface="Arial" panose="020B0604020202020204" pitchFamily="34" charset="0"/>
                  <a:ea typeface="黑体" panose="02010609060101010101" pitchFamily="1" charset="-122"/>
                </a:rPr>
                <a:t>输出缓冲区</a:t>
              </a:r>
              <a:r>
                <a:rPr lang="en-US" altLang="zh-CN" sz="2400" b="1">
                  <a:latin typeface="Arial" panose="020B0604020202020204" pitchFamily="34" charset="0"/>
                  <a:ea typeface="黑体" panose="02010609060101010101" pitchFamily="1" charset="-122"/>
                </a:rPr>
                <a:t>B</a:t>
              </a:r>
              <a:r>
                <a:rPr lang="en-US" altLang="zh-CN" sz="2400" b="1" baseline="-10000">
                  <a:latin typeface="Arial" panose="020B0604020202020204" pitchFamily="34" charset="0"/>
                  <a:ea typeface="黑体" panose="02010609060101010101" pitchFamily="1" charset="-122"/>
                </a:rPr>
                <a:t>o</a:t>
              </a:r>
              <a:endParaRPr lang="en-US" altLang="zh-CN" sz="2400" b="1" baseline="-10000">
                <a:latin typeface="Arial" panose="020B0604020202020204" pitchFamily="34" charset="0"/>
                <a:ea typeface="黑体" panose="02010609060101010101" pitchFamily="1" charset="-122"/>
              </a:endParaRPr>
            </a:p>
          </p:txBody>
        </p:sp>
        <p:sp>
          <p:nvSpPr>
            <p:cNvPr id="117767" name="文本框 117766"/>
            <p:cNvSpPr txBox="1"/>
            <p:nvPr/>
          </p:nvSpPr>
          <p:spPr>
            <a:xfrm>
              <a:off x="4218" y="635"/>
              <a:ext cx="635" cy="266"/>
            </a:xfrm>
            <a:prstGeom prst="rect">
              <a:avLst/>
            </a:prstGeom>
            <a:noFill/>
            <a:ln w="57150" cap="flat" cmpd="sng">
              <a:solidFill>
                <a:srgbClr val="9933FF"/>
              </a:solidFill>
              <a:prstDash val="solid"/>
              <a:miter/>
              <a:headEnd type="none" w="med" len="med"/>
              <a:tailEnd type="none" w="med" len="med"/>
            </a:ln>
          </p:spPr>
          <p:txBody>
            <a:bodyPr lIns="0" tIns="0" rIns="0" bIns="0">
              <a:spAutoFit/>
            </a:bodyPr>
            <a:p>
              <a:pPr lvl="0" eaLnBrk="0" hangingPunct="0">
                <a:spcBef>
                  <a:spcPct val="50000"/>
                </a:spcBef>
              </a:pPr>
              <a:r>
                <a:rPr lang="zh-CN" altLang="en-US" sz="2400" b="1">
                  <a:latin typeface="Arial" panose="020B0604020202020204" pitchFamily="34" charset="0"/>
                  <a:ea typeface="黑体" panose="02010609060101010101" pitchFamily="1" charset="-122"/>
                </a:rPr>
                <a:t>输入井</a:t>
              </a:r>
              <a:endParaRPr lang="zh-CN" altLang="en-US" sz="2400" b="1" baseline="-10000">
                <a:latin typeface="Arial" panose="020B0604020202020204" pitchFamily="34" charset="0"/>
                <a:ea typeface="黑体" panose="02010609060101010101" pitchFamily="1" charset="-122"/>
              </a:endParaRPr>
            </a:p>
          </p:txBody>
        </p:sp>
        <p:sp>
          <p:nvSpPr>
            <p:cNvPr id="117768" name="文本框 117767"/>
            <p:cNvSpPr txBox="1"/>
            <p:nvPr/>
          </p:nvSpPr>
          <p:spPr>
            <a:xfrm>
              <a:off x="4218" y="1225"/>
              <a:ext cx="635" cy="266"/>
            </a:xfrm>
            <a:prstGeom prst="rect">
              <a:avLst/>
            </a:prstGeom>
            <a:noFill/>
            <a:ln w="57150" cap="flat" cmpd="sng">
              <a:solidFill>
                <a:srgbClr val="9933FF"/>
              </a:solidFill>
              <a:prstDash val="solid"/>
              <a:miter/>
              <a:headEnd type="none" w="med" len="med"/>
              <a:tailEnd type="none" w="med" len="med"/>
            </a:ln>
          </p:spPr>
          <p:txBody>
            <a:bodyPr lIns="0" tIns="0" rIns="0" bIns="0">
              <a:spAutoFit/>
            </a:bodyPr>
            <a:p>
              <a:pPr lvl="0" eaLnBrk="0" hangingPunct="0">
                <a:spcBef>
                  <a:spcPct val="50000"/>
                </a:spcBef>
              </a:pPr>
              <a:r>
                <a:rPr lang="zh-CN" altLang="en-US" sz="2400" b="1">
                  <a:latin typeface="Arial" panose="020B0604020202020204" pitchFamily="34" charset="0"/>
                  <a:ea typeface="黑体" panose="02010609060101010101" pitchFamily="1" charset="-122"/>
                </a:rPr>
                <a:t>输出井</a:t>
              </a:r>
              <a:endParaRPr lang="zh-CN" altLang="en-US" sz="2400" b="1" baseline="-10000">
                <a:latin typeface="Arial" panose="020B0604020202020204" pitchFamily="34" charset="0"/>
                <a:ea typeface="黑体" panose="02010609060101010101" pitchFamily="1" charset="-122"/>
              </a:endParaRPr>
            </a:p>
          </p:txBody>
        </p:sp>
        <p:sp>
          <p:nvSpPr>
            <p:cNvPr id="117769" name="文本框 117768"/>
            <p:cNvSpPr txBox="1"/>
            <p:nvPr/>
          </p:nvSpPr>
          <p:spPr>
            <a:xfrm>
              <a:off x="0" y="318"/>
              <a:ext cx="907" cy="230"/>
            </a:xfrm>
            <a:prstGeom prst="rect">
              <a:avLst/>
            </a:prstGeom>
            <a:noFill/>
            <a:ln w="9525">
              <a:noFill/>
            </a:ln>
          </p:spPr>
          <p:txBody>
            <a:bodyPr lIns="0" tIns="0" rIns="0" bIns="0">
              <a:spAutoFit/>
            </a:bodyPr>
            <a:p>
              <a:pPr lvl="0" eaLnBrk="0" hangingPunct="0">
                <a:spcBef>
                  <a:spcPct val="50000"/>
                </a:spcBef>
              </a:pPr>
              <a:r>
                <a:rPr lang="zh-CN" altLang="en-US" sz="2400" b="1">
                  <a:latin typeface="Arial" panose="020B0604020202020204" pitchFamily="34" charset="0"/>
                  <a:ea typeface="黑体" panose="02010609060101010101" pitchFamily="1" charset="-122"/>
                </a:rPr>
                <a:t>输入设备</a:t>
              </a:r>
              <a:endParaRPr lang="zh-CN" altLang="en-US" sz="2400" b="1" baseline="-10000">
                <a:latin typeface="Arial" panose="020B0604020202020204" pitchFamily="34" charset="0"/>
                <a:ea typeface="黑体" panose="02010609060101010101" pitchFamily="1" charset="-122"/>
              </a:endParaRPr>
            </a:p>
          </p:txBody>
        </p:sp>
        <p:sp>
          <p:nvSpPr>
            <p:cNvPr id="117770" name="文本框 117769"/>
            <p:cNvSpPr txBox="1"/>
            <p:nvPr/>
          </p:nvSpPr>
          <p:spPr>
            <a:xfrm>
              <a:off x="0" y="953"/>
              <a:ext cx="907" cy="230"/>
            </a:xfrm>
            <a:prstGeom prst="rect">
              <a:avLst/>
            </a:prstGeom>
            <a:noFill/>
            <a:ln w="9525">
              <a:noFill/>
            </a:ln>
          </p:spPr>
          <p:txBody>
            <a:bodyPr lIns="0" tIns="0" rIns="0" bIns="0">
              <a:spAutoFit/>
            </a:bodyPr>
            <a:p>
              <a:pPr lvl="0" eaLnBrk="0" hangingPunct="0">
                <a:spcBef>
                  <a:spcPct val="50000"/>
                </a:spcBef>
              </a:pPr>
              <a:r>
                <a:rPr lang="zh-CN" altLang="en-US" sz="2400" b="1">
                  <a:latin typeface="Arial" panose="020B0604020202020204" pitchFamily="34" charset="0"/>
                  <a:ea typeface="黑体" panose="02010609060101010101" pitchFamily="1" charset="-122"/>
                </a:rPr>
                <a:t>输出设备</a:t>
              </a:r>
              <a:endParaRPr lang="zh-CN" altLang="en-US" sz="2400" b="1" baseline="-10000">
                <a:latin typeface="Arial" panose="020B0604020202020204" pitchFamily="34" charset="0"/>
                <a:ea typeface="黑体" panose="02010609060101010101" pitchFamily="1" charset="-122"/>
              </a:endParaRPr>
            </a:p>
          </p:txBody>
        </p:sp>
        <p:sp>
          <p:nvSpPr>
            <p:cNvPr id="117771" name="文本框 117770"/>
            <p:cNvSpPr txBox="1"/>
            <p:nvPr/>
          </p:nvSpPr>
          <p:spPr>
            <a:xfrm>
              <a:off x="4218" y="91"/>
              <a:ext cx="590" cy="230"/>
            </a:xfrm>
            <a:prstGeom prst="rect">
              <a:avLst/>
            </a:prstGeom>
            <a:noFill/>
            <a:ln w="9525">
              <a:noFill/>
            </a:ln>
          </p:spPr>
          <p:txBody>
            <a:bodyPr lIns="0" tIns="0" rIns="0" bIns="0">
              <a:spAutoFit/>
            </a:bodyPr>
            <a:p>
              <a:pPr lvl="0" eaLnBrk="0" hangingPunct="0">
                <a:spcBef>
                  <a:spcPct val="50000"/>
                </a:spcBef>
              </a:pPr>
              <a:r>
                <a:rPr lang="zh-CN" altLang="en-US" sz="2400" b="1">
                  <a:latin typeface="Arial" panose="020B0604020202020204" pitchFamily="34" charset="0"/>
                  <a:ea typeface="黑体" panose="02010609060101010101" pitchFamily="1" charset="-122"/>
                </a:rPr>
                <a:t>磁盘</a:t>
              </a:r>
              <a:endParaRPr lang="zh-CN" altLang="en-US" sz="2400" b="1" baseline="-10000">
                <a:latin typeface="Arial" panose="020B0604020202020204" pitchFamily="34" charset="0"/>
                <a:ea typeface="黑体" panose="02010609060101010101" pitchFamily="1" charset="-122"/>
              </a:endParaRPr>
            </a:p>
          </p:txBody>
        </p:sp>
        <p:sp>
          <p:nvSpPr>
            <p:cNvPr id="117772" name="矩形 117771"/>
            <p:cNvSpPr/>
            <p:nvPr/>
          </p:nvSpPr>
          <p:spPr>
            <a:xfrm>
              <a:off x="1224" y="0"/>
              <a:ext cx="2495" cy="1678"/>
            </a:xfrm>
            <a:prstGeom prst="rect">
              <a:avLst/>
            </a:prstGeom>
            <a:noFill/>
            <a:ln w="57150" cap="flat" cmpd="sng">
              <a:solidFill>
                <a:schemeClr val="folHlink"/>
              </a:solidFill>
              <a:prstDash val="solid"/>
              <a:miter/>
              <a:headEnd type="none" w="med" len="med"/>
              <a:tailEnd type="none" w="med" len="med"/>
            </a:ln>
          </p:spPr>
          <p:txBody>
            <a:bodyPr/>
            <a:p>
              <a:endParaRPr lang="zh-CN" altLang="en-US"/>
            </a:p>
          </p:txBody>
        </p:sp>
        <p:sp>
          <p:nvSpPr>
            <p:cNvPr id="117773" name="直接连接符 117772"/>
            <p:cNvSpPr/>
            <p:nvPr/>
          </p:nvSpPr>
          <p:spPr>
            <a:xfrm>
              <a:off x="1224" y="363"/>
              <a:ext cx="2495" cy="0"/>
            </a:xfrm>
            <a:prstGeom prst="line">
              <a:avLst/>
            </a:prstGeom>
            <a:ln w="57150" cap="flat" cmpd="sng">
              <a:solidFill>
                <a:schemeClr val="folHlink"/>
              </a:solidFill>
              <a:prstDash val="solid"/>
              <a:headEnd type="none" w="med" len="med"/>
              <a:tailEnd type="none" w="med" len="med"/>
            </a:ln>
          </p:spPr>
        </p:sp>
        <p:sp>
          <p:nvSpPr>
            <p:cNvPr id="117774" name="直接连接符 117773"/>
            <p:cNvSpPr/>
            <p:nvPr/>
          </p:nvSpPr>
          <p:spPr>
            <a:xfrm>
              <a:off x="2449" y="0"/>
              <a:ext cx="0" cy="363"/>
            </a:xfrm>
            <a:prstGeom prst="line">
              <a:avLst/>
            </a:prstGeom>
            <a:ln w="57150" cap="flat" cmpd="sng">
              <a:solidFill>
                <a:schemeClr val="folHlink"/>
              </a:solidFill>
              <a:prstDash val="solid"/>
              <a:headEnd type="none" w="med" len="med"/>
              <a:tailEnd type="none" w="med" len="med"/>
            </a:ln>
          </p:spPr>
        </p:sp>
        <p:sp>
          <p:nvSpPr>
            <p:cNvPr id="117775" name="直接连接符 117774"/>
            <p:cNvSpPr/>
            <p:nvPr/>
          </p:nvSpPr>
          <p:spPr>
            <a:xfrm>
              <a:off x="3039" y="771"/>
              <a:ext cx="1179" cy="0"/>
            </a:xfrm>
            <a:prstGeom prst="line">
              <a:avLst/>
            </a:prstGeom>
            <a:ln w="57150" cap="flat" cmpd="sng">
              <a:solidFill>
                <a:schemeClr val="folHlink"/>
              </a:solidFill>
              <a:prstDash val="solid"/>
              <a:headEnd type="none" w="med" len="med"/>
              <a:tailEnd type="none" w="med" len="med"/>
            </a:ln>
          </p:spPr>
        </p:sp>
        <p:sp>
          <p:nvSpPr>
            <p:cNvPr id="117776" name="直接连接符 117775"/>
            <p:cNvSpPr/>
            <p:nvPr/>
          </p:nvSpPr>
          <p:spPr>
            <a:xfrm>
              <a:off x="3039" y="1361"/>
              <a:ext cx="1179" cy="0"/>
            </a:xfrm>
            <a:prstGeom prst="line">
              <a:avLst/>
            </a:prstGeom>
            <a:ln w="57150" cap="flat" cmpd="sng">
              <a:solidFill>
                <a:schemeClr val="folHlink"/>
              </a:solidFill>
              <a:prstDash val="solid"/>
              <a:headEnd type="none" w="med" len="med"/>
              <a:tailEnd type="none" w="med" len="med"/>
            </a:ln>
          </p:spPr>
        </p:sp>
        <p:sp>
          <p:nvSpPr>
            <p:cNvPr id="117777" name="矩形 117776"/>
            <p:cNvSpPr/>
            <p:nvPr/>
          </p:nvSpPr>
          <p:spPr>
            <a:xfrm>
              <a:off x="4082" y="408"/>
              <a:ext cx="907" cy="1225"/>
            </a:xfrm>
            <a:prstGeom prst="rect">
              <a:avLst/>
            </a:prstGeom>
            <a:noFill/>
            <a:ln w="57150" cap="flat" cmpd="sng">
              <a:solidFill>
                <a:schemeClr val="folHlink"/>
              </a:solidFill>
              <a:prstDash val="solid"/>
              <a:miter/>
              <a:headEnd type="none" w="med" len="med"/>
              <a:tailEnd type="none" w="med" len="med"/>
            </a:ln>
          </p:spPr>
          <p:txBody>
            <a:bodyPr/>
            <a:p>
              <a:endParaRPr lang="zh-CN" altLang="en-US"/>
            </a:p>
          </p:txBody>
        </p:sp>
        <p:sp>
          <p:nvSpPr>
            <p:cNvPr id="117778" name="直接连接符 117777"/>
            <p:cNvSpPr/>
            <p:nvPr/>
          </p:nvSpPr>
          <p:spPr>
            <a:xfrm>
              <a:off x="589" y="771"/>
              <a:ext cx="1179" cy="0"/>
            </a:xfrm>
            <a:prstGeom prst="line">
              <a:avLst/>
            </a:prstGeom>
            <a:ln w="57150" cap="flat" cmpd="sng">
              <a:solidFill>
                <a:schemeClr val="folHlink"/>
              </a:solidFill>
              <a:prstDash val="solid"/>
              <a:headEnd type="none" w="med" len="med"/>
              <a:tailEnd type="none" w="med" len="med"/>
            </a:ln>
          </p:spPr>
        </p:sp>
        <p:sp>
          <p:nvSpPr>
            <p:cNvPr id="117779" name="直接连接符 117778"/>
            <p:cNvSpPr/>
            <p:nvPr/>
          </p:nvSpPr>
          <p:spPr>
            <a:xfrm>
              <a:off x="589" y="1361"/>
              <a:ext cx="1179" cy="0"/>
            </a:xfrm>
            <a:prstGeom prst="line">
              <a:avLst/>
            </a:prstGeom>
            <a:ln w="57150" cap="flat" cmpd="sng">
              <a:solidFill>
                <a:schemeClr val="folHlink"/>
              </a:solidFill>
              <a:prstDash val="solid"/>
              <a:headEnd type="none" w="med" len="med"/>
              <a:tailEnd type="none" w="med" len="med"/>
            </a:ln>
          </p:spPr>
        </p:sp>
        <p:sp>
          <p:nvSpPr>
            <p:cNvPr id="117780" name="流程图: 卡片 117779"/>
            <p:cNvSpPr/>
            <p:nvPr/>
          </p:nvSpPr>
          <p:spPr>
            <a:xfrm>
              <a:off x="136" y="635"/>
              <a:ext cx="454" cy="272"/>
            </a:xfrm>
            <a:prstGeom prst="flowChartPunchedCard">
              <a:avLst/>
            </a:prstGeom>
            <a:noFill/>
            <a:ln w="57150" cap="flat" cmpd="sng">
              <a:solidFill>
                <a:schemeClr val="folHlink"/>
              </a:solidFill>
              <a:prstDash val="solid"/>
              <a:miter/>
              <a:headEnd type="none" w="med" len="med"/>
              <a:tailEnd type="none" w="med" len="med"/>
            </a:ln>
          </p:spPr>
          <p:txBody>
            <a:bodyPr/>
            <a:p>
              <a:endParaRPr lang="zh-CN" altLang="en-US"/>
            </a:p>
          </p:txBody>
        </p:sp>
        <p:sp>
          <p:nvSpPr>
            <p:cNvPr id="117781" name="流程图: 文档 117780"/>
            <p:cNvSpPr/>
            <p:nvPr/>
          </p:nvSpPr>
          <p:spPr>
            <a:xfrm>
              <a:off x="272" y="1225"/>
              <a:ext cx="316" cy="544"/>
            </a:xfrm>
            <a:prstGeom prst="flowChartDocument">
              <a:avLst/>
            </a:prstGeom>
            <a:noFill/>
            <a:ln w="57150" cap="flat" cmpd="sng">
              <a:solidFill>
                <a:schemeClr val="folHlink"/>
              </a:solidFill>
              <a:prstDash val="solid"/>
              <a:miter/>
              <a:headEnd type="none" w="med" len="med"/>
              <a:tailEnd type="none" w="med" len="med"/>
            </a:ln>
          </p:spPr>
          <p:txBody>
            <a:bodyPr/>
            <a:p>
              <a:endParaRPr lang="zh-CN" altLang="en-US"/>
            </a:p>
          </p:txBody>
        </p:sp>
        <p:sp>
          <p:nvSpPr>
            <p:cNvPr id="117782" name="文本框 117781"/>
            <p:cNvSpPr txBox="1"/>
            <p:nvPr/>
          </p:nvSpPr>
          <p:spPr>
            <a:xfrm>
              <a:off x="1496" y="1860"/>
              <a:ext cx="2585" cy="192"/>
            </a:xfrm>
            <a:prstGeom prst="rect">
              <a:avLst/>
            </a:prstGeom>
            <a:noFill/>
            <a:ln w="9525">
              <a:noFill/>
            </a:ln>
          </p:spPr>
          <p:txBody>
            <a:bodyPr lIns="0" tIns="0" rIns="0" bIns="0">
              <a:spAutoFit/>
            </a:bodyPr>
            <a:p>
              <a:pPr lvl="0" eaLnBrk="0" hangingPunct="0">
                <a:spcBef>
                  <a:spcPct val="50000"/>
                </a:spcBef>
              </a:pPr>
              <a:r>
                <a:rPr lang="en-US" altLang="zh-CN" sz="2000" b="1">
                  <a:latin typeface="Arial" panose="020B0604020202020204" pitchFamily="34" charset="0"/>
                  <a:ea typeface="黑体" panose="02010609060101010101" pitchFamily="1" charset="-122"/>
                </a:rPr>
                <a:t> Spooling</a:t>
              </a:r>
              <a:r>
                <a:rPr lang="zh-CN" altLang="en-US" sz="2000" b="1">
                  <a:latin typeface="Arial" panose="020B0604020202020204" pitchFamily="34" charset="0"/>
                  <a:ea typeface="黑体" panose="02010609060101010101" pitchFamily="1" charset="-122"/>
                </a:rPr>
                <a:t>系统的组成</a:t>
              </a:r>
              <a:endParaRPr lang="zh-CN" altLang="en-US" sz="2000" b="1">
                <a:latin typeface="Arial" panose="020B0604020202020204" pitchFamily="34" charset="0"/>
                <a:ea typeface="黑体" panose="02010609060101010101" pitchFamily="1" charset="-122"/>
              </a:endParaRPr>
            </a:p>
          </p:txBody>
        </p:sp>
      </p:gr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增加</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7763"/>
                                        </p:tgtEl>
                                        <p:attrNameLst>
                                          <p:attrName>style.visibility</p:attrName>
                                        </p:attrNameLst>
                                      </p:cBhvr>
                                      <p:to>
                                        <p:strVal val="visible"/>
                                      </p:to>
                                    </p:set>
                                    <p:animEffect transition="in" filter="checkerboard(across)">
                                      <p:cBhvr>
                                        <p:cTn id="7" dur="500"/>
                                        <p:tgtEl>
                                          <p:spTgt spid="117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标题 118785"/>
          <p:cNvSpPr>
            <a:spLocks noGrp="1"/>
          </p:cNvSpPr>
          <p:nvPr>
            <p:ph type="title"/>
          </p:nvPr>
        </p:nvSpPr>
        <p:spPr>
          <a:xfrm>
            <a:off x="179388" y="188913"/>
            <a:ext cx="8964612" cy="549275"/>
          </a:xfrm>
        </p:spPr>
        <p:txBody>
          <a:bodyPr anchor="ctr"/>
          <a:p>
            <a:r>
              <a:rPr lang="zh-CN" altLang="en-US" sz="4000" b="0">
                <a:solidFill>
                  <a:srgbClr val="FF00FF"/>
                </a:solidFill>
                <a:ea typeface="黑体" panose="02010609060101010101" pitchFamily="1" charset="-122"/>
              </a:rPr>
              <a:t>共享打印机</a:t>
            </a:r>
            <a:endParaRPr lang="zh-CN" altLang="en-US" sz="4000" b="0">
              <a:solidFill>
                <a:srgbClr val="FF00FF"/>
              </a:solidFill>
              <a:ea typeface="黑体" panose="02010609060101010101" pitchFamily="1" charset="-122"/>
            </a:endParaRPr>
          </a:p>
        </p:txBody>
      </p:sp>
      <p:sp>
        <p:nvSpPr>
          <p:cNvPr id="118787" name="文本框 118786"/>
          <p:cNvSpPr txBox="1"/>
          <p:nvPr/>
        </p:nvSpPr>
        <p:spPr>
          <a:xfrm>
            <a:off x="250825" y="836613"/>
            <a:ext cx="8569325" cy="5554662"/>
          </a:xfrm>
          <a:prstGeom prst="rect">
            <a:avLst/>
          </a:prstGeom>
          <a:noFill/>
          <a:ln w="9525">
            <a:noFill/>
          </a:ln>
        </p:spPr>
        <p:txBody>
          <a:bodyPr lIns="0" tIns="0" rIns="0" bIns="0">
            <a:spAutoFit/>
          </a:bodyPr>
          <a:p>
            <a:pPr lvl="0" eaLnBrk="0" hangingPunct="0">
              <a:spcBef>
                <a:spcPct val="50000"/>
              </a:spcBef>
            </a:pPr>
            <a:r>
              <a:rPr lang="zh-CN" altLang="en-US" sz="2800" b="1">
                <a:solidFill>
                  <a:srgbClr val="FF0000"/>
                </a:solidFill>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利用</a:t>
            </a:r>
            <a:r>
              <a:rPr lang="en-US" altLang="zh-CN" sz="2800" b="1">
                <a:latin typeface="Arial" panose="020B0604020202020204" pitchFamily="34" charset="0"/>
                <a:ea typeface="黑体" panose="02010609060101010101" pitchFamily="1" charset="-122"/>
              </a:rPr>
              <a:t>Spooling</a:t>
            </a:r>
            <a:r>
              <a:rPr lang="zh-CN" altLang="en-US" sz="2800" b="1">
                <a:latin typeface="Arial" panose="020B0604020202020204" pitchFamily="34" charset="0"/>
                <a:ea typeface="黑体" panose="02010609060101010101" pitchFamily="1" charset="-122"/>
              </a:rPr>
              <a:t>技术，把独占的打印机虚拟为可供多个用户共享的设备</a:t>
            </a:r>
            <a:endParaRPr lang="zh-CN" altLang="en-US" sz="2800" b="1">
              <a:latin typeface="Arial" panose="020B0604020202020204" pitchFamily="34" charset="0"/>
              <a:ea typeface="黑体" panose="02010609060101010101" pitchFamily="1" charset="-122"/>
            </a:endParaRPr>
          </a:p>
          <a:p>
            <a:pPr lvl="0" eaLnBrk="0" hangingPunct="0">
              <a:spcBef>
                <a:spcPct val="50000"/>
              </a:spcBef>
            </a:pPr>
            <a:r>
              <a:rPr lang="zh-CN" altLang="en-US" sz="2800" b="1">
                <a:solidFill>
                  <a:srgbClr val="FF0000"/>
                </a:solidFill>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用户进程请求打印输出时，</a:t>
            </a:r>
            <a:r>
              <a:rPr lang="en-US" altLang="zh-CN" sz="2800" b="1">
                <a:latin typeface="Arial" panose="020B0604020202020204" pitchFamily="34" charset="0"/>
                <a:ea typeface="黑体" panose="02010609060101010101" pitchFamily="1" charset="-122"/>
              </a:rPr>
              <a:t>Spooling</a:t>
            </a:r>
            <a:r>
              <a:rPr lang="zh-CN" altLang="en-US" sz="2800" b="1">
                <a:latin typeface="Arial" panose="020B0604020202020204" pitchFamily="34" charset="0"/>
                <a:ea typeface="黑体" panose="02010609060101010101" pitchFamily="1" charset="-122"/>
              </a:rPr>
              <a:t>系统同意为之打印输出时，但并不真正把打印机分配给该用户进程</a:t>
            </a:r>
            <a:endParaRPr lang="zh-CN" altLang="en-US" sz="2800" b="1">
              <a:latin typeface="Arial" panose="020B0604020202020204" pitchFamily="34" charset="0"/>
              <a:ea typeface="黑体" panose="02010609060101010101" pitchFamily="1" charset="-122"/>
            </a:endParaRPr>
          </a:p>
          <a:p>
            <a:pPr lvl="0" eaLnBrk="0" hangingPunct="0">
              <a:spcBef>
                <a:spcPct val="50000"/>
              </a:spcBef>
            </a:pPr>
            <a:r>
              <a:rPr lang="zh-CN" altLang="en-US" sz="2800" b="1">
                <a:solidFill>
                  <a:srgbClr val="FF0000"/>
                </a:solidFill>
                <a:latin typeface="Arial" panose="020B0604020202020204" pitchFamily="34" charset="0"/>
                <a:ea typeface="黑体" panose="02010609060101010101" pitchFamily="1" charset="-122"/>
              </a:rPr>
              <a:t>★</a:t>
            </a:r>
            <a:r>
              <a:rPr lang="zh-CN" altLang="en-US" sz="2800" b="1">
                <a:latin typeface="Arial" panose="020B0604020202020204" pitchFamily="34" charset="0"/>
                <a:ea typeface="黑体" panose="02010609060101010101" pitchFamily="1" charset="-122"/>
              </a:rPr>
              <a:t>共享打印机的过程如下：</a:t>
            </a:r>
            <a:endParaRPr lang="zh-CN" altLang="en-US" sz="2800" b="1">
              <a:latin typeface="Arial" panose="020B0604020202020204" pitchFamily="34" charset="0"/>
              <a:ea typeface="黑体" panose="02010609060101010101" pitchFamily="1" charset="-122"/>
            </a:endParaRPr>
          </a:p>
          <a:p>
            <a:pPr lvl="0" eaLnBrk="0" hangingPunct="0">
              <a:spcBef>
                <a:spcPct val="50000"/>
              </a:spcBef>
            </a:pPr>
            <a:r>
              <a:rPr lang="en-US" altLang="zh-CN" sz="2800" b="1">
                <a:solidFill>
                  <a:srgbClr val="FF0000"/>
                </a:solidFill>
                <a:latin typeface="Arial" panose="020B0604020202020204" pitchFamily="34" charset="0"/>
                <a:ea typeface="黑体" panose="02010609060101010101" pitchFamily="1" charset="-122"/>
              </a:rPr>
              <a:t>①</a:t>
            </a:r>
            <a:r>
              <a:rPr lang="zh-CN" altLang="en-US" sz="2800" b="1">
                <a:latin typeface="Arial" panose="020B0604020202020204" pitchFamily="34" charset="0"/>
                <a:ea typeface="黑体" panose="02010609060101010101" pitchFamily="1" charset="-122"/>
              </a:rPr>
              <a:t>由输出进程在输出井中为之申请一个空闲磁盘块区，并将要打印的数据送入其中</a:t>
            </a:r>
            <a:endParaRPr lang="zh-CN" altLang="en-US" sz="2800" b="1">
              <a:latin typeface="Arial" panose="020B0604020202020204" pitchFamily="34" charset="0"/>
              <a:ea typeface="黑体" panose="02010609060101010101" pitchFamily="1" charset="-122"/>
            </a:endParaRPr>
          </a:p>
          <a:p>
            <a:pPr lvl="0" eaLnBrk="0" hangingPunct="0">
              <a:spcBef>
                <a:spcPct val="50000"/>
              </a:spcBef>
            </a:pPr>
            <a:r>
              <a:rPr lang="en-US" altLang="zh-CN" sz="2800" b="1">
                <a:solidFill>
                  <a:srgbClr val="FF0000"/>
                </a:solidFill>
                <a:latin typeface="Arial" panose="020B0604020202020204" pitchFamily="34" charset="0"/>
                <a:ea typeface="黑体" panose="02010609060101010101" pitchFamily="1" charset="-122"/>
              </a:rPr>
              <a:t>②</a:t>
            </a:r>
            <a:r>
              <a:rPr lang="zh-CN" altLang="en-US" sz="2800" b="1">
                <a:latin typeface="Arial" panose="020B0604020202020204" pitchFamily="34" charset="0"/>
                <a:ea typeface="黑体" panose="02010609060101010101" pitchFamily="1" charset="-122"/>
              </a:rPr>
              <a:t>然后输出进程再为用户进程申请一张空白的用户请求打印表，并将用户的打印要求填入其中，再将该表挂在请求打印队列上。如果还有进程要求打印输出，系统仍可接收该请求。</a:t>
            </a:r>
            <a:endParaRPr lang="zh-CN" altLang="en-US" sz="2800" b="1">
              <a:latin typeface="Arial" panose="020B0604020202020204" pitchFamily="34" charset="0"/>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增加</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8787">
                                            <p:txEl>
                                              <p:charRg st="0" end="36"/>
                                            </p:txEl>
                                          </p:spTgt>
                                        </p:tgtEl>
                                        <p:attrNameLst>
                                          <p:attrName>style.visibility</p:attrName>
                                        </p:attrNameLst>
                                      </p:cBhvr>
                                      <p:to>
                                        <p:strVal val="visible"/>
                                      </p:to>
                                    </p:set>
                                    <p:animEffect transition="in" filter="checkerboard(across)">
                                      <p:cBhvr>
                                        <p:cTn id="7" dur="500"/>
                                        <p:tgtEl>
                                          <p:spTgt spid="118787">
                                            <p:txEl>
                                              <p:charRg st="0"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8787">
                                            <p:txEl>
                                              <p:charRg st="36" end="87"/>
                                            </p:txEl>
                                          </p:spTgt>
                                        </p:tgtEl>
                                        <p:attrNameLst>
                                          <p:attrName>style.visibility</p:attrName>
                                        </p:attrNameLst>
                                      </p:cBhvr>
                                      <p:to>
                                        <p:strVal val="visible"/>
                                      </p:to>
                                    </p:set>
                                    <p:animEffect transition="in" filter="checkerboard(across)">
                                      <p:cBhvr>
                                        <p:cTn id="12" dur="500"/>
                                        <p:tgtEl>
                                          <p:spTgt spid="118787">
                                            <p:txEl>
                                              <p:charRg st="36" end="8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18787">
                                            <p:txEl>
                                              <p:charRg st="87" end="100"/>
                                            </p:txEl>
                                          </p:spTgt>
                                        </p:tgtEl>
                                        <p:attrNameLst>
                                          <p:attrName>style.visibility</p:attrName>
                                        </p:attrNameLst>
                                      </p:cBhvr>
                                      <p:to>
                                        <p:strVal val="visible"/>
                                      </p:to>
                                    </p:set>
                                    <p:animEffect transition="in" filter="checkerboard(across)">
                                      <p:cBhvr>
                                        <p:cTn id="17" dur="500"/>
                                        <p:tgtEl>
                                          <p:spTgt spid="118787">
                                            <p:txEl>
                                              <p:charRg st="87" end="10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18787">
                                            <p:txEl>
                                              <p:charRg st="100" end="137"/>
                                            </p:txEl>
                                          </p:spTgt>
                                        </p:tgtEl>
                                        <p:attrNameLst>
                                          <p:attrName>style.visibility</p:attrName>
                                        </p:attrNameLst>
                                      </p:cBhvr>
                                      <p:to>
                                        <p:strVal val="visible"/>
                                      </p:to>
                                    </p:set>
                                    <p:animEffect transition="in" filter="checkerboard(across)">
                                      <p:cBhvr>
                                        <p:cTn id="22" dur="500"/>
                                        <p:tgtEl>
                                          <p:spTgt spid="118787">
                                            <p:txEl>
                                              <p:charRg st="100" end="13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18787">
                                            <p:txEl>
                                              <p:charRg st="137" end="217"/>
                                            </p:txEl>
                                          </p:spTgt>
                                        </p:tgtEl>
                                        <p:attrNameLst>
                                          <p:attrName>style.visibility</p:attrName>
                                        </p:attrNameLst>
                                      </p:cBhvr>
                                      <p:to>
                                        <p:strVal val="visible"/>
                                      </p:to>
                                    </p:set>
                                    <p:animEffect transition="in" filter="checkerboard(across)">
                                      <p:cBhvr>
                                        <p:cTn id="25" dur="500"/>
                                        <p:tgtEl>
                                          <p:spTgt spid="118787">
                                            <p:txEl>
                                              <p:charRg st="137" end="2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文本框 119809"/>
          <p:cNvSpPr txBox="1"/>
          <p:nvPr/>
        </p:nvSpPr>
        <p:spPr>
          <a:xfrm>
            <a:off x="250825" y="1196975"/>
            <a:ext cx="8642350" cy="3630613"/>
          </a:xfrm>
          <a:prstGeom prst="rect">
            <a:avLst/>
          </a:prstGeom>
          <a:noFill/>
          <a:ln w="9525">
            <a:noFill/>
          </a:ln>
        </p:spPr>
        <p:txBody>
          <a:bodyPr lIns="0" tIns="0" rIns="0" bIns="0">
            <a:spAutoFit/>
          </a:bodyPr>
          <a:p>
            <a:pPr lvl="0" eaLnBrk="0" hangingPunct="0">
              <a:spcBef>
                <a:spcPct val="50000"/>
              </a:spcBef>
            </a:pPr>
            <a:r>
              <a:rPr lang="en-US" altLang="zh-CN" sz="2800" b="1">
                <a:solidFill>
                  <a:srgbClr val="FF0000"/>
                </a:solidFill>
                <a:latin typeface="Arial" panose="020B0604020202020204" pitchFamily="34" charset="0"/>
                <a:ea typeface="黑体" panose="02010609060101010101" pitchFamily="1" charset="-122"/>
              </a:rPr>
              <a:t>③</a:t>
            </a:r>
            <a:r>
              <a:rPr lang="zh-CN" altLang="en-US" sz="2800" b="1">
                <a:latin typeface="Arial" panose="020B0604020202020204" pitchFamily="34" charset="0"/>
                <a:ea typeface="黑体" panose="02010609060101010101" pitchFamily="1" charset="-122"/>
              </a:rPr>
              <a:t>如果打印机空闲，输出进程将从请求打印队列的队首取出一张打印请求表，根据表中的要求将要打印的数据，从输出井传送到内存缓冲区，再由打印机进行打印</a:t>
            </a:r>
            <a:endParaRPr lang="zh-CN" altLang="en-US" sz="2800" b="1">
              <a:latin typeface="Arial" panose="020B0604020202020204" pitchFamily="34" charset="0"/>
              <a:ea typeface="黑体" panose="02010609060101010101" pitchFamily="1" charset="-122"/>
            </a:endParaRPr>
          </a:p>
          <a:p>
            <a:pPr lvl="0" eaLnBrk="0" hangingPunct="0">
              <a:spcBef>
                <a:spcPct val="50000"/>
              </a:spcBef>
            </a:pPr>
            <a:r>
              <a:rPr lang="en-US" altLang="zh-CN" sz="2800" b="1">
                <a:solidFill>
                  <a:srgbClr val="FF0000"/>
                </a:solidFill>
                <a:latin typeface="Arial" panose="020B0604020202020204" pitchFamily="34" charset="0"/>
                <a:ea typeface="黑体" panose="02010609060101010101" pitchFamily="1" charset="-122"/>
              </a:rPr>
              <a:t>④</a:t>
            </a:r>
            <a:r>
              <a:rPr lang="zh-CN" altLang="en-US" sz="2800" b="1">
                <a:latin typeface="Arial" panose="020B0604020202020204" pitchFamily="34" charset="0"/>
                <a:ea typeface="黑体" panose="02010609060101010101" pitchFamily="1" charset="-122"/>
              </a:rPr>
              <a:t>打印完后，输出进程再查看请求打印队列中是否还有等待打印的请求表。若有，又取出队列中的第一张表，并根据其中的要求进行打印，如此下去，直到请求打印队列为空，输出进程才将自己阻塞起来。仅当下次再有打印请求时，输出进程才被唤醒</a:t>
            </a:r>
            <a:endParaRPr lang="zh-CN" altLang="en-US" sz="2800" b="1">
              <a:latin typeface="Arial" panose="020B0604020202020204" pitchFamily="34" charset="0"/>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增加</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9810">
                                            <p:txEl>
                                              <p:charRg st="0" end="72"/>
                                            </p:txEl>
                                          </p:spTgt>
                                        </p:tgtEl>
                                        <p:attrNameLst>
                                          <p:attrName>style.visibility</p:attrName>
                                        </p:attrNameLst>
                                      </p:cBhvr>
                                      <p:to>
                                        <p:strVal val="visible"/>
                                      </p:to>
                                    </p:set>
                                    <p:animEffect transition="in" filter="checkerboard(across)">
                                      <p:cBhvr>
                                        <p:cTn id="7" dur="500"/>
                                        <p:tgtEl>
                                          <p:spTgt spid="119810">
                                            <p:txEl>
                                              <p:charRg st="0"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19810">
                                            <p:txEl>
                                              <p:charRg st="72" end="183"/>
                                            </p:txEl>
                                          </p:spTgt>
                                        </p:tgtEl>
                                        <p:attrNameLst>
                                          <p:attrName>style.visibility</p:attrName>
                                        </p:attrNameLst>
                                      </p:cBhvr>
                                      <p:to>
                                        <p:strVal val="visible"/>
                                      </p:to>
                                    </p:set>
                                    <p:animEffect transition="in" filter="checkerboard(across)">
                                      <p:cBhvr>
                                        <p:cTn id="12" dur="500"/>
                                        <p:tgtEl>
                                          <p:spTgt spid="119810">
                                            <p:txEl>
                                              <p:charRg st="72" end="1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标题 120833"/>
          <p:cNvSpPr>
            <a:spLocks noGrp="1"/>
          </p:cNvSpPr>
          <p:nvPr>
            <p:ph type="title"/>
          </p:nvPr>
        </p:nvSpPr>
        <p:spPr>
          <a:xfrm>
            <a:off x="179388" y="188913"/>
            <a:ext cx="8964612" cy="549275"/>
          </a:xfrm>
        </p:spPr>
        <p:txBody>
          <a:bodyPr anchor="ctr"/>
          <a:p>
            <a:r>
              <a:rPr lang="en-US" altLang="zh-CN" sz="4000" b="0">
                <a:solidFill>
                  <a:srgbClr val="FF00FF"/>
                </a:solidFill>
                <a:ea typeface="黑体" panose="02010609060101010101" pitchFamily="1" charset="-122"/>
              </a:rPr>
              <a:t>SPOOLing</a:t>
            </a:r>
            <a:r>
              <a:rPr lang="zh-CN" altLang="en-US" sz="4000" b="0">
                <a:solidFill>
                  <a:srgbClr val="FF00FF"/>
                </a:solidFill>
                <a:ea typeface="黑体" panose="02010609060101010101" pitchFamily="1" charset="-122"/>
              </a:rPr>
              <a:t>系统的特点</a:t>
            </a:r>
            <a:endParaRPr lang="zh-CN" altLang="en-US" sz="4000" b="0">
              <a:solidFill>
                <a:srgbClr val="FF00FF"/>
              </a:solidFill>
              <a:ea typeface="黑体" panose="02010609060101010101" pitchFamily="1" charset="-122"/>
            </a:endParaRPr>
          </a:p>
        </p:txBody>
      </p:sp>
      <p:sp>
        <p:nvSpPr>
          <p:cNvPr id="120835" name="文本框 120834"/>
          <p:cNvSpPr txBox="1"/>
          <p:nvPr/>
        </p:nvSpPr>
        <p:spPr>
          <a:xfrm>
            <a:off x="1042988" y="1268413"/>
            <a:ext cx="7345362" cy="2136775"/>
          </a:xfrm>
          <a:prstGeom prst="rect">
            <a:avLst/>
          </a:prstGeom>
          <a:noFill/>
          <a:ln w="9525">
            <a:noFill/>
          </a:ln>
        </p:spPr>
        <p:txBody>
          <a:bodyPr lIns="0" tIns="0" rIns="0" bIns="0">
            <a:spAutoFit/>
          </a:bodyPr>
          <a:p>
            <a:pPr lvl="0" eaLnBrk="0" hangingPunct="0">
              <a:spcBef>
                <a:spcPct val="50000"/>
              </a:spcBef>
            </a:pPr>
            <a:r>
              <a:rPr lang="en-US" altLang="zh-CN" sz="2800" b="1">
                <a:solidFill>
                  <a:srgbClr val="FF0000"/>
                </a:solidFill>
                <a:latin typeface="Arial" panose="020B0604020202020204" pitchFamily="34" charset="0"/>
                <a:ea typeface="黑体" panose="02010609060101010101" pitchFamily="1" charset="-122"/>
              </a:rPr>
              <a:t>①</a:t>
            </a:r>
            <a:r>
              <a:rPr lang="zh-CN" altLang="en-US" sz="2800" b="1">
                <a:solidFill>
                  <a:srgbClr val="FF0000"/>
                </a:solidFill>
                <a:latin typeface="Arial" panose="020B0604020202020204" pitchFamily="34" charset="0"/>
                <a:ea typeface="黑体" panose="02010609060101010101" pitchFamily="1" charset="-122"/>
              </a:rPr>
              <a:t>提高</a:t>
            </a:r>
            <a:r>
              <a:rPr lang="en-US" altLang="zh-CN" sz="2800" b="1">
                <a:solidFill>
                  <a:srgbClr val="FF0000"/>
                </a:solidFill>
                <a:latin typeface="Arial" panose="020B0604020202020204" pitchFamily="34" charset="0"/>
                <a:ea typeface="黑体" panose="02010609060101010101" pitchFamily="1" charset="-122"/>
              </a:rPr>
              <a:t>I/O</a:t>
            </a:r>
            <a:r>
              <a:rPr lang="zh-CN" altLang="en-US" sz="2800" b="1">
                <a:solidFill>
                  <a:srgbClr val="FF0000"/>
                </a:solidFill>
                <a:latin typeface="Arial" panose="020B0604020202020204" pitchFamily="34" charset="0"/>
                <a:ea typeface="黑体" panose="02010609060101010101" pitchFamily="1" charset="-122"/>
              </a:rPr>
              <a:t>的速度</a:t>
            </a:r>
            <a:r>
              <a:rPr lang="zh-CN" altLang="en-US" sz="2800" b="1">
                <a:latin typeface="Arial" panose="020B0604020202020204" pitchFamily="34" charset="0"/>
                <a:ea typeface="黑体" panose="02010609060101010101" pitchFamily="1" charset="-122"/>
              </a:rPr>
              <a:t>。对数据的</a:t>
            </a:r>
            <a:r>
              <a:rPr lang="en-US" altLang="zh-CN" sz="2800" b="1">
                <a:latin typeface="Arial" panose="020B0604020202020204" pitchFamily="34" charset="0"/>
                <a:ea typeface="黑体" panose="02010609060101010101" pitchFamily="1" charset="-122"/>
              </a:rPr>
              <a:t>I/O</a:t>
            </a:r>
            <a:r>
              <a:rPr lang="zh-CN" altLang="en-US" sz="2800" b="1">
                <a:latin typeface="Arial" panose="020B0604020202020204" pitchFamily="34" charset="0"/>
                <a:ea typeface="黑体" panose="02010609060101010101" pitchFamily="1" charset="-122"/>
              </a:rPr>
              <a:t>操作演变为了对输入井或输出井中数据的存取</a:t>
            </a:r>
            <a:endParaRPr lang="zh-CN" altLang="en-US" sz="2800" b="1">
              <a:latin typeface="Arial" panose="020B0604020202020204" pitchFamily="34" charset="0"/>
              <a:ea typeface="黑体" panose="02010609060101010101" pitchFamily="1" charset="-122"/>
            </a:endParaRPr>
          </a:p>
          <a:p>
            <a:pPr lvl="0" eaLnBrk="0" hangingPunct="0">
              <a:spcBef>
                <a:spcPct val="50000"/>
              </a:spcBef>
            </a:pPr>
            <a:r>
              <a:rPr lang="en-US" altLang="zh-CN" sz="2800" b="1">
                <a:solidFill>
                  <a:srgbClr val="FF0000"/>
                </a:solidFill>
                <a:latin typeface="Arial" panose="020B0604020202020204" pitchFamily="34" charset="0"/>
                <a:ea typeface="黑体" panose="02010609060101010101" pitchFamily="1" charset="-122"/>
              </a:rPr>
              <a:t>②</a:t>
            </a:r>
            <a:r>
              <a:rPr lang="zh-CN" altLang="en-US" sz="2800" b="1">
                <a:solidFill>
                  <a:srgbClr val="FF0000"/>
                </a:solidFill>
                <a:latin typeface="Arial" panose="020B0604020202020204" pitchFamily="34" charset="0"/>
                <a:ea typeface="黑体" panose="02010609060101010101" pitchFamily="1" charset="-122"/>
              </a:rPr>
              <a:t>将独占设备改造为共享设备</a:t>
            </a:r>
            <a:endParaRPr lang="zh-CN" altLang="en-US" sz="2800" b="1">
              <a:solidFill>
                <a:srgbClr val="FF0000"/>
              </a:solidFill>
              <a:latin typeface="Arial" panose="020B0604020202020204" pitchFamily="34" charset="0"/>
              <a:ea typeface="黑体" panose="02010609060101010101" pitchFamily="1" charset="-122"/>
            </a:endParaRPr>
          </a:p>
          <a:p>
            <a:pPr lvl="0" eaLnBrk="0" hangingPunct="0">
              <a:spcBef>
                <a:spcPct val="50000"/>
              </a:spcBef>
            </a:pPr>
            <a:r>
              <a:rPr lang="en-US" altLang="zh-CN" sz="2800" b="1">
                <a:solidFill>
                  <a:srgbClr val="FF0000"/>
                </a:solidFill>
                <a:latin typeface="Arial" panose="020B0604020202020204" pitchFamily="34" charset="0"/>
                <a:ea typeface="黑体" panose="02010609060101010101" pitchFamily="1" charset="-122"/>
              </a:rPr>
              <a:t>③</a:t>
            </a:r>
            <a:r>
              <a:rPr lang="zh-CN" altLang="en-US" sz="2800" b="1">
                <a:solidFill>
                  <a:srgbClr val="FF0000"/>
                </a:solidFill>
                <a:latin typeface="Arial" panose="020B0604020202020204" pitchFamily="34" charset="0"/>
                <a:ea typeface="黑体" panose="02010609060101010101" pitchFamily="1" charset="-122"/>
              </a:rPr>
              <a:t>实现了虚拟设备功能</a:t>
            </a:r>
            <a:endParaRPr lang="zh-CN" altLang="en-US" sz="2800" b="1">
              <a:solidFill>
                <a:srgbClr val="FF0000"/>
              </a:solidFill>
              <a:latin typeface="Arial" panose="020B0604020202020204" pitchFamily="34" charset="0"/>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增加</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0835"/>
                                        </p:tgtEl>
                                        <p:attrNameLst>
                                          <p:attrName>style.visibility</p:attrName>
                                        </p:attrNameLst>
                                      </p:cBhvr>
                                      <p:to>
                                        <p:strVal val="visible"/>
                                      </p:to>
                                    </p:set>
                                    <p:animEffect transition="in" filter="checkerboard(across)">
                                      <p:cBhvr>
                                        <p:cTn id="7" dur="500"/>
                                        <p:tgtEl>
                                          <p:spTgt spid="1208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标题 121857"/>
          <p:cNvSpPr>
            <a:spLocks noGrp="1"/>
          </p:cNvSpPr>
          <p:nvPr>
            <p:ph type="title"/>
          </p:nvPr>
        </p:nvSpPr>
        <p:spPr/>
        <p:txBody>
          <a:bodyPr anchor="ctr"/>
          <a:p>
            <a:r>
              <a:rPr lang="zh-CN" altLang="en-US" sz="3600" dirty="0"/>
              <a:t>复习1</a:t>
            </a:r>
            <a:endParaRPr lang="zh-CN" altLang="en-US" sz="3600" dirty="0"/>
          </a:p>
        </p:txBody>
      </p:sp>
      <p:sp>
        <p:nvSpPr>
          <p:cNvPr id="121859" name="文本占位符 121858"/>
          <p:cNvSpPr>
            <a:spLocks noGrp="1"/>
          </p:cNvSpPr>
          <p:nvPr>
            <p:ph type="body" idx="1"/>
          </p:nvPr>
        </p:nvSpPr>
        <p:spPr>
          <a:xfrm>
            <a:off x="1219200" y="1600200"/>
            <a:ext cx="6707188" cy="4525963"/>
          </a:xfrm>
        </p:spPr>
        <p:txBody>
          <a:bodyPr/>
          <a:p>
            <a:endParaRPr lang="zh-CN" altLang="en-US" sz="1600" dirty="0"/>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childTnLst>
                                    <p:set>
                                      <p:cBhvr>
                                        <p:cTn id="6" dur="1" fill="hold">
                                          <p:stCondLst>
                                            <p:cond delay="0"/>
                                          </p:stCondLst>
                                        </p:cTn>
                                        <p:tgtEl>
                                          <p:spTgt spid="121859">
                                            <p:txEl>
                                              <p:charRg st="0" end="1"/>
                                            </p:txEl>
                                          </p:spTgt>
                                        </p:tgtEl>
                                        <p:attrNameLst>
                                          <p:attrName>style.visibility</p:attrName>
                                        </p:attrNameLst>
                                      </p:cBhvr>
                                      <p:to>
                                        <p:strVal val="visible"/>
                                      </p:to>
                                    </p:set>
                                    <p:anim calcmode="lin" valueType="num">
                                      <p:cBhvr additive="base">
                                        <p:cTn id="7" dur="500" fill="hold"/>
                                        <p:tgtEl>
                                          <p:spTgt spid="121859">
                                            <p:txEl>
                                              <p:charRg st="0"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9">
                                            <p:txEl>
                                              <p:charRg st="0"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p:txBody>
          <a:bodyPr anchor="ctr"/>
          <a:p>
            <a:r>
              <a:rPr lang="zh-CN" altLang="en-US" dirty="0"/>
              <a:t>外设分类</a:t>
            </a:r>
            <a:endParaRPr lang="zh-CN" altLang="en-US" dirty="0"/>
          </a:p>
        </p:txBody>
      </p:sp>
      <p:sp>
        <p:nvSpPr>
          <p:cNvPr id="10243" name="文本占位符 10242"/>
          <p:cNvSpPr>
            <a:spLocks noGrp="1"/>
          </p:cNvSpPr>
          <p:nvPr>
            <p:ph type="body" idx="1"/>
          </p:nvPr>
        </p:nvSpPr>
        <p:spPr/>
        <p:txBody>
          <a:bodyPr/>
          <a:p>
            <a:pPr>
              <a:lnSpc>
                <a:spcPct val="140000"/>
              </a:lnSpc>
              <a:buAutoNum type="arabicPeriod"/>
            </a:pPr>
            <a:r>
              <a:rPr lang="zh-CN" altLang="en-US" dirty="0"/>
              <a:t>人可读：适用于计算机用户之间的交互</a:t>
            </a:r>
            <a:endParaRPr lang="zh-CN" altLang="en-US" dirty="0"/>
          </a:p>
          <a:p>
            <a:pPr lvl="1">
              <a:lnSpc>
                <a:spcPct val="140000"/>
              </a:lnSpc>
              <a:buFont typeface="Wingdings" panose="05000000000000000000" pitchFamily="2" charset="2"/>
              <a:buChar char="l"/>
            </a:pPr>
            <a:r>
              <a:rPr lang="zh-CN" altLang="en-US" sz="3200" dirty="0"/>
              <a:t>打印机，终端（键盘、鼠标）</a:t>
            </a:r>
            <a:endParaRPr lang="zh-CN" altLang="en-US" sz="3200" dirty="0"/>
          </a:p>
          <a:p>
            <a:pPr>
              <a:lnSpc>
                <a:spcPct val="140000"/>
              </a:lnSpc>
              <a:buAutoNum type="arabicPeriod"/>
            </a:pPr>
            <a:r>
              <a:rPr lang="zh-CN" altLang="en-US" dirty="0"/>
              <a:t>机器可读：适用于与电子设备通信</a:t>
            </a:r>
            <a:endParaRPr lang="zh-CN" altLang="en-US" dirty="0"/>
          </a:p>
          <a:p>
            <a:pPr lvl="1">
              <a:lnSpc>
                <a:spcPct val="140000"/>
              </a:lnSpc>
              <a:buFont typeface="Wingdings" panose="05000000000000000000" pitchFamily="2" charset="2"/>
              <a:buChar char="l"/>
            </a:pPr>
            <a:r>
              <a:rPr lang="zh-CN" altLang="en-US" dirty="0"/>
              <a:t>磁盘驱动器，USB秘钥，传感器</a:t>
            </a:r>
            <a:endParaRPr lang="zh-CN" altLang="en-US" dirty="0"/>
          </a:p>
          <a:p>
            <a:pPr>
              <a:lnSpc>
                <a:spcPct val="140000"/>
              </a:lnSpc>
              <a:buAutoNum type="arabicPeriod"/>
            </a:pPr>
            <a:r>
              <a:rPr lang="zh-CN" altLang="en-US" dirty="0"/>
              <a:t>通信：适用于与远程设备通信</a:t>
            </a:r>
            <a:endParaRPr lang="zh-CN" altLang="en-US" dirty="0"/>
          </a:p>
          <a:p>
            <a:pPr lvl="1">
              <a:lnSpc>
                <a:spcPct val="140000"/>
              </a:lnSpc>
              <a:buFont typeface="Wingdings" panose="05000000000000000000" pitchFamily="2" charset="2"/>
              <a:buChar char="l"/>
            </a:pPr>
            <a:r>
              <a:rPr lang="zh-CN" altLang="en-US" sz="2800" dirty="0"/>
              <a:t>数字线路驱动器，调制解调器</a:t>
            </a:r>
            <a:endParaRPr lang="zh-CN" altLang="en-US" dirty="0"/>
          </a:p>
          <a:p>
            <a:pPr lvl="1">
              <a:buAutoNum type="arabicPeriod"/>
            </a:pPr>
            <a:endParaRPr lang="zh-CN" altLang="en-US" dirty="0"/>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P336</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1265"/>
          <p:cNvSpPr>
            <a:spLocks noGrp="1"/>
          </p:cNvSpPr>
          <p:nvPr>
            <p:ph type="title"/>
          </p:nvPr>
        </p:nvSpPr>
        <p:spPr>
          <a:xfrm>
            <a:off x="457200" y="276225"/>
            <a:ext cx="8229600" cy="633413"/>
          </a:xfrm>
        </p:spPr>
        <p:txBody>
          <a:bodyPr anchor="ctr"/>
          <a:p>
            <a:r>
              <a:rPr lang="zh-CN" altLang="en-US" dirty="0"/>
              <a:t>外设差异性</a:t>
            </a:r>
            <a:endParaRPr lang="zh-CN" altLang="en-US" dirty="0"/>
          </a:p>
        </p:txBody>
      </p:sp>
      <p:sp>
        <p:nvSpPr>
          <p:cNvPr id="11267" name="文本占位符 11266"/>
          <p:cNvSpPr>
            <a:spLocks noGrp="1"/>
          </p:cNvSpPr>
          <p:nvPr>
            <p:ph type="body" idx="1"/>
          </p:nvPr>
        </p:nvSpPr>
        <p:spPr>
          <a:xfrm>
            <a:off x="457200" y="909638"/>
            <a:ext cx="8229600" cy="4525962"/>
          </a:xfrm>
        </p:spPr>
        <p:txBody>
          <a:bodyPr/>
          <a:p>
            <a:r>
              <a:rPr lang="zh-CN" altLang="en-US" dirty="0"/>
              <a:t>数据速率</a:t>
            </a:r>
            <a:endParaRPr lang="zh-CN" altLang="en-US" dirty="0"/>
          </a:p>
          <a:p>
            <a:pPr lvl="1"/>
            <a:r>
              <a:rPr lang="zh-CN" altLang="en-US" dirty="0"/>
              <a:t>高速外设、低速外设</a:t>
            </a:r>
            <a:endParaRPr lang="zh-CN" altLang="en-US" dirty="0"/>
          </a:p>
          <a:p>
            <a:r>
              <a:rPr lang="zh-CN" altLang="en-US" dirty="0"/>
              <a:t>应用</a:t>
            </a:r>
            <a:endParaRPr lang="zh-CN" altLang="en-US" dirty="0"/>
          </a:p>
          <a:p>
            <a:r>
              <a:rPr lang="zh-CN" altLang="en-US" dirty="0"/>
              <a:t>控制复杂性</a:t>
            </a:r>
            <a:endParaRPr lang="zh-CN" altLang="en-US" dirty="0"/>
          </a:p>
          <a:p>
            <a:r>
              <a:rPr lang="zh-CN" altLang="en-US" dirty="0"/>
              <a:t>传送单位</a:t>
            </a:r>
            <a:endParaRPr lang="zh-CN" altLang="en-US" dirty="0"/>
          </a:p>
          <a:p>
            <a:pPr lvl="1"/>
            <a:r>
              <a:rPr lang="zh-CN" altLang="en-US" dirty="0"/>
              <a:t>字节设备，块设备</a:t>
            </a:r>
            <a:endParaRPr lang="zh-CN" altLang="en-US" dirty="0"/>
          </a:p>
          <a:p>
            <a:r>
              <a:rPr lang="zh-CN" altLang="en-US" dirty="0"/>
              <a:t>数据表示</a:t>
            </a:r>
            <a:endParaRPr lang="zh-CN" altLang="en-US" dirty="0"/>
          </a:p>
          <a:p>
            <a:pPr lvl="1"/>
            <a:r>
              <a:rPr lang="zh-CN" altLang="en-US" sz="2800" dirty="0"/>
              <a:t>字符编码、奇偶校验  不同</a:t>
            </a:r>
            <a:endParaRPr lang="zh-CN" altLang="en-US" dirty="0"/>
          </a:p>
          <a:p>
            <a:r>
              <a:rPr lang="zh-CN" altLang="en-US" dirty="0"/>
              <a:t>错误条件</a:t>
            </a:r>
            <a:endParaRPr lang="zh-CN" altLang="en-US" dirty="0"/>
          </a:p>
          <a:p>
            <a:pPr lvl="1"/>
            <a:r>
              <a:rPr lang="zh-CN" altLang="en-US" dirty="0"/>
              <a:t>错误性质，错误处理</a:t>
            </a:r>
            <a:endParaRPr lang="zh-CN" altLang="en-US" dirty="0"/>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P337</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2289"/>
          <p:cNvSpPr>
            <a:spLocks noGrp="1"/>
          </p:cNvSpPr>
          <p:nvPr>
            <p:ph type="title"/>
          </p:nvPr>
        </p:nvSpPr>
        <p:spPr>
          <a:xfrm>
            <a:off x="457200" y="274638"/>
            <a:ext cx="8229600" cy="633412"/>
          </a:xfrm>
        </p:spPr>
        <p:txBody>
          <a:bodyPr anchor="ctr"/>
          <a:p>
            <a:pPr>
              <a:buNone/>
            </a:pPr>
            <a:r>
              <a:rPr lang="zh-CN" altLang="en-US" dirty="0"/>
              <a:t>外设速率不同</a:t>
            </a:r>
            <a:endParaRPr lang="zh-CN" altLang="en-US" dirty="0"/>
          </a:p>
        </p:txBody>
      </p:sp>
      <p:pic>
        <p:nvPicPr>
          <p:cNvPr id="12291" name="内容占位符 12290" descr="11.1"/>
          <p:cNvPicPr>
            <a:picLocks noChangeAspect="1"/>
          </p:cNvPicPr>
          <p:nvPr>
            <p:ph idx="1"/>
          </p:nvPr>
        </p:nvPicPr>
        <p:blipFill>
          <a:blip r:embed="rId1"/>
          <a:stretch>
            <a:fillRect/>
          </a:stretch>
        </p:blipFill>
        <p:spPr>
          <a:xfrm>
            <a:off x="-14287" y="1196975"/>
            <a:ext cx="9178925" cy="5661025"/>
          </a:xfrm>
        </p:spPr>
      </p:pic>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P337</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a:xfrm>
            <a:off x="457200" y="0"/>
            <a:ext cx="8232775" cy="1125538"/>
          </a:xfrm>
        </p:spPr>
        <p:txBody>
          <a:bodyPr anchor="ctr"/>
          <a:p>
            <a:pPr>
              <a:buNone/>
            </a:pPr>
            <a:r>
              <a:rPr lang="zh-CN" altLang="en-US" dirty="0"/>
              <a:t>11.2  I/O控制方式</a:t>
            </a:r>
            <a:endParaRPr lang="zh-CN" altLang="en-US" dirty="0"/>
          </a:p>
        </p:txBody>
      </p:sp>
      <p:sp>
        <p:nvSpPr>
          <p:cNvPr id="18435" name="文本框 18434"/>
          <p:cNvSpPr txBox="1"/>
          <p:nvPr/>
        </p:nvSpPr>
        <p:spPr>
          <a:xfrm>
            <a:off x="971550" y="1557338"/>
            <a:ext cx="7632700" cy="1706562"/>
          </a:xfrm>
          <a:prstGeom prst="rect">
            <a:avLst/>
          </a:prstGeom>
          <a:noFill/>
          <a:ln w="9525">
            <a:noFill/>
          </a:ln>
        </p:spPr>
        <p:txBody>
          <a:bodyPr vert="horz" wrap="square" lIns="0" tIns="0" rIns="0" bIns="0" anchor="t">
            <a:spAutoFit/>
          </a:bodyPr>
          <a:p>
            <a:pPr lvl="0" eaLnBrk="0" hangingPunct="0">
              <a:spcBef>
                <a:spcPct val="50000"/>
              </a:spcBef>
            </a:pPr>
            <a:r>
              <a:rPr lang="zh-CN" altLang="en-US" sz="2800" b="1" dirty="0">
                <a:solidFill>
                  <a:srgbClr val="FF00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 </a:t>
            </a:r>
            <a:r>
              <a:rPr lang="zh-CN" altLang="en-US" sz="2800" b="1" dirty="0">
                <a:solidFill>
                  <a:srgbClr val="FF6600"/>
                </a:solidFill>
                <a:latin typeface="Arial" panose="020B0604020202020204" pitchFamily="34" charset="0"/>
                <a:ea typeface="黑体" panose="02010609060101010101" pitchFamily="1" charset="-122"/>
              </a:rPr>
              <a:t>I/O控制方式的宗旨：</a:t>
            </a:r>
            <a:r>
              <a:rPr lang="zh-CN" altLang="en-US" sz="2800" b="1" dirty="0">
                <a:solidFill>
                  <a:srgbClr val="6600CC"/>
                </a:solidFill>
                <a:latin typeface="Arial" panose="020B0604020202020204" pitchFamily="34" charset="0"/>
                <a:ea typeface="黑体" panose="02010609060101010101" pitchFamily="1" charset="-122"/>
              </a:rPr>
              <a:t>提高处理器和外围设备之间的并行工作能力</a:t>
            </a: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尽量减少主机对I/O控制的干预，把主机从繁复的I/O控制事务中解脱出来，以便更多的去完成数据处理任务</a:t>
            </a:r>
            <a:endParaRPr lang="zh-CN" altLang="en-US" sz="2800" b="1" dirty="0">
              <a:latin typeface="Arial" panose="020B0604020202020204" pitchFamily="34" charset="0"/>
              <a:ea typeface="黑体" panose="02010609060101010101" pitchFamily="1" charset="-122"/>
            </a:endParaRPr>
          </a:p>
        </p:txBody>
      </p:sp>
      <p:sp>
        <p:nvSpPr>
          <p:cNvPr id="18436" name="文本框 18435"/>
          <p:cNvSpPr txBox="1"/>
          <p:nvPr/>
        </p:nvSpPr>
        <p:spPr>
          <a:xfrm>
            <a:off x="1044575" y="3789363"/>
            <a:ext cx="6838950" cy="1708150"/>
          </a:xfrm>
          <a:prstGeom prst="rect">
            <a:avLst/>
          </a:prstGeom>
          <a:noFill/>
          <a:ln w="9525">
            <a:noFill/>
          </a:ln>
        </p:spPr>
        <p:txBody>
          <a:bodyPr vert="horz" wrap="square" lIns="0" tIns="0" rIns="0" bIns="0" anchor="t">
            <a:spAutoFit/>
          </a:bodyPr>
          <a:p>
            <a:pPr lvl="0" eaLnBrk="0" hangingPunct="0">
              <a:spcBef>
                <a:spcPct val="50000"/>
              </a:spcBef>
            </a:pPr>
            <a:r>
              <a:rPr lang="zh-CN" altLang="en-US" sz="2800" b="1" dirty="0">
                <a:solidFill>
                  <a:srgbClr val="FF0000"/>
                </a:solidFill>
                <a:latin typeface="黑体" panose="02010609060101010101" pitchFamily="1" charset="-122"/>
                <a:ea typeface="黑体" panose="02010609060101010101" pitchFamily="1" charset="-122"/>
              </a:rPr>
              <a:t>■ 4种I/O控制方式：</a:t>
            </a:r>
            <a:endParaRPr lang="zh-CN" altLang="en-US" sz="2800" b="1" dirty="0">
              <a:solidFill>
                <a:srgbClr val="FF0000"/>
              </a:solidFill>
              <a:latin typeface="黑体" panose="02010609060101010101" pitchFamily="1" charset="-122"/>
              <a:ea typeface="黑体" panose="02010609060101010101" pitchFamily="1" charset="-122"/>
            </a:endParaRPr>
          </a:p>
          <a:p>
            <a:pPr lvl="0" eaLnBrk="0" hangingPunct="0">
              <a:spcBef>
                <a:spcPct val="50000"/>
              </a:spcBef>
            </a:pPr>
            <a:r>
              <a:rPr lang="zh-CN" altLang="en-US" sz="2800" b="1" dirty="0">
                <a:solidFill>
                  <a:srgbClr val="9933FF"/>
                </a:solidFill>
                <a:latin typeface="黑体" panose="02010609060101010101" pitchFamily="1" charset="-122"/>
                <a:ea typeface="黑体" panose="02010609060101010101" pitchFamily="1" charset="-122"/>
              </a:rPr>
              <a:t>① 程序控制方式   ② 中断方式</a:t>
            </a:r>
            <a:endParaRPr lang="zh-CN" altLang="en-US" sz="2800" b="1" dirty="0">
              <a:solidFill>
                <a:srgbClr val="9933FF"/>
              </a:solidFill>
              <a:latin typeface="黑体" panose="02010609060101010101" pitchFamily="1" charset="-122"/>
              <a:ea typeface="黑体" panose="02010609060101010101" pitchFamily="1" charset="-122"/>
            </a:endParaRPr>
          </a:p>
          <a:p>
            <a:pPr lvl="0" eaLnBrk="0" hangingPunct="0">
              <a:spcBef>
                <a:spcPct val="50000"/>
              </a:spcBef>
            </a:pPr>
            <a:r>
              <a:rPr lang="zh-CN" altLang="en-US" sz="2800" b="1" dirty="0">
                <a:solidFill>
                  <a:srgbClr val="9933FF"/>
                </a:solidFill>
                <a:latin typeface="黑体" panose="02010609060101010101" pitchFamily="1" charset="-122"/>
                <a:ea typeface="黑体" panose="02010609060101010101" pitchFamily="1" charset="-122"/>
              </a:rPr>
              <a:t>③ DMA方式        ④ 通道控制方式</a:t>
            </a:r>
            <a:endParaRPr lang="zh-CN" altLang="en-US" sz="2800" b="1" dirty="0">
              <a:solidFill>
                <a:srgbClr val="9933FF"/>
              </a:solidFill>
              <a:latin typeface="黑体" panose="02010609060101010101" pitchFamily="1" charset="-122"/>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P337</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 calcmode="lin" valueType="num">
                                      <p:cBhvr additive="base">
                                        <p:cTn id="7" dur="500" fill="hold"/>
                                        <p:tgtEl>
                                          <p:spTgt spid="18435"/>
                                        </p:tgtEl>
                                        <p:attrNameLst>
                                          <p:attrName>ppt_x</p:attrName>
                                        </p:attrNameLst>
                                      </p:cBhvr>
                                      <p:tavLst>
                                        <p:tav tm="0">
                                          <p:val>
                                            <p:strVal val="1+#ppt_w/2"/>
                                          </p:val>
                                        </p:tav>
                                        <p:tav tm="100000">
                                          <p:val>
                                            <p:strVal val="#ppt_x"/>
                                          </p:val>
                                        </p:tav>
                                      </p:tavLst>
                                    </p:anim>
                                    <p:anim calcmode="lin" valueType="num">
                                      <p:cBhvr additive="base">
                                        <p:cTn id="8" dur="500" fill="hold"/>
                                        <p:tgtEl>
                                          <p:spTgt spid="184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8436"/>
                                        </p:tgtEl>
                                        <p:attrNameLst>
                                          <p:attrName>style.visibility</p:attrName>
                                        </p:attrNameLst>
                                      </p:cBhvr>
                                      <p:to>
                                        <p:strVal val="visible"/>
                                      </p:to>
                                    </p:set>
                                    <p:anim calcmode="lin" valueType="num">
                                      <p:cBhvr additive="base">
                                        <p:cTn id="13" dur="500" fill="hold"/>
                                        <p:tgtEl>
                                          <p:spTgt spid="18436"/>
                                        </p:tgtEl>
                                        <p:attrNameLst>
                                          <p:attrName>ppt_x</p:attrName>
                                        </p:attrNameLst>
                                      </p:cBhvr>
                                      <p:tavLst>
                                        <p:tav tm="0">
                                          <p:val>
                                            <p:strVal val="1+#ppt_w/2"/>
                                          </p:val>
                                        </p:tav>
                                        <p:tav tm="100000">
                                          <p:val>
                                            <p:strVal val="#ppt_x"/>
                                          </p:val>
                                        </p:tav>
                                      </p:tavLst>
                                    </p:anim>
                                    <p:anim calcmode="lin" valueType="num">
                                      <p:cBhvr additive="base">
                                        <p:cTn id="14"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ldLvl="0"/>
      <p:bldP spid="18436" grpId="0"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title"/>
          </p:nvPr>
        </p:nvSpPr>
        <p:spPr>
          <a:xfrm>
            <a:off x="457200" y="0"/>
            <a:ext cx="8232775" cy="676275"/>
          </a:xfrm>
        </p:spPr>
        <p:txBody>
          <a:bodyPr anchor="ctr"/>
          <a:p>
            <a:pPr>
              <a:buNone/>
            </a:pPr>
            <a:r>
              <a:rPr lang="zh-CN" altLang="en-US" dirty="0"/>
              <a:t>11.2.2  直接内存访问 DMA</a:t>
            </a:r>
            <a:endParaRPr lang="zh-CN" altLang="en-US" dirty="0"/>
          </a:p>
        </p:txBody>
      </p:sp>
      <p:sp>
        <p:nvSpPr>
          <p:cNvPr id="25603" name="文本框 25602"/>
          <p:cNvSpPr txBox="1"/>
          <p:nvPr/>
        </p:nvSpPr>
        <p:spPr>
          <a:xfrm>
            <a:off x="468313" y="1485900"/>
            <a:ext cx="8532812" cy="4054475"/>
          </a:xfrm>
          <a:prstGeom prst="rect">
            <a:avLst/>
          </a:prstGeom>
          <a:noFill/>
          <a:ln w="9525">
            <a:noFill/>
          </a:ln>
        </p:spPr>
        <p:txBody>
          <a:bodyPr vert="horz" wrap="square" lIns="0" tIns="0" rIns="0" bIns="0" anchor="t">
            <a:spAutoFit/>
          </a:bodyPr>
          <a:p>
            <a:pPr lvl="0" eaLnBrk="0" hangingPunct="0">
              <a:spcBef>
                <a:spcPct val="50000"/>
              </a:spcBef>
            </a:pPr>
            <a:r>
              <a:rPr lang="zh-CN" altLang="en-US" sz="2800" b="1" dirty="0">
                <a:solidFill>
                  <a:srgbClr val="FF0000"/>
                </a:solidFill>
                <a:latin typeface="Arial" panose="020B0604020202020204" pitchFamily="34" charset="0"/>
                <a:ea typeface="黑体" panose="02010609060101010101" pitchFamily="1" charset="-122"/>
              </a:rPr>
              <a:t>■问题：</a:t>
            </a:r>
            <a:r>
              <a:rPr lang="zh-CN" altLang="en-US" sz="2800" b="1" dirty="0">
                <a:latin typeface="Arial" panose="020B0604020202020204" pitchFamily="34" charset="0"/>
                <a:ea typeface="黑体" panose="02010609060101010101" pitchFamily="1" charset="-122"/>
              </a:rPr>
              <a:t>中断的引入大大地提高了处理器处理I/O的效率，当处理器和I/O间</a:t>
            </a:r>
            <a:r>
              <a:rPr lang="zh-CN" altLang="en-US" sz="2800" b="1" dirty="0">
                <a:solidFill>
                  <a:srgbClr val="FF00FF"/>
                </a:solidFill>
                <a:latin typeface="Arial" panose="020B0604020202020204" pitchFamily="34" charset="0"/>
                <a:ea typeface="黑体" panose="02010609060101010101" pitchFamily="1" charset="-122"/>
              </a:rPr>
              <a:t>传送大量数据时，效率仍旧不高</a:t>
            </a:r>
            <a:endParaRPr lang="zh-CN" altLang="en-US" sz="2800" b="1" dirty="0">
              <a:solidFill>
                <a:srgbClr val="FF00FF"/>
              </a:solidFill>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0000"/>
                </a:solidFill>
                <a:latin typeface="Arial" panose="020B0604020202020204" pitchFamily="34" charset="0"/>
                <a:ea typeface="黑体" panose="02010609060101010101" pitchFamily="1" charset="-122"/>
              </a:rPr>
              <a:t>■解决方法：引入DMA方式</a:t>
            </a:r>
            <a:endParaRPr lang="zh-CN" altLang="en-US" sz="2800" b="1" dirty="0">
              <a:solidFill>
                <a:srgbClr val="FF0000"/>
              </a:solidFill>
              <a:latin typeface="Arial" panose="020B0604020202020204" pitchFamily="34" charset="0"/>
              <a:ea typeface="黑体" panose="02010609060101010101" pitchFamily="1" charset="-122"/>
            </a:endParaRPr>
          </a:p>
          <a:p>
            <a:pPr lvl="0" eaLnBrk="0" hangingPunct="0">
              <a:spcBef>
                <a:spcPct val="50000"/>
              </a:spcBef>
            </a:pPr>
            <a:r>
              <a:rPr lang="zh-CN" altLang="en-US" sz="2800" b="1" dirty="0">
                <a:solidFill>
                  <a:srgbClr val="FF6600"/>
                </a:solidFill>
                <a:latin typeface="Arial" panose="020B0604020202020204" pitchFamily="34" charset="0"/>
                <a:ea typeface="黑体" panose="02010609060101010101" pitchFamily="1" charset="-122"/>
              </a:rPr>
              <a:t> ●</a:t>
            </a:r>
            <a:r>
              <a:rPr lang="zh-CN" altLang="en-US" sz="2800" b="1" dirty="0">
                <a:solidFill>
                  <a:srgbClr val="FF00FF"/>
                </a:solidFill>
                <a:latin typeface="Arial" panose="020B0604020202020204" pitchFamily="34" charset="0"/>
                <a:ea typeface="黑体" panose="02010609060101010101" pitchFamily="1" charset="-122"/>
              </a:rPr>
              <a:t>直接存储器访问</a:t>
            </a:r>
            <a:r>
              <a:rPr lang="zh-CN" altLang="en-US" sz="2800" b="1" dirty="0">
                <a:latin typeface="Arial" panose="020B0604020202020204" pitchFamily="34" charset="0"/>
                <a:ea typeface="黑体" panose="02010609060101010101" pitchFamily="1" charset="-122"/>
              </a:rPr>
              <a:t>（DMA：）</a:t>
            </a:r>
            <a:endParaRPr lang="zh-CN" altLang="en-US" sz="2800" b="1" dirty="0">
              <a:latin typeface="Arial" panose="020B0604020202020204" pitchFamily="34" charset="0"/>
              <a:ea typeface="黑体" panose="02010609060101010101" pitchFamily="1" charset="-122"/>
            </a:endParaRPr>
          </a:p>
          <a:p>
            <a:pPr lvl="0" eaLnBrk="0" hangingPunct="0">
              <a:spcBef>
                <a:spcPct val="50000"/>
              </a:spcBef>
            </a:pPr>
            <a:r>
              <a:rPr lang="zh-CN" altLang="en-US" sz="2800" b="1" dirty="0">
                <a:latin typeface="Arial" panose="020B0604020202020204" pitchFamily="34" charset="0"/>
                <a:ea typeface="黑体" panose="02010609060101010101" pitchFamily="1" charset="-122"/>
              </a:rPr>
              <a:t> </a:t>
            </a: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通过系统总线中一独立控制单元——</a:t>
            </a:r>
            <a:r>
              <a:rPr lang="zh-CN" altLang="en-US" sz="2800" b="1" dirty="0">
                <a:solidFill>
                  <a:srgbClr val="FF00FF"/>
                </a:solidFill>
                <a:latin typeface="Arial" panose="020B0604020202020204" pitchFamily="34" charset="0"/>
                <a:ea typeface="黑体" panose="02010609060101010101" pitchFamily="1" charset="-122"/>
              </a:rPr>
              <a:t>DMA控制器</a:t>
            </a:r>
            <a:endParaRPr lang="zh-CN" altLang="en-US" sz="2800" b="1" dirty="0">
              <a:solidFill>
                <a:srgbClr val="FF00FF"/>
              </a:solidFill>
              <a:latin typeface="Arial" panose="020B0604020202020204" pitchFamily="34" charset="0"/>
              <a:ea typeface="黑体" panose="02010609060101010101" pitchFamily="1" charset="-122"/>
            </a:endParaRPr>
          </a:p>
          <a:p>
            <a:pPr lvl="0" eaLnBrk="0" hangingPunct="0">
              <a:spcBef>
                <a:spcPct val="50000"/>
              </a:spcBef>
            </a:pPr>
            <a:r>
              <a:rPr lang="zh-CN" altLang="en-US" sz="2800" b="1" dirty="0">
                <a:latin typeface="Arial" panose="020B0604020202020204" pitchFamily="34" charset="0"/>
                <a:ea typeface="黑体" panose="02010609060101010101" pitchFamily="1" charset="-122"/>
              </a:rPr>
              <a:t> </a:t>
            </a: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自动控制</a:t>
            </a:r>
            <a:r>
              <a:rPr lang="zh-CN" altLang="en-US" sz="2800" b="1" dirty="0">
                <a:solidFill>
                  <a:srgbClr val="FF00FF"/>
                </a:solidFill>
                <a:latin typeface="Arial" panose="020B0604020202020204" pitchFamily="34" charset="0"/>
                <a:ea typeface="黑体" panose="02010609060101010101" pitchFamily="1" charset="-122"/>
              </a:rPr>
              <a:t>成块</a:t>
            </a:r>
            <a:r>
              <a:rPr lang="zh-CN" altLang="en-US" sz="2800" b="1" dirty="0">
                <a:latin typeface="Arial" panose="020B0604020202020204" pitchFamily="34" charset="0"/>
                <a:ea typeface="黑体" panose="02010609060101010101" pitchFamily="1" charset="-122"/>
              </a:rPr>
              <a:t>数据在内存和I/O单元间的</a:t>
            </a:r>
            <a:r>
              <a:rPr lang="zh-CN" altLang="en-US" sz="2800" b="1" dirty="0">
                <a:solidFill>
                  <a:srgbClr val="FF00FF"/>
                </a:solidFill>
                <a:latin typeface="Arial" panose="020B0604020202020204" pitchFamily="34" charset="0"/>
                <a:ea typeface="黑体" panose="02010609060101010101" pitchFamily="1" charset="-122"/>
              </a:rPr>
              <a:t>直接传送</a:t>
            </a:r>
            <a:endParaRPr lang="zh-CN" altLang="en-US" sz="2800" b="1" dirty="0">
              <a:solidFill>
                <a:srgbClr val="FF00FF"/>
              </a:solidFill>
              <a:latin typeface="Arial" panose="020B0604020202020204" pitchFamily="34" charset="0"/>
              <a:ea typeface="黑体" panose="02010609060101010101" pitchFamily="1" charset="-122"/>
            </a:endParaRPr>
          </a:p>
          <a:p>
            <a:pPr lvl="0" eaLnBrk="0" hangingPunct="0">
              <a:spcBef>
                <a:spcPct val="50000"/>
              </a:spcBef>
            </a:pPr>
            <a:r>
              <a:rPr lang="zh-CN" altLang="en-US" sz="2800" b="1" dirty="0">
                <a:latin typeface="Arial" panose="020B0604020202020204" pitchFamily="34" charset="0"/>
                <a:ea typeface="黑体" panose="02010609060101010101" pitchFamily="1" charset="-122"/>
              </a:rPr>
              <a:t> </a:t>
            </a:r>
            <a:r>
              <a:rPr lang="zh-CN" altLang="en-US" sz="2800" b="1" dirty="0">
                <a:solidFill>
                  <a:srgbClr val="FF6600"/>
                </a:solidFill>
                <a:latin typeface="Arial" panose="020B0604020202020204" pitchFamily="34" charset="0"/>
                <a:ea typeface="黑体" panose="02010609060101010101" pitchFamily="1" charset="-122"/>
              </a:rPr>
              <a:t>●</a:t>
            </a:r>
            <a:r>
              <a:rPr lang="zh-CN" altLang="en-US" sz="2800" b="1" dirty="0">
                <a:latin typeface="Arial" panose="020B0604020202020204" pitchFamily="34" charset="0"/>
                <a:ea typeface="黑体" panose="02010609060101010101" pitchFamily="1" charset="-122"/>
              </a:rPr>
              <a:t>大大提高处理I/O的效能</a:t>
            </a:r>
            <a:endParaRPr lang="zh-CN" altLang="en-US" sz="2800" b="1" dirty="0">
              <a:latin typeface="Arial" panose="020B0604020202020204" pitchFamily="34" charset="0"/>
              <a:ea typeface="黑体" panose="02010609060101010101" pitchFamily="1" charset="-122"/>
            </a:endParaRPr>
          </a:p>
        </p:txBody>
      </p:sp>
      <p:sp>
        <p:nvSpPr>
          <p:cNvPr id="20483" name="文本框 7185"/>
          <p:cNvSpPr txBox="1"/>
          <p:nvPr/>
        </p:nvSpPr>
        <p:spPr>
          <a:xfrm>
            <a:off x="33338" y="6354763"/>
            <a:ext cx="1119187" cy="464185"/>
          </a:xfrm>
          <a:prstGeom prst="rect">
            <a:avLst/>
          </a:prstGeom>
          <a:noFill/>
          <a:ln w="76200" cap="flat" cmpd="sng">
            <a:solidFill>
              <a:srgbClr val="000000"/>
            </a:solidFill>
            <a:prstDash val="solid"/>
            <a:miter/>
            <a:headEnd type="none" w="med" len="med"/>
            <a:tailEnd type="none" w="med" len="med"/>
          </a:ln>
        </p:spPr>
        <p:txBody>
          <a:bodyPr wrap="square" lIns="0" tIns="0" rIns="0" bIns="0" anchor="t">
            <a:spAutoFit/>
          </a:bodyPr>
          <a:p>
            <a:pPr lvl="0" indent="0" algn="ctr"/>
            <a:r>
              <a:rPr lang="zh-CN" altLang="zh-CN" sz="2800" b="1" dirty="0">
                <a:solidFill>
                  <a:srgbClr val="FF0066"/>
                </a:solidFill>
                <a:latin typeface="Arial Black" panose="020B0A04020102020204" charset="0"/>
                <a:ea typeface="黑体" panose="02010609060101010101" pitchFamily="1" charset="-122"/>
              </a:rPr>
              <a:t> </a:t>
            </a:r>
            <a:r>
              <a:rPr lang="en-US" altLang="zh-CN" sz="2800" b="1" dirty="0">
                <a:solidFill>
                  <a:srgbClr val="FF0066"/>
                </a:solidFill>
                <a:latin typeface="Arial Black" panose="020B0A04020102020204" charset="0"/>
                <a:ea typeface="黑体" panose="02010609060101010101" pitchFamily="1" charset="-122"/>
              </a:rPr>
              <a:t>P338</a:t>
            </a:r>
            <a:endParaRPr lang="en-US" altLang="zh-CN" sz="2800" b="1" dirty="0">
              <a:solidFill>
                <a:srgbClr val="FF0066"/>
              </a:solidFill>
              <a:latin typeface="Arial Black" panose="020B0A04020102020204" charset="0"/>
              <a:ea typeface="黑体" panose="02010609060101010101"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5603">
                                            <p:txEl>
                                              <p:charRg st="0" end="51"/>
                                            </p:txEl>
                                          </p:spTgt>
                                        </p:tgtEl>
                                        <p:attrNameLst>
                                          <p:attrName>style.visibility</p:attrName>
                                        </p:attrNameLst>
                                      </p:cBhvr>
                                      <p:to>
                                        <p:strVal val="visible"/>
                                      </p:to>
                                    </p:set>
                                    <p:anim calcmode="lin" valueType="num">
                                      <p:cBhvr additive="base">
                                        <p:cTn id="7" dur="500" fill="hold"/>
                                        <p:tgtEl>
                                          <p:spTgt spid="25603">
                                            <p:txEl>
                                              <p:charRg st="0" end="5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5603">
                                            <p:txEl>
                                              <p:charRg st="0" end="5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5603">
                                            <p:txEl>
                                              <p:charRg st="51" end="65"/>
                                            </p:txEl>
                                          </p:spTgt>
                                        </p:tgtEl>
                                        <p:attrNameLst>
                                          <p:attrName>style.visibility</p:attrName>
                                        </p:attrNameLst>
                                      </p:cBhvr>
                                      <p:to>
                                        <p:strVal val="visible"/>
                                      </p:to>
                                    </p:set>
                                    <p:anim calcmode="lin" valueType="num">
                                      <p:cBhvr additive="base">
                                        <p:cTn id="13" dur="500" fill="hold"/>
                                        <p:tgtEl>
                                          <p:spTgt spid="25603">
                                            <p:txEl>
                                              <p:charRg st="51" end="65"/>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5603">
                                            <p:txEl>
                                              <p:charRg st="51" end="65"/>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2" fill="hold" nodeType="afterEffect">
                                  <p:stCondLst>
                                    <p:cond delay="0"/>
                                  </p:stCondLst>
                                  <p:childTnLst>
                                    <p:set>
                                      <p:cBhvr>
                                        <p:cTn id="17" dur="1" fill="hold">
                                          <p:stCondLst>
                                            <p:cond delay="0"/>
                                          </p:stCondLst>
                                        </p:cTn>
                                        <p:tgtEl>
                                          <p:spTgt spid="25603">
                                            <p:txEl>
                                              <p:charRg st="65" end="81"/>
                                            </p:txEl>
                                          </p:spTgt>
                                        </p:tgtEl>
                                        <p:attrNameLst>
                                          <p:attrName>style.visibility</p:attrName>
                                        </p:attrNameLst>
                                      </p:cBhvr>
                                      <p:to>
                                        <p:strVal val="visible"/>
                                      </p:to>
                                    </p:set>
                                    <p:anim calcmode="lin" valueType="num">
                                      <p:cBhvr additive="base">
                                        <p:cTn id="18" dur="500" fill="hold"/>
                                        <p:tgtEl>
                                          <p:spTgt spid="25603">
                                            <p:txEl>
                                              <p:charRg st="65" end="81"/>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25603">
                                            <p:txEl>
                                              <p:charRg st="65" end="81"/>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2" fill="hold" nodeType="afterEffect">
                                  <p:stCondLst>
                                    <p:cond delay="0"/>
                                  </p:stCondLst>
                                  <p:childTnLst>
                                    <p:set>
                                      <p:cBhvr>
                                        <p:cTn id="22" dur="1" fill="hold">
                                          <p:stCondLst>
                                            <p:cond delay="0"/>
                                          </p:stCondLst>
                                        </p:cTn>
                                        <p:tgtEl>
                                          <p:spTgt spid="25603">
                                            <p:txEl>
                                              <p:charRg st="81" end="106"/>
                                            </p:txEl>
                                          </p:spTgt>
                                        </p:tgtEl>
                                        <p:attrNameLst>
                                          <p:attrName>style.visibility</p:attrName>
                                        </p:attrNameLst>
                                      </p:cBhvr>
                                      <p:to>
                                        <p:strVal val="visible"/>
                                      </p:to>
                                    </p:set>
                                    <p:anim calcmode="lin" valueType="num">
                                      <p:cBhvr additive="base">
                                        <p:cTn id="23" dur="500" fill="hold"/>
                                        <p:tgtEl>
                                          <p:spTgt spid="25603">
                                            <p:txEl>
                                              <p:charRg st="81" end="106"/>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25603">
                                            <p:txEl>
                                              <p:charRg st="81" end="106"/>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2" fill="hold" nodeType="afterEffect">
                                  <p:stCondLst>
                                    <p:cond delay="0"/>
                                  </p:stCondLst>
                                  <p:childTnLst>
                                    <p:set>
                                      <p:cBhvr>
                                        <p:cTn id="27" dur="1" fill="hold">
                                          <p:stCondLst>
                                            <p:cond delay="0"/>
                                          </p:stCondLst>
                                        </p:cTn>
                                        <p:tgtEl>
                                          <p:spTgt spid="25603">
                                            <p:txEl>
                                              <p:charRg st="106" end="132"/>
                                            </p:txEl>
                                          </p:spTgt>
                                        </p:tgtEl>
                                        <p:attrNameLst>
                                          <p:attrName>style.visibility</p:attrName>
                                        </p:attrNameLst>
                                      </p:cBhvr>
                                      <p:to>
                                        <p:strVal val="visible"/>
                                      </p:to>
                                    </p:set>
                                    <p:anim calcmode="lin" valueType="num">
                                      <p:cBhvr additive="base">
                                        <p:cTn id="28" dur="500" fill="hold"/>
                                        <p:tgtEl>
                                          <p:spTgt spid="25603">
                                            <p:txEl>
                                              <p:charRg st="106" end="132"/>
                                            </p:txEl>
                                          </p:spTgt>
                                        </p:tgtEl>
                                        <p:attrNameLst>
                                          <p:attrName>ppt_x</p:attrName>
                                        </p:attrNameLst>
                                      </p:cBhvr>
                                      <p:tavLst>
                                        <p:tav tm="0">
                                          <p:val>
                                            <p:strVal val="1+#ppt_w/2"/>
                                          </p:val>
                                        </p:tav>
                                        <p:tav tm="100000">
                                          <p:val>
                                            <p:strVal val="#ppt_x"/>
                                          </p:val>
                                        </p:tav>
                                      </p:tavLst>
                                    </p:anim>
                                    <p:anim calcmode="lin" valueType="num">
                                      <p:cBhvr additive="base">
                                        <p:cTn id="29" dur="500" fill="hold"/>
                                        <p:tgtEl>
                                          <p:spTgt spid="25603">
                                            <p:txEl>
                                              <p:charRg st="106" end="132"/>
                                            </p:txEl>
                                          </p:spTgt>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2" fill="hold" nodeType="afterEffect">
                                  <p:stCondLst>
                                    <p:cond delay="0"/>
                                  </p:stCondLst>
                                  <p:childTnLst>
                                    <p:set>
                                      <p:cBhvr>
                                        <p:cTn id="32" dur="1" fill="hold">
                                          <p:stCondLst>
                                            <p:cond delay="0"/>
                                          </p:stCondLst>
                                        </p:cTn>
                                        <p:tgtEl>
                                          <p:spTgt spid="25603">
                                            <p:txEl>
                                              <p:charRg st="132" end="147"/>
                                            </p:txEl>
                                          </p:spTgt>
                                        </p:tgtEl>
                                        <p:attrNameLst>
                                          <p:attrName>style.visibility</p:attrName>
                                        </p:attrNameLst>
                                      </p:cBhvr>
                                      <p:to>
                                        <p:strVal val="visible"/>
                                      </p:to>
                                    </p:set>
                                    <p:anim calcmode="lin" valueType="num">
                                      <p:cBhvr additive="base">
                                        <p:cTn id="33" dur="500" fill="hold"/>
                                        <p:tgtEl>
                                          <p:spTgt spid="25603">
                                            <p:txEl>
                                              <p:charRg st="132" end="147"/>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25603">
                                            <p:txEl>
                                              <p:charRg st="132" end="14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完美演示模版--金属质感">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5900</Words>
  <Application>WPS 演示</Application>
  <PresentationFormat>在屏幕上显示</PresentationFormat>
  <Paragraphs>498</Paragraphs>
  <Slides>49</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49</vt:i4>
      </vt:variant>
    </vt:vector>
  </HeadingPairs>
  <TitlesOfParts>
    <vt:vector size="59" baseType="lpstr">
      <vt:lpstr>Arial</vt:lpstr>
      <vt:lpstr>宋体</vt:lpstr>
      <vt:lpstr>Wingdings</vt:lpstr>
      <vt:lpstr>Calibri</vt:lpstr>
      <vt:lpstr>黑体</vt:lpstr>
      <vt:lpstr>Arial Black</vt:lpstr>
      <vt:lpstr>微软雅黑</vt:lpstr>
      <vt:lpstr>Times New Roman</vt:lpstr>
      <vt:lpstr>默认设计模板</vt:lpstr>
      <vt:lpstr>完美演示模版--金属质感</vt:lpstr>
      <vt:lpstr>第五部分</vt:lpstr>
      <vt:lpstr>第11章  I/O管理和磁盘调度</vt:lpstr>
      <vt:lpstr>第11章   I/O管理和磁盘调度</vt:lpstr>
      <vt:lpstr>11.1 I/O设备</vt:lpstr>
      <vt:lpstr>外设分类</vt:lpstr>
      <vt:lpstr>外设差异性</vt:lpstr>
      <vt:lpstr>外设速率不同</vt:lpstr>
      <vt:lpstr>11.2  I/O控制方式</vt:lpstr>
      <vt:lpstr>11.2.2  直接内存访问 DMA</vt:lpstr>
      <vt:lpstr>PowerPoint 演示文稿</vt:lpstr>
      <vt:lpstr>PowerPoint 演示文稿</vt:lpstr>
      <vt:lpstr>PowerPoint 演示文稿</vt:lpstr>
      <vt:lpstr>11.3 操作系统设计问题</vt:lpstr>
      <vt:lpstr>11.3.2 I/O功能的逻辑结构</vt:lpstr>
      <vt:lpstr>PowerPoint 演示文稿</vt:lpstr>
      <vt:lpstr>11.4 I/O缓冲</vt:lpstr>
      <vt:lpstr>PowerPoint 演示文稿</vt:lpstr>
      <vt:lpstr>11.4.1 单缓冲</vt:lpstr>
      <vt:lpstr>11.4.2 双缓冲</vt:lpstr>
      <vt:lpstr>11.4.3  循环缓冲</vt:lpstr>
      <vt:lpstr>PowerPoint 演示文稿</vt:lpstr>
      <vt:lpstr>11.5.1 磁盘性能参数</vt:lpstr>
      <vt:lpstr>3. 磁盘访问时间</vt:lpstr>
      <vt:lpstr>3. 磁盘访问时间</vt:lpstr>
      <vt:lpstr>3. 磁盘访问时间</vt:lpstr>
      <vt:lpstr>磁盘访问时间</vt:lpstr>
      <vt:lpstr>时序比较</vt:lpstr>
      <vt:lpstr>时序比较</vt:lpstr>
      <vt:lpstr>11.5.2 磁盘调度策略</vt:lpstr>
      <vt:lpstr>PowerPoint 演示文稿</vt:lpstr>
      <vt:lpstr>PowerPoint 演示文稿</vt:lpstr>
      <vt:lpstr>3. 扫描(SCAN)算法</vt:lpstr>
      <vt:lpstr>3. 扫描(SCAN)算法</vt:lpstr>
      <vt:lpstr>4. 循环扫描(CSCAN)算法</vt:lpstr>
      <vt:lpstr>4. 循环扫描(CSCAN)算法</vt:lpstr>
      <vt:lpstr>5. NStepSCAN和FSCAN调度算法</vt:lpstr>
      <vt:lpstr>N-Step-SCAN</vt:lpstr>
      <vt:lpstr>FSCAN</vt:lpstr>
      <vt:lpstr>磁盘调度算法的选择</vt:lpstr>
      <vt:lpstr>11.6  RAID 磁盘冗余阵列</vt:lpstr>
      <vt:lpstr>廉价磁盘冗余阵列</vt:lpstr>
      <vt:lpstr>PowerPoint 演示文稿</vt:lpstr>
      <vt:lpstr>PowerPoint 演示文稿</vt:lpstr>
      <vt:lpstr>PowerPoint 演示文稿</vt:lpstr>
      <vt:lpstr>SPOOLing系统的组成</vt:lpstr>
      <vt:lpstr>共享打印机</vt:lpstr>
      <vt:lpstr>PowerPoint 演示文稿</vt:lpstr>
      <vt:lpstr>SPOOLing系统的特点</vt:lpstr>
      <vt:lpstr>复习1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lyj</dc:creator>
  <cp:lastModifiedBy>liyanjun</cp:lastModifiedBy>
  <cp:revision>9</cp:revision>
  <dcterms:created xsi:type="dcterms:W3CDTF">2013-01-25T01:44:00Z</dcterms:created>
  <dcterms:modified xsi:type="dcterms:W3CDTF">2017-05-18T12:34:30Z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