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7"/>
  </p:notesMasterIdLst>
  <p:handoutMasterIdLst>
    <p:handoutMasterId r:id="rId30"/>
  </p:handoutMasterIdLst>
  <p:sldIdLst>
    <p:sldId id="271" r:id="rId5"/>
    <p:sldId id="318" r:id="rId6"/>
    <p:sldId id="416" r:id="rId8"/>
    <p:sldId id="443" r:id="rId9"/>
    <p:sldId id="444" r:id="rId10"/>
    <p:sldId id="333" r:id="rId11"/>
    <p:sldId id="347" r:id="rId12"/>
    <p:sldId id="375" r:id="rId13"/>
    <p:sldId id="374" r:id="rId14"/>
    <p:sldId id="353" r:id="rId15"/>
    <p:sldId id="417" r:id="rId16"/>
    <p:sldId id="354" r:id="rId17"/>
    <p:sldId id="327" r:id="rId18"/>
    <p:sldId id="418" r:id="rId19"/>
    <p:sldId id="343" r:id="rId20"/>
    <p:sldId id="419" r:id="rId21"/>
    <p:sldId id="329" r:id="rId22"/>
    <p:sldId id="420" r:id="rId23"/>
    <p:sldId id="330" r:id="rId24"/>
    <p:sldId id="422" r:id="rId25"/>
    <p:sldId id="421" r:id="rId26"/>
    <p:sldId id="320" r:id="rId27"/>
    <p:sldId id="324" r:id="rId28"/>
    <p:sldId id="423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FF00FF"/>
    <a:srgbClr val="0000FF"/>
    <a:srgbClr val="9AF707"/>
    <a:srgbClr val="A8FE9C"/>
    <a:srgbClr val="C4FFF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182" y="-90"/>
      </p:cViewPr>
      <p:guideLst>
        <p:guide orient="horz" pos="2159"/>
        <p:guide pos="2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gs" Target="tags/tag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，例如计算尺是用长度来标示数值；时钟是用指针在表盘上转动来表示时间；电表是用角度来反映电量大小，这些都是模拟计算装置。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0482" name="文本占位符 2"/>
          <p:cNvSpPr/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230" y="466725"/>
            <a:ext cx="8515985" cy="2133600"/>
          </a:xfrm>
        </p:spPr>
        <p:txBody>
          <a:bodyPr anchor="t" anchorCtr="0"/>
          <a:lstStyle>
            <a:lvl1pPr algn="r">
              <a:defRPr sz="4800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0740" y="3049905"/>
            <a:ext cx="625729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7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230" y="466725"/>
            <a:ext cx="8515985" cy="2133600"/>
          </a:xfrm>
        </p:spPr>
        <p:txBody>
          <a:bodyPr anchor="t" anchorCtr="0"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800" cy="1295400"/>
          </a:xfrm>
        </p:spPr>
        <p:txBody>
          <a:bodyPr vert="horz"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 anchorCtr="0"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800" cy="1295400"/>
          </a:xfrm>
        </p:spPr>
        <p:txBody>
          <a:bodyPr vert="horz"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 anchorCtr="0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00860" y="5367655"/>
            <a:ext cx="5478145" cy="80454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337310"/>
            <a:ext cx="8229600" cy="440182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anchor="t" anchorCtr="0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5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230" y="466725"/>
            <a:ext cx="8515985" cy="2133600"/>
          </a:xfrm>
        </p:spPr>
        <p:txBody>
          <a:bodyPr anchor="t" anchorCtr="0"/>
          <a:lstStyle>
            <a:lvl1pPr algn="r">
              <a:defRPr sz="4800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0740" y="3049905"/>
            <a:ext cx="625729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400"/>
            <a:ext cx="7543800" cy="1295400"/>
          </a:xfrm>
        </p:spPr>
        <p:txBody>
          <a:bodyPr vert="horz"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82575"/>
            <a:ext cx="5111750" cy="584390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 anchorCtr="0"/>
          <a:lstStyle>
            <a:lvl1pPr algn="l">
              <a:defRPr sz="2000" b="1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>
            <a:lvl1pPr>
              <a:defRPr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82575"/>
            <a:ext cx="5111750" cy="584390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ctr" anchorCtr="0"/>
          <a:lstStyle>
            <a:lvl1pPr algn="l">
              <a:defRPr sz="2000" b="1">
                <a:solidFill>
                  <a:srgbClr val="FF00FF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327150"/>
            <a:ext cx="8229600" cy="441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1029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00FF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6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2" name="Rectangle 4"/>
          <p:cNvSpPr>
            <a:spLocks noGrp="1"/>
          </p:cNvSpPr>
          <p:nvPr>
            <p:ph type="body"/>
          </p:nvPr>
        </p:nvSpPr>
        <p:spPr>
          <a:xfrm>
            <a:off x="457200" y="1327150"/>
            <a:ext cx="8229600" cy="441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2053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00FF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6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457200" y="1327150"/>
            <a:ext cx="8229600" cy="44116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077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6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6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6" cy="76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6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6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6" cy="76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6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b="1">
          <a:solidFill>
            <a:srgbClr val="FF00FF"/>
          </a:solidFill>
          <a:latin typeface="黑体" panose="02010609060101010101" charset="-122"/>
          <a:ea typeface="黑体" panose="02010609060101010101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600" b="1">
          <a:solidFill>
            <a:schemeClr val="tx1"/>
          </a:solidFill>
          <a:latin typeface="黑体" panose="02010609060101010101" charset="-122"/>
          <a:ea typeface="黑体" panose="02010609060101010101" charset="-122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4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黑体" panose="02010609060101010101" charset="-122"/>
          <a:ea typeface="黑体" panose="02010609060101010101" charset="-122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1.6.sw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1.7.sw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ctr" anchorCtr="0"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第一章  计算机系统概论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计算机的分类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eaLnBrk="1" hangingPunct="1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1.2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计算机发展简史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eaLnBrk="1" hangingPunct="1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计算机的硬件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eaLnBrk="1" hangingPunct="1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计算机的软件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eaLnBrk="1" hangingPunct="1">
              <a:lnSpc>
                <a:spcPct val="13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1.5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计算机系统的层次结构</a:t>
            </a:r>
            <a:endParaRPr lang="zh-CN" altLang="en-US" dirty="0">
              <a:latin typeface="黑体" panose="02010609060101010101" charset="-122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计算机的硬件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4411663"/>
          </a:xfrm>
        </p:spPr>
        <p:txBody>
          <a:bodyPr vert="horz" wrap="square" lIns="91440" tIns="45720" rIns="91440" bIns="45720" anchor="t" anchorCtr="0"/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硬件组成要素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1.3.2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运算器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1.3.3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存储器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1.3.4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控制器</a:t>
            </a:r>
            <a:endParaRPr lang="en-US" altLang="zh-CN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1.3.5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适配器与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n-cs"/>
              </a:rPr>
              <a:t>I/O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n-cs"/>
              </a:rPr>
              <a:t>设备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1507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4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标题 6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792163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graphicFrame>
        <p:nvGraphicFramePr>
          <p:cNvPr id="22532" name="对象 1"/>
          <p:cNvGraphicFramePr/>
          <p:nvPr/>
        </p:nvGraphicFramePr>
        <p:xfrm>
          <a:off x="1043940" y="1798320"/>
          <a:ext cx="7411085" cy="490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108700" imgH="3797300" progId="Paint.Picture">
                  <p:embed/>
                </p:oleObj>
              </mc:Choice>
              <mc:Fallback>
                <p:oleObj name="" r:id="rId1" imgW="6108700" imgH="37973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940" y="1798320"/>
                        <a:ext cx="7411085" cy="4907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文本框 3"/>
          <p:cNvSpPr txBox="1"/>
          <p:nvPr/>
        </p:nvSpPr>
        <p:spPr>
          <a:xfrm>
            <a:off x="128588" y="792163"/>
            <a:ext cx="6971665" cy="1641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冯诺伊曼型计算机：</a:t>
            </a:r>
            <a:endParaRPr lang="zh-CN" altLang="en-US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   </a:t>
            </a:r>
            <a:r>
              <a:rPr lang="zh-CN" altLang="zh-CN" sz="28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存储程序，按地址访问并顺序执行指令</a:t>
            </a:r>
            <a:endParaRPr lang="zh-CN" altLang="en-US" sz="28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23556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70325" y="1444625"/>
            <a:ext cx="4881563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运算器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能实现哪些算术逻辑运算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如何实现算术逻辑运算？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它的内部结构如何？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如何快速且高效运算？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如果出现特殊运算操作数或特殊运算结果怎么办？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3558" name="文本框 1"/>
          <p:cNvSpPr txBox="1"/>
          <p:nvPr/>
        </p:nvSpPr>
        <p:spPr>
          <a:xfrm>
            <a:off x="4179888" y="922338"/>
            <a:ext cx="3027362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现代电子计算机：</a:t>
            </a:r>
            <a:endParaRPr lang="zh-CN" altLang="en-US" sz="2800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/>
            </a:fld>
            <a:endParaRPr lang="zh-CN" altLang="en-US" sz="1000" dirty="0"/>
          </a:p>
        </p:txBody>
      </p:sp>
      <p:sp>
        <p:nvSpPr>
          <p:cNvPr id="24578" name="灯片编号占位符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77887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运算器：算术逻辑运算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graphicFrame>
        <p:nvGraphicFramePr>
          <p:cNvPr id="24580" name="对象 3"/>
          <p:cNvGraphicFramePr/>
          <p:nvPr/>
        </p:nvGraphicFramePr>
        <p:xfrm>
          <a:off x="1211263" y="1279525"/>
          <a:ext cx="4873625" cy="456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70450" imgH="4565650" progId="Paint.Picture">
                  <p:embed/>
                </p:oleObj>
              </mc:Choice>
              <mc:Fallback>
                <p:oleObj name="" r:id="rId1" imgW="4870450" imgH="45656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1263" y="1279525"/>
                        <a:ext cx="4873625" cy="456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25604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94150" y="1077913"/>
            <a:ext cx="5149850" cy="5775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 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存储器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存储器是如何能够存储数据、写入、读出数据的？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如何在存储器中找到指定单元的数据（定位）？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如果存储器空间不够，如何扩展存储器容量（扩展）？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指令和数据都以二进制形式存储在存储器中，如何区分？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存储器的内部结构是怎样的？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90587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存储器：存储数据和程序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457200" y="1012825"/>
            <a:ext cx="8229600" cy="472598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存储器分类：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内存（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ROM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RAM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）、外存</a:t>
            </a:r>
            <a:endParaRPr lang="zh-CN" altLang="en-US" sz="28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存储单元 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(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触发器</a:t>
            </a:r>
            <a:r>
              <a:rPr lang="en-US" altLang="zh-CN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)</a:t>
            </a: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，存储单元地址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charset="-122"/>
                <a:ea typeface="黑体" panose="02010609060101010101" charset="-122"/>
                <a:cs typeface="+mn-cs"/>
              </a:rPr>
              <a:t>存储器容量：</a:t>
            </a:r>
            <a:endParaRPr lang="zh-CN" altLang="en-US" sz="2800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lvl="2" indent="-293370" eaLnBrk="1" hangingPunct="1">
              <a:lnSpc>
                <a:spcPct val="90000"/>
              </a:lnSpc>
              <a:buSzPct val="70000"/>
            </a:pP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1KB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＝ 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zh-CN" baseline="30000" dirty="0"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B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lvl="2" indent="-293370" eaLnBrk="1" hangingPunct="1">
              <a:lnSpc>
                <a:spcPct val="90000"/>
              </a:lnSpc>
              <a:buSzPct val="70000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1MB ＝ 2</a:t>
            </a:r>
            <a:r>
              <a:rPr lang="en-US" altLang="zh-CN" baseline="30000" dirty="0">
                <a:latin typeface="黑体" panose="02010609060101010101" charset="-122"/>
                <a:ea typeface="黑体" panose="02010609060101010101" charset="-122"/>
              </a:rPr>
              <a:t>20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B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lvl="2" indent="-293370" eaLnBrk="1" hangingPunct="1">
              <a:lnSpc>
                <a:spcPct val="90000"/>
              </a:lnSpc>
              <a:buSzPct val="70000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1GB ＝ 2</a:t>
            </a:r>
            <a:r>
              <a:rPr lang="en-US" altLang="zh-CN" baseline="30000" dirty="0">
                <a:latin typeface="黑体" panose="02010609060101010101" charset="-122"/>
                <a:ea typeface="黑体" panose="02010609060101010101" charset="-122"/>
              </a:rPr>
              <a:t>30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B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  <a:p>
            <a:pPr lvl="2" indent="-293370" eaLnBrk="1" hangingPunct="1">
              <a:lnSpc>
                <a:spcPct val="90000"/>
              </a:lnSpc>
              <a:buSzPct val="70000"/>
            </a:pPr>
            <a:r>
              <a:rPr lang="en-US" altLang="zh-CN" dirty="0">
                <a:latin typeface="黑体" panose="02010609060101010101" charset="-122"/>
                <a:ea typeface="黑体" panose="02010609060101010101" charset="-122"/>
              </a:rPr>
              <a:t>1TB ＝ 2</a:t>
            </a:r>
            <a:r>
              <a:rPr lang="en-US" altLang="zh-CN" baseline="30000" dirty="0">
                <a:latin typeface="黑体" panose="02010609060101010101" charset="-122"/>
                <a:ea typeface="黑体" panose="02010609060101010101" charset="-122"/>
              </a:rPr>
              <a:t>40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</a:rPr>
              <a:t>B</a:t>
            </a:r>
            <a:endParaRPr lang="en-US" alt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26628" name="Picture 4" descr="1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0013" y="2436813"/>
            <a:ext cx="3730625" cy="425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4613" y="5060950"/>
            <a:ext cx="4978400" cy="10509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思考：比</a:t>
            </a:r>
            <a:r>
              <a:rPr lang="en-US" altLang="zh-CN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TB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更大的存储单位有哪些？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答：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PB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EB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ZB ……</a:t>
            </a:r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1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27652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698875" y="914400"/>
            <a:ext cx="5305425" cy="5630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 控制器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控制器的内部结构是这样的？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控制器是如何对计算机的各器件进行控制的？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何时发出某控制信号，何时结束它，多种控制信号之间有时序要求吗？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指令的执行是如何实现的？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指令是如何变成控制信号的？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指令是如何自动执行的？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控制器：控制指令的执行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pic>
        <p:nvPicPr>
          <p:cNvPr id="28676" name="Picture 4" descr="1a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3688"/>
            <a:ext cx="8051800" cy="3322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文本框 99"/>
          <p:cNvSpPr txBox="1"/>
          <p:nvPr/>
        </p:nvSpPr>
        <p:spPr>
          <a:xfrm>
            <a:off x="1114425" y="5429250"/>
            <a:ext cx="73945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400" b="1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</a:rPr>
              <a:t>冯诺依曼机：存储程序，按地址访问并顺序执行指令</a:t>
            </a:r>
            <a:endParaRPr lang="zh-CN" altLang="en-US" sz="2400" b="1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29700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94150" y="1077913"/>
            <a:ext cx="5149850" cy="5630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 适配器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为什么输入输出设备不能够直接连在总线上，而需要通过适配器来连接？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适配器的内部结构如何？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一个适配器连接一个外设，还是一个设配器可以连接多个外设？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数据、地址、控制信号又是如何通过适配器作用到外设上的？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适配器与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I/O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设备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xfrm>
            <a:off x="457200" y="1327150"/>
            <a:ext cx="8229600" cy="51117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输入设备：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输入  （文字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图像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音频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视频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……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二进制）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输出设备：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输出  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（二进制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rPr>
              <a:t>→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文字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/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图像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/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音频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/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视频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……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）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适配器：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通过系统总线，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连接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I/O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设备和主机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总线：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多个系统部件之间进行数据传送的公共通路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计算机硬件：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运算器、存储器、控制器、适配器、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   总线、输入</a:t>
            </a:r>
            <a:r>
              <a:rPr kumimoji="0" lang="en-US" altLang="zh-CN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输出设备</a:t>
            </a:r>
            <a:endParaRPr kumimoji="0" lang="zh-CN" altLang="en-US" sz="2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7543800" cy="1116013"/>
          </a:xfrm>
        </p:spPr>
        <p:txBody>
          <a:bodyPr wrap="square" lIns="91440" tIns="45720" rIns="91440" bIns="45720" anchor="ctr" anchorCtr="0"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1.1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计算机的分类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xfrm>
            <a:off x="0" y="908685"/>
            <a:ext cx="8968740" cy="4411980"/>
          </a:xfrm>
        </p:spPr>
        <p:txBody>
          <a:bodyPr vert="horz" wrap="square" lIns="91440" tIns="45720" rIns="91440" bIns="45720" anchor="t"/>
          <a:p>
            <a:pPr marL="762000" marR="0" indent="-7620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一、电子计算机两大类：</a:t>
            </a:r>
            <a:endParaRPr kumimoji="0" lang="zh-CN" altLang="en-US" sz="3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电子</a:t>
            </a:r>
            <a:r>
              <a:rPr kumimoji="0" lang="zh-CN" altLang="en-US" sz="36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模拟</a:t>
            </a: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计算机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（连续数值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）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电子</a:t>
            </a:r>
            <a:r>
              <a:rPr kumimoji="0" lang="zh-CN" altLang="en-US" sz="36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数字</a:t>
            </a: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计算机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（离散数字，按位运算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）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分为：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专用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计算机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      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通用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计算机 （适应性强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）</a:t>
            </a:r>
            <a:endParaRPr kumimoji="0" lang="zh-CN" altLang="en-US" sz="36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36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     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分为：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超级计算机、大型机、服务器</a:t>
            </a:r>
            <a:endParaRPr kumimoji="0" lang="zh-CN" altLang="en-US" sz="2400" b="1" i="0" u="none" strike="noStrike" kern="0" cap="none" spc="0" normalizeH="0" baseline="0" noProof="1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                       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PC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B05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机、单片机、多核机</a:t>
            </a:r>
            <a:endParaRPr kumimoji="0" lang="zh-CN" altLang="en-US" sz="2400" b="1" i="0" u="none" strike="noStrike" kern="0" cap="none" spc="0" normalizeH="0" baseline="0" noProof="1" dirty="0">
              <a:solidFill>
                <a:srgbClr val="00B05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2895" y="5499100"/>
            <a:ext cx="8818880" cy="97091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思考：中国国家超级计算中心在哪些城市？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答：</a:t>
            </a:r>
            <a:r>
              <a:rPr lang="en-US" altLang="zh-CN" sz="2000">
                <a:latin typeface="黑体" panose="02010609060101010101" charset="-122"/>
                <a:ea typeface="黑体" panose="02010609060101010101" charset="-122"/>
              </a:rPr>
              <a:t>10</a:t>
            </a:r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个：天津、长沙、济南、深圳、广州、无锡、郑州，昆山，成都，西安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20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32772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94150" y="1077913"/>
            <a:ext cx="5149850" cy="45227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 外设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外设的数据表现形式多样（文字，图形，图像，视频，声音等），计算机只能识别处理二进制，那么外设是如何进行信息转换的？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外设的速度多种多样，如何解决外设与处理器的速度差异问题？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6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92162"/>
          </a:xfrm>
        </p:spPr>
        <p:txBody>
          <a:bodyPr wrap="square" lIns="91440" tIns="45720" rIns="91440" bIns="45720" anchor="b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1.3.1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计算机硬件组成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pic>
        <p:nvPicPr>
          <p:cNvPr id="33796" name="图片 8" descr="t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77913"/>
            <a:ext cx="3698875" cy="5780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994150" y="1077913"/>
            <a:ext cx="5149850" cy="3968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zh-CN" altLang="en-US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问题：总线</a:t>
            </a:r>
            <a:endParaRPr lang="zh-CN" altLang="en-US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总线的内部结构是这样的？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如果多个设备同时需要通过总线</a:t>
            </a:r>
            <a:r>
              <a:rPr lang="zh-CN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，是否会产生总线冲突，如何解决总线冲突</a:t>
            </a:r>
            <a:r>
              <a:rPr lang="zh-CN" altLang="en-US" sz="2400" noProof="1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？</a:t>
            </a:r>
            <a:endParaRPr lang="zh-CN" altLang="en-US" sz="2400" noProof="1" dirty="0"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总线如何能更高效更快速的工作？</a:t>
            </a:r>
            <a:endParaRPr lang="zh-CN" altLang="en-US" sz="240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……</a:t>
            </a:r>
            <a:endParaRPr lang="en-US" altLang="zh-CN" sz="240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08400" y="4857750"/>
            <a:ext cx="5346700" cy="15303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思考：为什么说计算机组成原理课程难度大？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答：以上问题我都不知道。呜呜呜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…</a:t>
            </a:r>
            <a:endParaRPr lang="en-US" altLang="zh-CN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计算机的软件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816475"/>
          </a:xfrm>
        </p:spPr>
        <p:txBody>
          <a:bodyPr vert="horz" wrap="square" lIns="91440" tIns="45720" rIns="91440" bIns="45720" anchor="t"/>
          <a:p>
            <a:pPr marL="762000" marR="0" indent="-7620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1.4.1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软件的组成与分类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	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系统软件：</a:t>
            </a:r>
            <a:endParaRPr kumimoji="0" lang="zh-CN" altLang="en-US" sz="25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69342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0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 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 ①各种服务性程序，如诊断程序、排错程序等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69342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   ②语言程序，如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汇编程序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、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编译程序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等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69342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   ③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操作系统</a:t>
            </a:r>
            <a:endParaRPr kumimoji="0" lang="zh-CN" altLang="en-US" sz="2400" b="1" i="0" u="none" strike="noStrike" kern="0" cap="none" spc="0" normalizeH="0" baseline="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69342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   ④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数据库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ea"/>
              </a:rPr>
              <a:t>管理系统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5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应用软件：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1.4.2 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软件的发展演变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机器语言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→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汇编语言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→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高级语言</a:t>
            </a:r>
            <a:endParaRPr kumimoji="0" lang="zh-CN" altLang="en-US" sz="2400" b="1" i="0" u="none" strike="noStrike" kern="0" cap="none" spc="0" normalizeH="0" baseline="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1.5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计算机系统的层次结构</a:t>
            </a:r>
            <a:endParaRPr lang="zh-CN" altLang="en-US" dirty="0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pic>
        <p:nvPicPr>
          <p:cNvPr id="35844" name="Picture 4" descr="1a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2388"/>
            <a:ext cx="5132388" cy="48053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5" name="文本框 2"/>
          <p:cNvSpPr txBox="1"/>
          <p:nvPr/>
        </p:nvSpPr>
        <p:spPr>
          <a:xfrm>
            <a:off x="5726430" y="1943100"/>
            <a:ext cx="3295015" cy="14198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软件与硬件</a:t>
            </a:r>
            <a:endParaRPr lang="zh-CN" altLang="en-US" sz="36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逻辑等价性</a:t>
            </a:r>
            <a:endParaRPr lang="zh-CN" altLang="en-US" sz="36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5662"/>
          </a:xfrm>
        </p:spPr>
        <p:txBody>
          <a:bodyPr anchor="t" anchorCtr="0"/>
          <a:p>
            <a:pPr algn="ctr"/>
            <a:r>
              <a:rPr lang="zh-CN" altLang="en-US">
                <a:latin typeface="黑体" panose="02010609060101010101" charset="-122"/>
                <a:ea typeface="黑体" panose="02010609060101010101" charset="-122"/>
                <a:cs typeface="+mj-cs"/>
              </a:rPr>
              <a:t>作业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07975" y="977900"/>
            <a:ext cx="8528050" cy="4411663"/>
          </a:xfrm>
        </p:spPr>
        <p:txBody>
          <a:bodyPr anchor="t" anchorCtr="0"/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1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、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画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第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1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章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的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“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章节知识结构图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”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   （以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上课内容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为准，写出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关键字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，画出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关键图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，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A4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大小的纸，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彩笔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标重点，随堂携带，课间抽查）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2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、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习题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：第一章复习题（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word</a:t>
            </a:r>
            <a:r>
              <a:rPr lang="zh-CN" altLang="en-US" sz="280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文档）</a:t>
            </a:r>
            <a:endParaRPr lang="en-US" altLang="zh-CN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 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（目的：回顾计算机的基本概念）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  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（布置作业后的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48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小时内交作业）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  （答案写在本子上，拍照后由学委汇总</a:t>
            </a:r>
            <a:r>
              <a:rPr 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发老师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+mn-cs"/>
              </a:rPr>
              <a:t>qq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+mn-cs"/>
              </a:rPr>
              <a:t>）</a:t>
            </a:r>
            <a:endParaRPr lang="zh-CN" altLang="en-US" sz="2800"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1" name="内容占位符 3"/>
          <p:cNvGraphicFramePr>
            <a:graphicFrameLocks noGrp="1"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0" y="823913"/>
          <a:ext cx="9144000" cy="465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7677150" imgH="3905250" progId="Paint.Picture">
                  <p:embed/>
                </p:oleObj>
              </mc:Choice>
              <mc:Fallback>
                <p:oleObj name="" r:id="rId2" imgW="7677150" imgH="39052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823913"/>
                        <a:ext cx="9144000" cy="46529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超级计算机1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" y="188595"/>
            <a:ext cx="4951730" cy="2773680"/>
          </a:xfrm>
          <a:prstGeom prst="rect">
            <a:avLst/>
          </a:prstGeom>
        </p:spPr>
      </p:pic>
      <p:pic>
        <p:nvPicPr>
          <p:cNvPr id="5" name="图片 4" descr="超级计算机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860800"/>
            <a:ext cx="4572000" cy="2495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0990" y="6459220"/>
            <a:ext cx="412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1997</a:t>
            </a:r>
            <a:r>
              <a:rPr lang="zh-CN" altLang="en-US"/>
              <a:t>年，</a:t>
            </a:r>
            <a:r>
              <a:rPr lang="en-US" altLang="zh-CN"/>
              <a:t>IBM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深蓝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23850" y="2996565"/>
            <a:ext cx="412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2020</a:t>
            </a:r>
            <a:r>
              <a:rPr lang="zh-CN" altLang="en-US"/>
              <a:t>年，中国的</a:t>
            </a:r>
            <a:r>
              <a:rPr lang="en-US" altLang="zh-CN"/>
              <a:t>“</a:t>
            </a:r>
            <a:r>
              <a:rPr lang="zh-CN" altLang="en-US"/>
              <a:t>神威</a:t>
            </a:r>
            <a:r>
              <a:rPr lang="en-US" altLang="zh-CN"/>
              <a:t> </a:t>
            </a:r>
            <a:r>
              <a:rPr lang="zh-CN" altLang="en-US"/>
              <a:t>太湖之光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8" name="图片 7" descr="天河二号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245" y="260985"/>
            <a:ext cx="4206240" cy="2809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2045" y="3213100"/>
            <a:ext cx="412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2013</a:t>
            </a:r>
            <a:r>
              <a:rPr lang="zh-CN" altLang="en-US"/>
              <a:t>年，中国</a:t>
            </a:r>
            <a:r>
              <a:rPr lang="zh-CN" altLang="en-US"/>
              <a:t>的</a:t>
            </a:r>
            <a:r>
              <a:rPr lang="en-US" altLang="zh-CN"/>
              <a:t>“</a:t>
            </a:r>
            <a:r>
              <a:rPr lang="zh-CN" altLang="en-US"/>
              <a:t>天河二号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10" name="图片 9" descr="神威太湖之光.web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390" y="4004945"/>
            <a:ext cx="4127500" cy="2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单片机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628775"/>
            <a:ext cx="31750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日期占位符 3"/>
          <p:cNvSpPr>
            <a:spLocks noGrp="1"/>
          </p:cNvSpPr>
          <p:nvPr>
            <p:ph type="dt" sz="half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</a:rPr>
            </a:fld>
            <a:endParaRPr lang="en-US" altLang="zh-CN" sz="1000" dirty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47737"/>
          </a:xfrm>
        </p:spPr>
        <p:txBody>
          <a:bodyPr wrap="square" lIns="91440" tIns="45720" rIns="91440" bIns="45720" anchor="b" anchorCtr="0"/>
          <a:p>
            <a:pPr eaLnBrk="1" hangingPunct="1"/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</a:rPr>
              <a:t>1.2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</a:rPr>
              <a:t>计算机发展简史：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j-cs"/>
              </a:rPr>
              <a:t>五代</a:t>
            </a:r>
            <a:endParaRPr lang="zh-CN" altLang="en-US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390525" y="1212850"/>
            <a:ext cx="8362950" cy="53879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第一代 </a:t>
            </a:r>
            <a:r>
              <a:rPr lang="en-US" altLang="zh-CN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1946—57</a:t>
            </a: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年，电子管 ：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数据处理</a:t>
            </a:r>
            <a:endParaRPr lang="zh-CN" altLang="en-US" sz="2600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第二代 </a:t>
            </a:r>
            <a:r>
              <a:rPr lang="en-US" altLang="zh-CN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1958—64</a:t>
            </a: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年，晶体管 ：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工业控制</a:t>
            </a:r>
            <a:endParaRPr lang="zh-CN" altLang="en-US" sz="26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第三代 </a:t>
            </a:r>
            <a:r>
              <a:rPr lang="en-US" altLang="zh-CN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1965—71</a:t>
            </a: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年，中小规模集成电路 ：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小型计算机</a:t>
            </a:r>
            <a:endParaRPr lang="zh-CN" altLang="en-US" sz="26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第四代 </a:t>
            </a:r>
            <a:r>
              <a:rPr lang="en-US" altLang="zh-CN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1972—90</a:t>
            </a: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年，大规模和超大规模集成电路 ：</a:t>
            </a:r>
            <a:endParaRPr lang="zh-CN" altLang="en-US" sz="2600" dirty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                  </a:t>
            </a:r>
            <a:r>
              <a:rPr lang="zh-CN" altLang="en-US" sz="2600" dirty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微型计算机</a:t>
            </a:r>
            <a:endParaRPr lang="zh-CN" altLang="en-US" sz="2600" dirty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indent="0" eaLnBrk="1" hangingPunct="1">
              <a:lnSpc>
                <a:spcPct val="14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第五代 </a:t>
            </a:r>
            <a:r>
              <a:rPr lang="en-US" altLang="zh-CN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1991</a:t>
            </a:r>
            <a:r>
              <a:rPr lang="zh-CN" altLang="en-US" sz="2600" dirty="0">
                <a:latin typeface="黑体" panose="02010609060101010101" charset="-122"/>
                <a:ea typeface="黑体" panose="02010609060101010101" charset="-122"/>
                <a:cs typeface="+mn-cs"/>
              </a:rPr>
              <a:t>年开始，巨大规模集成电路 ：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单片机</a:t>
            </a:r>
            <a:endParaRPr lang="zh-CN" altLang="en-US" sz="2600" dirty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5091113"/>
            <a:ext cx="8612188" cy="1528762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思考：中国自主研发的最快的计算机？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答：神威太湖之光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12.5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亿亿次；天河二号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5.49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亿亿次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    天河一号  </a:t>
            </a:r>
            <a:r>
              <a:rPr lang="en-US" altLang="zh-CN" sz="2400">
                <a:latin typeface="黑体" panose="02010609060101010101" charset="-122"/>
                <a:ea typeface="黑体" panose="02010609060101010101" charset="-122"/>
              </a:rPr>
              <a:t>2566</a:t>
            </a:r>
            <a:r>
              <a:rPr lang="zh-CN" altLang="en-US" sz="2400">
                <a:latin typeface="黑体" panose="02010609060101010101" charset="-122"/>
                <a:ea typeface="黑体" panose="02010609060101010101" charset="-122"/>
              </a:rPr>
              <a:t>万亿次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charRg st="18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28613" y="1327150"/>
            <a:ext cx="8653463" cy="5249863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吞吐量：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在某一时间间隔内能够处理的信息量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（B/S）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响应时间：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从输入有效到系统产生响应之间的时间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（us、ns）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利用率：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在给定的时间间隔内，系统被实际使用的时间所占的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比率</a:t>
            </a:r>
            <a:r>
              <a:rPr kumimoji="0" lang="zh-CN" altLang="en-US" sz="26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（百分比）</a:t>
            </a:r>
            <a:endParaRPr kumimoji="0" lang="zh-CN" altLang="en-US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处理机字长：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运算器中一次能够完成二进制数运算的位数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0" marR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    </a:t>
            </a:r>
            <a:r>
              <a:rPr kumimoji="0" lang="zh-CN" altLang="en-US" sz="2600" b="0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（32位、64位）</a:t>
            </a:r>
            <a:r>
              <a:rPr kumimoji="0" lang="en-US" altLang="zh-CN" sz="2600" b="0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kumimoji="0" lang="zh-CN" altLang="en-US" sz="2600" b="0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（决定运算精读）</a:t>
            </a:r>
            <a:endParaRPr kumimoji="0" lang="zh-CN" altLang="en-US" sz="2600" b="0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总线宽度：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中运算器与存储器之间进行互连的内部总线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         二进制位数</a:t>
            </a:r>
            <a:endParaRPr kumimoji="0" lang="en-US" altLang="zh-CN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.2.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计算机的性能指标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322898" y="1340485"/>
            <a:ext cx="8653462" cy="5249863"/>
          </a:xfrm>
        </p:spPr>
        <p:txBody>
          <a:bodyPr vert="horz" wrap="square" lIns="91440" tIns="45720" rIns="91440" bIns="45720" anchor="t" anchorCtr="0"/>
          <a:p>
            <a:pPr>
              <a:lnSpc>
                <a:spcPct val="1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存储器容量：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存储器中所有存储单元的总数目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KB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MB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GB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TB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存储器带宽：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单位时间内从存储器读出的二进制数信息量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(B/S</a:t>
            </a:r>
            <a:r>
              <a:rPr lang="en-US" altLang="zh-CN" sz="2400" dirty="0">
                <a:solidFill>
                  <a:srgbClr val="FFFF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主频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时钟周期：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CPU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的工作节拍受主时钟控制，主时钟不断产生固定频率的时钟</a:t>
            </a:r>
            <a:endParaRPr lang="zh-CN" altLang="en-US" sz="2400" dirty="0"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  主时钟的频率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f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叫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的主频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。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MHz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zh-CN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GHz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)</a:t>
            </a:r>
            <a:endParaRPr lang="zh-CN" altLang="en-US" sz="2400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  主频的倒数称为</a:t>
            </a:r>
            <a:r>
              <a:rPr lang="zh-CN" altLang="zh-CN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CPU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时钟周期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T</a:t>
            </a:r>
            <a:r>
              <a:rPr lang="en-US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)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，即</a:t>
            </a:r>
            <a:r>
              <a:rPr lang="zh-CN" altLang="zh-CN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T=1/f</a:t>
            </a:r>
            <a:r>
              <a:rPr lang="zh-CN" altLang="en-US" sz="2400" dirty="0"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(us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宋体" panose="02010600030101010101" pitchFamily="2" charset="-122"/>
              </a:rPr>
              <a:t>ns)</a:t>
            </a:r>
            <a:endParaRPr lang="en-US" altLang="zh-CN" sz="2400" dirty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FF00"/>
              </a:solidFill>
              <a:latin typeface="黑体" panose="02010609060101010101" charset="-122"/>
              <a:ea typeface="黑体" panose="02010609060101010101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 anchor="t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.2.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计算机的性能指标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338138" y="1111250"/>
            <a:ext cx="8653463" cy="53403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执行时间：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执行一段程序所占用的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时间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   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A8FE9C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执行时间 ＝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时钟周期数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× 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时钟周期长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A8FE9C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　　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CPI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执行一条指令所需的平均时钟周期数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    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I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＝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执行某段程序所需的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CPU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时钟周期数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+mn-ea"/>
              </a:rPr>
              <a:t>÷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程序包含的指令条数</a:t>
            </a:r>
            <a:endParaRPr kumimoji="0" lang="zh-CN" altLang="zh-CN" sz="2400" b="1" i="0" u="none" strike="noStrike" kern="0" cap="none" spc="0" normalizeH="0" baseline="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MIPS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平均每秒执行多少百万条定点指令数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 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A8FE9C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MIPS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＝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指令数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+mn-ea"/>
              </a:rPr>
              <a:t>÷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（程序执行时间 ×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10</a:t>
            </a:r>
            <a:r>
              <a:rPr kumimoji="0" lang="en-US" altLang="zh-CN" sz="2400" b="1" i="0" u="none" strike="noStrike" kern="0" cap="none" spc="0" normalizeH="0" baseline="30000" noProof="1" dirty="0">
                <a:solidFill>
                  <a:srgbClr val="0000FF"/>
                </a:solidFill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6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）</a:t>
            </a:r>
            <a:endParaRPr kumimoji="0" lang="zh-CN" altLang="zh-CN" sz="2400" b="1" i="0" u="none" strike="noStrike" kern="0" cap="none" spc="0" normalizeH="0" baseline="0" noProof="1" dirty="0">
              <a:solidFill>
                <a:srgbClr val="A8FE9C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FLOPS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：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平均每秒执行浮点操作的次数</a:t>
            </a:r>
            <a:endParaRPr kumimoji="0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   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A8FE9C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FLOPS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＝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浮点操作次数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charset="-122"/>
                <a:cs typeface="+mn-cs"/>
                <a:sym typeface="+mn-ea"/>
              </a:rPr>
              <a:t>÷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 程序执行时间 （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s</a:t>
            </a:r>
            <a:r>
              <a:rPr kumimoji="0" lang="zh-CN" altLang="zh-CN" sz="2400" b="1" i="0" u="none" strike="noStrike" kern="0" cap="none" spc="0" normalizeH="0" baseline="0" noProof="1" dirty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）</a:t>
            </a:r>
            <a:endParaRPr kumimoji="0" lang="zh-CN" altLang="zh-CN" sz="2400" b="1" i="0" u="none" strike="noStrike" kern="0" cap="none" spc="0" normalizeH="0" baseline="0" noProof="1" dirty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M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FLOPS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  <a:sym typeface="+mn-ea"/>
              </a:rPr>
              <a:t>：    </a:t>
            </a:r>
            <a:endParaRPr kumimoji="0" lang="en-US" altLang="zh-CN" sz="2400" b="1" i="0" u="none" strike="noStrike" kern="0" cap="none" spc="0" normalizeH="0" baseline="0" noProof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  <a:sym typeface="+mn-ea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89012"/>
          </a:xfrm>
        </p:spPr>
        <p:txBody>
          <a:bodyPr anchor="t" anchorCtr="0"/>
          <a:p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1</a:t>
            </a:r>
            <a:r>
              <a:rPr lang="zh-CN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.2.</a:t>
            </a:r>
            <a:r>
              <a:rPr lang="en-US" altLang="zh-CN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4 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  <a:cs typeface="+mj-cs"/>
                <a:sym typeface="宋体" panose="02010600030101010101" pitchFamily="2" charset="-122"/>
              </a:rPr>
              <a:t>计算机的性能指标</a:t>
            </a:r>
            <a:endParaRPr lang="zh-CN" altLang="en-US">
              <a:latin typeface="黑体" panose="02010609060101010101" charset="-122"/>
              <a:ea typeface="黑体" panose="02010609060101010101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dynamicNum"/>
</p:tagLst>
</file>

<file path=ppt/tags/tag2.xml><?xml version="1.0" encoding="utf-8"?>
<p:tagLst xmlns:p="http://schemas.openxmlformats.org/presentationml/2006/main">
  <p:tag name="KSO_WM_UNIT_PLACING_PICTURE_USER_VIEWPORT" val="{&quot;height&quot;:6150,&quot;width&quot;:12090}"/>
</p:tagLst>
</file>

<file path=ppt/tags/tag3.xml><?xml version="1.0" encoding="utf-8"?>
<p:tagLst xmlns:p="http://schemas.openxmlformats.org/presentationml/2006/main">
  <p:tag name="COMMONDATA" val="eyJoZGlkIjoiZTA1OGViMDJjMGQzMThmMGQ1YTI1NDM3MGFlZjFjZWYifQ=="/>
  <p:tag name="commondata" val="eyJoZGlkIjoiZDk3NmJkYjNkZGMzMmIwNWRmZThiNjcyN2RhNzBiOWUifQ==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2680</Words>
  <Application>WPS 演示</Application>
  <PresentationFormat>全屏显示(4:3)</PresentationFormat>
  <Paragraphs>270</Paragraphs>
  <Slides>24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黑体</vt:lpstr>
      <vt:lpstr>Times New Roman</vt:lpstr>
      <vt:lpstr>微软雅黑</vt:lpstr>
      <vt:lpstr>Arial Unicode MS</vt:lpstr>
      <vt:lpstr>Wingdings</vt:lpstr>
      <vt:lpstr>Network</vt:lpstr>
      <vt:lpstr>1_Network</vt:lpstr>
      <vt:lpstr>2_Network</vt:lpstr>
      <vt:lpstr>Paint.Picture</vt:lpstr>
      <vt:lpstr>Paint.Picture</vt:lpstr>
      <vt:lpstr>Paint.Picture</vt:lpstr>
      <vt:lpstr>第一章  计算机系统概论</vt:lpstr>
      <vt:lpstr>1.1计算机的分类</vt:lpstr>
      <vt:lpstr>PowerPoint 演示文稿</vt:lpstr>
      <vt:lpstr>PowerPoint 演示文稿</vt:lpstr>
      <vt:lpstr>PowerPoint 演示文稿</vt:lpstr>
      <vt:lpstr>1.2计算机发展简史：五代</vt:lpstr>
      <vt:lpstr>1.2.4 计算机的性能指标</vt:lpstr>
      <vt:lpstr>1.2.4 计算机的性能指标</vt:lpstr>
      <vt:lpstr>1.2.4 计算机的性能指标</vt:lpstr>
      <vt:lpstr>1.3计算机的硬件</vt:lpstr>
      <vt:lpstr>1.3.1 计算机硬件组成</vt:lpstr>
      <vt:lpstr>1.3.1 计算机硬件组成</vt:lpstr>
      <vt:lpstr>运算器：算术逻辑运算</vt:lpstr>
      <vt:lpstr>1.3.1 计算机硬件组成</vt:lpstr>
      <vt:lpstr>存储器：存储数据和程序</vt:lpstr>
      <vt:lpstr>1.3.1 计算机硬件组成</vt:lpstr>
      <vt:lpstr>控制器：控制指令的执行</vt:lpstr>
      <vt:lpstr>1.3.1 计算机硬件组成</vt:lpstr>
      <vt:lpstr>适配器与I/O设备</vt:lpstr>
      <vt:lpstr>1.3.1 计算机硬件组成</vt:lpstr>
      <vt:lpstr>1.3.1 计算机硬件组成</vt:lpstr>
      <vt:lpstr>1.4 计算机的软件</vt:lpstr>
      <vt:lpstr>1.5计算机系统的层次结构</vt:lpstr>
      <vt:lpstr>作业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杨旭东</dc:creator>
  <cp:lastModifiedBy>李艳军（杨林妈妈）</cp:lastModifiedBy>
  <cp:revision>171</cp:revision>
  <dcterms:created xsi:type="dcterms:W3CDTF">2008-05-19T20:45:00Z</dcterms:created>
  <dcterms:modified xsi:type="dcterms:W3CDTF">2024-09-02T01:54:25Z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37CE58E45B764210842215FBEB656271</vt:lpwstr>
  </property>
</Properties>
</file>