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emf" ContentType="image/x-em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3"/>
    <p:sldMasterId id="2147483673" r:id="rId4"/>
  </p:sldMasterIdLst>
  <p:notesMasterIdLst>
    <p:notesMasterId r:id="rId17"/>
  </p:notesMasterIdLst>
  <p:sldIdLst>
    <p:sldId id="316" r:id="rId5"/>
    <p:sldId id="463" r:id="rId6"/>
    <p:sldId id="464" r:id="rId7"/>
    <p:sldId id="317" r:id="rId8"/>
    <p:sldId id="460" r:id="rId9"/>
    <p:sldId id="461" r:id="rId10"/>
    <p:sldId id="462" r:id="rId11"/>
    <p:sldId id="485" r:id="rId12"/>
    <p:sldId id="459" r:id="rId13"/>
    <p:sldId id="465" r:id="rId14"/>
    <p:sldId id="486" r:id="rId15"/>
    <p:sldId id="554" r:id="rId16"/>
    <p:sldId id="466" r:id="rId18"/>
    <p:sldId id="555" r:id="rId19"/>
    <p:sldId id="557" r:id="rId20"/>
    <p:sldId id="558" r:id="rId21"/>
    <p:sldId id="559" r:id="rId22"/>
    <p:sldId id="560" r:id="rId23"/>
    <p:sldId id="556" r:id="rId24"/>
    <p:sldId id="471" r:id="rId25"/>
    <p:sldId id="561" r:id="rId26"/>
    <p:sldId id="562" r:id="rId27"/>
    <p:sldId id="563" r:id="rId28"/>
    <p:sldId id="564" r:id="rId29"/>
    <p:sldId id="565" r:id="rId30"/>
    <p:sldId id="566" r:id="rId31"/>
    <p:sldId id="567" r:id="rId32"/>
    <p:sldId id="568" r:id="rId33"/>
    <p:sldId id="470" r:id="rId34"/>
    <p:sldId id="472" r:id="rId35"/>
    <p:sldId id="495" r:id="rId36"/>
    <p:sldId id="323" r:id="rId37"/>
    <p:sldId id="329" r:id="rId38"/>
    <p:sldId id="473" r:id="rId39"/>
    <p:sldId id="474" r:id="rId40"/>
    <p:sldId id="475" r:id="rId41"/>
    <p:sldId id="476" r:id="rId42"/>
    <p:sldId id="477" r:id="rId43"/>
    <p:sldId id="478" r:id="rId44"/>
    <p:sldId id="480" r:id="rId45"/>
    <p:sldId id="479" r:id="rId46"/>
    <p:sldId id="489" r:id="rId47"/>
    <p:sldId id="491" r:id="rId48"/>
    <p:sldId id="492" r:id="rId49"/>
    <p:sldId id="493" r:id="rId50"/>
    <p:sldId id="494" r:id="rId51"/>
    <p:sldId id="514" r:id="rId52"/>
    <p:sldId id="496" r:id="rId53"/>
    <p:sldId id="498" r:id="rId54"/>
    <p:sldId id="524" r:id="rId55"/>
    <p:sldId id="527" r:id="rId56"/>
    <p:sldId id="528" r:id="rId57"/>
    <p:sldId id="516" r:id="rId58"/>
    <p:sldId id="515" r:id="rId59"/>
    <p:sldId id="517" r:id="rId60"/>
    <p:sldId id="529" r:id="rId61"/>
    <p:sldId id="530" r:id="rId62"/>
    <p:sldId id="536" r:id="rId63"/>
    <p:sldId id="535" r:id="rId64"/>
    <p:sldId id="537" r:id="rId65"/>
    <p:sldId id="538" r:id="rId66"/>
    <p:sldId id="539" r:id="rId67"/>
    <p:sldId id="540" r:id="rId68"/>
    <p:sldId id="531" r:id="rId69"/>
    <p:sldId id="541" r:id="rId70"/>
    <p:sldId id="542" r:id="rId71"/>
    <p:sldId id="543" r:id="rId72"/>
    <p:sldId id="544" r:id="rId73"/>
    <p:sldId id="545" r:id="rId74"/>
    <p:sldId id="546" r:id="rId75"/>
    <p:sldId id="547" r:id="rId76"/>
    <p:sldId id="548" r:id="rId77"/>
    <p:sldId id="549" r:id="rId78"/>
    <p:sldId id="550" r:id="rId79"/>
  </p:sldIdLst>
  <p:sldSz cx="9144000" cy="6858000" type="screen4x3"/>
  <p:notesSz cx="6858000" cy="9144000"/>
  <p:custDataLst>
    <p:tags r:id="rId83"/>
  </p:custDataLst>
  <p:defaultTextStyle>
    <a:defPPr>
      <a:defRPr lang="zh-CN"/>
    </a:defPPr>
    <a:lvl1pPr marL="0" lvl="0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lvl="1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lvl="2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lvl="3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lvl="4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lvl="5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lvl="6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lvl="7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lvl="8" indent="0" algn="l" defTabSz="914400" rtl="0" eaLnBrk="1" fontAlgn="base" latinLnBrk="0" hangingPunct="1">
      <a:lnSpc>
        <a:spcPct val="100000"/>
      </a:lnSpc>
      <a:spcBef>
        <a:spcPct val="0"/>
      </a:spcBef>
      <a:spcAft>
        <a:spcPct val="0"/>
      </a:spcAft>
      <a:buFontTx/>
      <a:buNone/>
      <a:defRPr sz="2400" b="0" i="0" u="none" kern="1200" baseline="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5" userDrawn="1">
          <p15:clr>
            <a:srgbClr val="A4A3A4"/>
          </p15:clr>
        </p15:guide>
        <p15:guide id="2" pos="298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FF"/>
    <a:srgbClr val="0000FF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3235"/>
    <p:restoredTop sz="90929"/>
  </p:normalViewPr>
  <p:slideViewPr>
    <p:cSldViewPr showGuides="1">
      <p:cViewPr varScale="1">
        <p:scale>
          <a:sx n="103" d="100"/>
          <a:sy n="103" d="100"/>
        </p:scale>
        <p:origin x="-1854" y="-96"/>
      </p:cViewPr>
      <p:guideLst>
        <p:guide orient="horz" pos="2195"/>
        <p:guide pos="298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5" cy="72005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3" Type="http://schemas.openxmlformats.org/officeDocument/2006/relationships/tags" Target="tags/tag1.xml"/><Relationship Id="rId82" Type="http://schemas.openxmlformats.org/officeDocument/2006/relationships/tableStyles" Target="tableStyles.xml"/><Relationship Id="rId81" Type="http://schemas.openxmlformats.org/officeDocument/2006/relationships/viewProps" Target="viewProps.xml"/><Relationship Id="rId80" Type="http://schemas.openxmlformats.org/officeDocument/2006/relationships/presProps" Target="presProps.xml"/><Relationship Id="rId8" Type="http://schemas.openxmlformats.org/officeDocument/2006/relationships/slide" Target="slides/slide4.xml"/><Relationship Id="rId79" Type="http://schemas.openxmlformats.org/officeDocument/2006/relationships/slide" Target="slides/slide74.xml"/><Relationship Id="rId78" Type="http://schemas.openxmlformats.org/officeDocument/2006/relationships/slide" Target="slides/slide73.xml"/><Relationship Id="rId77" Type="http://schemas.openxmlformats.org/officeDocument/2006/relationships/slide" Target="slides/slide72.xml"/><Relationship Id="rId76" Type="http://schemas.openxmlformats.org/officeDocument/2006/relationships/slide" Target="slides/slide71.xml"/><Relationship Id="rId75" Type="http://schemas.openxmlformats.org/officeDocument/2006/relationships/slide" Target="slides/slide70.xml"/><Relationship Id="rId74" Type="http://schemas.openxmlformats.org/officeDocument/2006/relationships/slide" Target="slides/slide69.xml"/><Relationship Id="rId73" Type="http://schemas.openxmlformats.org/officeDocument/2006/relationships/slide" Target="slides/slide68.xml"/><Relationship Id="rId72" Type="http://schemas.openxmlformats.org/officeDocument/2006/relationships/slide" Target="slides/slide67.xml"/><Relationship Id="rId71" Type="http://schemas.openxmlformats.org/officeDocument/2006/relationships/slide" Target="slides/slide66.xml"/><Relationship Id="rId70" Type="http://schemas.openxmlformats.org/officeDocument/2006/relationships/slide" Target="slides/slide65.xml"/><Relationship Id="rId7" Type="http://schemas.openxmlformats.org/officeDocument/2006/relationships/slide" Target="slides/slide3.xml"/><Relationship Id="rId69" Type="http://schemas.openxmlformats.org/officeDocument/2006/relationships/slide" Target="slides/slide64.xml"/><Relationship Id="rId68" Type="http://schemas.openxmlformats.org/officeDocument/2006/relationships/slide" Target="slides/slide63.xml"/><Relationship Id="rId67" Type="http://schemas.openxmlformats.org/officeDocument/2006/relationships/slide" Target="slides/slide62.xml"/><Relationship Id="rId66" Type="http://schemas.openxmlformats.org/officeDocument/2006/relationships/slide" Target="slides/slide61.xml"/><Relationship Id="rId65" Type="http://schemas.openxmlformats.org/officeDocument/2006/relationships/slide" Target="slides/slide60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60" Type="http://schemas.openxmlformats.org/officeDocument/2006/relationships/slide" Target="slides/slide55.xml"/><Relationship Id="rId6" Type="http://schemas.openxmlformats.org/officeDocument/2006/relationships/slide" Target="slides/slide2.xml"/><Relationship Id="rId59" Type="http://schemas.openxmlformats.org/officeDocument/2006/relationships/slide" Target="slides/slide54.xml"/><Relationship Id="rId58" Type="http://schemas.openxmlformats.org/officeDocument/2006/relationships/slide" Target="slides/slide53.xml"/><Relationship Id="rId57" Type="http://schemas.openxmlformats.org/officeDocument/2006/relationships/slide" Target="slides/slide52.xml"/><Relationship Id="rId56" Type="http://schemas.openxmlformats.org/officeDocument/2006/relationships/slide" Target="slides/slide51.xml"/><Relationship Id="rId55" Type="http://schemas.openxmlformats.org/officeDocument/2006/relationships/slide" Target="slides/slide50.xml"/><Relationship Id="rId54" Type="http://schemas.openxmlformats.org/officeDocument/2006/relationships/slide" Target="slides/slide49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" Type="http://schemas.openxmlformats.org/officeDocument/2006/relationships/slide" Target="slides/slide1.xml"/><Relationship Id="rId49" Type="http://schemas.openxmlformats.org/officeDocument/2006/relationships/slide" Target="slides/slide4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0" Type="http://schemas.openxmlformats.org/officeDocument/2006/relationships/slide" Target="slides/slide35.xml"/><Relationship Id="rId4" Type="http://schemas.openxmlformats.org/officeDocument/2006/relationships/slideMaster" Target="slideMasters/slideMaster3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4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0" Type="http://schemas.openxmlformats.org/officeDocument/2006/relationships/slide" Target="slides/slide15.xml"/><Relationship Id="rId2" Type="http://schemas.openxmlformats.org/officeDocument/2006/relationships/theme" Target="theme/theme1.xml"/><Relationship Id="rId19" Type="http://schemas.openxmlformats.org/officeDocument/2006/relationships/slide" Target="slides/slide14.xml"/><Relationship Id="rId18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1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w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wmf"/></Relationships>
</file>

<file path=ppt/drawings/_rels/vmlDrawing19.vml.rels><?xml version="1.0" encoding="UTF-8" standalone="yes"?>
<Relationships xmlns="http://schemas.openxmlformats.org/package/2006/relationships"><Relationship Id="rId2" Type="http://schemas.openxmlformats.org/officeDocument/2006/relationships/image" Target="../media/image15.wmf"/><Relationship Id="rId1" Type="http://schemas.openxmlformats.org/officeDocument/2006/relationships/image" Target="../media/image13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w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drawings/_rels/vmlDrawing2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9.wmf"/><Relationship Id="rId1" Type="http://schemas.openxmlformats.org/officeDocument/2006/relationships/image" Target="../media/image18.w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0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image" Target="../media/image1.e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/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91440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37160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1828800" marR="0" lvl="4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1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p>
            <a:pPr lvl="0" algn="r" eaLnBrk="1" fontAlgn="base" hangingPunct="1"/>
            <a:fld id="{9A0DB2DC-4C9A-4742-B13C-FB6460FD3503}" type="slidenum">
              <a:rPr lang="zh-CN" altLang="en-US" sz="1200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z="1200" strike="noStrike" noProof="1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7410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1506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1507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3554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3555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4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7650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7651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29698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29699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5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1746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1747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3794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3795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35842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35843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7410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7410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7410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7410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7410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7410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7410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7411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7" name="Rectangle 7"/>
          <p:cNvSpPr txBox="1">
            <a:spLocks noGrp="1"/>
          </p:cNvSpPr>
          <p:nvPr>
            <p:ph type="sldNum" sz="quarter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vert="horz" lIns="91440" tIns="45720" rIns="91440" bIns="45720" anchor="b"/>
          <a:p>
            <a:pPr lvl="0" algn="r"/>
            <a:fld id="{9A0DB2DC-4C9A-4742-B13C-FB6460FD3503}" type="slidenum">
              <a:rPr lang="en-US" altLang="zh-CN" sz="1200" dirty="0"/>
            </a:fld>
            <a:endParaRPr lang="en-US" altLang="zh-CN" sz="1200" dirty="0"/>
          </a:p>
        </p:txBody>
      </p:sp>
      <p:sp>
        <p:nvSpPr>
          <p:cNvPr id="19458" name="Rectangle 2"/>
          <p:cNvSpPr>
            <a:spLocks noRot="1" noTextEdit="1"/>
          </p:cNvSpPr>
          <p:nvPr>
            <p:ph type="sldImg"/>
          </p:nvPr>
        </p:nvSpPr>
        <p:spPr>
          <a:ln>
            <a:solidFill>
              <a:srgbClr val="000000"/>
            </a:solidFill>
            <a:miter/>
          </a:ln>
        </p:spPr>
      </p:sp>
      <p:sp>
        <p:nvSpPr>
          <p:cNvPr id="19459" name="Rectangle 3"/>
          <p:cNvSpPr>
            <a:spLocks noGrp="1"/>
          </p:cNvSpPr>
          <p:nvPr>
            <p:ph type="body"/>
          </p:nvPr>
        </p:nvSpPr>
        <p:spPr>
          <a:noFill/>
          <a:ln>
            <a:noFill/>
          </a:ln>
        </p:spPr>
        <p:txBody>
          <a:bodyPr wrap="square" lIns="91440" tIns="45720" rIns="91440" bIns="45720" anchor="t"/>
          <a:p>
            <a:pPr lvl="0">
              <a:spcBef>
                <a:spcPct val="0"/>
              </a:spcBef>
            </a:pPr>
            <a:endParaRPr lang="zh-CN" altLang="zh-CN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8775" y="1052513"/>
            <a:ext cx="4316413" cy="5616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7588" y="1052513"/>
            <a:ext cx="4316412" cy="5616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9724" y="1981200"/>
            <a:ext cx="3808476" cy="4114800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+mn-lt"/>
                <a:ea typeface="黑体" panose="02010609060101010101" pitchFamily="49" charset="-122"/>
              </a:defRPr>
            </a:lvl1pPr>
            <a:lvl2pPr>
              <a:defRPr b="1">
                <a:latin typeface="+mn-lt"/>
                <a:ea typeface="黑体" panose="02010609060101010101" pitchFamily="49" charset="-122"/>
              </a:defRPr>
            </a:lvl2pPr>
            <a:lvl3pPr>
              <a:defRPr b="1">
                <a:latin typeface="+mn-lt"/>
                <a:ea typeface="黑体" panose="02010609060101010101" pitchFamily="49" charset="-122"/>
              </a:defRPr>
            </a:lvl3pPr>
            <a:lvl4pPr>
              <a:defRPr b="1">
                <a:latin typeface="+mn-lt"/>
                <a:ea typeface="黑体" panose="02010609060101010101" pitchFamily="49" charset="-122"/>
              </a:defRPr>
            </a:lvl4pPr>
            <a:lvl5pPr>
              <a:defRPr b="1">
                <a:latin typeface="+mn-lt"/>
                <a:ea typeface="黑体" panose="02010609060101010101" pitchFamily="49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716657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pPr fontAlgn="base"/>
            <a:r>
              <a:rPr lang="zh-CN" altLang="en-US" strike="noStrike" noProof="1" smtClean="0"/>
              <a:t>单击此处编辑母版副标题样式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latin typeface="+mn-lt"/>
                <a:ea typeface="黑体" panose="02010609060101010101" pitchFamily="49" charset="-122"/>
              </a:defRPr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latin typeface="+mn-lt"/>
                <a:ea typeface="黑体" panose="02010609060101010101" pitchFamily="49" charset="-122"/>
              </a:defRPr>
            </a:lvl1pPr>
            <a:lvl2pPr>
              <a:defRPr b="1">
                <a:latin typeface="+mn-lt"/>
                <a:ea typeface="黑体" panose="02010609060101010101" pitchFamily="49" charset="-122"/>
              </a:defRPr>
            </a:lvl2pPr>
            <a:lvl3pPr>
              <a:defRPr b="1">
                <a:latin typeface="+mn-lt"/>
                <a:ea typeface="黑体" panose="02010609060101010101" pitchFamily="49" charset="-122"/>
              </a:defRPr>
            </a:lvl3pPr>
            <a:lvl4pPr>
              <a:defRPr b="1">
                <a:latin typeface="+mn-lt"/>
                <a:ea typeface="黑体" panose="02010609060101010101" pitchFamily="49" charset="-122"/>
              </a:defRPr>
            </a:lvl4pPr>
            <a:lvl5pPr>
              <a:defRPr b="1">
                <a:latin typeface="+mn-lt"/>
                <a:ea typeface="黑体" panose="02010609060101010101" pitchFamily="49" charset="-122"/>
              </a:defRPr>
            </a:lvl5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标题，文本与内容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3412"/>
          </a:xfrm>
        </p:spPr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358775" y="1052513"/>
            <a:ext cx="4316413" cy="5616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827588" y="1052513"/>
            <a:ext cx="4316412" cy="5616575"/>
          </a:xfrm>
        </p:spPr>
        <p:txBody>
          <a:bodyPr/>
          <a:lstStyle/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  <a:p>
            <a:pPr lvl="1" fontAlgn="base"/>
            <a:r>
              <a:rPr lang="zh-CN" altLang="en-US" strike="noStrike" noProof="1" smtClean="0"/>
              <a:t>第二级</a:t>
            </a:r>
            <a:endParaRPr lang="zh-CN" altLang="en-US" strike="noStrike" noProof="1" smtClean="0"/>
          </a:p>
          <a:p>
            <a:pPr lvl="2" fontAlgn="base"/>
            <a:r>
              <a:rPr lang="zh-CN" altLang="en-US" strike="noStrike" noProof="1" smtClean="0"/>
              <a:t>第三级</a:t>
            </a:r>
            <a:endParaRPr lang="zh-CN" altLang="en-US" strike="noStrike" noProof="1" smtClean="0"/>
          </a:p>
          <a:p>
            <a:pPr lvl="3" fontAlgn="base"/>
            <a:r>
              <a:rPr lang="zh-CN" altLang="en-US" strike="noStrike" noProof="1" smtClean="0"/>
              <a:t>第四级</a:t>
            </a:r>
            <a:endParaRPr lang="zh-CN" altLang="en-US" strike="noStrike" noProof="1" smtClean="0"/>
          </a:p>
          <a:p>
            <a:pPr lvl="4" fontAlgn="base"/>
            <a:r>
              <a:rPr lang="zh-CN" altLang="en-US" strike="noStrike" noProof="1" smtClean="0"/>
              <a:t>第五级</a:t>
            </a:r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pPr fontAlgn="base"/>
            <a:r>
              <a:rPr lang="zh-CN" altLang="en-US" strike="noStrike" noProof="1" smtClean="0"/>
              <a:t>单击此处编辑母版标题样式</a:t>
            </a:r>
            <a:endParaRPr lang="zh-CN" altLang="en-US" strike="noStrike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zh-CN" altLang="en-US" sz="3200" b="0" i="0" u="none" strike="noStrike" kern="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fontAlgn="base"/>
            <a:r>
              <a:rPr lang="zh-CN" altLang="en-US" strike="noStrike" noProof="1" smtClean="0"/>
              <a:t>单击此处编辑母版文本样式</a:t>
            </a:r>
            <a:endParaRPr lang="zh-CN" altLang="en-US" strike="noStrike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1.xml"/><Relationship Id="rId8" Type="http://schemas.openxmlformats.org/officeDocument/2006/relationships/slideLayout" Target="../slideLayouts/slideLayout20.xml"/><Relationship Id="rId7" Type="http://schemas.openxmlformats.org/officeDocument/2006/relationships/slideLayout" Target="../slideLayouts/slideLayout19.xml"/><Relationship Id="rId6" Type="http://schemas.openxmlformats.org/officeDocument/2006/relationships/slideLayout" Target="../slideLayouts/slideLayout18.xml"/><Relationship Id="rId5" Type="http://schemas.openxmlformats.org/officeDocument/2006/relationships/slideLayout" Target="../slideLayouts/slideLayout17.xml"/><Relationship Id="rId4" Type="http://schemas.openxmlformats.org/officeDocument/2006/relationships/slideLayout" Target="../slideLayouts/slideLayout16.xml"/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22.xml"/><Relationship Id="rId1" Type="http://schemas.openxmlformats.org/officeDocument/2006/relationships/slideLayout" Target="../slideLayouts/slideLayout13.xml"/></Relationships>
</file>

<file path=ppt/slideMasters/_rels/slideMaster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2.xml"/><Relationship Id="rId8" Type="http://schemas.openxmlformats.org/officeDocument/2006/relationships/slideLayout" Target="../slideLayouts/slideLayout31.xml"/><Relationship Id="rId7" Type="http://schemas.openxmlformats.org/officeDocument/2006/relationships/slideLayout" Target="../slideLayouts/slideLayout30.xml"/><Relationship Id="rId6" Type="http://schemas.openxmlformats.org/officeDocument/2006/relationships/slideLayout" Target="../slideLayouts/slideLayout29.xml"/><Relationship Id="rId5" Type="http://schemas.openxmlformats.org/officeDocument/2006/relationships/slideLayout" Target="../slideLayouts/slideLayout28.xml"/><Relationship Id="rId4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5.xml"/><Relationship Id="rId13" Type="http://schemas.openxmlformats.org/officeDocument/2006/relationships/theme" Target="../theme/theme3.xml"/><Relationship Id="rId12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" Type="http://schemas.openxmlformats.org/officeDocument/2006/relationships/slideLayout" Target="../slideLayouts/slideLayout2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050" name="标题 1025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2051" name="文本占位符 1026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400"/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400"/>
            </a:lvl1pPr>
          </a:lstStyle>
          <a:p>
            <a:pPr lvl="0" fontAlgn="base"/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400"/>
            </a:lvl1pPr>
          </a:lstStyle>
          <a:p>
            <a:pPr lvl="0" fontAlgn="base"/>
            <a:fld id="{9A0DB2DC-4C9A-4742-B13C-FB6460FD3503}" type="slidenum">
              <a:rPr lang="zh-CN" altLang="en-US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zh-CN" altLang="en-US" strike="noStrike" noProof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sldNum="0" hdr="0" ftr="0" dt="0"/>
  <p:txStyles>
    <p:titleStyle>
      <a:lvl1pPr marL="0" lvl="0" indent="0" algn="ctr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32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•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–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rtl="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har char="»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FF330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2pPr>
      <a:lvl3pPr marL="914400" lvl="2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FF330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3pPr>
      <a:lvl4pPr marL="1371600" lvl="3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FF330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4pPr>
      <a:lvl5pPr marL="1828800" lvl="4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FF330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5pPr>
      <a:lvl6pPr marL="2286000" lvl="5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FF330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6pPr>
      <a:lvl7pPr marL="2743200" lvl="6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FF330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7pPr>
      <a:lvl8pPr marL="3200400" lvl="7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FF330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8pPr>
      <a:lvl9pPr marL="3657600" lvl="8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None/>
        <a:defRPr sz="2800" b="0" i="0" u="none" kern="1200" baseline="0">
          <a:solidFill>
            <a:srgbClr val="FF3300"/>
          </a:solidFill>
          <a:latin typeface="黑体" panose="02010609060101010101" pitchFamily="49" charset="-122"/>
          <a:ea typeface="黑体" panose="02010609060101010101" pitchFamily="49" charset="-122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1026" name="Rectangle 2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7" name="Rectangle 3"/>
          <p:cNvSpPr>
            <a:spLocks noGrp="1"/>
          </p:cNvSpPr>
          <p:nvPr>
            <p:ph type="body"/>
          </p:nvPr>
        </p:nvSpPr>
        <p:spPr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 indent="-285750"/>
            <a:r>
              <a:rPr lang="zh-CN" altLang="en-US" dirty="0"/>
              <a:t>第二级</a:t>
            </a:r>
            <a:endParaRPr lang="zh-CN" altLang="en-US" dirty="0"/>
          </a:p>
          <a:p>
            <a:pPr lvl="2" indent="-228600"/>
            <a:r>
              <a:rPr lang="zh-CN" altLang="en-US" dirty="0"/>
              <a:t>第三级</a:t>
            </a:r>
            <a:endParaRPr lang="zh-CN" altLang="en-US" dirty="0"/>
          </a:p>
          <a:p>
            <a:pPr lvl="3" indent="-228600"/>
            <a:r>
              <a:rPr lang="zh-CN" altLang="en-US" dirty="0"/>
              <a:t>第四级</a:t>
            </a:r>
            <a:endParaRPr lang="zh-CN" altLang="en-US" dirty="0"/>
          </a:p>
          <a:p>
            <a:pPr lvl="4" indent="-228600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1" lang="en-US" altLang="zh-CN" sz="14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pPr lvl="0" eaLnBrk="1" fontAlgn="base" hangingPunct="1"/>
            <a:fld id="{9A0DB2DC-4C9A-4742-B13C-FB6460FD3503}" type="slidenum">
              <a:rPr lang="en-US" altLang="zh-CN" strike="noStrike" noProof="1" dirty="0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fld>
            <a:endParaRPr lang="en-US" altLang="zh-CN" strike="noStrike" noProof="1" dirty="0">
              <a:latin typeface="Times New Roman" panose="02020603050405020304" pitchFamily="18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hf sldNum="0"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9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.xml"/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4.w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3.wmf"/><Relationship Id="rId1" Type="http://schemas.openxmlformats.org/officeDocument/2006/relationships/oleObject" Target="../embeddings/oleObject10.bin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2.xml"/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.wmf"/><Relationship Id="rId1" Type="http://schemas.openxmlformats.org/officeDocument/2006/relationships/oleObject" Target="../embeddings/oleObject12.bin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3.xml"/><Relationship Id="rId8" Type="http://schemas.openxmlformats.org/officeDocument/2006/relationships/vmlDrawing" Target="../drawings/vmlDrawing11.vml"/><Relationship Id="rId7" Type="http://schemas.openxmlformats.org/officeDocument/2006/relationships/slideLayout" Target="../slideLayouts/slideLayout25.x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15.bin"/><Relationship Id="rId4" Type="http://schemas.openxmlformats.org/officeDocument/2006/relationships/image" Target="../media/image7.wmf"/><Relationship Id="rId3" Type="http://schemas.openxmlformats.org/officeDocument/2006/relationships/oleObject" Target="../embeddings/oleObject14.bin"/><Relationship Id="rId2" Type="http://schemas.openxmlformats.org/officeDocument/2006/relationships/image" Target="../media/image6.wmf"/><Relationship Id="rId1" Type="http://schemas.openxmlformats.org/officeDocument/2006/relationships/oleObject" Target="../embeddings/oleObject13.bin"/></Relationships>
</file>

<file path=ppt/slides/_rels/slide1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9.wmf"/><Relationship Id="rId1" Type="http://schemas.openxmlformats.org/officeDocument/2006/relationships/oleObject" Target="../embeddings/oleObject16.bin"/></Relationships>
</file>

<file path=ppt/slides/_rels/slide1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5.xml"/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0.wmf"/><Relationship Id="rId1" Type="http://schemas.openxmlformats.org/officeDocument/2006/relationships/oleObject" Target="../embeddings/oleObject17.bin"/></Relationships>
</file>

<file path=ppt/slides/_rels/slide1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8.bin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vmlDrawing" Target="../drawings/vmlDrawing15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1.wmf"/><Relationship Id="rId1" Type="http://schemas.openxmlformats.org/officeDocument/2006/relationships/oleObject" Target="../embeddings/oleObject19.bin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6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2.wmf"/><Relationship Id="rId1" Type="http://schemas.openxmlformats.org/officeDocument/2006/relationships/oleObject" Target="../embeddings/oleObject20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1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4.wmf"/><Relationship Id="rId1" Type="http://schemas.openxmlformats.org/officeDocument/2006/relationships/oleObject" Target="../embeddings/oleObject22.bin"/></Relationships>
</file>

<file path=ppt/slides/_rels/slide2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9.v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15.wmf"/><Relationship Id="rId3" Type="http://schemas.openxmlformats.org/officeDocument/2006/relationships/oleObject" Target="../embeddings/oleObject24.bin"/><Relationship Id="rId2" Type="http://schemas.openxmlformats.org/officeDocument/2006/relationships/image" Target="../media/image13.wmf"/><Relationship Id="rId1" Type="http://schemas.openxmlformats.org/officeDocument/2006/relationships/oleObject" Target="../embeddings/oleObject23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6.wmf"/><Relationship Id="rId1" Type="http://schemas.openxmlformats.org/officeDocument/2006/relationships/oleObject" Target="../embeddings/oleObject25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17.wmf"/><Relationship Id="rId1" Type="http://schemas.openxmlformats.org/officeDocument/2006/relationships/oleObject" Target="../embeddings/oleObject26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2.vml"/><Relationship Id="rId5" Type="http://schemas.openxmlformats.org/officeDocument/2006/relationships/slideLayout" Target="../slideLayouts/slideLayout25.xml"/><Relationship Id="rId4" Type="http://schemas.openxmlformats.org/officeDocument/2006/relationships/image" Target="../media/image19.wmf"/><Relationship Id="rId3" Type="http://schemas.openxmlformats.org/officeDocument/2006/relationships/oleObject" Target="../embeddings/oleObject28.bin"/><Relationship Id="rId2" Type="http://schemas.openxmlformats.org/officeDocument/2006/relationships/image" Target="../media/image18.wmf"/><Relationship Id="rId1" Type="http://schemas.openxmlformats.org/officeDocument/2006/relationships/oleObject" Target="../embeddings/oleObject27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25.xml"/><Relationship Id="rId2" Type="http://schemas.openxmlformats.org/officeDocument/2006/relationships/image" Target="../media/image20.wmf"/><Relationship Id="rId1" Type="http://schemas.openxmlformats.org/officeDocument/2006/relationships/oleObject" Target="../embeddings/oleObject29.bin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2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3.bin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4.bin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5.bin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emf"/><Relationship Id="rId1" Type="http://schemas.openxmlformats.org/officeDocument/2006/relationships/oleObject" Target="../embeddings/oleObject6.bin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2.emf"/><Relationship Id="rId3" Type="http://schemas.openxmlformats.org/officeDocument/2006/relationships/oleObject" Target="../embeddings/oleObject8.bin"/><Relationship Id="rId2" Type="http://schemas.openxmlformats.org/officeDocument/2006/relationships/image" Target="../media/image1.emf"/><Relationship Id="rId1" Type="http://schemas.openxmlformats.org/officeDocument/2006/relationships/oleObject" Target="../embeddings/oleObject7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1" name="Rectangle 2"/>
          <p:cNvSpPr>
            <a:spLocks noGrp="1"/>
          </p:cNvSpPr>
          <p:nvPr>
            <p:ph type="title"/>
          </p:nvPr>
        </p:nvSpPr>
        <p:spPr>
          <a:xfrm>
            <a:off x="642938" y="0"/>
            <a:ext cx="7772400" cy="642938"/>
          </a:xfrm>
        </p:spPr>
        <p:txBody>
          <a:bodyPr wrap="square" lIns="91440" tIns="45720" rIns="91440" bIns="45720" anchor="ctr"/>
          <a:p>
            <a:pPr eaLnBrk="1" hangingPunct="1"/>
            <a:r>
              <a:rPr kumimoji="1" lang="zh-CN" altLang="en-US" sz="3600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补充：</a:t>
            </a:r>
            <a:r>
              <a:rPr kumimoji="1" lang="en-US" altLang="zh-CN" sz="3600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8086/8088</a:t>
            </a:r>
            <a:r>
              <a:rPr kumimoji="1" lang="zh-CN" altLang="en-US" sz="3600" dirty="0">
                <a:solidFill>
                  <a:srgbClr val="FF33CC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汇编语言</a:t>
            </a:r>
            <a:endParaRPr kumimoji="1" lang="zh-CN" altLang="en-US" sz="3600" dirty="0">
              <a:solidFill>
                <a:srgbClr val="FF33CC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3187" name="Rectangle 3"/>
          <p:cNvSpPr>
            <a:spLocks noGrp="1"/>
          </p:cNvSpPr>
          <p:nvPr>
            <p:ph idx="1"/>
          </p:nvPr>
        </p:nvSpPr>
        <p:spPr>
          <a:xfrm>
            <a:off x="109538" y="911225"/>
            <a:ext cx="8305800" cy="3455988"/>
          </a:xfrm>
        </p:spPr>
        <p:txBody>
          <a:bodyPr wrap="square" lIns="91440" tIns="45720" rIns="91440" bIns="45720" anchor="t"/>
          <a:p>
            <a:pPr eaLnBrk="1" hangingPunct="1">
              <a:spcBef>
                <a:spcPct val="50000"/>
              </a:spcBef>
              <a:buNone/>
            </a:pPr>
            <a:r>
              <a:rPr kumimoji="1" lang="en-US" altLang="zh-CN" sz="2400" dirty="0">
                <a:solidFill>
                  <a:srgbClr val="FF00FF"/>
                </a:solidFill>
                <a:latin typeface="楷体" panose="02010609060101010101" charset="-122"/>
                <a:ea typeface="楷体" panose="02010609060101010101" charset="-122"/>
                <a:cs typeface="+mn-cs"/>
              </a:rPr>
              <a:t>● </a:t>
            </a:r>
            <a:r>
              <a:rPr kumimoji="1"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80X86</a:t>
            </a:r>
            <a:r>
              <a:rPr kumimoji="1"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微处理器：</a:t>
            </a:r>
            <a:r>
              <a:rPr kumimoji="1"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Intel</a:t>
            </a:r>
            <a:r>
              <a:rPr kumimoji="1"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公司</a:t>
            </a:r>
            <a:endParaRPr kumimoji="1" lang="zh-CN" altLang="en-US" sz="24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spcBef>
                <a:spcPct val="50000"/>
              </a:spcBef>
              <a:buNone/>
            </a:pPr>
            <a:endParaRPr kumimoji="1" lang="zh-CN" altLang="en-US" sz="24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spcBef>
                <a:spcPct val="50000"/>
              </a:spcBef>
              <a:buNone/>
            </a:pPr>
            <a:endParaRPr kumimoji="1" lang="zh-CN" altLang="en-US" sz="24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spcBef>
                <a:spcPct val="50000"/>
              </a:spcBef>
              <a:buNone/>
            </a:pPr>
            <a:endParaRPr kumimoji="1" lang="zh-CN" altLang="en-US" sz="24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spcBef>
                <a:spcPct val="50000"/>
              </a:spcBef>
              <a:buNone/>
            </a:pPr>
            <a:endParaRPr kumimoji="1" lang="zh-CN" altLang="en-US" sz="24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spcBef>
                <a:spcPct val="50000"/>
              </a:spcBef>
              <a:buNone/>
            </a:pPr>
            <a:endParaRPr kumimoji="1" lang="zh-CN" altLang="en-US" sz="24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spcBef>
                <a:spcPct val="50000"/>
              </a:spcBef>
              <a:buNone/>
            </a:pPr>
            <a:endParaRPr kumimoji="1" lang="zh-CN" altLang="en-US" sz="24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spcBef>
                <a:spcPct val="50000"/>
              </a:spcBef>
              <a:buNone/>
            </a:pPr>
            <a:endParaRPr kumimoji="1" lang="zh-CN" altLang="en-US" sz="24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一、</a:t>
            </a:r>
            <a:r>
              <a:rPr kumimoji="1"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8086/8088 </a:t>
            </a:r>
            <a:r>
              <a:rPr kumimoji="1"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内部结构</a:t>
            </a:r>
            <a:endParaRPr kumimoji="1" lang="zh-CN" altLang="en-US" sz="24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eaLnBrk="1" hangingPunct="1">
              <a:spcBef>
                <a:spcPct val="50000"/>
              </a:spcBef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从功能上，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8086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分为</a:t>
            </a:r>
            <a:r>
              <a:rPr kumimoji="1"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总线接口部件</a:t>
            </a:r>
            <a:r>
              <a:rPr kumimoji="1" lang="en-US" altLang="zh-CN" sz="2400" dirty="0">
                <a:latin typeface="黑体" panose="02010609060101010101" pitchFamily="49" charset="-122"/>
                <a:ea typeface="+mn-ea"/>
                <a:cs typeface="+mn-cs"/>
              </a:rPr>
              <a:t>BIU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</a:t>
            </a: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执行部件</a:t>
            </a:r>
            <a:r>
              <a:rPr kumimoji="1" lang="en-US" altLang="zh-CN" sz="2400" dirty="0">
                <a:latin typeface="黑体" panose="02010609060101010101" pitchFamily="49" charset="-122"/>
                <a:ea typeface="+mn-ea"/>
                <a:cs typeface="+mn-cs"/>
              </a:rPr>
              <a:t>EU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两部分</a:t>
            </a:r>
            <a:endParaRPr kumimoji="1" lang="en-US" altLang="zh-CN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3" name="表格 2"/>
          <p:cNvGraphicFramePr/>
          <p:nvPr/>
        </p:nvGraphicFramePr>
        <p:xfrm>
          <a:off x="474663" y="1444625"/>
          <a:ext cx="8318500" cy="34750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63700"/>
                <a:gridCol w="1663700"/>
                <a:gridCol w="1663700"/>
                <a:gridCol w="1663700"/>
                <a:gridCol w="1663700"/>
              </a:tblGrid>
              <a:tr h="64008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型号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发布年份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字长</a:t>
                      </a:r>
                      <a:r>
                        <a:rPr lang="en-US" altLang="zh-CN" sz="2400"/>
                        <a:t>(</a:t>
                      </a:r>
                      <a:r>
                        <a:rPr lang="zh-CN" altLang="en-US" sz="2400"/>
                        <a:t>位</a:t>
                      </a:r>
                      <a:r>
                        <a:rPr lang="en-US" altLang="zh-CN" sz="2400"/>
                        <a:t>)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数据总线宽度</a:t>
                      </a:r>
                      <a:endParaRPr lang="zh-CN" altLang="en-US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zh-CN" altLang="en-US" sz="2400"/>
                        <a:t>地址总线宽度</a:t>
                      </a:r>
                      <a:endParaRPr lang="zh-CN" altLang="en-US" sz="24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8086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1978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16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16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20</a:t>
                      </a:r>
                      <a:endParaRPr lang="en-US" altLang="zh-CN" sz="24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80286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1982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16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16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24</a:t>
                      </a:r>
                      <a:endParaRPr lang="en-US" altLang="zh-CN" sz="24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80386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1986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32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32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32</a:t>
                      </a:r>
                      <a:endParaRPr lang="en-US" altLang="zh-CN" sz="24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80486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1989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32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32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32</a:t>
                      </a:r>
                      <a:endParaRPr lang="en-US" altLang="zh-CN" sz="2400"/>
                    </a:p>
                  </a:txBody>
                  <a:tcPr anchor="ctr" anchorCtr="0"/>
                </a:tc>
              </a:tr>
              <a:tr h="3810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80586</a:t>
                      </a:r>
                      <a:endParaRPr lang="en-US" altLang="zh-CN" sz="2400"/>
                    </a:p>
                    <a:p>
                      <a:pPr algn="ctr">
                        <a:buNone/>
                      </a:pPr>
                      <a:r>
                        <a:rPr lang="en-US" altLang="zh-CN" sz="2400"/>
                        <a:t>Pentium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1993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32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64</a:t>
                      </a:r>
                      <a:endParaRPr lang="en-US" altLang="zh-CN" sz="2400"/>
                    </a:p>
                  </a:txBody>
                  <a:tcPr anchor="ctr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400"/>
                        <a:t>32</a:t>
                      </a:r>
                      <a:endParaRPr lang="en-US" altLang="zh-CN" sz="2400"/>
                    </a:p>
                  </a:txBody>
                  <a:tcPr anchor="ctr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3187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3187">
                                            <p:txEl>
                                              <p:charRg st="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27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3187">
                                            <p:txEl>
                                              <p:charRg st="27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3187">
                                            <p:txEl>
                                              <p:charRg st="27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187">
                                            <p:txEl>
                                              <p:charRg st="45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93187">
                                            <p:txEl>
                                              <p:charRg st="45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93187">
                                            <p:txEl>
                                              <p:charRg st="45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4337" name="Object 4"/>
          <p:cNvGraphicFramePr>
            <a:graphicFrameLocks noGrp="1"/>
          </p:cNvGraphicFramePr>
          <p:nvPr>
            <p:ph idx="1"/>
          </p:nvPr>
        </p:nvGraphicFramePr>
        <p:xfrm>
          <a:off x="282575" y="334963"/>
          <a:ext cx="8632825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2" name="" r:id="rId1" imgW="4314825" imgH="3228975" progId="Visio.Drawing.11">
                  <p:embed/>
                </p:oleObj>
              </mc:Choice>
              <mc:Fallback>
                <p:oleObj name="" r:id="rId1" imgW="4314825" imgH="3228975" progId="Visio.Drawing.11">
                  <p:embed/>
                  <p:pic>
                    <p:nvPicPr>
                      <p:cNvPr id="0" name="图片 3081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575" y="334963"/>
                        <a:ext cx="8632825" cy="5943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0" name="Rectangle 2"/>
          <p:cNvSpPr>
            <a:spLocks noGrp="1"/>
          </p:cNvSpPr>
          <p:nvPr>
            <p:ph type="title"/>
          </p:nvPr>
        </p:nvSpPr>
        <p:spPr>
          <a:xfrm>
            <a:off x="2522538" y="403225"/>
            <a:ext cx="2938462" cy="392113"/>
          </a:xfrm>
        </p:spPr>
        <p:txBody>
          <a:bodyPr wrap="square" lIns="91440" tIns="45720" rIns="91440" bIns="45720" anchor="ctr"/>
          <a:p>
            <a:pPr algn="l" eaLnBrk="1" hangingPunct="1"/>
            <a:r>
              <a:rPr kumimoji="1" lang="zh-CN" altLang="en-US" sz="2400" dirty="0">
                <a:solidFill>
                  <a:srgbClr val="FF00FF"/>
                </a:solidFill>
                <a:latin typeface="楷体" panose="02010609060101010101" charset="-122"/>
                <a:ea typeface="楷体" panose="02010609060101010101" charset="-122"/>
                <a:cs typeface="+mj-cs"/>
              </a:rPr>
              <a:t>●</a:t>
            </a:r>
            <a:r>
              <a:rPr kumimoji="1"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段寄存器与存放偏移地址的寄存器之间的缺省组合关系？</a:t>
            </a:r>
            <a:endParaRPr kumimoji="1" lang="zh-CN" altLang="en-US" sz="24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2" name="表格 1"/>
          <p:cNvGraphicFramePr/>
          <p:nvPr/>
        </p:nvGraphicFramePr>
        <p:xfrm>
          <a:off x="725488" y="2989263"/>
          <a:ext cx="5878830" cy="27654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9840"/>
                <a:gridCol w="4618990"/>
              </a:tblGrid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段</a:t>
                      </a:r>
                      <a:endParaRPr lang="zh-CN" altLang="en-US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zh-CN" altLang="en-US" sz="2400"/>
                        <a:t>偏移</a:t>
                      </a:r>
                      <a:endParaRPr lang="zh-CN" altLang="en-US" sz="2400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CS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IP</a:t>
                      </a:r>
                      <a:endParaRPr lang="en-US" altLang="zh-CN" sz="2400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SS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SP</a:t>
                      </a:r>
                      <a:r>
                        <a:rPr lang="zh-CN" altLang="en-US" sz="2400"/>
                        <a:t>或</a:t>
                      </a:r>
                      <a:r>
                        <a:rPr lang="en-US" altLang="zh-CN" sz="2400"/>
                        <a:t>BP</a:t>
                      </a:r>
                      <a:endParaRPr lang="en-US" altLang="zh-CN" sz="2400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DS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BX</a:t>
                      </a:r>
                      <a:r>
                        <a:rPr lang="zh-CN" altLang="en-US" sz="2400"/>
                        <a:t>、</a:t>
                      </a:r>
                      <a:r>
                        <a:rPr lang="en-US" altLang="zh-CN" sz="2400"/>
                        <a:t>DI</a:t>
                      </a:r>
                      <a:r>
                        <a:rPr lang="zh-CN" altLang="en-US" sz="2400"/>
                        <a:t>、</a:t>
                      </a:r>
                      <a:r>
                        <a:rPr lang="en-US" altLang="zh-CN" sz="2400"/>
                        <a:t>SI</a:t>
                      </a:r>
                      <a:r>
                        <a:rPr lang="zh-CN" altLang="en-US" sz="2400"/>
                        <a:t>或一个</a:t>
                      </a:r>
                      <a:r>
                        <a:rPr lang="en-US" altLang="zh-CN" sz="2400"/>
                        <a:t>16</a:t>
                      </a:r>
                      <a:r>
                        <a:rPr lang="zh-CN" altLang="en-US" sz="2400"/>
                        <a:t>位数</a:t>
                      </a:r>
                      <a:endParaRPr lang="zh-CN" altLang="en-US" sz="2400"/>
                    </a:p>
                  </a:txBody>
                  <a:tcPr/>
                </a:tc>
              </a:tr>
              <a:tr h="553085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ES</a:t>
                      </a:r>
                      <a:endParaRPr lang="en-US" altLang="zh-CN" sz="24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2400"/>
                        <a:t>DI (</a:t>
                      </a:r>
                      <a:r>
                        <a:rPr lang="zh-CN" altLang="en-US" sz="2400"/>
                        <a:t>用于串指令</a:t>
                      </a:r>
                      <a:r>
                        <a:rPr lang="en-US" altLang="zh-CN" sz="2400"/>
                        <a:t>)</a:t>
                      </a:r>
                      <a:endParaRPr lang="en-US" altLang="zh-CN" sz="240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4359" name="矩形 4"/>
          <p:cNvSpPr/>
          <p:nvPr/>
        </p:nvSpPr>
        <p:spPr>
          <a:xfrm>
            <a:off x="5768975" y="1273175"/>
            <a:ext cx="1223963" cy="1139825"/>
          </a:xfrm>
          <a:prstGeom prst="rect">
            <a:avLst/>
          </a:prstGeom>
          <a:noFill/>
          <a:ln w="539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60" name="矩形 5"/>
          <p:cNvSpPr/>
          <p:nvPr/>
        </p:nvSpPr>
        <p:spPr>
          <a:xfrm>
            <a:off x="5768975" y="2466975"/>
            <a:ext cx="1223963" cy="247650"/>
          </a:xfrm>
          <a:prstGeom prst="rect">
            <a:avLst/>
          </a:prstGeom>
          <a:noFill/>
          <a:ln w="539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361" name="矩形 6"/>
          <p:cNvSpPr/>
          <p:nvPr/>
        </p:nvSpPr>
        <p:spPr>
          <a:xfrm>
            <a:off x="1079500" y="1527175"/>
            <a:ext cx="1216025" cy="1038225"/>
          </a:xfrm>
          <a:prstGeom prst="rect">
            <a:avLst/>
          </a:prstGeom>
          <a:noFill/>
          <a:ln w="53975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229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1" name="标题 1"/>
          <p:cNvSpPr>
            <a:spLocks noGrp="1"/>
          </p:cNvSpPr>
          <p:nvPr>
            <p:ph type="title"/>
          </p:nvPr>
        </p:nvSpPr>
        <p:spPr>
          <a:xfrm>
            <a:off x="301625" y="136525"/>
            <a:ext cx="7772400" cy="652463"/>
          </a:xfrm>
        </p:spPr>
        <p:txBody>
          <a:bodyPr anchor="ctr"/>
          <a:p>
            <a:r>
              <a:rPr kumimoji="1" lang="en-US" altLang="zh-CN">
                <a:solidFill>
                  <a:srgbClr val="FF00FF"/>
                </a:solidFill>
                <a:latin typeface="+mj-lt"/>
                <a:ea typeface="+mj-ea"/>
                <a:cs typeface="+mj-cs"/>
              </a:rPr>
              <a:t>8086/8088 </a:t>
            </a:r>
            <a:r>
              <a:rPr kumimoji="1" lang="zh-CN" altLang="zh-CN">
                <a:solidFill>
                  <a:srgbClr val="FF00FF"/>
                </a:solidFill>
                <a:latin typeface="+mj-lt"/>
                <a:ea typeface="黑体" panose="02010609060101010101" pitchFamily="49" charset="-122"/>
                <a:cs typeface="+mj-cs"/>
              </a:rPr>
              <a:t>寻址方式</a:t>
            </a:r>
            <a:endParaRPr kumimoji="1" lang="zh-CN" altLang="zh-CN">
              <a:solidFill>
                <a:srgbClr val="FF00FF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82600" y="788988"/>
            <a:ext cx="7772400" cy="4114800"/>
          </a:xfrm>
        </p:spPr>
        <p:txBody>
          <a:bodyPr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>
                <a:solidFill>
                  <a:srgbClr val="FF00FF"/>
                </a:solidFill>
                <a:latin typeface="+mn-lt"/>
                <a:ea typeface="黑体" panose="02010609060101010101" pitchFamily="49" charset="-122"/>
                <a:cs typeface="+mn-cs"/>
              </a:rPr>
              <a:t>与数据有关的寻址方式</a:t>
            </a:r>
            <a:endParaRPr kumimoji="1" lang="zh-CN" altLang="en-US" sz="2400" b="1" i="0" u="none" strike="noStrike" kern="0" cap="none" spc="0" normalizeH="0" baseline="0" noProof="1">
              <a:solidFill>
                <a:srgbClr val="FF00FF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2400" b="1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立即数寻址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MOV AL, 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5</a:t>
            </a:r>
            <a:endParaRPr kumimoji="1" lang="en-US" altLang="zh-CN" sz="2400" b="1" i="0" u="none" strike="noStrike" kern="0" cap="none" spc="0" normalizeH="0" baseline="0" noProof="1">
              <a:solidFill>
                <a:srgbClr val="0000FF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2400" b="1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寄存器寻址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MOV AX,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BX</a:t>
            </a:r>
            <a:endParaRPr kumimoji="1" lang="en-US" altLang="zh-CN" sz="2400" b="1" i="0" u="none" strike="noStrike" kern="0" cap="none" spc="0" normalizeH="0" baseline="0" noProof="1">
              <a:solidFill>
                <a:srgbClr val="0000FF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2400" b="1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直接寻址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MOV AX,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[2000H]</a:t>
            </a:r>
            <a:endParaRPr kumimoji="1" lang="en-US" altLang="zh-CN" sz="2400" b="1" i="0" u="none" strike="noStrike" kern="0" cap="none" spc="0" normalizeH="0" baseline="0" noProof="1">
              <a:solidFill>
                <a:srgbClr val="0000FF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                           MOV AX, 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ES:VALUE</a:t>
            </a:r>
            <a:endParaRPr kumimoji="1" lang="en-US" altLang="zh-CN" sz="2400" b="1" i="0" u="none" strike="noStrike" kern="0" cap="none" spc="0" normalizeH="0" baseline="0" noProof="1">
              <a:solidFill>
                <a:srgbClr val="0000FF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400" b="1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寄存器间接寻址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MOV AX,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[BX]</a:t>
            </a:r>
            <a:endParaRPr kumimoji="1" lang="en-US" altLang="zh-CN" sz="2400" b="1" i="0" u="none" strike="noStrike" kern="0" cap="none" spc="0" normalizeH="0" baseline="0" noProof="1">
              <a:solidFill>
                <a:srgbClr val="0000FF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400" b="1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寄存器相对寻址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MOV AX, 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COUNT [SI]</a:t>
            </a:r>
            <a:endParaRPr kumimoji="1" lang="en-US" altLang="zh-CN" sz="2400" b="1" i="0" u="none" strike="noStrike" kern="0" cap="none" spc="0" normalizeH="0" baseline="0" noProof="1">
              <a:solidFill>
                <a:srgbClr val="0000FF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400" b="1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基址变址寻址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          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MOV AX,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[BX] [DI]</a:t>
            </a:r>
            <a:endParaRPr kumimoji="1" lang="en-US" altLang="zh-CN" sz="2400" b="1" i="0" u="none" strike="noStrike" kern="0" cap="none" spc="0" normalizeH="0" baseline="0" noProof="1">
              <a:solidFill>
                <a:srgbClr val="0000FF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400" b="1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相对基址变址寻址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MOV AX, 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MASK [BX] [SI]</a:t>
            </a:r>
            <a:endParaRPr kumimoji="1" lang="en-US" altLang="zh-CN" sz="2400" b="1" i="0" u="none" strike="noStrike" kern="0" cap="none" spc="0" normalizeH="0" baseline="0" noProof="1">
              <a:solidFill>
                <a:srgbClr val="0000FF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7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>
                <a:solidFill>
                  <a:srgbClr val="FF00FF"/>
                </a:solidFill>
                <a:latin typeface="+mn-lt"/>
                <a:ea typeface="黑体" panose="02010609060101010101" pitchFamily="49" charset="-122"/>
                <a:cs typeface="+mn-cs"/>
              </a:rPr>
              <a:t>与转移地址有关的寻址方式</a:t>
            </a:r>
            <a:endParaRPr kumimoji="1" lang="zh-CN" altLang="en-US" sz="2400" b="1" i="0" u="none" strike="noStrike" kern="0" cap="none" spc="0" normalizeH="0" baseline="0" noProof="1">
              <a:solidFill>
                <a:srgbClr val="FF00FF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400" b="1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直接寻址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     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JMP  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PROGIA</a:t>
            </a:r>
            <a:endParaRPr kumimoji="1" lang="en-US" altLang="zh-CN" sz="2400" b="1" i="0" u="none" strike="noStrike" kern="0" cap="none" spc="0" normalizeH="0" baseline="0" noProof="1">
              <a:solidFill>
                <a:srgbClr val="0000FF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400" b="1" i="0" u="none" strike="noStrike" kern="0" cap="none" spc="0" normalizeH="0" baseline="0" noProof="1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间接寻址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     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JMP 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BX</a:t>
            </a:r>
            <a:endParaRPr kumimoji="1" lang="en-US" altLang="zh-CN" sz="2400" b="1" i="0" u="none" strike="noStrike" kern="0" cap="none" spc="0" normalizeH="0" baseline="0" noProof="1">
              <a:solidFill>
                <a:srgbClr val="0000FF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</a:pP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                         JMP 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[BX][SI]</a:t>
            </a:r>
            <a:endParaRPr kumimoji="1" lang="en-US" altLang="zh-CN" sz="2400" b="1" i="0" u="none" strike="noStrike" kern="0" cap="none" spc="0" normalizeH="0" baseline="0" noProof="1">
              <a:solidFill>
                <a:srgbClr val="0000FF"/>
              </a:solidFill>
              <a:latin typeface="+mn-lt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2400" cy="587375"/>
          </a:xfrm>
        </p:spPr>
        <p:txBody>
          <a:bodyPr wrap="square" lIns="91440" tIns="45720" rIns="91440" bIns="45720" anchor="ctr"/>
          <a:p>
            <a:r>
              <a:rPr kumimoji="1" lang="zh-CN" altLang="en-US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补充：汇编语言程序上机过程</a:t>
            </a:r>
            <a:endParaRPr kumimoji="1" lang="zh-CN" altLang="en-US" dirty="0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249238" y="847408"/>
            <a:ext cx="8207375" cy="5472112"/>
          </a:xfrm>
        </p:spPr>
        <p:txBody>
          <a:bodyPr wrap="square" lIns="91440" tIns="45720" rIns="91440" bIns="45720" anchor="t"/>
          <a:p>
            <a:pPr marL="0" indent="0">
              <a:lnSpc>
                <a:spcPct val="130000"/>
              </a:lnSpc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安装汇编环境：把</a:t>
            </a: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masm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文件夹拷贝至 </a:t>
            </a: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盘</a:t>
            </a:r>
            <a:endParaRPr kumimoji="1"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安装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DosBox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   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运行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DosBox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3649980" y="1709420"/>
          <a:ext cx="648335" cy="9023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647700" imgH="901700" progId="Paint.Picture">
                  <p:embed/>
                </p:oleObj>
              </mc:Choice>
              <mc:Fallback>
                <p:oleObj name="" r:id="rId1" imgW="647700" imgH="9017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3649980" y="1709420"/>
                        <a:ext cx="648335" cy="9023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623570" y="2933065"/>
          <a:ext cx="7584440" cy="39249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3" imgW="7651750" imgH="4895850" progId="Paint.Picture">
                  <p:embed/>
                </p:oleObj>
              </mc:Choice>
              <mc:Fallback>
                <p:oleObj name="" r:id="rId3" imgW="7651750" imgH="48958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23570" y="2933065"/>
                        <a:ext cx="7584440" cy="39249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2400" cy="587375"/>
          </a:xfrm>
        </p:spPr>
        <p:txBody>
          <a:bodyPr wrap="square" lIns="91440" tIns="45720" rIns="91440" bIns="45720" anchor="ctr"/>
          <a:p>
            <a:r>
              <a:rPr kumimoji="1" lang="zh-CN" altLang="en-US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补充：汇编语言程序上机过程</a:t>
            </a:r>
            <a:endParaRPr kumimoji="1" lang="zh-CN" altLang="en-US" dirty="0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249238" y="922973"/>
            <a:ext cx="8207375" cy="5472112"/>
          </a:xfrm>
        </p:spPr>
        <p:txBody>
          <a:bodyPr wrap="square" lIns="91440" tIns="45720" rIns="91440" bIns="45720" anchor="t"/>
          <a:p>
            <a:pPr marL="0" indent="0">
              <a:lnSpc>
                <a:spcPct val="160000"/>
              </a:lnSpc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安装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sym typeface="+mn-ea"/>
              </a:rPr>
              <a:t>notpad++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编辑器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① </a:t>
            </a:r>
            <a:r>
              <a:rPr kumimoji="1" lang="zh-CN" altLang="en-US" sz="28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编辑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源程序：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用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sym typeface="+mn-ea"/>
              </a:rPr>
              <a:t>notpad++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生成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r>
              <a:rPr kumimoji="1" lang="en-US" altLang="zh-CN" sz="2800" b="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01</a:t>
            </a:r>
            <a:r>
              <a:rPr kumimoji="1" lang="en-US" altLang="zh-CN" sz="2800" b="0" dirty="0">
                <a:solidFill>
                  <a:srgbClr val="FF0000"/>
                </a:solidFill>
                <a:latin typeface="黑体" panose="02010609060101010101" pitchFamily="49" charset="-122"/>
                <a:ea typeface="+mn-ea"/>
                <a:cs typeface="+mn-cs"/>
              </a:rPr>
              <a:t>.asm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源文件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4618990" y="100965"/>
          <a:ext cx="4403725" cy="63709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2749550" imgH="4616450" progId="Paint.Picture">
                  <p:embed/>
                </p:oleObj>
              </mc:Choice>
              <mc:Fallback>
                <p:oleObj name="" r:id="rId1" imgW="2749550" imgH="46164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618990" y="100965"/>
                        <a:ext cx="4403725" cy="63709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2400" cy="587375"/>
          </a:xfrm>
        </p:spPr>
        <p:txBody>
          <a:bodyPr wrap="square" lIns="91440" tIns="45720" rIns="91440" bIns="45720" anchor="ctr"/>
          <a:p>
            <a:r>
              <a:rPr kumimoji="1" lang="zh-CN" altLang="en-US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补充：汇编语言程序上机过程</a:t>
            </a:r>
            <a:endParaRPr kumimoji="1" lang="zh-CN" altLang="en-US" dirty="0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249238" y="1042353"/>
            <a:ext cx="8207375" cy="5472112"/>
          </a:xfrm>
        </p:spPr>
        <p:txBody>
          <a:bodyPr wrap="square" lIns="91440" tIns="45720" rIns="91440" bIns="45720" anchor="t"/>
          <a:p>
            <a:pPr marL="0" indent="0">
              <a:lnSpc>
                <a:spcPct val="160000"/>
              </a:lnSpc>
              <a:buNone/>
            </a:pP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编译连接：</a:t>
            </a:r>
            <a:endParaRPr kumimoji="1"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1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按下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win健 + r键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2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打开运行窗口，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键入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cmd</a:t>
            </a:r>
            <a:endParaRPr kumimoji="1" lang="zh-CN" altLang="en-US" sz="28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3</a:t>
            </a:r>
            <a:r>
              <a:rPr kumimoji="1" lang="zh-CN" altLang="en-US" sz="28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、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进入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命令提示符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5073015" y="847725"/>
          <a:ext cx="96774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1225550" imgH="908050" progId="Paint.Picture">
                  <p:embed/>
                </p:oleObj>
              </mc:Choice>
              <mc:Fallback>
                <p:oleObj name="" r:id="rId1" imgW="1225550" imgH="90805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073015" y="847725"/>
                        <a:ext cx="967740" cy="660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/>
          <p:cNvGraphicFramePr/>
          <p:nvPr/>
        </p:nvGraphicFramePr>
        <p:xfrm>
          <a:off x="4491990" y="1650365"/>
          <a:ext cx="4413250" cy="1986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3" imgW="3892550" imgH="1924050" progId="Paint.Picture">
                  <p:embed/>
                </p:oleObj>
              </mc:Choice>
              <mc:Fallback>
                <p:oleObj name="" r:id="rId3" imgW="3892550" imgH="19240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491990" y="1650365"/>
                        <a:ext cx="4413250" cy="1986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/>
          <p:cNvGraphicFramePr/>
          <p:nvPr/>
        </p:nvGraphicFramePr>
        <p:xfrm>
          <a:off x="3468370" y="3768725"/>
          <a:ext cx="5605780" cy="308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5" imgW="3517900" imgH="1714500" progId="Paint.Picture">
                  <p:embed/>
                </p:oleObj>
              </mc:Choice>
              <mc:Fallback>
                <p:oleObj name="" r:id="rId5" imgW="3517900" imgH="17145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3468370" y="3768725"/>
                        <a:ext cx="5605780" cy="308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2400" cy="587375"/>
          </a:xfrm>
        </p:spPr>
        <p:txBody>
          <a:bodyPr wrap="square" lIns="91440" tIns="45720" rIns="91440" bIns="45720" anchor="ctr"/>
          <a:p>
            <a:r>
              <a:rPr kumimoji="1" lang="zh-CN" altLang="en-US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补充：汇编语言程序上机过程</a:t>
            </a:r>
            <a:endParaRPr kumimoji="1" lang="zh-CN" altLang="en-US" dirty="0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249238" y="912813"/>
            <a:ext cx="8207375" cy="5472112"/>
          </a:xfrm>
        </p:spPr>
        <p:txBody>
          <a:bodyPr wrap="square" lIns="91440" tIns="45720" rIns="91440" bIns="45720" anchor="t"/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在命令提示符：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② </a:t>
            </a:r>
            <a:r>
              <a:rPr kumimoji="1" lang="zh-CN" altLang="en-US" sz="28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汇编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：用</a:t>
            </a: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+mn-ea"/>
                <a:cs typeface="+mn-cs"/>
              </a:rPr>
              <a:t>masm</a:t>
            </a:r>
            <a:r>
              <a:rPr kumimoji="1" lang="en-US" altLang="zh-CN" sz="2800" dirty="0">
                <a:latin typeface="黑体" panose="02010609060101010101" pitchFamily="49" charset="-122"/>
                <a:ea typeface="+mn-ea"/>
                <a:cs typeface="+mn-cs"/>
              </a:rPr>
              <a:t>.exe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生成 </a:t>
            </a:r>
            <a:r>
              <a:rPr kumimoji="1" lang="en-US" altLang="zh-CN" sz="2800" dirty="0">
                <a:latin typeface="黑体" panose="02010609060101010101" pitchFamily="49" charset="-122"/>
                <a:ea typeface="+mn-ea"/>
                <a:cs typeface="+mn-cs"/>
              </a:rPr>
              <a:t>.obj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2" name="对象 1"/>
          <p:cNvGraphicFramePr/>
          <p:nvPr/>
        </p:nvGraphicFramePr>
        <p:xfrm>
          <a:off x="187325" y="1921510"/>
          <a:ext cx="8799195" cy="49364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1" imgW="5302250" imgH="3708400" progId="Paint.Picture">
                  <p:embed/>
                </p:oleObj>
              </mc:Choice>
              <mc:Fallback>
                <p:oleObj name="" r:id="rId1" imgW="5302250" imgH="3708400" progId="Paint.Picture">
                  <p:embed/>
                  <p:pic>
                    <p:nvPicPr>
                      <p:cNvPr id="0" name="图片 2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325" y="1921510"/>
                        <a:ext cx="8799195" cy="49364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700723" y="0"/>
            <a:ext cx="7772400" cy="587375"/>
          </a:xfrm>
        </p:spPr>
        <p:txBody>
          <a:bodyPr wrap="square" lIns="91440" tIns="45720" rIns="91440" bIns="45720" anchor="ctr"/>
          <a:p>
            <a:r>
              <a:rPr kumimoji="1" lang="zh-CN" altLang="en-US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补充：汇编语言程序上机过程</a:t>
            </a:r>
            <a:endParaRPr kumimoji="1" lang="zh-CN" altLang="en-US" dirty="0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187008" y="692468"/>
            <a:ext cx="8207375" cy="5472112"/>
          </a:xfrm>
        </p:spPr>
        <p:txBody>
          <a:bodyPr wrap="square" lIns="91440" tIns="45720" rIns="91440" bIns="45720" anchor="t"/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在命令提示符：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③ </a:t>
            </a:r>
            <a:r>
              <a:rPr lang="zh-CN" altLang="en-US" sz="2800" dirty="0">
                <a:solidFill>
                  <a:srgbClr val="FF00FF"/>
                </a:solidFill>
                <a:latin typeface="黑体" panose="02010609060101010101" pitchFamily="49" charset="-122"/>
                <a:sym typeface="+mn-ea"/>
              </a:rPr>
              <a:t>连接</a:t>
            </a: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：用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+mn-ea"/>
                <a:sym typeface="+mn-ea"/>
              </a:rPr>
              <a:t>link</a:t>
            </a:r>
            <a:r>
              <a:rPr lang="en-US" altLang="zh-CN" sz="2800" dirty="0">
                <a:latin typeface="黑体" panose="02010609060101010101" pitchFamily="49" charset="-122"/>
                <a:ea typeface="+mn-ea"/>
                <a:sym typeface="+mn-ea"/>
              </a:rPr>
              <a:t>.exe</a:t>
            </a: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生成 </a:t>
            </a:r>
            <a:r>
              <a:rPr lang="en-US" altLang="zh-CN" sz="2800" dirty="0">
                <a:latin typeface="黑体" panose="02010609060101010101" pitchFamily="49" charset="-122"/>
                <a:ea typeface="+mn-ea"/>
                <a:sym typeface="+mn-ea"/>
              </a:rPr>
              <a:t>.exe</a:t>
            </a: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文件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4" name="对象 3"/>
          <p:cNvGraphicFramePr/>
          <p:nvPr/>
        </p:nvGraphicFramePr>
        <p:xfrm>
          <a:off x="0" y="2017395"/>
          <a:ext cx="9144000" cy="3122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5530850" imgH="1905000" progId="Paint.Picture">
                  <p:embed/>
                </p:oleObj>
              </mc:Choice>
              <mc:Fallback>
                <p:oleObj name="" r:id="rId1" imgW="5530850" imgH="19050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2017395"/>
                        <a:ext cx="9144000" cy="3122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700723" y="0"/>
            <a:ext cx="7772400" cy="587375"/>
          </a:xfrm>
        </p:spPr>
        <p:txBody>
          <a:bodyPr wrap="square" lIns="91440" tIns="45720" rIns="91440" bIns="45720" anchor="ctr"/>
          <a:p>
            <a:r>
              <a:rPr kumimoji="1" lang="zh-CN" altLang="en-US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补充：汇编语言程序上机过程</a:t>
            </a:r>
            <a:endParaRPr kumimoji="1" lang="zh-CN" altLang="en-US" dirty="0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187008" y="692468"/>
            <a:ext cx="8207375" cy="5472112"/>
          </a:xfrm>
        </p:spPr>
        <p:txBody>
          <a:bodyPr wrap="square" lIns="91440" tIns="45720" rIns="91440" bIns="45720" anchor="t"/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回到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DosBox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中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④ </a:t>
            </a:r>
            <a:r>
              <a:rPr lang="zh-CN" altLang="en-US" sz="2800" dirty="0">
                <a:solidFill>
                  <a:srgbClr val="FF00FF"/>
                </a:solidFill>
                <a:latin typeface="黑体" panose="02010609060101010101" pitchFamily="49" charset="-122"/>
                <a:sym typeface="+mn-ea"/>
              </a:rPr>
              <a:t>运行</a:t>
            </a: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：在</a:t>
            </a:r>
            <a:r>
              <a:rPr lang="en-US" altLang="zh-CN" sz="2800" dirty="0">
                <a:latin typeface="黑体" panose="02010609060101010101" pitchFamily="49" charset="-122"/>
                <a:ea typeface="+mn-ea"/>
                <a:sym typeface="+mn-ea"/>
              </a:rPr>
              <a:t>DosBox</a:t>
            </a: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窗口中键入</a:t>
            </a:r>
            <a:r>
              <a:rPr lang="en-US" altLang="zh-CN" sz="2800" dirty="0">
                <a:latin typeface="黑体" panose="02010609060101010101" pitchFamily="49" charset="-122"/>
                <a:ea typeface="+mn-ea"/>
                <a:sym typeface="+mn-ea"/>
              </a:rPr>
              <a:t>.exe</a:t>
            </a: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文件名运行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187325" y="1748790"/>
          <a:ext cx="7239635" cy="510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3613150" imgH="2800350" progId="Paint.Picture">
                  <p:embed/>
                </p:oleObj>
              </mc:Choice>
              <mc:Fallback>
                <p:oleObj name="" r:id="rId1" imgW="3613150" imgH="28003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325" y="1748790"/>
                        <a:ext cx="7239635" cy="5109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700723" y="0"/>
            <a:ext cx="7772400" cy="587375"/>
          </a:xfrm>
        </p:spPr>
        <p:txBody>
          <a:bodyPr wrap="square" lIns="91440" tIns="45720" rIns="91440" bIns="45720" anchor="ctr"/>
          <a:p>
            <a:r>
              <a:rPr kumimoji="1" lang="zh-CN" altLang="en-US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补充：汇编语言程序上机过程</a:t>
            </a:r>
            <a:endParaRPr kumimoji="1" lang="zh-CN" altLang="en-US" dirty="0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187008" y="692468"/>
            <a:ext cx="8207375" cy="5472112"/>
          </a:xfrm>
        </p:spPr>
        <p:txBody>
          <a:bodyPr wrap="square" lIns="91440" tIns="45720" rIns="91440" bIns="45720" anchor="t"/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回到</a:t>
            </a:r>
            <a:r>
              <a:rPr kumimoji="1" lang="en-US" altLang="zh-CN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DosBox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中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zh-CN" altLang="en-US" sz="2800" dirty="0">
                <a:latin typeface="宋体" panose="02010600030101010101" pitchFamily="2" charset="-122"/>
                <a:ea typeface="+mn-ea"/>
                <a:sym typeface="+mn-ea"/>
              </a:rPr>
              <a:t>⑤ </a:t>
            </a:r>
            <a:r>
              <a:rPr lang="zh-CN" altLang="en-US" sz="2800" dirty="0">
                <a:solidFill>
                  <a:srgbClr val="FF00FF"/>
                </a:solidFill>
                <a:latin typeface="黑体" panose="02010609060101010101" pitchFamily="49" charset="-122"/>
                <a:sym typeface="+mn-ea"/>
              </a:rPr>
              <a:t>调试</a:t>
            </a: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：用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+mn-ea"/>
                <a:sym typeface="+mn-ea"/>
              </a:rPr>
              <a:t>debug</a:t>
            </a: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调试</a:t>
            </a:r>
            <a:r>
              <a:rPr lang="en-US" altLang="zh-CN" sz="2800" dirty="0">
                <a:latin typeface="黑体" panose="02010609060101010101" pitchFamily="49" charset="-122"/>
                <a:ea typeface="+mn-ea"/>
                <a:sym typeface="+mn-ea"/>
              </a:rPr>
              <a:t>.exe</a:t>
            </a:r>
            <a:r>
              <a:rPr lang="zh-CN" altLang="en-US" sz="2800" dirty="0">
                <a:latin typeface="黑体" panose="02010609060101010101" pitchFamily="49" charset="-122"/>
                <a:sym typeface="+mn-ea"/>
              </a:rPr>
              <a:t>文件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187325" y="1748790"/>
          <a:ext cx="7239635" cy="510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3613150" imgH="2800350" progId="Paint.Picture">
                  <p:embed/>
                </p:oleObj>
              </mc:Choice>
              <mc:Fallback>
                <p:oleObj name="" r:id="rId1" imgW="3613150" imgH="280035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87325" y="1748790"/>
                        <a:ext cx="7239635" cy="5109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5" name="Rectangle 2"/>
          <p:cNvSpPr>
            <a:spLocks noGrp="1"/>
          </p:cNvSpPr>
          <p:nvPr>
            <p:ph type="title"/>
          </p:nvPr>
        </p:nvSpPr>
        <p:spPr>
          <a:xfrm>
            <a:off x="684213" y="260350"/>
            <a:ext cx="7772400" cy="587375"/>
          </a:xfrm>
        </p:spPr>
        <p:txBody>
          <a:bodyPr wrap="square" lIns="91440" tIns="45720" rIns="91440" bIns="45720" anchor="ctr"/>
          <a:p>
            <a:r>
              <a:rPr kumimoji="1" lang="zh-CN" altLang="en-US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补充：汇编语言程序上机过程</a:t>
            </a:r>
            <a:endParaRPr kumimoji="1" lang="zh-CN" altLang="en-US" dirty="0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140335" y="923290"/>
            <a:ext cx="9003665" cy="5471795"/>
          </a:xfrm>
        </p:spPr>
        <p:txBody>
          <a:bodyPr wrap="square" lIns="91440" tIns="45720" rIns="91440" bIns="45720" anchor="t"/>
          <a:p>
            <a:pPr marL="0" indent="0">
              <a:lnSpc>
                <a:spcPct val="160000"/>
              </a:lnSpc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① </a:t>
            </a:r>
            <a:r>
              <a:rPr kumimoji="1" lang="zh-CN" altLang="en-US" sz="28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编辑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r>
              <a:rPr lang="zh-CN" altLang="en-US" sz="2800" dirty="0">
                <a:solidFill>
                  <a:srgbClr val="FF00FF"/>
                </a:solidFill>
                <a:latin typeface="黑体" panose="02010609060101010101" pitchFamily="49" charset="-122"/>
                <a:sym typeface="+mn-ea"/>
              </a:rPr>
              <a:t>在</a:t>
            </a:r>
            <a:r>
              <a:rPr lang="en-US" altLang="zh-CN" sz="2800" dirty="0">
                <a:solidFill>
                  <a:srgbClr val="FF00FF"/>
                </a:solidFill>
                <a:latin typeface="黑体" panose="02010609060101010101" pitchFamily="49" charset="-122"/>
                <a:sym typeface="+mn-ea"/>
              </a:rPr>
              <a:t>win</a:t>
            </a:r>
            <a:r>
              <a:rPr lang="zh-CN" altLang="en-US" sz="2800" dirty="0">
                <a:solidFill>
                  <a:srgbClr val="FF00FF"/>
                </a:solidFill>
                <a:latin typeface="黑体" panose="02010609060101010101" pitchFamily="49" charset="-122"/>
                <a:sym typeface="+mn-ea"/>
              </a:rPr>
              <a:t>图像界面</a:t>
            </a:r>
            <a:r>
              <a:rPr lang="zh-CN" altLang="en-US" sz="2800" dirty="0">
                <a:solidFill>
                  <a:srgbClr val="FF00FF"/>
                </a:solidFill>
                <a:latin typeface="黑体" panose="02010609060101010101" pitchFamily="49" charset="-122"/>
                <a:sym typeface="+mn-ea"/>
              </a:rPr>
              <a:t>下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用</a:t>
            </a:r>
            <a:r>
              <a:rPr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sym typeface="+mn-ea"/>
              </a:rPr>
              <a:t>notpad++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生成 </a:t>
            </a:r>
            <a:r>
              <a:rPr kumimoji="1" lang="en-US" altLang="zh-CN" sz="2800" dirty="0">
                <a:latin typeface="黑体" panose="02010609060101010101" pitchFamily="49" charset="-122"/>
                <a:ea typeface="+mn-ea"/>
                <a:cs typeface="+mn-cs"/>
              </a:rPr>
              <a:t>.asm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源文件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② </a:t>
            </a:r>
            <a:r>
              <a:rPr kumimoji="1" lang="zh-CN" altLang="en-US" sz="28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汇编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r>
              <a:rPr kumimoji="1" lang="zh-CN" altLang="en-US" sz="28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在命令提示符下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用</a:t>
            </a: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+mn-ea"/>
                <a:cs typeface="+mn-cs"/>
              </a:rPr>
              <a:t>masm</a:t>
            </a:r>
            <a:r>
              <a:rPr kumimoji="1" lang="en-US" altLang="zh-CN" sz="2800" dirty="0">
                <a:latin typeface="黑体" panose="02010609060101010101" pitchFamily="49" charset="-122"/>
                <a:ea typeface="+mn-ea"/>
                <a:cs typeface="+mn-cs"/>
              </a:rPr>
              <a:t>.exe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生成 </a:t>
            </a:r>
            <a:r>
              <a:rPr kumimoji="1" lang="en-US" altLang="zh-CN" sz="2800" dirty="0">
                <a:latin typeface="黑体" panose="02010609060101010101" pitchFamily="49" charset="-122"/>
                <a:ea typeface="+mn-ea"/>
                <a:cs typeface="+mn-cs"/>
              </a:rPr>
              <a:t>.obj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③ </a:t>
            </a:r>
            <a:r>
              <a:rPr kumimoji="1" lang="zh-CN" altLang="en-US" sz="28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连接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</a:t>
            </a:r>
            <a:r>
              <a:rPr lang="zh-CN" altLang="en-US" sz="2800" dirty="0">
                <a:solidFill>
                  <a:srgbClr val="FF00FF"/>
                </a:solidFill>
                <a:latin typeface="黑体" panose="02010609060101010101" pitchFamily="49" charset="-122"/>
                <a:sym typeface="+mn-ea"/>
              </a:rPr>
              <a:t>在命令提示符下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用</a:t>
            </a: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+mn-ea"/>
                <a:cs typeface="+mn-cs"/>
              </a:rPr>
              <a:t>link</a:t>
            </a:r>
            <a:r>
              <a:rPr kumimoji="1" lang="en-US" altLang="zh-CN" sz="2800" dirty="0">
                <a:latin typeface="黑体" panose="02010609060101010101" pitchFamily="49" charset="-122"/>
                <a:ea typeface="+mn-ea"/>
                <a:cs typeface="+mn-cs"/>
              </a:rPr>
              <a:t>.exe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生成 </a:t>
            </a:r>
            <a:r>
              <a:rPr kumimoji="1" lang="en-US" altLang="zh-CN" sz="2800" dirty="0">
                <a:latin typeface="黑体" panose="02010609060101010101" pitchFamily="49" charset="-122"/>
                <a:ea typeface="+mn-ea"/>
                <a:cs typeface="+mn-cs"/>
              </a:rPr>
              <a:t>.exe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④ </a:t>
            </a:r>
            <a:r>
              <a:rPr kumimoji="1" lang="zh-CN" altLang="en-US" sz="28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运行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：在</a:t>
            </a:r>
            <a:r>
              <a:rPr kumimoji="1" lang="en-US" altLang="zh-CN" sz="2800" dirty="0">
                <a:latin typeface="黑体" panose="02010609060101010101" pitchFamily="49" charset="-122"/>
                <a:ea typeface="+mn-ea"/>
                <a:cs typeface="+mn-cs"/>
              </a:rPr>
              <a:t>DosBox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窗口中键入</a:t>
            </a:r>
            <a:r>
              <a:rPr kumimoji="1" lang="en-US" altLang="zh-CN" sz="2800" dirty="0">
                <a:latin typeface="黑体" panose="02010609060101010101" pitchFamily="49" charset="-122"/>
                <a:ea typeface="+mn-ea"/>
                <a:cs typeface="+mn-cs"/>
              </a:rPr>
              <a:t>.exe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文件名运行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en-US" sz="2800" dirty="0">
                <a:latin typeface="宋体" panose="02010600030101010101" pitchFamily="2" charset="-122"/>
                <a:ea typeface="+mn-ea"/>
                <a:cs typeface="+mn-cs"/>
              </a:rPr>
              <a:t>⑤ </a:t>
            </a:r>
            <a:r>
              <a:rPr kumimoji="1" lang="zh-CN" altLang="en-US" sz="28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调试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：在DosBox窗口用</a:t>
            </a:r>
            <a:r>
              <a:rPr kumimoji="1" lang="en-US" altLang="zh-CN" sz="2800" dirty="0">
                <a:solidFill>
                  <a:srgbClr val="FF0000"/>
                </a:solidFill>
                <a:latin typeface="黑体" panose="02010609060101010101" pitchFamily="49" charset="-122"/>
                <a:ea typeface="+mn-ea"/>
                <a:cs typeface="+mn-cs"/>
              </a:rPr>
              <a:t>debug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调试</a:t>
            </a:r>
            <a:r>
              <a:rPr kumimoji="1" lang="en-US" altLang="zh-CN" sz="2800" dirty="0">
                <a:latin typeface="黑体" panose="02010609060101010101" pitchFamily="49" charset="-122"/>
                <a:ea typeface="+mn-ea"/>
                <a:cs typeface="+mn-cs"/>
              </a:rPr>
              <a:t>.exe</a:t>
            </a:r>
            <a:r>
              <a:rPr kumimoji="1" lang="zh-CN" altLang="en-US" sz="28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文件</a:t>
            </a:r>
            <a:endParaRPr kumimoji="1" lang="zh-CN" altLang="en-US" sz="28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121" name="Object 4"/>
          <p:cNvGraphicFramePr>
            <a:graphicFrameLocks noGrp="1"/>
          </p:cNvGraphicFramePr>
          <p:nvPr>
            <p:ph idx="1"/>
          </p:nvPr>
        </p:nvGraphicFramePr>
        <p:xfrm>
          <a:off x="255588" y="352425"/>
          <a:ext cx="8632825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9" name="" r:id="rId1" imgW="4314825" imgH="3228975" progId="Visio.Drawing.11">
                  <p:embed/>
                </p:oleObj>
              </mc:Choice>
              <mc:Fallback>
                <p:oleObj name="" r:id="rId1" imgW="4314825" imgH="3228975" progId="Visio.Drawing.11">
                  <p:embed/>
                  <p:pic>
                    <p:nvPicPr>
                      <p:cNvPr id="0" name="图片 3078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55588" y="352425"/>
                        <a:ext cx="8632825" cy="5943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642938" y="0"/>
            <a:ext cx="7772400" cy="392113"/>
          </a:xfrm>
        </p:spPr>
        <p:txBody>
          <a:bodyPr wrap="square" lIns="91440" tIns="45720" rIns="91440" bIns="45720" anchor="ctr"/>
          <a:p>
            <a:pPr eaLnBrk="1" hangingPunct="1"/>
            <a:r>
              <a:rPr kumimoji="1" lang="en-US" altLang="zh-CN" sz="36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8086/8088</a:t>
            </a:r>
            <a:r>
              <a:rPr kumimoji="1" lang="zh-CN" altLang="en-US" sz="36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内部结构</a:t>
            </a:r>
            <a:endParaRPr kumimoji="1" lang="zh-CN" altLang="en-US" sz="36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cxnSp>
        <p:nvCxnSpPr>
          <p:cNvPr id="5123" name="直接连接符 2"/>
          <p:cNvCxnSpPr/>
          <p:nvPr/>
        </p:nvCxnSpPr>
        <p:spPr>
          <a:xfrm>
            <a:off x="4859338" y="411163"/>
            <a:ext cx="1587" cy="5826125"/>
          </a:xfrm>
          <a:prstGeom prst="line">
            <a:avLst/>
          </a:prstGeom>
          <a:ln w="6032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1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51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3" name="Rectangle 2"/>
          <p:cNvSpPr>
            <a:spLocks noGrp="1"/>
          </p:cNvSpPr>
          <p:nvPr>
            <p:ph type="title"/>
          </p:nvPr>
        </p:nvSpPr>
        <p:spPr>
          <a:xfrm>
            <a:off x="234950" y="161925"/>
            <a:ext cx="7772400" cy="587375"/>
          </a:xfrm>
        </p:spPr>
        <p:txBody>
          <a:bodyPr wrap="square" lIns="91440" tIns="45720" rIns="91440" bIns="45720" anchor="ctr"/>
          <a:p>
            <a:pPr algn="l"/>
            <a:r>
              <a:rPr kumimoji="1" lang="en-US" altLang="zh-CN" sz="2800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debug</a:t>
            </a:r>
            <a:r>
              <a:rPr kumimoji="1" lang="zh-CN" altLang="en-US" sz="2800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命令：</a:t>
            </a:r>
            <a:endParaRPr kumimoji="1" lang="en-US" altLang="zh-CN" sz="2800" dirty="0">
              <a:solidFill>
                <a:srgbClr val="FF33CC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5362" name="Rectangle 3"/>
          <p:cNvSpPr>
            <a:spLocks noGrp="1"/>
          </p:cNvSpPr>
          <p:nvPr>
            <p:ph idx="1"/>
          </p:nvPr>
        </p:nvSpPr>
        <p:spPr>
          <a:xfrm>
            <a:off x="117475" y="749300"/>
            <a:ext cx="7889875" cy="5594350"/>
          </a:xfrm>
        </p:spPr>
        <p:txBody>
          <a:bodyPr wrap="square" lIns="91440" tIns="45720" rIns="91440" bIns="45720" anchor="t"/>
          <a:p>
            <a:pPr marL="0" indent="0">
              <a:lnSpc>
                <a:spcPct val="160000"/>
              </a:lnSpc>
              <a:buNone/>
            </a:pPr>
            <a:r>
              <a:rPr kumimoji="1"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+mn-ea"/>
                <a:cs typeface="+mn-cs"/>
              </a:rPr>
              <a:t>-u</a:t>
            </a:r>
            <a:r>
              <a:rPr kumimoji="1" lang="en-US" altLang="zh-CN" sz="2400" dirty="0">
                <a:latin typeface="黑体" panose="02010609060101010101" pitchFamily="49" charset="-122"/>
                <a:ea typeface="+mn-ea"/>
                <a:cs typeface="+mn-cs"/>
              </a:rPr>
              <a:t>↙          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反汇编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+mn-ea"/>
                <a:cs typeface="+mn-cs"/>
              </a:rPr>
              <a:t>-g </a:t>
            </a:r>
            <a:r>
              <a:rPr kumimoji="1"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断点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kumimoji="1" lang="en-US" altLang="zh-CN" sz="2400" dirty="0">
                <a:latin typeface="黑体" panose="02010609060101010101" pitchFamily="49" charset="-122"/>
                <a:ea typeface="+mn-ea"/>
                <a:cs typeface="+mn-cs"/>
              </a:rPr>
              <a:t>↙    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运行到指定断点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+mn-ea"/>
                <a:cs typeface="+mn-cs"/>
              </a:rPr>
              <a:t>-t </a:t>
            </a:r>
            <a:r>
              <a:rPr kumimoji="1" lang="en-US" altLang="zh-CN" sz="2400" dirty="0">
                <a:latin typeface="黑体" panose="02010609060101010101" pitchFamily="49" charset="-122"/>
                <a:ea typeface="+mn-ea"/>
                <a:cs typeface="+mn-cs"/>
              </a:rPr>
              <a:t>↙         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单步运行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+mn-ea"/>
                <a:cs typeface="+mn-cs"/>
              </a:rPr>
              <a:t>-q</a:t>
            </a:r>
            <a:r>
              <a:rPr kumimoji="1" lang="en-US" altLang="zh-CN" sz="2400" dirty="0">
                <a:latin typeface="黑体" panose="02010609060101010101" pitchFamily="49" charset="-122"/>
                <a:ea typeface="+mn-ea"/>
                <a:cs typeface="+mn-cs"/>
              </a:rPr>
              <a:t> ↙         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退出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+mn-ea"/>
                <a:cs typeface="+mn-cs"/>
              </a:rPr>
              <a:t>-d </a:t>
            </a:r>
            <a:r>
              <a:rPr kumimoji="1"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偏移</a:t>
            </a:r>
            <a:r>
              <a:rPr kumimoji="1" lang="en-US" altLang="zh-CN" sz="2400" dirty="0">
                <a:latin typeface="黑体" panose="02010609060101010101" pitchFamily="49" charset="-122"/>
                <a:ea typeface="+mn-ea"/>
                <a:cs typeface="+mn-cs"/>
              </a:rPr>
              <a:t>↙     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看内存内容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+mn-ea"/>
                <a:cs typeface="+mn-cs"/>
              </a:rPr>
              <a:t>-e</a:t>
            </a:r>
            <a:r>
              <a:rPr kumimoji="1" lang="en-US" altLang="zh-CN" sz="2400" dirty="0">
                <a:latin typeface="黑体" panose="02010609060101010101" pitchFamily="49" charset="-122"/>
                <a:ea typeface="+mn-ea"/>
                <a:cs typeface="+mn-cs"/>
              </a:rPr>
              <a:t> </a:t>
            </a:r>
            <a:r>
              <a:rPr kumimoji="1"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偏移</a:t>
            </a:r>
            <a:r>
              <a:rPr kumimoji="1" lang="en-US" altLang="zh-CN" sz="2400" dirty="0">
                <a:latin typeface="黑体" panose="02010609060101010101" pitchFamily="49" charset="-122"/>
                <a:ea typeface="+mn-ea"/>
                <a:cs typeface="+mn-cs"/>
              </a:rPr>
              <a:t>↙     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修改内存内容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+mn-ea"/>
                <a:cs typeface="+mn-cs"/>
              </a:rPr>
              <a:t>-r</a:t>
            </a:r>
            <a:r>
              <a:rPr kumimoji="1" lang="en-US" altLang="zh-CN" sz="2400" dirty="0">
                <a:latin typeface="黑体" panose="02010609060101010101" pitchFamily="49" charset="-122"/>
                <a:ea typeface="+mn-ea"/>
                <a:cs typeface="+mn-cs"/>
              </a:rPr>
              <a:t> ↙         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看寄存器内存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+mn-ea"/>
                <a:cs typeface="+mn-cs"/>
              </a:rPr>
              <a:t>-r</a:t>
            </a:r>
            <a:r>
              <a:rPr kumimoji="1" lang="en-US" altLang="zh-CN" sz="2400" dirty="0">
                <a:latin typeface="黑体" panose="02010609060101010101" pitchFamily="49" charset="-122"/>
                <a:ea typeface="+mn-ea"/>
                <a:cs typeface="+mn-cs"/>
              </a:rPr>
              <a:t> </a:t>
            </a:r>
            <a:r>
              <a:rPr kumimoji="1"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寄存器名</a:t>
            </a:r>
            <a:r>
              <a:rPr kumimoji="1" lang="en-US" altLang="zh-CN" sz="2400" dirty="0">
                <a:latin typeface="黑体" panose="02010609060101010101" pitchFamily="49" charset="-122"/>
                <a:ea typeface="+mn-ea"/>
                <a:cs typeface="+mn-cs"/>
              </a:rPr>
              <a:t>↙ 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修改寄存器内容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60000"/>
              </a:lnSpc>
              <a:buNone/>
            </a:pPr>
            <a:r>
              <a:rPr kumimoji="1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</a:t>
            </a:r>
            <a:endParaRPr kumimoji="1"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1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5362">
                                            <p:txEl>
                                              <p:charRg st="1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charRg st="18" end="3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3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15362">
                                            <p:txEl>
                                              <p:charRg st="3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5362">
                                            <p:txEl>
                                              <p:charRg st="3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57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15362">
                                            <p:txEl>
                                              <p:charRg st="57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5362">
                                            <p:txEl>
                                              <p:charRg st="57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74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5362">
                                            <p:txEl>
                                              <p:charRg st="74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5362">
                                            <p:txEl>
                                              <p:charRg st="74" end="9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92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5362">
                                            <p:txEl>
                                              <p:charRg st="92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5362">
                                            <p:txEl>
                                              <p:charRg st="92" end="1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111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62">
                                            <p:txEl>
                                              <p:charRg st="111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5362">
                                            <p:txEl>
                                              <p:charRg st="111" end="1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132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362">
                                            <p:txEl>
                                              <p:charRg st="132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362">
                                            <p:txEl>
                                              <p:charRg st="132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4000"/>
                            </p:stCondLst>
                            <p:childTnLst>
                              <p:par>
                                <p:cTn id="4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charRg st="150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15362">
                                            <p:txEl>
                                              <p:charRg st="150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15362">
                                            <p:txEl>
                                              <p:charRg st="150" end="15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" name="对象 6"/>
          <p:cNvGraphicFramePr/>
          <p:nvPr/>
        </p:nvGraphicFramePr>
        <p:xfrm>
          <a:off x="69215" y="260985"/>
          <a:ext cx="9074785" cy="6142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" name="" r:id="rId1" imgW="6553200" imgH="3949700" progId="Paint.Picture">
                  <p:embed/>
                </p:oleObj>
              </mc:Choice>
              <mc:Fallback>
                <p:oleObj name="" r:id="rId1" imgW="6553200" imgH="3949700" progId="Paint.Picture">
                  <p:embed/>
                  <p:pic>
                    <p:nvPicPr>
                      <p:cNvPr id="0" name="图片 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69215" y="260985"/>
                        <a:ext cx="9074785" cy="6142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0" y="136525"/>
          <a:ext cx="9044305" cy="33483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804150" imgH="2660650" progId="Paint.Picture">
                  <p:embed/>
                </p:oleObj>
              </mc:Choice>
              <mc:Fallback>
                <p:oleObj name="" r:id="rId1" imgW="7804150" imgH="26606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36525"/>
                        <a:ext cx="9044305" cy="33483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0" y="1270000"/>
          <a:ext cx="9143365" cy="4318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296150" imgH="3727450" progId="Paint.Picture">
                  <p:embed/>
                </p:oleObj>
              </mc:Choice>
              <mc:Fallback>
                <p:oleObj name="" r:id="rId1" imgW="7296150" imgH="37274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270000"/>
                        <a:ext cx="9143365" cy="43180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0" y="136525"/>
          <a:ext cx="8627110" cy="29698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804150" imgH="2660650" progId="Paint.Picture">
                  <p:embed/>
                </p:oleObj>
              </mc:Choice>
              <mc:Fallback>
                <p:oleObj name="" r:id="rId1" imgW="7804150" imgH="26606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136525"/>
                        <a:ext cx="8627110" cy="29698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0" y="3794125"/>
          <a:ext cx="8627110" cy="3063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7854950" imgH="2711450" progId="Paint.Picture">
                  <p:embed/>
                </p:oleObj>
              </mc:Choice>
              <mc:Fallback>
                <p:oleObj name="" r:id="rId3" imgW="7854950" imgH="271145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3794125"/>
                        <a:ext cx="8627110" cy="3063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0" y="478790"/>
          <a:ext cx="9144000" cy="537273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810500" imgH="4464050" progId="Paint.Picture">
                  <p:embed/>
                </p:oleObj>
              </mc:Choice>
              <mc:Fallback>
                <p:oleObj name="" r:id="rId1" imgW="7810500" imgH="44640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478790"/>
                        <a:ext cx="9144000" cy="537273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0" y="589280"/>
          <a:ext cx="9144635" cy="42659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7918450" imgH="3467100" progId="Paint.Picture">
                  <p:embed/>
                </p:oleObj>
              </mc:Choice>
              <mc:Fallback>
                <p:oleObj name="" r:id="rId1" imgW="7918450" imgH="346710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0" y="589280"/>
                        <a:ext cx="9144635" cy="42659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4" name="对象 3"/>
          <p:cNvGraphicFramePr/>
          <p:nvPr/>
        </p:nvGraphicFramePr>
        <p:xfrm>
          <a:off x="5263515" y="1085215"/>
          <a:ext cx="3880485" cy="5772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" name="" r:id="rId1" imgW="3022600" imgH="3892550" progId="Paint.Picture">
                  <p:embed/>
                </p:oleObj>
              </mc:Choice>
              <mc:Fallback>
                <p:oleObj name="" r:id="rId1" imgW="3022600" imgH="3892550" progId="Paint.Picture">
                  <p:embed/>
                  <p:pic>
                    <p:nvPicPr>
                      <p:cNvPr id="0" name="图片 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5263515" y="1085215"/>
                        <a:ext cx="3880485" cy="5772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/>
          <p:cNvGraphicFramePr/>
          <p:nvPr/>
        </p:nvGraphicFramePr>
        <p:xfrm>
          <a:off x="0" y="0"/>
          <a:ext cx="6859905" cy="44881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3" imgW="5124450" imgH="3619500" progId="Paint.Picture">
                  <p:embed/>
                </p:oleObj>
              </mc:Choice>
              <mc:Fallback>
                <p:oleObj name="" r:id="rId3" imgW="5124450" imgH="3619500" progId="Paint.Picture">
                  <p:embed/>
                  <p:pic>
                    <p:nvPicPr>
                      <p:cNvPr id="0" name="图片 8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0" y="0"/>
                        <a:ext cx="6859905" cy="44881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0" y="4724400"/>
            <a:ext cx="8814435" cy="1380490"/>
          </a:xfrm>
        </p:spPr>
        <p:txBody>
          <a:bodyPr wrap="square" lIns="91440" tIns="45720" rIns="91440" bIns="45720" anchor="t"/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若源程序</a:t>
            </a:r>
            <a:r>
              <a:rPr kumimoji="1"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有错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，则汇编无法通过，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会提示</a:t>
            </a:r>
            <a:r>
              <a:rPr kumimoji="1"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出错的语句行数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和原因。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重复编辑、汇编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，直到不出错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Rectangle 3"/>
          <p:cNvSpPr>
            <a:spLocks noGrp="1"/>
          </p:cNvSpPr>
          <p:nvPr>
            <p:ph idx="1"/>
          </p:nvPr>
        </p:nvSpPr>
        <p:spPr>
          <a:xfrm>
            <a:off x="271145" y="0"/>
            <a:ext cx="8814435" cy="1380490"/>
          </a:xfrm>
        </p:spPr>
        <p:txBody>
          <a:bodyPr wrap="square" lIns="91440" tIns="45720" rIns="91440" bIns="45720" anchor="t"/>
          <a:p>
            <a:pPr marL="0" indent="0">
              <a:lnSpc>
                <a:spcPct val="100000"/>
              </a:lnSpc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机器指令的规律</a:t>
            </a:r>
            <a:endParaRPr kumimoji="1"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graphicFrame>
        <p:nvGraphicFramePr>
          <p:cNvPr id="6" name="对象 5"/>
          <p:cNvGraphicFramePr/>
          <p:nvPr/>
        </p:nvGraphicFramePr>
        <p:xfrm>
          <a:off x="132080" y="493395"/>
          <a:ext cx="8529955" cy="63646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1" imgW="4616450" imgH="3619500" progId="Paint.Picture">
                  <p:embed/>
                </p:oleObj>
              </mc:Choice>
              <mc:Fallback>
                <p:oleObj name="" r:id="rId1" imgW="4616450" imgH="3619500" progId="Paint.Picture">
                  <p:embed/>
                  <p:pic>
                    <p:nvPicPr>
                      <p:cNvPr id="0" name="图片 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132080" y="493395"/>
                        <a:ext cx="8529955" cy="63646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09" name="Rectangle 2"/>
          <p:cNvSpPr>
            <a:spLocks noGrp="1"/>
          </p:cNvSpPr>
          <p:nvPr>
            <p:ph type="title"/>
          </p:nvPr>
        </p:nvSpPr>
        <p:spPr>
          <a:xfrm>
            <a:off x="234950" y="161925"/>
            <a:ext cx="8712200" cy="530225"/>
          </a:xfrm>
        </p:spPr>
        <p:txBody>
          <a:bodyPr wrap="square" lIns="91440" tIns="45720" rIns="91440" bIns="45720" anchor="ctr"/>
          <a:p>
            <a:pPr algn="l"/>
            <a:r>
              <a:rPr kumimoji="1" lang="zh-CN" altLang="en-US" sz="2800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汇编程序实例：将</a:t>
            </a:r>
            <a:r>
              <a:rPr kumimoji="1" lang="en-US" altLang="zh-CN" sz="2800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A</a:t>
            </a:r>
            <a:r>
              <a:rPr kumimoji="1" lang="zh-CN" altLang="en-US" sz="2800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，</a:t>
            </a:r>
            <a:r>
              <a:rPr kumimoji="1" lang="en-US" altLang="zh-CN" sz="2800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B</a:t>
            </a:r>
            <a:r>
              <a:rPr kumimoji="1" lang="zh-CN" altLang="en-US" sz="2800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数据相加后送入</a:t>
            </a:r>
            <a:r>
              <a:rPr kumimoji="1" lang="en-US" altLang="zh-CN" sz="2800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C    file1.asm</a:t>
            </a:r>
            <a:endParaRPr kumimoji="1" lang="zh-CN" altLang="en-US" sz="2800" dirty="0">
              <a:solidFill>
                <a:srgbClr val="FF33CC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7410" name="Rectangle 3"/>
          <p:cNvSpPr>
            <a:spLocks noGrp="1"/>
          </p:cNvSpPr>
          <p:nvPr>
            <p:ph idx="1"/>
          </p:nvPr>
        </p:nvSpPr>
        <p:spPr>
          <a:xfrm>
            <a:off x="117475" y="749300"/>
            <a:ext cx="4225925" cy="3022600"/>
          </a:xfrm>
        </p:spPr>
        <p:txBody>
          <a:bodyPr wrap="square" lIns="91440" tIns="45720" rIns="91440" bIns="45720" anchor="t"/>
          <a:p>
            <a:pPr marL="0" indent="0">
              <a:lnSpc>
                <a:spcPct val="120000"/>
              </a:lnSpc>
              <a:buNone/>
            </a:pPr>
            <a:r>
              <a:rPr kumimoji="1" lang="zh-CN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data segment</a:t>
            </a:r>
            <a:r>
              <a:rPr kumimoji="1" lang="zh-CN" altLang="zh-CN" sz="20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；定义数据段</a:t>
            </a:r>
            <a:endParaRPr kumimoji="1" lang="zh-CN" altLang="zh-CN" sz="20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lang="zh-CN" altLang="zh-CN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 dw 12</a:t>
            </a:r>
            <a:endParaRPr kumimoji="1" lang="zh-CN" altLang="zh-CN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zh-CN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b dw 39</a:t>
            </a:r>
            <a:endParaRPr kumimoji="1" lang="zh-CN" altLang="zh-CN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zh-CN" sz="2400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c dw ?</a:t>
            </a:r>
            <a:endParaRPr kumimoji="1" lang="zh-CN" altLang="zh-CN" sz="2400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data ends</a:t>
            </a:r>
            <a:r>
              <a:rPr kumimoji="1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</a:t>
            </a:r>
            <a:endParaRPr kumimoji="1"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17411" name="Rectangle 3"/>
          <p:cNvSpPr>
            <a:spLocks noGrp="1"/>
          </p:cNvSpPr>
          <p:nvPr/>
        </p:nvSpPr>
        <p:spPr>
          <a:xfrm>
            <a:off x="3983038" y="749300"/>
            <a:ext cx="5099050" cy="5472113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zh-CN" altLang="zh-CN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code segment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；定义代码段</a:t>
            </a:r>
            <a:endParaRPr lang="zh-CN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 proc far 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；主程序</a:t>
            </a:r>
            <a:endParaRPr lang="zh-CN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；指定段寄存器</a:t>
            </a:r>
            <a:endParaRPr lang="zh-CN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assume cs:code,ds:data</a:t>
            </a:r>
            <a:endParaRPr lang="zh-CN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start: 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；执行部分的开始地址</a:t>
            </a:r>
            <a:endParaRPr lang="zh-CN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 ds；</a:t>
            </a:r>
            <a:r>
              <a:rPr lang="zh-CN" altLang="zh-CN" sz="20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入栈保存原</a:t>
            </a:r>
            <a:r>
              <a:rPr lang="en-US" altLang="zh-CN" sz="2000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ds</a:t>
            </a:r>
            <a:endParaRPr lang="en-US" altLang="zh-CN" sz="2000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zh-CN" altLang="zh-CN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sub ax,ax</a:t>
            </a:r>
            <a:endParaRPr lang="zh-CN" altLang="zh-CN" b="1" dirty="0">
              <a:solidFill>
                <a:srgbClr val="00B0F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zh-CN" altLang="zh-CN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push ax 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；入栈保存偏移地址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0</a:t>
            </a:r>
            <a:endParaRPr lang="en-US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zh-CN" altLang="zh-CN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ax,data</a:t>
            </a:r>
            <a:endParaRPr lang="zh-CN" altLang="zh-CN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mov ds,ax 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；设置新数据段地址</a:t>
            </a:r>
            <a:endParaRPr lang="zh-CN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zh-CN" altLang="zh-CN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mov ax,a</a:t>
            </a:r>
            <a:endParaRPr lang="zh-CN" altLang="zh-CN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zh-CN" altLang="zh-CN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add ax,b</a:t>
            </a:r>
            <a:endParaRPr lang="zh-CN" altLang="zh-CN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zh-CN" altLang="zh-CN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mov c,ax</a:t>
            </a:r>
            <a:r>
              <a:rPr lang="zh-CN" altLang="zh-CN" sz="2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；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</a:rPr>
              <a:t>c=a+b</a:t>
            </a:r>
            <a:endParaRPr lang="en-US" altLang="zh-CN" sz="20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B0F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ret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；返回</a:t>
            </a:r>
            <a:endParaRPr lang="en-US" altLang="zh-CN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 endp</a:t>
            </a:r>
            <a:endParaRPr lang="zh-CN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zh-CN" altLang="zh-CN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code ends</a:t>
            </a:r>
            <a:endParaRPr lang="zh-CN" altLang="zh-CN" b="1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70000"/>
              </a:lnSpc>
              <a:spcBef>
                <a:spcPct val="20000"/>
              </a:spcBef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2" name="Rectangle 2"/>
          <p:cNvSpPr>
            <a:spLocks noGrp="1"/>
          </p:cNvSpPr>
          <p:nvPr/>
        </p:nvSpPr>
        <p:spPr>
          <a:xfrm>
            <a:off x="215900" y="3840163"/>
            <a:ext cx="3767138" cy="1712912"/>
          </a:xfrm>
          <a:prstGeom prst="rect">
            <a:avLst/>
          </a:prstGeom>
          <a:solidFill>
            <a:srgbClr val="FFFFFF"/>
          </a:solidFill>
          <a:ln w="9525">
            <a:noFill/>
          </a:ln>
        </p:spPr>
        <p:txBody>
          <a:bodyPr wrap="square" lIns="91440" tIns="45720" rIns="91440" bIns="45720" anchor="ctr"/>
          <a:p>
            <a:pPr eaLnBrk="0" hangingPunct="0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考虑：修改程序，将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AX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BX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数据相加后送入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CX    file2.asm</a:t>
            </a:r>
            <a:endParaRPr lang="en-US" altLang="zh-CN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4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741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7410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17410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7410">
                                            <p:txEl>
                                              <p:charRg st="19" end="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2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7410">
                                            <p:txEl>
                                              <p:charRg st="2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7410">
                                            <p:txEl>
                                              <p:charRg st="29" end="3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39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7410">
                                            <p:txEl>
                                              <p:charRg st="39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17410">
                                            <p:txEl>
                                              <p:charRg st="39" end="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000"/>
                            </p:stCondLst>
                            <p:childTnLst>
                              <p:par>
                                <p:cTn id="31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0">
                                            <p:txEl>
                                              <p:charRg st="4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7410">
                                            <p:txEl>
                                              <p:charRg st="4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7410">
                                            <p:txEl>
                                              <p:charRg st="48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174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174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9" grpId="0"/>
      <p:bldP spid="17410" grpId="0" uiExpand="1" build="p"/>
      <p:bldP spid="17411" grpId="0"/>
      <p:bldP spid="174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7169" name="Object 4"/>
          <p:cNvGraphicFramePr>
            <a:graphicFrameLocks noGrp="1"/>
          </p:cNvGraphicFramePr>
          <p:nvPr>
            <p:ph idx="1"/>
          </p:nvPr>
        </p:nvGraphicFramePr>
        <p:xfrm>
          <a:off x="282575" y="334963"/>
          <a:ext cx="8632825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" r:id="rId1" imgW="4314825" imgH="3228975" progId="Visio.Drawing.11">
                  <p:embed/>
                </p:oleObj>
              </mc:Choice>
              <mc:Fallback>
                <p:oleObj name="" r:id="rId1" imgW="4314825" imgH="3228975" progId="Visio.Drawing.11">
                  <p:embed/>
                  <p:pic>
                    <p:nvPicPr>
                      <p:cNvPr id="0" name="图片 3075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575" y="334963"/>
                        <a:ext cx="8632825" cy="5943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0" name="Rectangle 2"/>
          <p:cNvSpPr>
            <a:spLocks noGrp="1"/>
          </p:cNvSpPr>
          <p:nvPr>
            <p:ph type="title"/>
          </p:nvPr>
        </p:nvSpPr>
        <p:spPr>
          <a:xfrm>
            <a:off x="642938" y="0"/>
            <a:ext cx="7772400" cy="392113"/>
          </a:xfrm>
        </p:spPr>
        <p:txBody>
          <a:bodyPr wrap="square" lIns="91440" tIns="45720" rIns="91440" bIns="45720" anchor="ctr"/>
          <a:p>
            <a:pPr eaLnBrk="1" hangingPunct="1"/>
            <a:r>
              <a:rPr kumimoji="1" lang="en-US" altLang="zh-CN" sz="36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8086/8088</a:t>
            </a:r>
            <a:r>
              <a:rPr kumimoji="1" lang="zh-CN" altLang="en-US" sz="36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寄存器组</a:t>
            </a:r>
            <a:endParaRPr kumimoji="1" lang="zh-CN" altLang="en-US" sz="36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147" name="矩形 1"/>
          <p:cNvSpPr/>
          <p:nvPr/>
        </p:nvSpPr>
        <p:spPr>
          <a:xfrm>
            <a:off x="1044575" y="476250"/>
            <a:ext cx="1222375" cy="2103438"/>
          </a:xfrm>
          <a:prstGeom prst="rect">
            <a:avLst/>
          </a:prstGeom>
          <a:noFill/>
          <a:ln w="539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8" name="矩形 2"/>
          <p:cNvSpPr/>
          <p:nvPr/>
        </p:nvSpPr>
        <p:spPr>
          <a:xfrm>
            <a:off x="5745163" y="1249363"/>
            <a:ext cx="1223962" cy="1474787"/>
          </a:xfrm>
          <a:prstGeom prst="rect">
            <a:avLst/>
          </a:prstGeom>
          <a:noFill/>
          <a:ln w="539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9" name="矩形 3"/>
          <p:cNvSpPr/>
          <p:nvPr/>
        </p:nvSpPr>
        <p:spPr>
          <a:xfrm>
            <a:off x="1314450" y="5372100"/>
            <a:ext cx="1609725" cy="339725"/>
          </a:xfrm>
          <a:prstGeom prst="rect">
            <a:avLst/>
          </a:prstGeom>
          <a:noFill/>
          <a:ln w="539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1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1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animBg="1"/>
      <p:bldP spid="6148" grpId="0" animBg="1"/>
      <p:bldP spid="6149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2"/>
          <p:cNvSpPr>
            <a:spLocks noGrp="1"/>
          </p:cNvSpPr>
          <p:nvPr>
            <p:ph type="title"/>
          </p:nvPr>
        </p:nvSpPr>
        <p:spPr>
          <a:xfrm>
            <a:off x="234950" y="161925"/>
            <a:ext cx="8712200" cy="530225"/>
          </a:xfrm>
        </p:spPr>
        <p:txBody>
          <a:bodyPr wrap="square" lIns="91440" tIns="45720" rIns="91440" bIns="45720" anchor="ctr"/>
          <a:p>
            <a:pPr algn="l"/>
            <a:r>
              <a:rPr kumimoji="1" lang="zh-CN" altLang="en-US" sz="2400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汇编程序实例：将</a:t>
            </a:r>
            <a:r>
              <a:rPr kumimoji="1" lang="en-US" altLang="zh-CN" sz="2400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AX</a:t>
            </a:r>
            <a:r>
              <a:rPr kumimoji="1" lang="zh-CN" altLang="en-US" sz="2400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，</a:t>
            </a:r>
            <a:r>
              <a:rPr kumimoji="1" lang="en-US" altLang="zh-CN" sz="2400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BX</a:t>
            </a:r>
            <a:r>
              <a:rPr kumimoji="1" lang="zh-CN" altLang="en-US" sz="2400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数据相加后送入</a:t>
            </a:r>
            <a:r>
              <a:rPr kumimoji="1" lang="en-US" altLang="zh-CN" sz="2400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CX    file2.asm</a:t>
            </a:r>
            <a:endParaRPr kumimoji="1" lang="zh-CN" altLang="en-US" sz="2400" dirty="0">
              <a:solidFill>
                <a:srgbClr val="FF33CC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2530" name="Rectangle 3"/>
          <p:cNvSpPr>
            <a:spLocks noGrp="1"/>
          </p:cNvSpPr>
          <p:nvPr/>
        </p:nvSpPr>
        <p:spPr>
          <a:xfrm>
            <a:off x="1112838" y="692150"/>
            <a:ext cx="5097462" cy="5470525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code segment</a:t>
            </a:r>
            <a:endParaRPr lang="zh-CN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 proc far </a:t>
            </a:r>
            <a:endParaRPr lang="zh-CN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assume cs:code</a:t>
            </a:r>
            <a:endParaRPr lang="zh-CN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start: </a:t>
            </a:r>
            <a:endParaRPr lang="zh-CN" altLang="zh-CN" sz="2000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ax,0abcdh</a:t>
            </a:r>
            <a:endParaRPr lang="en-US" altLang="zh-CN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bx,4321</a:t>
            </a:r>
            <a:endParaRPr lang="en-US" altLang="en-US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zh-CN" altLang="zh-CN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add ax,b</a:t>
            </a:r>
            <a:r>
              <a:rPr lang="en-US" altLang="zh-CN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endParaRPr lang="en-US" altLang="zh-CN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mov c</a:t>
            </a:r>
            <a:r>
              <a:rPr lang="en-US" altLang="zh-CN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</a:t>
            </a:r>
            <a:r>
              <a:rPr lang="zh-CN" altLang="zh-CN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,ax</a:t>
            </a:r>
            <a:r>
              <a:rPr lang="zh-CN" altLang="zh-CN" sz="2000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；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(cx)=(ax)+(bx)</a:t>
            </a:r>
            <a:endParaRPr lang="en-US" altLang="zh-CN" sz="2000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ah</a:t>
            </a:r>
            <a:r>
              <a:rPr lang="zh-CN" altLang="en-US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4ch</a:t>
            </a:r>
            <a:endParaRPr lang="en-US" altLang="zh-CN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int 21h 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；</a:t>
            </a:r>
            <a:r>
              <a:rPr lang="zh-CN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返回</a:t>
            </a:r>
            <a:r>
              <a:rPr lang="en-US" altLang="zh-CN" sz="2000" b="1" dirty="0"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dos</a:t>
            </a:r>
            <a:endParaRPr lang="en-US" altLang="zh-CN" sz="2000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main endp</a:t>
            </a:r>
            <a:endParaRPr lang="zh-CN" altLang="zh-CN" b="1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code ends</a:t>
            </a:r>
            <a:endParaRPr lang="zh-CN" altLang="zh-CN" b="1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r>
              <a:rPr lang="zh-CN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 </a:t>
            </a:r>
            <a:r>
              <a:rPr lang="en-US" altLang="zh-CN" b="1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endParaRPr lang="en-US" altLang="zh-CN" b="1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80000"/>
              </a:lnSpc>
              <a:spcBef>
                <a:spcPct val="20000"/>
              </a:spcBef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   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7" name="标题 66561"/>
          <p:cNvSpPr>
            <a:spLocks noGrp="1"/>
          </p:cNvSpPr>
          <p:nvPr>
            <p:ph type="title"/>
          </p:nvPr>
        </p:nvSpPr>
        <p:spPr>
          <a:xfrm>
            <a:off x="698500" y="152400"/>
            <a:ext cx="7772400" cy="812800"/>
          </a:xfrm>
        </p:spPr>
        <p:txBody>
          <a:bodyPr anchor="ctr"/>
          <a:p>
            <a:r>
              <a:rPr lang="zh-CN" altLang="en-US" sz="4000" dirty="0">
                <a:solidFill>
                  <a:srgbClr val="FF3300"/>
                </a:solidFill>
                <a:ea typeface="黑体" panose="02010609060101010101" pitchFamily="49" charset="-122"/>
              </a:rPr>
              <a:t>汇编语言源程序结构</a:t>
            </a:r>
            <a:endParaRPr lang="zh-CN" altLang="en-US" sz="4000" dirty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sp>
        <p:nvSpPr>
          <p:cNvPr id="24578" name="文本框 66562"/>
          <p:cNvSpPr txBox="1"/>
          <p:nvPr/>
        </p:nvSpPr>
        <p:spPr>
          <a:xfrm>
            <a:off x="7286625" y="4173538"/>
            <a:ext cx="1403350" cy="22828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分段结构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zh-CN" altLang="en-US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伪指令</a:t>
            </a:r>
            <a:endParaRPr lang="zh-CN" altLang="en-US" dirty="0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段名</a:t>
            </a:r>
            <a:endParaRPr lang="zh-CN" altLang="en-US" dirty="0">
              <a:solidFill>
                <a:srgbClr val="FF99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标号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FF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宏名</a:t>
            </a:r>
            <a:endParaRPr lang="zh-CN" altLang="en-US">
              <a:solidFill>
                <a:srgbClr val="FF3399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79" name="文本框 66563"/>
          <p:cNvSpPr txBox="1"/>
          <p:nvPr/>
        </p:nvSpPr>
        <p:spPr>
          <a:xfrm>
            <a:off x="0" y="996950"/>
            <a:ext cx="2165350" cy="55689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SEGMENT</a:t>
            </a:r>
            <a:endParaRPr lang="en-US" altLang="zh-CN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定义变量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DATA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ENDS</a:t>
            </a:r>
            <a:endParaRPr lang="en-US" altLang="zh-CN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EXTRA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SEGMENT</a:t>
            </a:r>
            <a:endParaRPr lang="en-US" altLang="zh-CN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定义变量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EXTRA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ENDS</a:t>
            </a:r>
            <a:endParaRPr lang="en-US" altLang="zh-CN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STACK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SEGMENT</a:t>
            </a:r>
            <a:endParaRPr lang="en-US" altLang="zh-CN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定义堆栈</a:t>
            </a:r>
            <a:endParaRPr lang="zh-CN" altLang="en-US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STACK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ENDS</a:t>
            </a:r>
            <a:endParaRPr lang="en-US" altLang="zh-CN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339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MAC1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MACRO</a:t>
            </a:r>
            <a:endParaRPr lang="en-US" altLang="zh-CN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宏定义体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ENDM</a:t>
            </a:r>
            <a:endParaRPr lang="en-US" altLang="zh-CN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6565" name="文本框 66564"/>
          <p:cNvSpPr txBox="1"/>
          <p:nvPr/>
        </p:nvSpPr>
        <p:spPr>
          <a:xfrm>
            <a:off x="2892425" y="1022350"/>
            <a:ext cx="3994150" cy="55689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noProof="1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CODE</a:t>
            </a:r>
            <a:r>
              <a:rPr lang="en-US" altLang="zh-CN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noProof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SEGMENT</a:t>
            </a:r>
            <a:endParaRPr lang="en-US" altLang="zh-CN" noProof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noProof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ASSUME</a:t>
            </a:r>
            <a:r>
              <a:rPr lang="en-US" altLang="zh-CN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CS:CODE,DS:DATA</a:t>
            </a:r>
            <a:endParaRPr lang="en-US" altLang="zh-CN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ES:EXTRA,SS:STACK</a:t>
            </a:r>
            <a:endParaRPr lang="en-US" altLang="zh-CN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START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:……</a:t>
            </a:r>
            <a:r>
              <a:rPr lang="en-US" altLang="zh-CN" noProof="1">
                <a:solidFill>
                  <a:srgbClr val="00CC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;</a:t>
            </a:r>
            <a:r>
              <a:rPr lang="zh-CN" altLang="en-US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段寄存器初始化</a:t>
            </a:r>
            <a:endParaRPr lang="zh-CN" altLang="en-US" noProof="1" dirty="0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lang="en-US" altLang="zh-CN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CALL SUB1</a:t>
            </a:r>
            <a:endParaRPr lang="en-US" altLang="zh-CN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lang="en-US" altLang="zh-CN" noProof="1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MAC1</a:t>
            </a:r>
            <a:r>
              <a:rPr lang="en-US" altLang="zh-CN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  </a:t>
            </a:r>
            <a:r>
              <a:rPr lang="en-US" altLang="zh-CN" noProof="1">
                <a:solidFill>
                  <a:srgbClr val="00CC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;</a:t>
            </a:r>
            <a:r>
              <a:rPr lang="zh-CN" altLang="en-US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宏调用</a:t>
            </a:r>
            <a:endParaRPr lang="zh-CN" altLang="en-US" noProof="1" dirty="0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</a:t>
            </a:r>
            <a:r>
              <a:rPr lang="en-US" altLang="zh-CN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endParaRPr lang="en-US" altLang="zh-CN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MOV AH,4CH </a:t>
            </a:r>
            <a:r>
              <a:rPr lang="en-US" altLang="zh-CN" noProof="1">
                <a:solidFill>
                  <a:srgbClr val="00CC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;</a:t>
            </a:r>
            <a:r>
              <a:rPr lang="zh-CN" altLang="en-US" noProof="1" dirty="0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返回</a:t>
            </a:r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DOS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    INT 21H</a:t>
            </a:r>
            <a:endParaRPr lang="en-US" altLang="zh-CN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SUB1 </a:t>
            </a:r>
            <a:r>
              <a:rPr lang="en-US" altLang="zh-CN" noProof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PROC</a:t>
            </a:r>
            <a:endParaRPr lang="en-US" altLang="zh-CN" noProof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</a:t>
            </a:r>
            <a:r>
              <a:rPr lang="en-US" altLang="zh-CN" noProof="1"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……</a:t>
            </a:r>
            <a:endParaRPr lang="en-US" altLang="zh-CN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 RET</a:t>
            </a:r>
            <a:endParaRPr lang="en-US" altLang="zh-CN" noProof="1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SUB1 </a:t>
            </a:r>
            <a:r>
              <a:rPr lang="en-US" altLang="zh-CN" noProof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ENDP</a:t>
            </a:r>
            <a:endParaRPr lang="en-US" altLang="zh-CN" noProof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noProof="1">
                <a:solidFill>
                  <a:srgbClr val="FF9900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CODE</a:t>
            </a:r>
            <a:r>
              <a:rPr lang="en-US" altLang="zh-CN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</a:t>
            </a:r>
            <a:r>
              <a:rPr lang="en-US" altLang="zh-CN" noProof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ENDS</a:t>
            </a:r>
            <a:endParaRPr lang="en-US" altLang="zh-CN" noProof="1">
              <a:solidFill>
                <a:schemeClr val="accent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noProof="1">
                <a:solidFill>
                  <a:schemeClr val="accent2"/>
                </a:solidFill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END</a:t>
            </a:r>
            <a:r>
              <a:rPr lang="en-US" altLang="zh-CN" noProof="1">
                <a:latin typeface="宋体" panose="02010600030101010101" pitchFamily="2" charset="-122"/>
                <a:ea typeface="宋体" panose="02010600030101010101" pitchFamily="2" charset="-122"/>
                <a:cs typeface="+mn-cs"/>
              </a:rPr>
              <a:t> START</a:t>
            </a:r>
            <a:endParaRPr lang="en-US" altLang="zh-CN" noProof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4581" name="直接连接符 66565"/>
          <p:cNvSpPr/>
          <p:nvPr/>
        </p:nvSpPr>
        <p:spPr>
          <a:xfrm>
            <a:off x="2730500" y="1117600"/>
            <a:ext cx="0" cy="57404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/>
      <p:sp>
        <p:nvSpPr>
          <p:cNvPr id="25601" name="Rectangle 2"/>
          <p:cNvSpPr>
            <a:spLocks noGrp="1"/>
          </p:cNvSpPr>
          <p:nvPr>
            <p:ph type="title"/>
          </p:nvPr>
        </p:nvSpPr>
        <p:spPr>
          <a:xfrm>
            <a:off x="509588" y="190500"/>
            <a:ext cx="7772400" cy="658813"/>
          </a:xfrm>
        </p:spPr>
        <p:txBody>
          <a:bodyPr wrap="square" lIns="91440" tIns="45720" rIns="91440" bIns="45720" anchor="ctr"/>
          <a:p>
            <a:r>
              <a:rPr kumimoji="1" lang="zh-CN" altLang="en-US" sz="4000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补充：</a:t>
            </a:r>
            <a:r>
              <a:rPr kumimoji="1" lang="en-US" altLang="zh-CN" sz="4000" dirty="0">
                <a:solidFill>
                  <a:srgbClr val="FF33CC"/>
                </a:solidFill>
                <a:latin typeface="+mj-lt"/>
                <a:ea typeface="+mj-ea"/>
                <a:cs typeface="+mj-cs"/>
              </a:rPr>
              <a:t> </a:t>
            </a:r>
            <a:r>
              <a:rPr kumimoji="1" lang="zh-CN" altLang="en-US" sz="4000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</a:rPr>
              <a:t>汇编语句类型</a:t>
            </a:r>
            <a:endParaRPr kumimoji="1" lang="zh-CN" altLang="en-US" sz="4000" dirty="0">
              <a:solidFill>
                <a:srgbClr val="FF33CC"/>
              </a:solidFill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21506" name="Rectangle 3"/>
          <p:cNvSpPr>
            <a:spLocks noGrp="1"/>
          </p:cNvSpPr>
          <p:nvPr>
            <p:ph idx="1"/>
          </p:nvPr>
        </p:nvSpPr>
        <p:spPr>
          <a:xfrm>
            <a:off x="179388" y="1009650"/>
            <a:ext cx="8785225" cy="5111750"/>
          </a:xfrm>
        </p:spPr>
        <p:txBody>
          <a:bodyPr wrap="square" lIns="91440" tIns="45720" rIns="91440" bIns="45720" anchor="t"/>
          <a:p>
            <a:pPr marL="457200" lvl="1" indent="0">
              <a:lnSpc>
                <a:spcPct val="130000"/>
              </a:lnSpc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①指令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+mn-ea"/>
              </a:rPr>
              <a:t>(</a:t>
            </a:r>
            <a:r>
              <a:rPr kumimoji="1"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能产生机器码，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+mn-ea"/>
              </a:rPr>
              <a:t>CPU</a:t>
            </a:r>
            <a:r>
              <a:rPr kumimoji="1"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可执行</a:t>
            </a:r>
            <a:r>
              <a:rPr kumimoji="1" lang="en-US" altLang="zh-CN" sz="2400" dirty="0">
                <a:solidFill>
                  <a:srgbClr val="0000FF"/>
                </a:solidFill>
                <a:latin typeface="黑体" panose="02010609060101010101" pitchFamily="49" charset="-122"/>
                <a:ea typeface="+mn-ea"/>
              </a:rPr>
              <a:t>)</a:t>
            </a:r>
            <a:endParaRPr kumimoji="1" lang="en-US" altLang="zh-CN" sz="2400" dirty="0">
              <a:solidFill>
                <a:srgbClr val="0000FF"/>
              </a:solidFill>
              <a:latin typeface="黑体" panose="02010609060101010101" pitchFamily="49" charset="-122"/>
              <a:ea typeface="+mn-ea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②伪操作</a:t>
            </a:r>
            <a:r>
              <a:rPr kumimoji="1"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（不产生机器码，汇编过程中被处理）</a:t>
            </a:r>
            <a:endParaRPr kumimoji="1"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914400" lvl="2" indent="0">
              <a:lnSpc>
                <a:spcPct val="130000"/>
              </a:lnSpc>
              <a:buNone/>
            </a:pPr>
            <a:r>
              <a:rPr kumimoji="1"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定义数据，分配存储单元，指示程序结束，给数字或表达式命名等</a:t>
            </a:r>
            <a:endParaRPr kumimoji="1"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③宏指令</a:t>
            </a:r>
            <a:endParaRPr kumimoji="1"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宏：源程序中一段有独立功能的程序代码。只需要定义一次，就可以多次调用。</a:t>
            </a:r>
            <a:endParaRPr kumimoji="1" lang="zh-CN" altLang="en-US" sz="2400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30000"/>
              </a:lnSpc>
              <a:buNone/>
            </a:pPr>
            <a:r>
              <a:rPr kumimoji="1" lang="zh-CN" altLang="en-US" sz="24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汇编时凡有宏指令的地方都将用相应的指令序列的目标代码插入。</a:t>
            </a:r>
            <a:endParaRPr kumimoji="1" lang="zh-CN" altLang="en-US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6">
                                            <p:txEl>
                                              <p:charRg st="0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charRg st="19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506">
                                            <p:txEl>
                                              <p:charRg st="19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506">
                                            <p:txEl>
                                              <p:charRg st="19" end="4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charRg st="41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1506">
                                            <p:txEl>
                                              <p:charRg st="41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1506">
                                            <p:txEl>
                                              <p:charRg st="41" end="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charRg st="7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1506">
                                            <p:txEl>
                                              <p:charRg st="7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1506">
                                            <p:txEl>
                                              <p:charRg st="71" end="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charRg st="7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1506">
                                            <p:txEl>
                                              <p:charRg st="7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21506">
                                            <p:txEl>
                                              <p:charRg st="76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>
                                            <p:txEl>
                                              <p:charRg st="115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21506">
                                            <p:txEl>
                                              <p:charRg st="115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21506">
                                            <p:txEl>
                                              <p:charRg st="115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29" name="Rectangle 3"/>
          <p:cNvSpPr>
            <a:spLocks noGrp="1"/>
          </p:cNvSpPr>
          <p:nvPr/>
        </p:nvSpPr>
        <p:spPr>
          <a:xfrm>
            <a:off x="436563" y="252413"/>
            <a:ext cx="8272462" cy="6083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zh-CN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█ 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数据定义和存储器分配      </a:t>
            </a:r>
            <a:r>
              <a:rPr lang="en-US" altLang="zh-CN" b="1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file3.asm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zh-CN" altLang="zh-CN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      dw     12    </a:t>
            </a:r>
            <a:r>
              <a:rPr lang="en-US" altLang="zh-CN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;</a:t>
            </a:r>
            <a:r>
              <a:rPr lang="zh-CN" altLang="en-US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定义变量</a:t>
            </a:r>
            <a:r>
              <a:rPr lang="en-US" altLang="zh-CN" b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en-US" altLang="zh-CN" b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变量</a:t>
            </a:r>
            <a:r>
              <a:rPr lang="en-US" altLang="zh-CN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 </a:t>
            </a:r>
            <a:r>
              <a:rPr lang="zh-CN" altLang="en-US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助记符 操作数 </a:t>
            </a:r>
            <a:r>
              <a:rPr lang="en-US" altLang="zh-CN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</a:t>
            </a:r>
            <a:r>
              <a:rPr lang="zh-CN" altLang="en-US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；注释</a:t>
            </a:r>
            <a:r>
              <a:rPr lang="en-US" altLang="zh-CN" b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]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40000"/>
              </a:lnSpc>
              <a:spcBef>
                <a:spcPct val="2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a    db   2,'a',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？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   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db  5*3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'bcde'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;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字节变量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40000"/>
              </a:lnSpc>
              <a:spcBef>
                <a:spcPct val="2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b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  dw   0ff3h, 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？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;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字变量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(2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字节）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40000"/>
              </a:lnSpc>
              <a:spcBef>
                <a:spcPct val="2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c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dd   12345678h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;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双字变量</a:t>
            </a: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endParaRPr lang="zh-CN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d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dw   a,b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;c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为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的偏移地址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e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db   40 dup('A')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;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重复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40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个字母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A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hangingPunct="0">
              <a:lnSpc>
                <a:spcPct val="140000"/>
              </a:lnSpc>
              <a:spcBef>
                <a:spcPct val="20000"/>
              </a:spcBef>
            </a:pP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  f</a:t>
            </a:r>
            <a:r>
              <a:rPr lang="en-US" altLang="zh-CN" b="1" dirty="0">
                <a:solidFill>
                  <a:srgbClr val="FF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     dw   5  dup(0，1,2，？)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Rectangle 3"/>
          <p:cNvSpPr>
            <a:spLocks noGrp="1"/>
          </p:cNvSpPr>
          <p:nvPr>
            <p:ph idx="1"/>
          </p:nvPr>
        </p:nvSpPr>
        <p:spPr>
          <a:xfrm>
            <a:off x="5903913" y="2162175"/>
            <a:ext cx="3140075" cy="4062413"/>
          </a:xfrm>
        </p:spPr>
        <p:txBody>
          <a:bodyPr wrap="square" lIns="91440" tIns="45720" rIns="91440" bIns="45720" anchor="t"/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kern="0" cap="none" spc="0" normalizeH="0" baseline="0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思考：是否出错？</a:t>
            </a:r>
            <a:endParaRPr kumimoji="1" lang="zh-CN" sz="2400" b="1" i="0" u="none" strike="noStrike" kern="0" cap="none" spc="0" normalizeH="0" baseline="0" noProof="1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mov ax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</a:t>
            </a:r>
            <a:endParaRPr kumimoji="1" lang="en-US" altLang="zh-CN" sz="2400" b="1" i="0" u="none" strike="noStrike" kern="0" cap="none" spc="0" normalizeH="0" baseline="0" noProof="1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mov bl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</a:t>
            </a:r>
            <a:r>
              <a:rPr kumimoji="1" sz="2400" b="1" i="0" u="none" strike="noStrike" kern="0" cap="none" spc="0" normalizeH="0" baseline="0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sz="2400" b="1" i="0" u="none" strike="noStrike" kern="0" cap="none" spc="0" normalizeH="0" baseline="0" noProof="1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sz="2400" b="1" i="0" u="none" strike="noStrike" kern="0" cap="none" spc="0" normalizeH="0" baseline="0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修改：</a:t>
            </a:r>
            <a:endParaRPr kumimoji="1" lang="zh-CN" sz="2400" b="1" i="0" u="none" strike="noStrike" kern="0" cap="none" spc="0" normalizeH="0" baseline="0" noProof="1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mov ax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word ptr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a</a:t>
            </a:r>
            <a:endParaRPr kumimoji="1" lang="en-US" altLang="zh-CN" sz="2400" b="1" i="0" u="none" strike="noStrike" kern="0" cap="none" spc="0" normalizeH="0" baseline="0" noProof="1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2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mov bl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byte ptr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b</a:t>
            </a:r>
            <a:r>
              <a:rPr kumimoji="1" sz="2400" b="1" i="0" u="none" strike="noStrike" kern="0" cap="none" spc="0" normalizeH="0" baseline="0" noProof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endParaRPr kumimoji="1" sz="2400" b="1" i="0" u="none" strike="noStrike" kern="0" cap="none" spc="0" normalizeH="0" baseline="0" noProof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2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29">
                                            <p:txEl>
                                              <p:charRg st="0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charRg st="2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2529">
                                            <p:txEl>
                                              <p:charRg st="2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2529">
                                            <p:txEl>
                                              <p:charRg st="28" end="5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charRg st="57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2529">
                                            <p:txEl>
                                              <p:charRg st="57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2529">
                                            <p:txEl>
                                              <p:charRg st="57" end="7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charRg st="78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2529">
                                            <p:txEl>
                                              <p:charRg st="78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2529">
                                            <p:txEl>
                                              <p:charRg st="78" end="9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charRg st="99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29">
                                            <p:txEl>
                                              <p:charRg st="99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29">
                                            <p:txEl>
                                              <p:charRg st="99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charRg st="131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2529">
                                            <p:txEl>
                                              <p:charRg st="131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2529">
                                            <p:txEl>
                                              <p:charRg st="131" end="16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charRg st="165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22529">
                                            <p:txEl>
                                              <p:charRg st="165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22529">
                                            <p:txEl>
                                              <p:charRg st="165" end="19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charRg st="196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22529">
                                            <p:txEl>
                                              <p:charRg st="196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2529">
                                            <p:txEl>
                                              <p:charRg st="196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charRg st="226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22529">
                                            <p:txEl>
                                              <p:charRg st="226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22529">
                                            <p:txEl>
                                              <p:charRg st="226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">
                                            <p:txEl>
                                              <p:charRg st="261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2529">
                                            <p:txEl>
                                              <p:charRg st="261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22529">
                                            <p:txEl>
                                              <p:charRg st="261" end="2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5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5">
                                            <p:txEl>
                                              <p:charRg st="9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charRg st="1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charRg st="18" end="2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28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5">
                                            <p:txEl>
                                              <p:charRg st="28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charRg st="28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2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5">
                                            <p:txEl>
                                              <p:charRg st="32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5">
                                            <p:txEl>
                                              <p:charRg st="32" end="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5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5">
                                            <p:txEl>
                                              <p:charRg st="5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2" dur="500" fill="hold"/>
                                        <p:tgtEl>
                                          <p:spTgt spid="5">
                                            <p:txEl>
                                              <p:charRg st="50" end="7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3"/>
          <p:cNvSpPr>
            <a:spLocks noGrp="1"/>
          </p:cNvSpPr>
          <p:nvPr/>
        </p:nvSpPr>
        <p:spPr>
          <a:xfrm>
            <a:off x="436563" y="252413"/>
            <a:ext cx="8272463" cy="6083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 fontAlgn="base">
              <a:lnSpc>
                <a:spcPct val="140000"/>
              </a:lnSpc>
              <a:buNone/>
            </a:pPr>
            <a:r>
              <a:rPr kumimoji="1" lang="zh-CN" sz="2400" strike="noStrike" noProof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█ </a:t>
            </a:r>
            <a:r>
              <a:rPr kumimoji="1" lang="zh-CN" sz="2400" strike="noStrike" noProof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</a:t>
            </a:r>
            <a:r>
              <a:rPr lang="zh-CN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定义和存储器分配      </a:t>
            </a:r>
            <a:r>
              <a:rPr lang="en-US" altLang="zh-CN" sz="2400" strike="noStrike" noProof="1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  <a:sym typeface="+mn-ea"/>
              </a:rPr>
              <a:t>file4.asm</a:t>
            </a:r>
            <a:endParaRPr kumimoji="1" lang="zh-CN" sz="2400" strike="noStrike" noProof="1" dirty="0">
              <a:solidFill>
                <a:schemeClr val="tx1"/>
              </a:solidFill>
              <a:latin typeface="黑体" panose="02010609060101010101" pitchFamily="49" charset="-122"/>
              <a:cs typeface="+mn-cs"/>
            </a:endParaRPr>
          </a:p>
          <a:p>
            <a:pPr marL="0" indent="0" algn="l" fontAlgn="base">
              <a:lnSpc>
                <a:spcPct val="140000"/>
              </a:lnSpc>
              <a:buNone/>
            </a:pPr>
            <a:r>
              <a:rPr kumimoji="1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sz="2400" strike="noStrike" noProof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      dw     12    </a:t>
            </a:r>
            <a:r>
              <a:rPr kumimoji="1" lang="en-US" sz="2400" strike="noStrike" noProof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;</a:t>
            </a:r>
            <a:r>
              <a:rPr kumimoji="1" lang="zh-CN" altLang="en-US" sz="2400" strike="noStrike" noProof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定义变量</a:t>
            </a:r>
            <a:r>
              <a:rPr kumimoji="1" lang="en-US" altLang="zh-CN" sz="2400" strike="noStrike" noProof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</a:t>
            </a:r>
            <a:endParaRPr kumimoji="1" lang="en-US" altLang="zh-CN" sz="2400" strike="noStrike" noProof="1" dirty="0">
              <a:solidFill>
                <a:srgbClr val="00B050"/>
              </a:solidFill>
              <a:latin typeface="黑体" panose="02010609060101010101" pitchFamily="49" charset="-122"/>
              <a:cs typeface="+mn-cs"/>
            </a:endParaRPr>
          </a:p>
          <a:p>
            <a:pPr marL="0" indent="0" algn="l" fontAlgn="base">
              <a:lnSpc>
                <a:spcPct val="140000"/>
              </a:lnSpc>
              <a:buNone/>
            </a:pPr>
            <a:r>
              <a:rPr kumimoji="1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lang="en-US" altLang="zh-CN" sz="2400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[</a:t>
            </a:r>
            <a:r>
              <a:rPr lang="zh-CN" altLang="en-US" sz="2400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变量</a:t>
            </a:r>
            <a:r>
              <a:rPr lang="en-US" altLang="zh-CN" sz="2400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] </a:t>
            </a:r>
            <a:r>
              <a:rPr lang="zh-CN" altLang="en-US" sz="2400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助记符 操作数 </a:t>
            </a:r>
            <a:r>
              <a:rPr lang="en-US" altLang="zh-CN" sz="2400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[</a:t>
            </a:r>
            <a:r>
              <a:rPr lang="zh-CN" altLang="en-US" sz="2400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；注释</a:t>
            </a:r>
            <a:r>
              <a:rPr lang="en-US" altLang="zh-CN" sz="2400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]</a:t>
            </a:r>
            <a:r>
              <a:rPr kumimoji="1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sz="2400" strike="noStrike" noProof="1" dirty="0">
              <a:latin typeface="黑体" panose="02010609060101010101" pitchFamily="49" charset="-122"/>
              <a:cs typeface="+mn-cs"/>
            </a:endParaRPr>
          </a:p>
          <a:p>
            <a:pPr marL="0" indent="0" algn="just" fontAlgn="base">
              <a:lnSpc>
                <a:spcPct val="140000"/>
              </a:lnSpc>
              <a:buNone/>
            </a:pPr>
            <a:r>
              <a:rPr lang="en-US" altLang="zh-CN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  a </a:t>
            </a:r>
            <a:r>
              <a:rPr lang="en-US" altLang="zh-CN" sz="2400" strike="noStrike" noProof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label byte</a:t>
            </a:r>
            <a:endParaRPr lang="en-US" altLang="zh-CN" sz="2400" strike="noStrike" noProof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黑体" panose="02010609060101010101" pitchFamily="49" charset="-122"/>
              <a:sym typeface="+mn-ea"/>
            </a:endParaRPr>
          </a:p>
          <a:p>
            <a:pPr marL="0" indent="0" algn="just" fontAlgn="base">
              <a:lnSpc>
                <a:spcPct val="140000"/>
              </a:lnSpc>
              <a:buNone/>
            </a:pPr>
            <a:r>
              <a:rPr lang="en-US" altLang="zh-CN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  b dw 10 dup(0ffffh)</a:t>
            </a:r>
            <a:endParaRPr kumimoji="1" lang="zh-CN" altLang="en-US" sz="2400" strike="noStrike" noProof="1" dirty="0">
              <a:latin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24578" name="Rectangle 3"/>
          <p:cNvSpPr>
            <a:spLocks noGrp="1"/>
          </p:cNvSpPr>
          <p:nvPr>
            <p:ph idx="1"/>
          </p:nvPr>
        </p:nvSpPr>
        <p:spPr>
          <a:xfrm>
            <a:off x="5694363" y="1893888"/>
            <a:ext cx="3140075" cy="4062412"/>
          </a:xfrm>
        </p:spPr>
        <p:txBody>
          <a:bodyPr wrap="square" lIns="91440" tIns="45720" rIns="91440" bIns="45720" anchor="t"/>
          <a:p>
            <a:pPr marL="0" indent="0">
              <a:lnSpc>
                <a:spcPct val="120000"/>
              </a:lnSpc>
              <a:buNone/>
            </a:pPr>
            <a:r>
              <a:rPr kumimoji="1" lang="zh-CN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思考：结果如何？</a:t>
            </a:r>
            <a:endParaRPr kumimoji="1" lang="zh-CN" altLang="zh-CN" sz="24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+mn-ea"/>
                <a:cs typeface="+mn-cs"/>
              </a:rPr>
              <a:t>mov a+2</a:t>
            </a:r>
            <a:r>
              <a:rPr kumimoji="1"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+mn-ea"/>
                <a:cs typeface="+mn-cs"/>
              </a:rPr>
              <a:t>0</a:t>
            </a:r>
            <a:endParaRPr kumimoji="1" lang="en-US" altLang="zh-CN" sz="2400" dirty="0">
              <a:solidFill>
                <a:srgbClr val="FF00FF"/>
              </a:solidFill>
              <a:latin typeface="黑体" panose="02010609060101010101" pitchFamily="49" charset="-122"/>
              <a:ea typeface="+mn-ea"/>
              <a:cs typeface="+mn-c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+mn-ea"/>
                <a:cs typeface="+mn-cs"/>
              </a:rPr>
              <a:t>mov b+6</a:t>
            </a:r>
            <a:r>
              <a:rPr kumimoji="1"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+mn-ea"/>
                <a:cs typeface="+mn-cs"/>
              </a:rPr>
              <a:t>0</a:t>
            </a:r>
            <a:r>
              <a:rPr kumimoji="1" lang="zh-CN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lang="zh-CN" altLang="zh-CN" sz="24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</a:t>
            </a:r>
            <a:endParaRPr kumimoji="1" lang="zh-CN" altLang="zh-CN" sz="2400" dirty="0"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7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78" end="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93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charRg st="93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charRg st="93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457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4578">
                                            <p:txEl>
                                              <p:charRg st="0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4578">
                                            <p:txEl>
                                              <p:charRg st="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4578">
                                            <p:txEl>
                                              <p:charRg st="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charRg st="19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8">
                                            <p:txEl>
                                              <p:charRg st="19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8">
                                            <p:txEl>
                                              <p:charRg st="19" end="3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5" name="Rectangle 3"/>
          <p:cNvSpPr>
            <a:spLocks noGrp="1"/>
          </p:cNvSpPr>
          <p:nvPr/>
        </p:nvSpPr>
        <p:spPr>
          <a:xfrm>
            <a:off x="436563" y="252413"/>
            <a:ext cx="8272463" cy="6083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p>
            <a:pPr eaLnBrk="0" fontAlgn="base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zh-CN" b="1" strike="noStrike" noProof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█ </a:t>
            </a:r>
            <a:r>
              <a:rPr lang="zh-CN" altLang="zh-CN" b="1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</a:t>
            </a:r>
            <a:r>
              <a:rPr lang="zh-CN" altLang="zh-CN" b="1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定义和存储器分配      </a:t>
            </a:r>
            <a:r>
              <a:rPr lang="en-US" altLang="zh-CN" b="1" strike="noStrike" noProof="1" dirty="0">
                <a:solidFill>
                  <a:srgbClr val="FF33CC"/>
                </a:solidFill>
                <a:latin typeface="Times New Roman" panose="02020603050405020304" pitchFamily="18" charset="0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file5.asm</a:t>
            </a:r>
            <a:endParaRPr lang="zh-CN" altLang="zh-CN" b="1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40000"/>
              </a:lnSpc>
              <a:spcBef>
                <a:spcPct val="20000"/>
              </a:spcBef>
            </a:pPr>
            <a:r>
              <a:rPr lang="zh-CN" b="1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lang="zh-CN" b="1" strike="noStrike" noProof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      dw     12    </a:t>
            </a:r>
            <a:r>
              <a:rPr lang="en-US" altLang="zh-CN" b="1" strike="noStrike" noProof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;</a:t>
            </a:r>
            <a:r>
              <a:rPr lang="zh-CN" altLang="en-US" b="1" strike="noStrike" noProof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定义变量</a:t>
            </a:r>
            <a:r>
              <a:rPr lang="en-US" altLang="zh-CN" b="1" strike="noStrike" noProof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</a:t>
            </a:r>
            <a:endParaRPr lang="en-US" altLang="zh-CN" b="1" strike="noStrike" noProof="1" dirty="0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eaLnBrk="0" fontAlgn="base" hangingPunct="0">
              <a:lnSpc>
                <a:spcPct val="140000"/>
              </a:lnSpc>
              <a:spcBef>
                <a:spcPct val="20000"/>
              </a:spcBef>
            </a:pPr>
            <a:r>
              <a:rPr lang="zh-CN" b="1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lang="en-US" altLang="zh-CN" b="1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[</a:t>
            </a:r>
            <a:r>
              <a:rPr lang="zh-CN" altLang="en-US" b="1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变量</a:t>
            </a:r>
            <a:r>
              <a:rPr lang="en-US" altLang="zh-CN" b="1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] </a:t>
            </a:r>
            <a:r>
              <a:rPr lang="zh-CN" altLang="en-US" b="1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助记符 操作数 </a:t>
            </a:r>
            <a:r>
              <a:rPr lang="en-US" altLang="zh-CN" b="1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[</a:t>
            </a:r>
            <a:r>
              <a:rPr lang="zh-CN" altLang="en-US" b="1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；注释</a:t>
            </a:r>
            <a:r>
              <a:rPr lang="en-US" altLang="zh-CN" b="1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]</a:t>
            </a:r>
            <a:r>
              <a:rPr lang="zh-CN" b="1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lang="zh-CN" b="1" strike="noStrike" noProof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algn="just" eaLnBrk="0" fontAlgn="base" hangingPunct="0">
              <a:lnSpc>
                <a:spcPct val="140000"/>
              </a:lnSpc>
              <a:spcBef>
                <a:spcPct val="20000"/>
              </a:spcBef>
            </a:pPr>
            <a:r>
              <a:rPr lang="en-US" altLang="zh-CN" b="1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  a </a:t>
            </a:r>
            <a:r>
              <a:rPr lang="en-US" altLang="zh-CN" b="1" strike="noStrike" noProof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equ</a:t>
            </a:r>
            <a:r>
              <a:rPr lang="en-US" altLang="zh-CN" b="1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 256</a:t>
            </a:r>
            <a:endParaRPr lang="en-US" altLang="zh-CN" b="1" strike="noStrike" noProof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just" eaLnBrk="0" fontAlgn="base" hangingPunct="0">
              <a:lnSpc>
                <a:spcPct val="140000"/>
              </a:lnSpc>
              <a:spcBef>
                <a:spcPct val="20000"/>
              </a:spcBef>
            </a:pPr>
            <a:r>
              <a:rPr lang="en-US" altLang="zh-CN" b="1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  b</a:t>
            </a:r>
            <a:r>
              <a:rPr lang="en-US" altLang="zh-CN" b="1" strike="noStrike" noProof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 = </a:t>
            </a:r>
            <a:r>
              <a:rPr lang="en-US" altLang="zh-CN" b="1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2 </a:t>
            </a:r>
            <a:r>
              <a:rPr lang="zh-CN" altLang="en-US" b="1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；</a:t>
            </a:r>
            <a:r>
              <a:rPr lang="en-US" altLang="zh-CN" b="1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=</a:t>
            </a:r>
            <a:r>
              <a:rPr lang="zh-CN" altLang="en-US" b="1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可以重复为变量赋值</a:t>
            </a:r>
            <a:endParaRPr lang="zh-CN" altLang="en-US" b="1" strike="noStrike" noProof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just" eaLnBrk="0" fontAlgn="base" hangingPunct="0">
              <a:lnSpc>
                <a:spcPct val="140000"/>
              </a:lnSpc>
              <a:spcBef>
                <a:spcPct val="20000"/>
              </a:spcBef>
            </a:pPr>
            <a:r>
              <a:rPr lang="en-US" altLang="zh-CN" b="1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  c equ a+b</a:t>
            </a:r>
            <a:endParaRPr lang="en-US" altLang="zh-CN" b="1" strike="noStrike" noProof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  <a:p>
            <a:pPr algn="just" eaLnBrk="0" fontAlgn="base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b="1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  </a:t>
            </a:r>
            <a:endParaRPr lang="zh-CN" altLang="en-US" b="1" strike="noStrike" noProof="1" dirty="0"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charRg st="78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5">
                                            <p:txEl>
                                              <p:charRg st="78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5">
                                            <p:txEl>
                                              <p:charRg st="78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charRg st="9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6625">
                                            <p:txEl>
                                              <p:charRg st="9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625">
                                            <p:txEl>
                                              <p:charRg st="90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5">
                                            <p:txEl>
                                              <p:charRg st="11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6625">
                                            <p:txEl>
                                              <p:charRg st="11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26625">
                                            <p:txEl>
                                              <p:charRg st="110" end="12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3"/>
          <p:cNvSpPr>
            <a:spLocks noGrp="1"/>
          </p:cNvSpPr>
          <p:nvPr/>
        </p:nvSpPr>
        <p:spPr>
          <a:xfrm>
            <a:off x="436563" y="252413"/>
            <a:ext cx="8566150" cy="6083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 fontAlgn="base">
              <a:lnSpc>
                <a:spcPct val="140000"/>
              </a:lnSpc>
              <a:buNone/>
            </a:pPr>
            <a:r>
              <a:rPr kumimoji="1" lang="zh-CN" sz="2400" strike="noStrike" noProof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█ </a:t>
            </a:r>
            <a:r>
              <a:rPr kumimoji="1" lang="zh-CN" sz="2400" strike="noStrike" noProof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</a:t>
            </a:r>
            <a:r>
              <a:rPr lang="zh-CN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定义和存储器分配      </a:t>
            </a:r>
            <a:r>
              <a:rPr lang="en-US" altLang="zh-CN" sz="2400" strike="noStrike" noProof="1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  <a:sym typeface="+mn-ea"/>
              </a:rPr>
              <a:t>file6.asm</a:t>
            </a:r>
            <a:endParaRPr kumimoji="1" lang="zh-CN" sz="2400" strike="noStrike" noProof="1" dirty="0">
              <a:solidFill>
                <a:schemeClr val="tx1"/>
              </a:solidFill>
              <a:latin typeface="黑体" panose="02010609060101010101" pitchFamily="49" charset="-122"/>
              <a:cs typeface="+mn-cs"/>
            </a:endParaRPr>
          </a:p>
          <a:p>
            <a:pPr marL="0" indent="0" algn="l" fontAlgn="base">
              <a:lnSpc>
                <a:spcPct val="140000"/>
              </a:lnSpc>
              <a:buNone/>
            </a:pPr>
            <a:r>
              <a:rPr kumimoji="1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sz="2400" strike="noStrike" noProof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      dw     12    </a:t>
            </a:r>
            <a:r>
              <a:rPr kumimoji="1" lang="en-US" sz="2400" strike="noStrike" noProof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;</a:t>
            </a:r>
            <a:r>
              <a:rPr kumimoji="1" lang="zh-CN" altLang="en-US" sz="2400" strike="noStrike" noProof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定义变量</a:t>
            </a:r>
            <a:r>
              <a:rPr kumimoji="1" lang="en-US" altLang="zh-CN" sz="2400" strike="noStrike" noProof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</a:t>
            </a:r>
            <a:endParaRPr kumimoji="1" lang="en-US" altLang="zh-CN" sz="2400" strike="noStrike" noProof="1" dirty="0">
              <a:solidFill>
                <a:srgbClr val="00B050"/>
              </a:solidFill>
              <a:latin typeface="黑体" panose="02010609060101010101" pitchFamily="49" charset="-122"/>
              <a:cs typeface="+mn-cs"/>
            </a:endParaRPr>
          </a:p>
          <a:p>
            <a:pPr marL="0" indent="0" algn="l" fontAlgn="base">
              <a:lnSpc>
                <a:spcPct val="140000"/>
              </a:lnSpc>
              <a:buNone/>
            </a:pPr>
            <a:r>
              <a:rPr kumimoji="1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lang="en-US" altLang="zh-CN" sz="2400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[</a:t>
            </a:r>
            <a:r>
              <a:rPr lang="zh-CN" altLang="en-US" sz="2400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变量</a:t>
            </a:r>
            <a:r>
              <a:rPr lang="en-US" altLang="zh-CN" sz="2400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] </a:t>
            </a:r>
            <a:r>
              <a:rPr lang="zh-CN" altLang="en-US" sz="2400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助记符 操作数 </a:t>
            </a:r>
            <a:r>
              <a:rPr lang="en-US" altLang="zh-CN" sz="2400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[</a:t>
            </a:r>
            <a:r>
              <a:rPr lang="zh-CN" altLang="en-US" sz="2400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；注释</a:t>
            </a:r>
            <a:r>
              <a:rPr lang="en-US" altLang="zh-CN" sz="2400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]</a:t>
            </a:r>
            <a:r>
              <a:rPr kumimoji="1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sz="2400" strike="noStrike" noProof="1" dirty="0">
              <a:latin typeface="黑体" panose="02010609060101010101" pitchFamily="49" charset="-122"/>
              <a:cs typeface="+mn-cs"/>
            </a:endParaRPr>
          </a:p>
          <a:p>
            <a:pPr marL="0" indent="0" algn="just" fontAlgn="base">
              <a:lnSpc>
                <a:spcPct val="180000"/>
              </a:lnSpc>
              <a:buNone/>
            </a:pPr>
            <a:r>
              <a:rPr lang="en-US" altLang="zh-CN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  </a:t>
            </a:r>
            <a:r>
              <a:rPr lang="en-US" altLang="zh-CN" sz="2400" strike="noStrike" noProof="1" dirty="0">
                <a:latin typeface="楷体_GB2312"/>
                <a:ea typeface="+mn-ea"/>
                <a:cs typeface="+mn-cs"/>
                <a:sym typeface="+mn-ea"/>
              </a:rPr>
              <a:t>ARRAY DW  1,2,</a:t>
            </a:r>
            <a:r>
              <a:rPr lang="en-US" altLang="zh-CN" sz="2400" strike="noStrike" noProof="1" dirty="0">
                <a:solidFill>
                  <a:srgbClr val="0000FF"/>
                </a:solidFill>
                <a:latin typeface="楷体_GB2312"/>
                <a:ea typeface="+mn-ea"/>
                <a:cs typeface="+mn-cs"/>
                <a:sym typeface="+mn-ea"/>
              </a:rPr>
              <a:t>$</a:t>
            </a:r>
            <a:r>
              <a:rPr lang="en-US" altLang="zh-CN" sz="2400" strike="noStrike" noProof="1" dirty="0">
                <a:latin typeface="楷体_GB2312"/>
                <a:ea typeface="+mn-ea"/>
                <a:cs typeface="+mn-cs"/>
                <a:sym typeface="+mn-ea"/>
              </a:rPr>
              <a:t>+4,3,4,</a:t>
            </a:r>
            <a:r>
              <a:rPr lang="en-US" altLang="zh-CN" sz="2400" strike="noStrike" noProof="1" dirty="0">
                <a:solidFill>
                  <a:srgbClr val="0000FF"/>
                </a:solidFill>
                <a:latin typeface="楷体_GB2312"/>
                <a:ea typeface="+mn-ea"/>
                <a:cs typeface="+mn-cs"/>
                <a:sym typeface="+mn-ea"/>
              </a:rPr>
              <a:t>$</a:t>
            </a:r>
            <a:r>
              <a:rPr lang="en-US" altLang="zh-CN" sz="2400" strike="noStrike" noProof="1" dirty="0">
                <a:latin typeface="楷体_GB2312"/>
                <a:ea typeface="+mn-ea"/>
                <a:cs typeface="+mn-cs"/>
                <a:sym typeface="+mn-ea"/>
              </a:rPr>
              <a:t>+5 </a:t>
            </a:r>
            <a:r>
              <a:rPr lang="zh-CN" altLang="en-US" sz="2400" strike="noStrike" noProof="1" dirty="0">
                <a:latin typeface="楷体_GB2312"/>
                <a:ea typeface="+mn-ea"/>
                <a:cs typeface="+mn-cs"/>
                <a:sym typeface="+mn-ea"/>
              </a:rPr>
              <a:t>；</a:t>
            </a:r>
            <a:r>
              <a:rPr lang="en-US" altLang="zh-CN" sz="2400" strike="noStrike" noProof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+mn-ea"/>
                <a:cs typeface="+mn-cs"/>
                <a:sym typeface="+mn-ea"/>
              </a:rPr>
              <a:t>$</a:t>
            </a:r>
            <a:r>
              <a:rPr lang="zh-CN" altLang="en-US" sz="2400" strike="noStrike" noProof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楷体_GB2312"/>
                <a:ea typeface="+mn-ea"/>
                <a:cs typeface="+mn-cs"/>
                <a:sym typeface="+mn-ea"/>
              </a:rPr>
              <a:t>表示当前地址</a:t>
            </a:r>
            <a:endParaRPr lang="zh-CN" altLang="en-US" sz="2400" strike="noStrike" noProof="1" dirty="0">
              <a:solidFill>
                <a:srgbClr val="0000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楷体_GB2312"/>
              <a:ea typeface="+mn-ea"/>
              <a:sym typeface="+mn-ea"/>
            </a:endParaRPr>
          </a:p>
          <a:p>
            <a:pPr marL="0" indent="0" algn="just" fontAlgn="base">
              <a:lnSpc>
                <a:spcPct val="180000"/>
              </a:lnSpc>
              <a:buNone/>
            </a:pPr>
            <a:r>
              <a:rPr lang="en-US" altLang="zh-CN" sz="2400" strike="noStrike" noProof="1" dirty="0">
                <a:latin typeface="楷体_GB2312"/>
                <a:ea typeface="+mn-ea"/>
                <a:cs typeface="+mn-cs"/>
                <a:sym typeface="+mn-ea"/>
              </a:rPr>
              <a:t>  BUF1  DB  1</a:t>
            </a:r>
            <a:r>
              <a:rPr lang="zh-CN" altLang="en-US" sz="2400" strike="noStrike" noProof="1" dirty="0">
                <a:latin typeface="楷体_GB2312"/>
                <a:ea typeface="黑体" panose="02010609060101010101" pitchFamily="49" charset="-122"/>
                <a:cs typeface="+mn-cs"/>
                <a:sym typeface="+mn-ea"/>
              </a:rPr>
              <a:t>，</a:t>
            </a:r>
            <a:r>
              <a:rPr lang="en-US" altLang="zh-CN" sz="2400" strike="noStrike" noProof="1" dirty="0">
                <a:latin typeface="楷体_GB2312"/>
                <a:ea typeface="+mn-ea"/>
                <a:cs typeface="+mn-cs"/>
                <a:sym typeface="+mn-ea"/>
              </a:rPr>
              <a:t>2</a:t>
            </a:r>
            <a:r>
              <a:rPr lang="zh-CN" altLang="en-US" sz="2400" strike="noStrike" noProof="1" dirty="0">
                <a:latin typeface="楷体_GB2312"/>
                <a:ea typeface="黑体" panose="02010609060101010101" pitchFamily="49" charset="-122"/>
                <a:cs typeface="+mn-cs"/>
                <a:sym typeface="+mn-ea"/>
              </a:rPr>
              <a:t>，</a:t>
            </a:r>
            <a:r>
              <a:rPr lang="en-US" altLang="zh-CN" sz="2400" strike="noStrike" noProof="1" dirty="0">
                <a:latin typeface="楷体_GB2312"/>
                <a:ea typeface="+mn-ea"/>
                <a:cs typeface="+mn-cs"/>
                <a:sym typeface="+mn-ea"/>
              </a:rPr>
              <a:t>3</a:t>
            </a:r>
            <a:r>
              <a:rPr lang="zh-CN" altLang="en-US" sz="2400" strike="noStrike" noProof="1" dirty="0">
                <a:latin typeface="楷体_GB2312"/>
                <a:ea typeface="黑体" panose="02010609060101010101" pitchFamily="49" charset="-122"/>
                <a:cs typeface="+mn-cs"/>
                <a:sym typeface="+mn-ea"/>
              </a:rPr>
              <a:t>，</a:t>
            </a:r>
            <a:r>
              <a:rPr lang="en-US" altLang="zh-CN" sz="2400" strike="noStrike" noProof="1" dirty="0">
                <a:latin typeface="楷体_GB2312"/>
                <a:ea typeface="+mn-ea"/>
                <a:cs typeface="+mn-cs"/>
                <a:sym typeface="+mn-ea"/>
              </a:rPr>
              <a:t>4</a:t>
            </a:r>
            <a:r>
              <a:rPr lang="zh-CN" altLang="en-US" sz="2400" strike="noStrike" noProof="1" dirty="0">
                <a:latin typeface="楷体_GB2312"/>
                <a:ea typeface="黑体" panose="02010609060101010101" pitchFamily="49" charset="-122"/>
                <a:cs typeface="+mn-cs"/>
                <a:sym typeface="+mn-ea"/>
              </a:rPr>
              <a:t>，</a:t>
            </a:r>
            <a:r>
              <a:rPr lang="en-US" altLang="zh-CN" sz="2400" strike="noStrike" noProof="1" dirty="0">
                <a:latin typeface="楷体_GB2312"/>
                <a:ea typeface="+mn-ea"/>
                <a:cs typeface="+mn-cs"/>
                <a:sym typeface="+mn-ea"/>
              </a:rPr>
              <a:t>5</a:t>
            </a:r>
            <a:endParaRPr kumimoji="1" lang="en-US" altLang="zh-CN" sz="2400" strike="noStrike" noProof="1" dirty="0">
              <a:latin typeface="楷体_GB2312"/>
              <a:ea typeface="+mn-ea"/>
              <a:cs typeface="+mn-cs"/>
            </a:endParaRPr>
          </a:p>
          <a:p>
            <a:pPr marL="0" indent="0" algn="just" fontAlgn="base">
              <a:lnSpc>
                <a:spcPct val="180000"/>
              </a:lnSpc>
              <a:buNone/>
            </a:pPr>
            <a:r>
              <a:rPr lang="en-US" altLang="zh-CN" sz="2400" strike="noStrike" noProof="1" dirty="0">
                <a:latin typeface="楷体_GB2312"/>
                <a:ea typeface="+mn-ea"/>
                <a:cs typeface="+mn-cs"/>
                <a:sym typeface="+mn-ea"/>
              </a:rPr>
              <a:t>  CNT1  EQU </a:t>
            </a:r>
            <a:r>
              <a:rPr lang="en-US" altLang="zh-CN" sz="2400" strike="noStrike" noProof="1" dirty="0">
                <a:solidFill>
                  <a:srgbClr val="0000FF"/>
                </a:solidFill>
                <a:latin typeface="楷体_GB2312"/>
                <a:ea typeface="+mn-ea"/>
                <a:cs typeface="+mn-cs"/>
                <a:sym typeface="+mn-ea"/>
              </a:rPr>
              <a:t>$</a:t>
            </a:r>
            <a:r>
              <a:rPr lang="en-US" altLang="zh-CN" sz="2400" strike="noStrike" noProof="1" dirty="0">
                <a:latin typeface="楷体_GB2312"/>
                <a:ea typeface="+mn-ea"/>
                <a:cs typeface="+mn-cs"/>
                <a:sym typeface="+mn-ea"/>
              </a:rPr>
              <a:t>-BUF 	</a:t>
            </a:r>
            <a:r>
              <a:rPr lang="zh-CN" altLang="en-US" sz="2400" strike="noStrike" noProof="1" dirty="0">
                <a:latin typeface="楷体_GB2312"/>
                <a:ea typeface="黑体" panose="02010609060101010101" pitchFamily="49" charset="-122"/>
                <a:cs typeface="+mn-cs"/>
                <a:sym typeface="+mn-ea"/>
              </a:rPr>
              <a:t>；</a:t>
            </a:r>
            <a:r>
              <a:rPr lang="en-US" altLang="zh-CN" sz="2400" strike="noStrike" noProof="1" dirty="0">
                <a:latin typeface="楷体_GB2312"/>
                <a:ea typeface="黑体" panose="02010609060101010101" pitchFamily="49" charset="-122"/>
                <a:cs typeface="+mn-cs"/>
                <a:sym typeface="+mn-ea"/>
              </a:rPr>
              <a:t>CNT1</a:t>
            </a:r>
            <a:r>
              <a:rPr lang="zh-CN" altLang="en-US" sz="2400" strike="noStrike" noProof="1" dirty="0">
                <a:latin typeface="楷体_GB2312"/>
                <a:ea typeface="黑体" panose="02010609060101010101" pitchFamily="49" charset="-122"/>
                <a:cs typeface="+mn-cs"/>
                <a:sym typeface="+mn-ea"/>
              </a:rPr>
              <a:t>为数组</a:t>
            </a:r>
            <a:r>
              <a:rPr lang="en-US" altLang="zh-CN" sz="2400" strike="noStrike" noProof="1" dirty="0">
                <a:latin typeface="楷体_GB2312"/>
                <a:ea typeface="+mn-ea"/>
                <a:cs typeface="+mn-cs"/>
                <a:sym typeface="+mn-ea"/>
              </a:rPr>
              <a:t>BUF1</a:t>
            </a:r>
            <a:r>
              <a:rPr lang="zh-CN" altLang="en-US" sz="2400" strike="noStrike" noProof="1" dirty="0">
                <a:latin typeface="楷体_GB2312"/>
                <a:ea typeface="黑体" panose="02010609060101010101" pitchFamily="49" charset="-122"/>
                <a:cs typeface="+mn-cs"/>
                <a:sym typeface="+mn-ea"/>
              </a:rPr>
              <a:t>中元素的个数 </a:t>
            </a:r>
            <a:endParaRPr kumimoji="1" lang="zh-CN" altLang="en-US" sz="2400" strike="noStrike" noProof="1" dirty="0">
              <a:latin typeface="楷体_GB2312"/>
              <a:ea typeface="黑体" panose="02010609060101010101" pitchFamily="49" charset="-122"/>
              <a:cs typeface="+mn-cs"/>
            </a:endParaRPr>
          </a:p>
          <a:p>
            <a:pPr marL="0" indent="0" algn="just" fontAlgn="base">
              <a:lnSpc>
                <a:spcPct val="180000"/>
              </a:lnSpc>
              <a:buNone/>
            </a:pPr>
            <a:r>
              <a:rPr lang="en-US" altLang="zh-CN" sz="2400" strike="noStrike" noProof="1" dirty="0">
                <a:latin typeface="楷体_GB2312"/>
                <a:ea typeface="+mn-ea"/>
                <a:cs typeface="+mn-cs"/>
                <a:sym typeface="+mn-ea"/>
              </a:rPr>
              <a:t>  BUF2  DW  1</a:t>
            </a:r>
            <a:r>
              <a:rPr lang="zh-CN" altLang="en-US" sz="2400" strike="noStrike" noProof="1" dirty="0">
                <a:latin typeface="楷体_GB2312"/>
                <a:ea typeface="黑体" panose="02010609060101010101" pitchFamily="49" charset="-122"/>
                <a:cs typeface="+mn-cs"/>
                <a:sym typeface="+mn-ea"/>
              </a:rPr>
              <a:t>，</a:t>
            </a:r>
            <a:r>
              <a:rPr lang="en-US" altLang="zh-CN" sz="2400" strike="noStrike" noProof="1" dirty="0">
                <a:latin typeface="楷体_GB2312"/>
                <a:ea typeface="+mn-ea"/>
                <a:cs typeface="+mn-cs"/>
                <a:sym typeface="+mn-ea"/>
              </a:rPr>
              <a:t>2</a:t>
            </a:r>
            <a:r>
              <a:rPr lang="zh-CN" altLang="en-US" sz="2400" strike="noStrike" noProof="1" dirty="0">
                <a:latin typeface="楷体_GB2312"/>
                <a:ea typeface="黑体" panose="02010609060101010101" pitchFamily="49" charset="-122"/>
                <a:cs typeface="+mn-cs"/>
                <a:sym typeface="+mn-ea"/>
              </a:rPr>
              <a:t>，</a:t>
            </a:r>
            <a:r>
              <a:rPr lang="en-US" altLang="zh-CN" sz="2400" strike="noStrike" noProof="1" dirty="0">
                <a:latin typeface="楷体_GB2312"/>
                <a:ea typeface="+mn-ea"/>
                <a:cs typeface="+mn-cs"/>
                <a:sym typeface="+mn-ea"/>
              </a:rPr>
              <a:t>3</a:t>
            </a:r>
            <a:r>
              <a:rPr lang="zh-CN" altLang="en-US" sz="2400" strike="noStrike" noProof="1" dirty="0">
                <a:latin typeface="楷体_GB2312"/>
                <a:ea typeface="黑体" panose="02010609060101010101" pitchFamily="49" charset="-122"/>
                <a:cs typeface="+mn-cs"/>
                <a:sym typeface="+mn-ea"/>
              </a:rPr>
              <a:t>，</a:t>
            </a:r>
            <a:r>
              <a:rPr lang="en-US" altLang="zh-CN" sz="2400" strike="noStrike" noProof="1" dirty="0">
                <a:latin typeface="楷体_GB2312"/>
                <a:ea typeface="+mn-ea"/>
                <a:cs typeface="+mn-cs"/>
                <a:sym typeface="+mn-ea"/>
              </a:rPr>
              <a:t>4</a:t>
            </a:r>
            <a:r>
              <a:rPr lang="zh-CN" altLang="en-US" sz="2400" strike="noStrike" noProof="1" dirty="0">
                <a:latin typeface="楷体_GB2312"/>
                <a:ea typeface="黑体" panose="02010609060101010101" pitchFamily="49" charset="-122"/>
                <a:cs typeface="+mn-cs"/>
                <a:sym typeface="+mn-ea"/>
              </a:rPr>
              <a:t>，</a:t>
            </a:r>
            <a:r>
              <a:rPr lang="en-US" altLang="zh-CN" sz="2400" strike="noStrike" noProof="1" dirty="0">
                <a:latin typeface="楷体_GB2312"/>
                <a:ea typeface="+mn-ea"/>
                <a:cs typeface="+mn-cs"/>
                <a:sym typeface="+mn-ea"/>
              </a:rPr>
              <a:t>5</a:t>
            </a:r>
            <a:endParaRPr kumimoji="1" lang="en-US" altLang="zh-CN" sz="2400" strike="noStrike" noProof="1" dirty="0">
              <a:latin typeface="楷体_GB2312"/>
              <a:ea typeface="+mn-ea"/>
              <a:cs typeface="+mn-cs"/>
            </a:endParaRPr>
          </a:p>
          <a:p>
            <a:pPr marL="0" indent="0" algn="just" fontAlgn="base">
              <a:lnSpc>
                <a:spcPct val="180000"/>
              </a:lnSpc>
              <a:buNone/>
            </a:pPr>
            <a:r>
              <a:rPr lang="en-US" altLang="zh-CN" sz="2400" strike="noStrike" noProof="1" dirty="0">
                <a:latin typeface="楷体_GB2312"/>
                <a:ea typeface="+mn-ea"/>
                <a:cs typeface="+mn-cs"/>
                <a:sym typeface="+mn-ea"/>
              </a:rPr>
              <a:t>  CNT2  EQU (</a:t>
            </a:r>
            <a:r>
              <a:rPr lang="en-US" altLang="zh-CN" sz="2400" strike="noStrike" noProof="1" dirty="0">
                <a:solidFill>
                  <a:srgbClr val="0000FF"/>
                </a:solidFill>
                <a:latin typeface="楷体_GB2312"/>
                <a:ea typeface="+mn-ea"/>
                <a:cs typeface="+mn-cs"/>
                <a:sym typeface="+mn-ea"/>
              </a:rPr>
              <a:t>$</a:t>
            </a:r>
            <a:r>
              <a:rPr lang="en-US" altLang="zh-CN" sz="2400" strike="noStrike" noProof="1" dirty="0">
                <a:latin typeface="楷体_GB2312"/>
                <a:ea typeface="+mn-ea"/>
                <a:cs typeface="+mn-cs"/>
                <a:sym typeface="+mn-ea"/>
              </a:rPr>
              <a:t>-BUF2)/2</a:t>
            </a:r>
            <a:r>
              <a:rPr lang="zh-CN" altLang="en-US" sz="2400" strike="noStrike" noProof="1" dirty="0">
                <a:latin typeface="楷体_GB2312"/>
                <a:ea typeface="黑体" panose="02010609060101010101" pitchFamily="49" charset="-122"/>
                <a:cs typeface="+mn-cs"/>
                <a:sym typeface="+mn-ea"/>
              </a:rPr>
              <a:t>；</a:t>
            </a:r>
            <a:r>
              <a:rPr lang="en-US" altLang="zh-CN" sz="2400" strike="noStrike" noProof="1" dirty="0">
                <a:latin typeface="楷体_GB2312"/>
                <a:ea typeface="黑体" panose="02010609060101010101" pitchFamily="49" charset="-122"/>
                <a:cs typeface="+mn-cs"/>
                <a:sym typeface="+mn-ea"/>
              </a:rPr>
              <a:t>CNT2</a:t>
            </a:r>
            <a:r>
              <a:rPr lang="zh-CN" altLang="en-US" sz="2400" strike="noStrike" noProof="1" dirty="0">
                <a:latin typeface="楷体_GB2312"/>
                <a:ea typeface="黑体" panose="02010609060101010101" pitchFamily="49" charset="-122"/>
                <a:cs typeface="+mn-cs"/>
                <a:sym typeface="+mn-ea"/>
              </a:rPr>
              <a:t>为数组</a:t>
            </a:r>
            <a:r>
              <a:rPr lang="en-US" altLang="zh-CN" sz="2400" strike="noStrike" noProof="1" dirty="0">
                <a:latin typeface="楷体_GB2312"/>
                <a:ea typeface="+mn-ea"/>
                <a:cs typeface="+mn-cs"/>
                <a:sym typeface="+mn-ea"/>
              </a:rPr>
              <a:t>BUF2</a:t>
            </a:r>
            <a:r>
              <a:rPr lang="zh-CN" altLang="en-US" sz="2400" strike="noStrike" noProof="1" dirty="0">
                <a:latin typeface="楷体_GB2312"/>
                <a:ea typeface="黑体" panose="02010609060101010101" pitchFamily="49" charset="-122"/>
                <a:cs typeface="+mn-cs"/>
                <a:sym typeface="+mn-ea"/>
              </a:rPr>
              <a:t>中元素的个数。</a:t>
            </a:r>
            <a:endParaRPr kumimoji="1" lang="zh-CN" altLang="en-US" sz="2400" strike="noStrike" noProof="1" dirty="0">
              <a:latin typeface="黑体" panose="020106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7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78" end="1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5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charRg st="115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charRg st="115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7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charRg st="137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charRg st="137" end="17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76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176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176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98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charRg st="198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charRg st="198" end="2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Rectangle 3"/>
          <p:cNvSpPr>
            <a:spLocks noGrp="1"/>
          </p:cNvSpPr>
          <p:nvPr/>
        </p:nvSpPr>
        <p:spPr>
          <a:xfrm>
            <a:off x="436563" y="252413"/>
            <a:ext cx="8566150" cy="6083300"/>
          </a:xfrm>
          <a:prstGeom prst="rect">
            <a:avLst/>
          </a:prstGeom>
          <a:noFill/>
          <a:ln w="9525">
            <a:noFill/>
          </a:ln>
        </p:spPr>
        <p:txBody>
          <a:bodyPr wrap="square" lIns="91440" tIns="45720" rIns="91440" bIns="45720"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algn="l" fontAlgn="base">
              <a:lnSpc>
                <a:spcPct val="140000"/>
              </a:lnSpc>
              <a:buNone/>
            </a:pPr>
            <a:r>
              <a:rPr kumimoji="1" lang="zh-CN" sz="2400" strike="noStrike" noProof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█ </a:t>
            </a:r>
            <a:r>
              <a:rPr kumimoji="1" lang="zh-CN" sz="2400" strike="noStrike" noProof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</a:t>
            </a:r>
            <a:r>
              <a:rPr lang="zh-CN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定义和存储器分配      </a:t>
            </a:r>
            <a:r>
              <a:rPr lang="en-US" altLang="zh-CN" sz="2400" strike="noStrike" noProof="1" dirty="0">
                <a:solidFill>
                  <a:srgbClr val="FF33CC"/>
                </a:solidFill>
                <a:latin typeface="+mj-lt"/>
                <a:ea typeface="黑体" panose="02010609060101010101" pitchFamily="49" charset="-122"/>
                <a:cs typeface="+mj-cs"/>
                <a:sym typeface="+mn-ea"/>
              </a:rPr>
              <a:t>file7.asm</a:t>
            </a:r>
            <a:endParaRPr kumimoji="1" lang="zh-CN" sz="2400" strike="noStrike" noProof="1" dirty="0">
              <a:solidFill>
                <a:schemeClr val="tx1"/>
              </a:solidFill>
              <a:latin typeface="黑体" panose="02010609060101010101" pitchFamily="49" charset="-122"/>
              <a:cs typeface="+mn-cs"/>
            </a:endParaRPr>
          </a:p>
          <a:p>
            <a:pPr marL="0" indent="0" algn="l" fontAlgn="base">
              <a:lnSpc>
                <a:spcPct val="140000"/>
              </a:lnSpc>
              <a:buNone/>
            </a:pPr>
            <a:r>
              <a:rPr kumimoji="1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kumimoji="1" sz="2400" strike="noStrike" noProof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      dw     12    </a:t>
            </a:r>
            <a:r>
              <a:rPr kumimoji="1" lang="en-US" sz="2400" strike="noStrike" noProof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;</a:t>
            </a:r>
            <a:r>
              <a:rPr kumimoji="1" lang="zh-CN" altLang="en-US" sz="2400" strike="noStrike" noProof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定义变量</a:t>
            </a:r>
            <a:r>
              <a:rPr kumimoji="1" lang="en-US" altLang="zh-CN" sz="2400" strike="noStrike" noProof="1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</a:t>
            </a:r>
            <a:endParaRPr kumimoji="1" lang="en-US" altLang="zh-CN" sz="2400" strike="noStrike" noProof="1" dirty="0">
              <a:solidFill>
                <a:srgbClr val="00B050"/>
              </a:solidFill>
              <a:latin typeface="黑体" panose="02010609060101010101" pitchFamily="49" charset="-122"/>
              <a:cs typeface="+mn-cs"/>
            </a:endParaRPr>
          </a:p>
          <a:p>
            <a:pPr marL="0" indent="0" algn="l" fontAlgn="base">
              <a:lnSpc>
                <a:spcPct val="140000"/>
              </a:lnSpc>
              <a:buNone/>
            </a:pPr>
            <a:r>
              <a:rPr kumimoji="1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r>
              <a:rPr lang="en-US" altLang="zh-CN" sz="2400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[</a:t>
            </a:r>
            <a:r>
              <a:rPr lang="zh-CN" altLang="en-US" sz="2400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变量</a:t>
            </a:r>
            <a:r>
              <a:rPr lang="en-US" altLang="zh-CN" sz="2400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] </a:t>
            </a:r>
            <a:r>
              <a:rPr lang="zh-CN" altLang="en-US" sz="2400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助记符 操作数 </a:t>
            </a:r>
            <a:r>
              <a:rPr lang="en-US" altLang="zh-CN" sz="2400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[</a:t>
            </a:r>
            <a:r>
              <a:rPr lang="zh-CN" altLang="en-US" sz="2400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；注释</a:t>
            </a:r>
            <a:r>
              <a:rPr lang="en-US" altLang="zh-CN" sz="2400" strike="noStrike" noProof="1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]</a:t>
            </a:r>
            <a:r>
              <a:rPr kumimoji="1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</a:t>
            </a:r>
            <a:endParaRPr kumimoji="1" sz="2400" strike="noStrike" noProof="1" dirty="0">
              <a:latin typeface="黑体" panose="02010609060101010101" pitchFamily="49" charset="-122"/>
              <a:cs typeface="+mn-cs"/>
            </a:endParaRPr>
          </a:p>
          <a:p>
            <a:pPr marL="0" indent="0" algn="just" fontAlgn="base">
              <a:buNone/>
            </a:pPr>
            <a:r>
              <a:rPr lang="en-US" altLang="zh-CN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  a db ffh</a:t>
            </a:r>
            <a:endParaRPr lang="en-US" altLang="zh-CN" sz="2400" strike="noStrike" noProof="1" dirty="0">
              <a:latin typeface="黑体" panose="02010609060101010101" pitchFamily="49" charset="-122"/>
              <a:sym typeface="+mn-ea"/>
            </a:endParaRPr>
          </a:p>
          <a:p>
            <a:pPr marL="0" indent="0" algn="just" fontAlgn="base">
              <a:buNone/>
            </a:pPr>
            <a:r>
              <a:rPr lang="en-US" altLang="zh-CN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  </a:t>
            </a:r>
            <a:r>
              <a:rPr lang="en-US" altLang="zh-CN" sz="2400" strike="noStrike" noProof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org</a:t>
            </a:r>
            <a:r>
              <a:rPr lang="en-US" altLang="zh-CN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 32  ;</a:t>
            </a:r>
            <a:r>
              <a:rPr lang="zh-CN" altLang="en-US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从指定位置安排数据和程序</a:t>
            </a:r>
            <a:endParaRPr lang="zh-CN" altLang="en-US" sz="2400" strike="noStrike" noProof="1" dirty="0">
              <a:latin typeface="黑体" panose="02010609060101010101" pitchFamily="49" charset="-122"/>
              <a:sym typeface="+mn-ea"/>
            </a:endParaRPr>
          </a:p>
          <a:p>
            <a:pPr marL="0" indent="0" algn="just" fontAlgn="base">
              <a:buNone/>
            </a:pPr>
            <a:r>
              <a:rPr lang="en-US" altLang="zh-CN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  b db ffh</a:t>
            </a:r>
            <a:endParaRPr lang="en-US" altLang="zh-CN" sz="2400" strike="noStrike" noProof="1" dirty="0">
              <a:latin typeface="黑体" panose="02010609060101010101" pitchFamily="49" charset="-122"/>
              <a:sym typeface="+mn-ea"/>
            </a:endParaRPr>
          </a:p>
          <a:p>
            <a:pPr marL="0" indent="0" algn="just" fontAlgn="base">
              <a:buNone/>
            </a:pPr>
            <a:r>
              <a:rPr lang="en-US" altLang="zh-CN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  </a:t>
            </a:r>
            <a:r>
              <a:rPr lang="en-US" altLang="zh-CN" sz="2400" strike="noStrike" noProof="1" dirty="0">
                <a:solidFill>
                  <a:srgbClr val="00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org</a:t>
            </a:r>
            <a:r>
              <a:rPr lang="en-US" altLang="zh-CN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 $+5</a:t>
            </a:r>
            <a:endParaRPr lang="en-US" altLang="zh-CN" sz="2400" strike="noStrike" noProof="1" dirty="0">
              <a:latin typeface="黑体" panose="02010609060101010101" pitchFamily="49" charset="-122"/>
              <a:sym typeface="+mn-ea"/>
            </a:endParaRPr>
          </a:p>
          <a:p>
            <a:pPr marL="0" indent="0" algn="just" fontAlgn="base">
              <a:buNone/>
            </a:pPr>
            <a:r>
              <a:rPr lang="en-US" altLang="zh-CN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  c db ffh</a:t>
            </a:r>
            <a:endParaRPr lang="en-US" altLang="zh-CN" sz="2400" strike="noStrike" noProof="1" dirty="0">
              <a:latin typeface="黑体" panose="02010609060101010101" pitchFamily="49" charset="-122"/>
              <a:sym typeface="+mn-ea"/>
            </a:endParaRPr>
          </a:p>
          <a:p>
            <a:pPr marL="0" indent="0" algn="just" fontAlgn="base">
              <a:buNone/>
            </a:pPr>
            <a:r>
              <a:rPr lang="en-US" altLang="zh-CN" sz="2400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  </a:t>
            </a:r>
            <a:endParaRPr kumimoji="1" lang="zh-CN" altLang="en-US" sz="2400" strike="noStrike" noProof="1" dirty="0">
              <a:latin typeface="黑体" panose="02010609060101010101" pitchFamily="49" charset="-122"/>
              <a:cs typeface="+mn-cs"/>
              <a:sym typeface="+mn-ea"/>
            </a:endParaRPr>
          </a:p>
        </p:txBody>
      </p:sp>
      <p:sp>
        <p:nvSpPr>
          <p:cNvPr id="30722" name="Rectangle 2"/>
          <p:cNvSpPr>
            <a:spLocks noGrp="1"/>
          </p:cNvSpPr>
          <p:nvPr/>
        </p:nvSpPr>
        <p:spPr>
          <a:xfrm>
            <a:off x="4321175" y="3403600"/>
            <a:ext cx="3767138" cy="1712913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 wrap="square" lIns="91440" tIns="45720" rIns="91440" bIns="45720" anchor="ctr"/>
          <a:p>
            <a:pPr eaLnBrk="0" hangingPunct="0">
              <a:lnSpc>
                <a:spcPct val="130000"/>
              </a:lnSpc>
            </a:pP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思考：若在代码段的第一句写上 </a:t>
            </a:r>
            <a:r>
              <a:rPr lang="en-US" altLang="zh-CN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org 10</a:t>
            </a:r>
            <a:r>
              <a:rPr lang="zh-CN" altLang="en-US" b="1" dirty="0">
                <a:solidFill>
                  <a:schemeClr val="bg1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，代码和数据在内存中如何存放？</a:t>
            </a:r>
            <a:endParaRPr lang="zh-CN" altLang="en-US" b="1" dirty="0">
              <a:solidFill>
                <a:schemeClr val="bg1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78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charRg st="78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charRg st="78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8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charRg st="8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charRg st="89" end="11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13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charRg st="113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charRg st="113" end="12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24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charRg st="124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charRg st="124" end="1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3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charRg st="13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charRg st="134" end="14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07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2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7029" name="矩形 257028"/>
          <p:cNvSpPr/>
          <p:nvPr/>
        </p:nvSpPr>
        <p:spPr>
          <a:xfrm>
            <a:off x="412750" y="692150"/>
            <a:ext cx="8763000" cy="6054725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marL="533400" indent="-533400" fontAlgn="base">
              <a:lnSpc>
                <a:spcPct val="80000"/>
              </a:lnSpc>
              <a:spcBef>
                <a:spcPct val="30000"/>
              </a:spcBef>
            </a:pPr>
            <a:r>
              <a:rPr lang="en-US" altLang="zh-CN" b="1" strike="noStrike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DATA	SEGMENT</a:t>
            </a:r>
            <a:r>
              <a:rPr lang="en-US" altLang="zh-CN" b="1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</a:t>
            </a:r>
            <a:r>
              <a:rPr lang="en-US" altLang="zh-CN" b="1" strike="noStrike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;</a:t>
            </a:r>
            <a:r>
              <a:rPr lang="zh-CN" altLang="en-US" b="1" strike="noStrike" noProof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定义数据段</a:t>
            </a:r>
            <a:endParaRPr lang="zh-CN" altLang="en-US" b="1" strike="noStrike" noProof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 fontAlgn="base">
              <a:lnSpc>
                <a:spcPct val="80000"/>
              </a:lnSpc>
              <a:spcBef>
                <a:spcPct val="30000"/>
              </a:spcBef>
            </a:pPr>
            <a:r>
              <a:rPr lang="en-US" altLang="zh-CN" b="1" strike="noStrike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D1	 DB  1,2,3,4</a:t>
            </a:r>
            <a:r>
              <a:rPr lang="en-US" altLang="zh-CN" b="1" strike="noStrike" noProof="1">
                <a:solidFill>
                  <a:schemeClr val="tx1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lang="en-US" altLang="zh-CN" b="1" strike="noStrike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;</a:t>
            </a:r>
            <a:r>
              <a:rPr lang="zh-CN" altLang="en-US" b="1" strike="noStrike" noProof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连续的字节单元</a:t>
            </a:r>
            <a:endParaRPr lang="zh-CN" altLang="en-US" b="1" strike="noStrike" noProof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 fontAlgn="base">
              <a:lnSpc>
                <a:spcPct val="80000"/>
              </a:lnSpc>
              <a:spcBef>
                <a:spcPct val="30000"/>
              </a:spcBef>
            </a:pPr>
            <a:r>
              <a:rPr lang="en-US" altLang="zh-CN" b="1" strike="noStrike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CC	 EQU  $－D1		;</a:t>
            </a:r>
            <a:r>
              <a:rPr lang="zh-CN" altLang="en-US" b="1" strike="noStrike" noProof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对单元计数</a:t>
            </a:r>
            <a:endParaRPr lang="zh-CN" altLang="en-US" b="1" strike="noStrike" noProof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 fontAlgn="base">
              <a:lnSpc>
                <a:spcPct val="80000"/>
              </a:lnSpc>
              <a:spcBef>
                <a:spcPct val="30000"/>
              </a:spcBef>
            </a:pPr>
            <a:r>
              <a:rPr lang="en-US" altLang="zh-CN" b="1" strike="noStrike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SUM DW   0			;</a:t>
            </a:r>
            <a:r>
              <a:rPr lang="zh-CN" altLang="en-US" b="1" strike="noStrike" noProof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为结果保留一个字</a:t>
            </a:r>
            <a:endParaRPr lang="zh-CN" altLang="en-US" b="1" strike="noStrike" noProof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 fontAlgn="base">
              <a:lnSpc>
                <a:spcPct val="80000"/>
              </a:lnSpc>
              <a:spcBef>
                <a:spcPct val="30000"/>
              </a:spcBef>
            </a:pPr>
            <a:r>
              <a:rPr lang="en-US" altLang="zh-CN" b="1" strike="noStrike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DATA	ENDS</a:t>
            </a:r>
            <a:r>
              <a:rPr lang="en-US" altLang="zh-CN" b="1" strike="noStrike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	;</a:t>
            </a:r>
            <a:r>
              <a:rPr lang="zh-CN" altLang="en-US" b="1" strike="noStrike" noProof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数据段定义结束</a:t>
            </a:r>
            <a:endParaRPr lang="zh-CN" altLang="en-US" b="1" strike="noStrike" noProof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 fontAlgn="base">
              <a:lnSpc>
                <a:spcPct val="80000"/>
              </a:lnSpc>
              <a:spcBef>
                <a:spcPct val="30000"/>
              </a:spcBef>
            </a:pPr>
            <a:r>
              <a:rPr lang="en-US" altLang="zh-CN" b="1" strike="noStrike" noProof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STACK SEGMENT  PARA  STACK ‘STACK’</a:t>
            </a:r>
            <a:r>
              <a:rPr lang="en-US" altLang="zh-CN" b="1" strike="noStrike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;</a:t>
            </a:r>
            <a:r>
              <a:rPr lang="zh-CN" altLang="en-US" b="1" strike="noStrike" noProof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定义堆栈段</a:t>
            </a:r>
            <a:endParaRPr lang="zh-CN" altLang="en-US" b="1" strike="noStrike" noProof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 fontAlgn="base">
              <a:lnSpc>
                <a:spcPct val="80000"/>
              </a:lnSpc>
              <a:spcBef>
                <a:spcPct val="30000"/>
              </a:spcBef>
            </a:pPr>
            <a:r>
              <a:rPr lang="en-US" altLang="zh-CN" b="1" strike="noStrike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DB  64  DUP （？）	;100</a:t>
            </a:r>
            <a:r>
              <a:rPr lang="zh-CN" altLang="en-US" b="1" strike="noStrike" noProof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字节的栈空间</a:t>
            </a:r>
            <a:endParaRPr lang="zh-CN" altLang="en-US" b="1" strike="noStrike" noProof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 fontAlgn="base">
              <a:lnSpc>
                <a:spcPct val="80000"/>
              </a:lnSpc>
              <a:spcBef>
                <a:spcPct val="30000"/>
              </a:spcBef>
            </a:pPr>
            <a:r>
              <a:rPr lang="en-US" altLang="zh-CN" b="1" strike="noStrike" noProof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STACK	ENDS	</a:t>
            </a:r>
            <a:r>
              <a:rPr lang="en-US" altLang="zh-CN" b="1" strike="noStrike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;</a:t>
            </a:r>
            <a:r>
              <a:rPr lang="zh-CN" altLang="en-US" b="1" strike="noStrike" noProof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堆栈段定义结束</a:t>
            </a:r>
            <a:endParaRPr lang="zh-CN" altLang="en-US" b="1" strike="noStrike" noProof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 fontAlgn="base">
              <a:lnSpc>
                <a:spcPct val="80000"/>
              </a:lnSpc>
              <a:spcBef>
                <a:spcPct val="30000"/>
              </a:spcBef>
            </a:pPr>
            <a:r>
              <a:rPr lang="en-US" altLang="zh-CN" b="1" strike="noStrike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CODE	SEGMENT</a:t>
            </a:r>
            <a:r>
              <a:rPr lang="en-US" altLang="zh-CN" b="1" strike="noStrike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;</a:t>
            </a:r>
            <a:r>
              <a:rPr lang="zh-CN" altLang="en-US" b="1" strike="noStrike" noProof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定义代码段</a:t>
            </a:r>
            <a:endParaRPr lang="zh-CN" altLang="en-US" b="1" strike="noStrike" noProof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 fontAlgn="base">
              <a:lnSpc>
                <a:spcPct val="80000"/>
              </a:lnSpc>
              <a:spcBef>
                <a:spcPct val="30000"/>
              </a:spcBef>
            </a:pPr>
            <a:r>
              <a:rPr lang="zh-CN" altLang="en-US" b="1" strike="noStrike" noProof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r>
              <a:rPr lang="en-US" altLang="zh-CN" b="1" strike="noStrike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ASSUME  DS:DATA，SS:STACK，CS:CODE</a:t>
            </a:r>
            <a:r>
              <a:rPr lang="en-US" altLang="zh-CN" b="1" strike="noStrike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</a:t>
            </a:r>
            <a:endParaRPr lang="zh-CN" altLang="en-US" b="1" strike="noStrike" noProof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 fontAlgn="base">
              <a:lnSpc>
                <a:spcPct val="80000"/>
              </a:lnSpc>
              <a:spcBef>
                <a:spcPct val="30000"/>
              </a:spcBef>
            </a:pPr>
            <a:r>
              <a:rPr lang="en-US" altLang="zh-CN" b="1" strike="noStrike" noProof="1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BEGIN：</a:t>
            </a:r>
            <a:r>
              <a:rPr lang="en-US" altLang="zh-CN" b="1" strike="noStrike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PUSH DS</a:t>
            </a:r>
            <a:endParaRPr lang="en-US" altLang="zh-CN" b="1" strike="noStrike" noProof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 fontAlgn="base">
              <a:lnSpc>
                <a:spcPct val="80000"/>
              </a:lnSpc>
              <a:spcBef>
                <a:spcPct val="30000"/>
              </a:spcBef>
            </a:pPr>
            <a:r>
              <a:rPr lang="en-US" altLang="zh-CN" b="1" strike="noStrike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MOV AX,0</a:t>
            </a:r>
            <a:endParaRPr lang="en-US" altLang="zh-CN" b="1" strike="noStrike" noProof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 fontAlgn="base">
              <a:lnSpc>
                <a:spcPct val="80000"/>
              </a:lnSpc>
              <a:spcBef>
                <a:spcPct val="30000"/>
              </a:spcBef>
            </a:pPr>
            <a:r>
              <a:rPr lang="en-US" altLang="zh-CN" b="1" strike="noStrike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PUSH AX </a:t>
            </a:r>
            <a:r>
              <a:rPr lang="en-US" altLang="zh-CN" b="1" strike="noStrike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;DS,0 </a:t>
            </a:r>
            <a:r>
              <a:rPr lang="zh-CN" altLang="en-US" b="1" strike="noStrike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入栈</a:t>
            </a:r>
            <a:endParaRPr lang="zh-CN" altLang="en-US" b="1" strike="noStrike" noProof="1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 fontAlgn="base">
              <a:lnSpc>
                <a:spcPct val="80000"/>
              </a:lnSpc>
              <a:spcBef>
                <a:spcPct val="30000"/>
              </a:spcBef>
            </a:pPr>
            <a:r>
              <a:rPr lang="en-US" altLang="zh-CN" b="1" strike="noStrike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     </a:t>
            </a:r>
            <a:r>
              <a:rPr lang="en-US" altLang="zh-CN" b="1" strike="noStrike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MOV  AX，DATA	</a:t>
            </a:r>
            <a:endParaRPr lang="en-US" altLang="zh-CN" b="1" strike="noStrike" noProof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 fontAlgn="base">
              <a:lnSpc>
                <a:spcPct val="80000"/>
              </a:lnSpc>
              <a:spcBef>
                <a:spcPct val="30000"/>
              </a:spcBef>
            </a:pPr>
            <a:r>
              <a:rPr lang="en-US" altLang="zh-CN" b="1" strike="noStrike" noProof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		 MOV  DS，AX </a:t>
            </a:r>
            <a:r>
              <a:rPr lang="en-US" altLang="zh-CN" b="1" strike="noStrike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  </a:t>
            </a:r>
            <a:r>
              <a:rPr lang="en-US" altLang="zh-CN" b="1" strike="noStrike" noProof="1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; DS</a:t>
            </a:r>
            <a:r>
              <a:rPr lang="zh-CN" altLang="en-US" b="1" strike="noStrike" noProof="1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初始化为</a:t>
            </a:r>
            <a:r>
              <a:rPr lang="en-US" altLang="zh-CN" b="1" strike="noStrike" noProof="1"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DATA</a:t>
            </a:r>
            <a:endParaRPr lang="en-US" altLang="zh-CN" b="1" strike="noStrike" noProof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2770" name="文本框 3"/>
          <p:cNvSpPr txBox="1"/>
          <p:nvPr/>
        </p:nvSpPr>
        <p:spPr>
          <a:xfrm>
            <a:off x="349250" y="158750"/>
            <a:ext cx="8183563" cy="522288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█ 实例：对多个内存单元进行累加</a:t>
            </a:r>
            <a:r>
              <a:rPr lang="zh-CN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     </a:t>
            </a:r>
            <a:r>
              <a:rPr lang="en-US" altLang="zh-CN" sz="2800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file8.asm</a:t>
            </a:r>
            <a:endParaRPr lang="en-US" altLang="zh-CN" sz="2800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27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702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7029">
                                            <p:txEl>
                                              <p:charRg st="0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charRg st="21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257029">
                                            <p:txEl>
                                              <p:charRg st="21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57029">
                                            <p:txEl>
                                              <p:charRg st="21" end="4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charRg st="4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257029">
                                            <p:txEl>
                                              <p:charRg st="4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57029">
                                            <p:txEl>
                                              <p:charRg st="49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charRg st="7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57029">
                                            <p:txEl>
                                              <p:charRg st="7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57029">
                                            <p:txEl>
                                              <p:charRg st="74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charRg st="10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57029">
                                            <p:txEl>
                                              <p:charRg st="10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7029">
                                            <p:txEl>
                                              <p:charRg st="100" end="12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charRg st="121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257029">
                                            <p:txEl>
                                              <p:charRg st="121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257029">
                                            <p:txEl>
                                              <p:charRg st="121" end="16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charRg st="163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57029">
                                            <p:txEl>
                                              <p:charRg st="163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257029">
                                            <p:txEl>
                                              <p:charRg st="163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charRg st="193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257029">
                                            <p:txEl>
                                              <p:charRg st="193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57029">
                                            <p:txEl>
                                              <p:charRg st="193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charRg st="215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57029">
                                            <p:txEl>
                                              <p:charRg st="215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57029">
                                            <p:txEl>
                                              <p:charRg st="215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charRg st="236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257029">
                                            <p:txEl>
                                              <p:charRg st="236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257029">
                                            <p:txEl>
                                              <p:charRg st="236" end="27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charRg st="271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257029">
                                            <p:txEl>
                                              <p:charRg st="271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257029">
                                            <p:txEl>
                                              <p:charRg st="271" end="28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charRg st="285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57029">
                                            <p:txEl>
                                              <p:charRg st="285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57029">
                                            <p:txEl>
                                              <p:charRg st="285" end="30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charRg st="301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 fill="hold"/>
                                        <p:tgtEl>
                                          <p:spTgt spid="257029">
                                            <p:txEl>
                                              <p:charRg st="301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6" dur="500" fill="hold"/>
                                        <p:tgtEl>
                                          <p:spTgt spid="257029">
                                            <p:txEl>
                                              <p:charRg st="301" end="32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charRg st="329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9" dur="500" fill="hold"/>
                                        <p:tgtEl>
                                          <p:spTgt spid="257029">
                                            <p:txEl>
                                              <p:charRg st="329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57029">
                                            <p:txEl>
                                              <p:charRg st="329" end="3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029">
                                            <p:txEl>
                                              <p:charRg st="350" end="3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3" dur="500" fill="hold"/>
                                        <p:tgtEl>
                                          <p:spTgt spid="257029">
                                            <p:txEl>
                                              <p:charRg st="350" end="37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4" dur="500" fill="hold"/>
                                        <p:tgtEl>
                                          <p:spTgt spid="257029">
                                            <p:txEl>
                                              <p:charRg st="350" end="37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70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793" name="矩形 258052"/>
          <p:cNvSpPr/>
          <p:nvPr/>
        </p:nvSpPr>
        <p:spPr>
          <a:xfrm>
            <a:off x="328613" y="180975"/>
            <a:ext cx="8372475" cy="59563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marL="533400" indent="-533400" algn="just">
              <a:spcBef>
                <a:spcPct val="2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LEA 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SI，D1		;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把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D1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的偏移地址送给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SI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>
              <a:spcBef>
                <a:spcPct val="2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MOV  CX，CC		；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预置次数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LODS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BYTE PTR [SI] ；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内存取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(SI)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→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(AX),SI</a:t>
            </a:r>
            <a:r>
              <a:rPr lang="zh-CN" altLang="en-US" b="1">
                <a:latin typeface="宋体" panose="02010600030101010101" pitchFamily="2" charset="-122"/>
                <a:ea typeface="宋体" panose="02010600030101010101" pitchFamily="2" charset="-122"/>
              </a:rPr>
              <a:t>自动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+1</a:t>
            </a:r>
            <a:endParaRPr lang="en-US" altLang="zh-CN" b="1" dirty="0">
              <a:latin typeface="宋体" panose="02010600030101010101" pitchFamily="2" charset="-122"/>
              <a:ea typeface="黑体" panose="02010609060101010101" pitchFamily="49" charset="-122"/>
            </a:endParaRPr>
          </a:p>
          <a:p>
            <a:pPr marL="533400" indent="-533400" algn="just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MOV  AH，0			；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清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AX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的高字节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CLC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				；</a:t>
            </a:r>
            <a:r>
              <a:rPr lang="zh-CN" altLang="en-US" b="1">
                <a:latin typeface="黑体" panose="02010609060101010101" pitchFamily="49" charset="-122"/>
                <a:ea typeface="黑体" panose="02010609060101010101" pitchFamily="49" charset="-122"/>
              </a:rPr>
              <a:t>清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CF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>
              <a:spcBef>
                <a:spcPct val="3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AGAN：</a:t>
            </a:r>
            <a:r>
              <a:rPr lang="en-US" altLang="zh-CN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ADC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SUM，AX		；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累加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带进位加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LODS  BYTE PTR [SI]	；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再取数并修改指针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b="1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LOOP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  AGAN		；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循环，每循环一次，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cx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自动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-1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                        ；当</a:t>
            </a:r>
            <a:r>
              <a:rPr lang="en-US" altLang="zh-CN" b="1" dirty="0">
                <a:latin typeface="黑体" panose="02010609060101010101" pitchFamily="49" charset="-122"/>
                <a:ea typeface="黑体" panose="02010609060101010101" pitchFamily="49" charset="-122"/>
              </a:rPr>
              <a:t>cx=0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时，退出循环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 AH，4CH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		；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完成，返回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DOS</a:t>
            </a:r>
            <a:endParaRPr lang="en-US" altLang="zh-CN" b="1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>
              <a:spcBef>
                <a:spcPct val="30000"/>
              </a:spcBef>
            </a:pP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INT  21H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>
              <a:spcBef>
                <a:spcPct val="30000"/>
              </a:spcBef>
            </a:pP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CODE	ENDS	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			；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代码段结束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533400" indent="-533400" algn="just">
              <a:spcBef>
                <a:spcPct val="30000"/>
              </a:spcBef>
            </a:pP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		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END	BEGIN	</a:t>
            </a:r>
            <a:r>
              <a:rPr lang="en-US" altLang="zh-CN" b="1">
                <a:latin typeface="黑体" panose="02010609060101010101" pitchFamily="49" charset="-122"/>
                <a:ea typeface="黑体" panose="02010609060101010101" pitchFamily="49" charset="-122"/>
              </a:rPr>
              <a:t>		；</a:t>
            </a:r>
            <a:r>
              <a:rPr lang="zh-CN" altLang="en-US" b="1" dirty="0">
                <a:latin typeface="黑体" panose="02010609060101010101" pitchFamily="49" charset="-122"/>
                <a:ea typeface="黑体" panose="02010609060101010101" pitchFamily="49" charset="-122"/>
              </a:rPr>
              <a:t>整个程序结束</a:t>
            </a:r>
            <a:endParaRPr lang="zh-CN" altLang="en-US" b="1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3">
                                            <p:txEl>
                                              <p:charRg st="0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charRg st="3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3793">
                                            <p:txEl>
                                              <p:charRg st="3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3793">
                                            <p:txEl>
                                              <p:charRg st="32" end="5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charRg st="5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3793">
                                            <p:txEl>
                                              <p:charRg st="5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3793">
                                            <p:txEl>
                                              <p:charRg st="52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charRg st="95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3793">
                                            <p:txEl>
                                              <p:charRg st="95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3793">
                                            <p:txEl>
                                              <p:charRg st="95" end="1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charRg st="118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3793">
                                            <p:txEl>
                                              <p:charRg st="118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3793">
                                            <p:txEl>
                                              <p:charRg st="118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charRg st="133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3793">
                                            <p:txEl>
                                              <p:charRg st="133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3793">
                                            <p:txEl>
                                              <p:charRg st="133" end="16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charRg st="161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3793">
                                            <p:txEl>
                                              <p:charRg st="161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3793">
                                            <p:txEl>
                                              <p:charRg st="161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charRg st="193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3793">
                                            <p:txEl>
                                              <p:charRg st="193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3793">
                                            <p:txEl>
                                              <p:charRg st="193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charRg st="225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3793">
                                            <p:txEl>
                                              <p:charRg st="225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3793">
                                            <p:txEl>
                                              <p:charRg st="225" end="26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charRg st="262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3793">
                                            <p:txEl>
                                              <p:charRg st="262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3793">
                                            <p:txEl>
                                              <p:charRg st="262" end="28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charRg st="287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3793">
                                            <p:txEl>
                                              <p:charRg st="287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3793">
                                            <p:txEl>
                                              <p:charRg st="287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charRg st="298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3793">
                                            <p:txEl>
                                              <p:charRg st="298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3793">
                                            <p:txEl>
                                              <p:charRg st="298" end="31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3">
                                            <p:txEl>
                                              <p:charRg st="318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33793">
                                            <p:txEl>
                                              <p:charRg st="318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8" dur="500" fill="hold"/>
                                        <p:tgtEl>
                                          <p:spTgt spid="33793">
                                            <p:txEl>
                                              <p:charRg st="318" end="3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8193" name="Object 4"/>
          <p:cNvGraphicFramePr>
            <a:graphicFrameLocks noGrp="1"/>
          </p:cNvGraphicFramePr>
          <p:nvPr>
            <p:ph idx="1"/>
          </p:nvPr>
        </p:nvGraphicFramePr>
        <p:xfrm>
          <a:off x="282575" y="334963"/>
          <a:ext cx="8632825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" r:id="rId1" imgW="4314825" imgH="3228975" progId="Visio.Drawing.11">
                  <p:embed/>
                </p:oleObj>
              </mc:Choice>
              <mc:Fallback>
                <p:oleObj name="" r:id="rId1" imgW="4314825" imgH="3228975" progId="Visio.Drawing.11">
                  <p:embed/>
                  <p:pic>
                    <p:nvPicPr>
                      <p:cNvPr id="0" name="图片 307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575" y="334963"/>
                        <a:ext cx="8632825" cy="5943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4" name="Rectangle 2"/>
          <p:cNvSpPr>
            <a:spLocks noGrp="1"/>
          </p:cNvSpPr>
          <p:nvPr>
            <p:ph type="title"/>
          </p:nvPr>
        </p:nvSpPr>
        <p:spPr>
          <a:xfrm>
            <a:off x="642938" y="0"/>
            <a:ext cx="7772400" cy="392113"/>
          </a:xfrm>
        </p:spPr>
        <p:txBody>
          <a:bodyPr wrap="square" lIns="91440" tIns="45720" rIns="91440" bIns="45720" anchor="ctr"/>
          <a:p>
            <a:pPr eaLnBrk="1" hangingPunct="1"/>
            <a:r>
              <a:rPr kumimoji="1" lang="en-US" altLang="zh-CN" sz="36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8086/8088</a:t>
            </a:r>
            <a:r>
              <a:rPr kumimoji="1" lang="zh-CN" altLang="en-US" sz="36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寄存器组</a:t>
            </a:r>
            <a:endParaRPr kumimoji="1" lang="zh-CN" altLang="en-US" sz="36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7171" name="文本框 1"/>
          <p:cNvSpPr txBox="1"/>
          <p:nvPr/>
        </p:nvSpPr>
        <p:spPr>
          <a:xfrm>
            <a:off x="2227263" y="558800"/>
            <a:ext cx="4486275" cy="2306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个通用数据寄存器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AX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：累加器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BX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：基数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基址变址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CX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：计数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DX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：数据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双字 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DX,AX)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特点：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8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位，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16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位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196" name="矩形 1"/>
          <p:cNvSpPr/>
          <p:nvPr/>
        </p:nvSpPr>
        <p:spPr>
          <a:xfrm>
            <a:off x="1044575" y="476250"/>
            <a:ext cx="1222375" cy="1079500"/>
          </a:xfrm>
          <a:prstGeom prst="rect">
            <a:avLst/>
          </a:prstGeom>
          <a:noFill/>
          <a:ln w="539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1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7" name="文本框 3"/>
          <p:cNvSpPr txBox="1"/>
          <p:nvPr/>
        </p:nvSpPr>
        <p:spPr>
          <a:xfrm>
            <a:off x="400050" y="1035050"/>
            <a:ext cx="8620125" cy="5875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eaLnBrk="0" hangingPunct="0"/>
            <a:r>
              <a:rPr lang="en-US" altLang="zh-CN" b="1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aa</a:t>
            </a:r>
            <a:r>
              <a:rPr lang="en-US" altLang="zh-CN" b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SEGMENT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        ；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数据段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1</a:t>
            </a:r>
            <a:r>
              <a:rPr lang="en-US" altLang="zh-CN" b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  xx   DB   'Hello!'     ；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源串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spcAft>
                <a:spcPct val="30000"/>
              </a:spcAft>
            </a:pPr>
            <a:r>
              <a:rPr lang="en-US" altLang="zh-CN" b="1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aa</a:t>
            </a:r>
            <a:r>
              <a:rPr lang="en-US" altLang="zh-CN" b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ENDS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endParaRPr lang="en-US" altLang="zh-CN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just" eaLnBrk="0" hangingPunct="0"/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bb   SEGMENT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        ；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数据段2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en-US" altLang="zh-CN" b="1" err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   yy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DB  6  dup (?)   ；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目的缓冲区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spcAft>
                <a:spcPct val="30000"/>
              </a:spcAft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bb   ENDS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just" eaLnBrk="0" hangingPunct="0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cc   SEGMENT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          ；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代码段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/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 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ASSUME  CS:cc, </a:t>
            </a:r>
            <a:r>
              <a:rPr lang="en-US" altLang="zh-CN" b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DS:aa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, ES:bb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just" eaLnBrk="0" hangingPunct="0"/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start :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just" eaLnBrk="0" hangingPunct="0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     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MOV    AX ,   </a:t>
            </a:r>
            <a:r>
              <a:rPr lang="en-US" altLang="zh-CN" b="1" err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aa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just" eaLnBrk="0" hangingPunct="0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   	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MOV    DS ,   AX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just" eaLnBrk="0" hangingPunct="0"/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        MOV    AX ,  </a:t>
            </a:r>
            <a:r>
              <a:rPr lang="en-US" altLang="zh-CN" b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SEG  </a:t>
            </a:r>
            <a:r>
              <a:rPr lang="en-US" altLang="zh-CN" b="1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yy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;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也可以用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mov ax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bb</a:t>
            </a:r>
            <a:endParaRPr lang="en-US" altLang="zh-CN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algn="just" eaLnBrk="0" hangingPunct="0"/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      	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MOV    ES ,  AX  </a:t>
            </a:r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4818" name="文本框 4"/>
          <p:cNvSpPr txBox="1"/>
          <p:nvPr/>
        </p:nvSpPr>
        <p:spPr>
          <a:xfrm>
            <a:off x="349250" y="158750"/>
            <a:ext cx="8564563" cy="460375"/>
          </a:xfrm>
          <a:prstGeom prst="rect">
            <a:avLst/>
          </a:prstGeom>
          <a:solidFill>
            <a:srgbClr val="000000"/>
          </a:solidFill>
          <a:ln w="9525">
            <a:noFill/>
          </a:ln>
        </p:spPr>
        <p:txBody>
          <a:bodyPr wrap="none" anchor="t">
            <a:spAutoFit/>
          </a:bodyPr>
          <a:p>
            <a:r>
              <a:rPr lang="zh-CN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█ 实例：字符串从源缓冲区传送到目的缓冲区     </a:t>
            </a:r>
            <a:r>
              <a:rPr lang="en-US" altLang="zh-CN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  <a:sym typeface="宋体" panose="02010600030101010101" pitchFamily="2" charset="-122"/>
              </a:rPr>
              <a:t>file9.asm</a:t>
            </a:r>
            <a:endParaRPr lang="en-US" altLang="zh-CN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48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4817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4817">
                                            <p:txEl>
                                              <p:charRg st="0" end="3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charRg st="3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4817">
                                            <p:txEl>
                                              <p:charRg st="3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4817">
                                            <p:txEl>
                                              <p:charRg st="31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charRg st="6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4817">
                                            <p:txEl>
                                              <p:charRg st="6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4817">
                                            <p:txEl>
                                              <p:charRg st="64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charRg st="75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4817">
                                            <p:txEl>
                                              <p:charRg st="75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4817">
                                            <p:txEl>
                                              <p:charRg st="75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charRg st="10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4817">
                                            <p:txEl>
                                              <p:charRg st="10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4817">
                                            <p:txEl>
                                              <p:charRg st="105" end="14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charRg st="14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4817">
                                            <p:txEl>
                                              <p:charRg st="14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4817">
                                            <p:txEl>
                                              <p:charRg st="140" end="15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charRg st="151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4817">
                                            <p:txEl>
                                              <p:charRg st="151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4817">
                                            <p:txEl>
                                              <p:charRg st="151" end="1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charRg st="182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4817">
                                            <p:txEl>
                                              <p:charRg st="182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4817">
                                            <p:txEl>
                                              <p:charRg st="182" end="21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charRg st="216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4817">
                                            <p:txEl>
                                              <p:charRg st="216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4817">
                                            <p:txEl>
                                              <p:charRg st="216" end="22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charRg st="22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4817">
                                            <p:txEl>
                                              <p:charRg st="22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2" dur="500" fill="hold"/>
                                        <p:tgtEl>
                                          <p:spTgt spid="34817">
                                            <p:txEl>
                                              <p:charRg st="226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charRg st="258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4817">
                                            <p:txEl>
                                              <p:charRg st="258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4817">
                                            <p:txEl>
                                              <p:charRg st="258" end="28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charRg st="284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34817">
                                            <p:txEl>
                                              <p:charRg st="284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4817">
                                            <p:txEl>
                                              <p:charRg st="284" end="3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17">
                                            <p:txEl>
                                              <p:charRg st="334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34817">
                                            <p:txEl>
                                              <p:charRg st="334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34817">
                                            <p:txEl>
                                              <p:charRg st="334" end="36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8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1" name="文本框 3"/>
          <p:cNvSpPr txBox="1"/>
          <p:nvPr/>
        </p:nvSpPr>
        <p:spPr>
          <a:xfrm>
            <a:off x="423863" y="892175"/>
            <a:ext cx="8499475" cy="5367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CLD                                   ；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设置传送方向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	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LEA     SI ,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xx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MOV    DI , 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OFFSET </a:t>
            </a:r>
            <a:r>
              <a:rPr lang="en-US" altLang="zh-CN" b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；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也可以用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lea di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yy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</a:t>
            </a:r>
            <a:endParaRPr lang="en-US" altLang="zh-CN" b="1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	MOV    CX ,  6                    ；CX </a:t>
            </a:r>
            <a:r>
              <a:rPr lang="en-US" altLang="zh-CN" b="1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←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串的长度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	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REP     MOVSB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；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循环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串传送 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(DI)</a:t>
            </a: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←(SI)</a:t>
            </a:r>
            <a:endParaRPr lang="en-US" altLang="zh-CN" b="1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；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每循环一次，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cx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自动</a:t>
            </a:r>
            <a:r>
              <a:rPr lang="en-US" altLang="zh-CN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-1</a:t>
            </a:r>
            <a:r>
              <a:rPr lang="zh-CN" altLang="en-US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，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直到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cx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为</a:t>
            </a:r>
            <a:r>
              <a:rPr lang="en-US" altLang="zh-CN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0</a:t>
            </a: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，退出循环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	</a:t>
            </a:r>
            <a:endParaRPr lang="zh-CN" altLang="en-US" b="1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zh-CN" altLang="en-US" b="1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</a:t>
            </a:r>
            <a:r>
              <a:rPr lang="zh-CN" altLang="en-US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b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AH , 4CH                          </a:t>
            </a:r>
            <a:endParaRPr lang="en-US" altLang="zh-CN" b="1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	INT      21H        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 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cc </a:t>
            </a:r>
            <a:r>
              <a:rPr lang="en-US" altLang="zh-CN" b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ENDS    </a:t>
            </a:r>
            <a:endParaRPr lang="en-US" altLang="zh-CN" b="1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 eaLnBrk="0" hangingPunct="0">
              <a:lnSpc>
                <a:spcPct val="130000"/>
              </a:lnSpc>
            </a:pPr>
            <a:r>
              <a:rPr lang="en-US" altLang="zh-CN" b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	END      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 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1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1">
                                            <p:txEl>
                                              <p:charRg st="0" end="5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charRg st="58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5841">
                                            <p:txEl>
                                              <p:charRg st="58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5841">
                                            <p:txEl>
                                              <p:charRg st="58" end="8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charRg st="8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5841">
                                            <p:txEl>
                                              <p:charRg st="8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5841">
                                            <p:txEl>
                                              <p:charRg st="89" end="13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charRg st="137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5841">
                                            <p:txEl>
                                              <p:charRg st="137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5841">
                                            <p:txEl>
                                              <p:charRg st="137" end="19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charRg st="19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5841">
                                            <p:txEl>
                                              <p:charRg st="19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5841">
                                            <p:txEl>
                                              <p:charRg st="190" end="24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charRg st="246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5841">
                                            <p:txEl>
                                              <p:charRg st="246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5841">
                                            <p:txEl>
                                              <p:charRg st="246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charRg st="291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5841">
                                            <p:txEl>
                                              <p:charRg st="291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35841">
                                            <p:txEl>
                                              <p:charRg st="291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charRg st="344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5841">
                                            <p:txEl>
                                              <p:charRg st="344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5841">
                                            <p:txEl>
                                              <p:charRg st="344" end="39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charRg st="398" end="4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5841">
                                            <p:txEl>
                                              <p:charRg st="398" end="4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5841">
                                            <p:txEl>
                                              <p:charRg st="398" end="4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1">
                                            <p:txEl>
                                              <p:charRg st="412" end="4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5841">
                                            <p:txEl>
                                              <p:charRg st="412" end="43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5841">
                                            <p:txEl>
                                              <p:charRg st="412" end="43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61" name="标题 1"/>
          <p:cNvSpPr>
            <a:spLocks noGrp="1"/>
          </p:cNvSpPr>
          <p:nvPr>
            <p:ph type="title"/>
          </p:nvPr>
        </p:nvSpPr>
        <p:spPr>
          <a:xfrm>
            <a:off x="277813" y="87313"/>
            <a:ext cx="7772400" cy="1143000"/>
          </a:xfrm>
        </p:spPr>
        <p:txBody>
          <a:bodyPr anchor="ctr"/>
          <a:p>
            <a:r>
              <a:rPr kumimoji="1" lang="zh-CN" altLang="en-US">
                <a:latin typeface="+mj-lt"/>
                <a:ea typeface="黑体" panose="02010609060101010101" pitchFamily="49" charset="-122"/>
                <a:cs typeface="+mj-cs"/>
              </a:rPr>
              <a:t>汇编指令</a:t>
            </a:r>
            <a:endParaRPr kumimoji="1" lang="zh-CN" altLang="en-US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113" y="1009650"/>
            <a:ext cx="8343900" cy="4114800"/>
          </a:xfrm>
        </p:spPr>
        <p:txBody>
          <a:bodyPr/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一、数据传送指令</a:t>
            </a:r>
            <a:endParaRPr kumimoji="1" lang="zh-CN" altLang="en-US" sz="2400" b="1" i="0" u="none" strike="noStrike" kern="0" cap="none" spc="0" normalizeH="0" baseline="0" noProof="1" err="1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1.</a:t>
            </a:r>
            <a:r>
              <a:rPr kumimoji="1" lang="zh-CN" altLang="en-US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通用数据传送指令</a:t>
            </a:r>
            <a:endParaRPr kumimoji="1" lang="zh-CN" altLang="en-US" sz="2400" b="1" i="0" u="none" strike="noStrike" kern="0" cap="none" spc="0" normalizeH="0" baseline="0" noProof="1" err="1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MOV  dst</a:t>
            </a:r>
            <a:r>
              <a:rPr kumimoji="1" lang="zh-CN" altLang="en-US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，</a:t>
            </a:r>
            <a:r>
              <a:rPr kumimoji="1" lang="en-US" altLang="zh-CN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src  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；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复制：目的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←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源</a:t>
            </a:r>
            <a:endParaRPr kumimoji="1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400" b="1" i="0" u="none" strike="noStrike" kern="0" cap="none" spc="0" normalizeH="0" baseline="0" noProof="1">
                <a:solidFill>
                  <a:srgbClr val="FF00FF"/>
                </a:solidFill>
                <a:latin typeface="+mn-lt"/>
                <a:ea typeface="黑体" panose="02010609060101010101" pitchFamily="49" charset="-122"/>
                <a:cs typeface="+mn-cs"/>
              </a:rPr>
              <a:t>例如：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mov ax</a:t>
            </a:r>
            <a:r>
              <a:rPr kumimoji="1" lang="zh-CN" altLang="en-US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bx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           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mov ax</a:t>
            </a:r>
            <a:r>
              <a:rPr kumimoji="1" lang="zh-CN" altLang="en-US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1234h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        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mov [si], ax</a:t>
            </a:r>
            <a:endParaRPr kumimoji="1" lang="en-US" altLang="zh-CN" sz="2400" b="1" i="0" u="none" strike="noStrike" kern="0" cap="none" spc="0" normalizeH="0" baseline="0" noProof="1">
              <a:solidFill>
                <a:srgbClr val="0000FF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400" b="1" i="0" u="none" strike="noStrike" kern="0" cap="none" spc="0" normalizeH="0" baseline="0" noProof="1">
                <a:solidFill>
                  <a:srgbClr val="FF00FF"/>
                </a:solidFill>
                <a:latin typeface="+mn-lt"/>
                <a:ea typeface="黑体" panose="02010609060101010101" pitchFamily="49" charset="-122"/>
                <a:cs typeface="+mn-cs"/>
              </a:rPr>
              <a:t>注意出错语句：</a:t>
            </a:r>
            <a:endParaRPr kumimoji="1" lang="zh-CN" altLang="en-US" sz="2400" b="1" i="0" u="none" strike="noStrike" kern="0" cap="none" spc="0" normalizeH="0" baseline="0" noProof="1">
              <a:solidFill>
                <a:srgbClr val="FF00FF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mov cs</a:t>
            </a:r>
            <a:r>
              <a:rPr kumimoji="1" lang="zh-CN" altLang="en-US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ax        mov ip</a:t>
            </a:r>
            <a:r>
              <a:rPr kumimoji="1" lang="zh-CN" altLang="en-US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200h          mov 200h</a:t>
            </a:r>
            <a:r>
              <a:rPr kumimoji="1" lang="zh-CN" altLang="en-US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ax</a:t>
            </a:r>
            <a:endParaRPr kumimoji="1" lang="en-US" altLang="zh-CN" sz="2400" b="1" i="0" u="none" strike="noStrike" kern="0" cap="none" spc="0" normalizeH="0" baseline="0" noProof="1">
              <a:solidFill>
                <a:srgbClr val="0000FF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mov a</a:t>
            </a:r>
            <a:r>
              <a:rPr kumimoji="1" lang="zh-CN" altLang="en-US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b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     (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不能都为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M)</a:t>
            </a:r>
            <a:endParaRPr kumimoji="1" lang="en-US" altLang="zh-CN" sz="24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mov al, 1234h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    (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超出范围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)</a:t>
            </a:r>
            <a:endParaRPr kumimoji="1" lang="en-US" altLang="zh-CN" sz="24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      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mov [bx], 20h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  (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类型不匹配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)     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改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: mov 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</a:rPr>
              <a:t>byte ptr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[bx], 20h</a:t>
            </a:r>
            <a:endParaRPr kumimoji="1" lang="en-US" altLang="zh-CN" sz="24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5" name="标题 1"/>
          <p:cNvSpPr>
            <a:spLocks noGrp="1"/>
          </p:cNvSpPr>
          <p:nvPr>
            <p:ph type="title"/>
          </p:nvPr>
        </p:nvSpPr>
        <p:spPr>
          <a:xfrm>
            <a:off x="277813" y="87313"/>
            <a:ext cx="7772400" cy="1143000"/>
          </a:xfrm>
        </p:spPr>
        <p:txBody>
          <a:bodyPr anchor="ctr"/>
          <a:p>
            <a:r>
              <a:rPr kumimoji="1" lang="zh-CN" altLang="en-US">
                <a:latin typeface="+mj-lt"/>
                <a:ea typeface="黑体" panose="02010609060101010101" pitchFamily="49" charset="-122"/>
                <a:cs typeface="+mj-cs"/>
              </a:rPr>
              <a:t>汇编指令</a:t>
            </a:r>
            <a:endParaRPr kumimoji="1" lang="zh-CN" altLang="en-US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1986" name="内容占位符 2"/>
          <p:cNvSpPr>
            <a:spLocks noGrp="1"/>
          </p:cNvSpPr>
          <p:nvPr>
            <p:ph idx="1"/>
          </p:nvPr>
        </p:nvSpPr>
        <p:spPr>
          <a:xfrm>
            <a:off x="392113" y="1009650"/>
            <a:ext cx="8497887" cy="5357813"/>
          </a:xfrm>
        </p:spPr>
        <p:txBody>
          <a:bodyPr anchor="t"/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一、数据传送指令</a:t>
            </a:r>
            <a:endParaRPr kumimoji="1" lang="zh-CN" altLang="en-US" sz="2400" err="1">
              <a:solidFill>
                <a:srgbClr val="FF3399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2.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交换指令</a:t>
            </a:r>
            <a:endParaRPr kumimoji="1" lang="zh-CN" altLang="en-US" sz="2400" err="1">
              <a:solidFill>
                <a:srgbClr val="FF3399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</a:rPr>
              <a:t>XCHG    dst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</a:rPr>
              <a:t>src</a:t>
            </a:r>
            <a:r>
              <a:rPr kumimoji="1" lang="zh-CN" altLang="en-US" sz="2400" err="1">
                <a:latin typeface="+mn-lt"/>
                <a:ea typeface="+mn-ea"/>
                <a:cs typeface="+mn-cs"/>
              </a:rPr>
              <a:t>；</a:t>
            </a:r>
            <a:r>
              <a:rPr kumimoji="1" lang="en-US" altLang="zh-CN" sz="2400" err="1">
                <a:latin typeface="+mn-lt"/>
                <a:ea typeface="+mn-ea"/>
                <a:cs typeface="+mn-cs"/>
              </a:rPr>
              <a:t>dst←→src</a:t>
            </a:r>
            <a:endParaRPr kumimoji="1" lang="en-US" altLang="zh-CN" sz="2400" err="1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例：</a:t>
            </a:r>
            <a:endParaRPr kumimoji="1" lang="zh-CN" altLang="en-US" sz="2400" dirty="0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+mn-ea"/>
                <a:cs typeface="+mn-cs"/>
              </a:rPr>
              <a:t>    XCHG  AX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400">
                <a:latin typeface="黑体" panose="02010609060101010101" pitchFamily="49" charset="-122"/>
                <a:ea typeface="+mn-ea"/>
                <a:cs typeface="+mn-cs"/>
              </a:rPr>
              <a:t>BX          XCHG  AL,AH    </a:t>
            </a:r>
            <a:endParaRPr kumimoji="1" lang="en-US" altLang="zh-CN" sz="2400">
              <a:latin typeface="黑体" panose="02010609060101010101" pitchFamily="49" charset="-122"/>
              <a:ea typeface="+mn-ea"/>
              <a:cs typeface="+mn-c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+mn-ea"/>
                <a:cs typeface="+mn-cs"/>
              </a:rPr>
              <a:t>    XCHG  [BX]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400">
                <a:latin typeface="黑体" panose="02010609060101010101" pitchFamily="49" charset="-122"/>
                <a:ea typeface="+mn-ea"/>
                <a:cs typeface="+mn-cs"/>
              </a:rPr>
              <a:t>AX        </a:t>
            </a:r>
            <a:r>
              <a:rPr kumimoji="1" lang="en-US" altLang="zh-CN" sz="2400" dirty="0">
                <a:latin typeface="黑体" panose="02010609060101010101" pitchFamily="49" charset="-122"/>
                <a:ea typeface="+mn-ea"/>
                <a:cs typeface="+mn-cs"/>
              </a:rPr>
              <a:t>XCHG  AL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400">
                <a:latin typeface="黑体" panose="02010609060101010101" pitchFamily="49" charset="-122"/>
                <a:ea typeface="+mn-ea"/>
                <a:cs typeface="+mn-cs"/>
              </a:rPr>
              <a:t>[BP+SI]</a:t>
            </a:r>
            <a:endParaRPr kumimoji="1" lang="en-US" altLang="zh-CN" sz="2400">
              <a:latin typeface="黑体" panose="02010609060101010101" pitchFamily="49" charset="-122"/>
              <a:ea typeface="+mn-ea"/>
              <a:cs typeface="+mn-c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40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</a:rPr>
              <a:t>注意出错语句：</a:t>
            </a:r>
            <a:endParaRPr kumimoji="1" lang="zh-CN" altLang="en-US" sz="2400">
              <a:solidFill>
                <a:srgbClr val="FF0000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+mn-ea"/>
                <a:cs typeface="+mn-cs"/>
              </a:rPr>
              <a:t>    XCHG  AL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400">
                <a:latin typeface="黑体" panose="02010609060101010101" pitchFamily="49" charset="-122"/>
                <a:ea typeface="+mn-ea"/>
                <a:cs typeface="+mn-cs"/>
              </a:rPr>
              <a:t>BX          </a:t>
            </a:r>
            <a:r>
              <a:rPr kumimoji="1" lang="en-US" altLang="zh-CN" sz="2400" dirty="0">
                <a:latin typeface="黑体" panose="02010609060101010101" pitchFamily="49" charset="-122"/>
                <a:ea typeface="+mn-ea"/>
                <a:cs typeface="+mn-cs"/>
              </a:rPr>
              <a:t>XCHG  AL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400">
                <a:latin typeface="黑体" panose="02010609060101010101" pitchFamily="49" charset="-122"/>
                <a:ea typeface="+mn-ea"/>
                <a:cs typeface="+mn-cs"/>
              </a:rPr>
              <a:t>12H</a:t>
            </a:r>
            <a:endParaRPr kumimoji="1" lang="en-US" altLang="zh-CN" sz="2400">
              <a:latin typeface="黑体" panose="02010609060101010101" pitchFamily="49" charset="-122"/>
              <a:ea typeface="+mn-ea"/>
              <a:cs typeface="+mn-cs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sz="2400" dirty="0">
                <a:latin typeface="黑体" panose="02010609060101010101" pitchFamily="49" charset="-122"/>
                <a:ea typeface="+mn-ea"/>
                <a:cs typeface="+mn-cs"/>
              </a:rPr>
              <a:t>    XCHG  AX</a:t>
            </a:r>
            <a:r>
              <a:rPr kumimoji="1"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+mn-cs"/>
              </a:rPr>
              <a:t>，</a:t>
            </a:r>
            <a:r>
              <a:rPr kumimoji="1" lang="en-US" altLang="zh-CN" sz="2400">
                <a:latin typeface="黑体" panose="02010609060101010101" pitchFamily="49" charset="-122"/>
                <a:ea typeface="+mn-ea"/>
                <a:cs typeface="+mn-cs"/>
              </a:rPr>
              <a:t>CS          XCHG  [BX],[SI]</a:t>
            </a:r>
            <a:endParaRPr kumimoji="1" lang="en-US" altLang="zh-CN" sz="240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09" name="标题 1"/>
          <p:cNvSpPr>
            <a:spLocks noGrp="1"/>
          </p:cNvSpPr>
          <p:nvPr>
            <p:ph type="title"/>
          </p:nvPr>
        </p:nvSpPr>
        <p:spPr>
          <a:xfrm>
            <a:off x="277813" y="87313"/>
            <a:ext cx="7772400" cy="1143000"/>
          </a:xfrm>
        </p:spPr>
        <p:txBody>
          <a:bodyPr anchor="ctr"/>
          <a:p>
            <a:r>
              <a:rPr kumimoji="1" lang="zh-CN" altLang="en-US">
                <a:latin typeface="+mj-lt"/>
                <a:ea typeface="黑体" panose="02010609060101010101" pitchFamily="49" charset="-122"/>
                <a:cs typeface="+mj-cs"/>
              </a:rPr>
              <a:t>汇编指令</a:t>
            </a:r>
            <a:endParaRPr kumimoji="1" lang="zh-CN" altLang="en-US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113" y="1009650"/>
            <a:ext cx="8497888" cy="5357813"/>
          </a:xfrm>
        </p:spPr>
        <p:txBody>
          <a:bodyPr/>
          <a:p>
            <a:pPr marL="0" marR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一、数据传送指令</a:t>
            </a:r>
            <a:endParaRPr kumimoji="1" lang="zh-CN" altLang="en-US" sz="2400" b="1" i="0" u="none" strike="noStrike" kern="0" cap="none" spc="0" normalizeH="0" baseline="0" noProof="1" err="1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3.</a:t>
            </a:r>
            <a:r>
              <a:rPr kumimoji="1" lang="zh-CN" altLang="en-US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堆栈指令</a:t>
            </a:r>
            <a:endParaRPr kumimoji="1" lang="zh-CN" altLang="en-US" sz="2400" b="1" i="0" u="none" strike="noStrike" kern="0" cap="none" spc="0" normalizeH="0" baseline="0" noProof="1" err="1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入栈：</a:t>
            </a:r>
            <a:r>
              <a:rPr kumimoji="1" lang="en-US" altLang="zh-CN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PUSH   src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；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SP←SP-2,  SS:[SP]←src</a:t>
            </a:r>
            <a:endParaRPr kumimoji="1" lang="en-US" altLang="zh-CN" sz="2400" b="1" i="0" u="none" strike="noStrike" kern="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出栈：</a:t>
            </a:r>
            <a:r>
              <a:rPr kumimoji="1" lang="en-US" altLang="zh-CN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POP      dst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；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dst←SS:[SP],   SP←SP+2</a:t>
            </a:r>
            <a:endParaRPr kumimoji="1" lang="en-US" altLang="zh-CN" sz="2400" b="1" i="0" u="none" strike="noStrike" kern="0" cap="none" spc="0" normalizeH="0" baseline="0" noProof="1">
              <a:solidFill>
                <a:schemeClr val="tx1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rPr>
              <a:t>  例：  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FF3399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  <a:sym typeface="+mn-ea"/>
              </a:rPr>
              <a:t>PUSH  AX         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FF3399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  <a:sym typeface="+mn-ea"/>
              </a:rPr>
              <a:t>POP     BX</a:t>
            </a:r>
            <a:endParaRPr kumimoji="1" lang="en-US" altLang="zh-CN" sz="2400" b="1" i="0" u="none" strike="noStrike" kern="0" cap="none" spc="0" normalizeH="0" baseline="0" noProof="1">
              <a:solidFill>
                <a:srgbClr val="FF3399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黑体" panose="02010609060101010101" pitchFamily="49" charset="-122"/>
              <a:cs typeface="+mn-cs"/>
            </a:endParaRPr>
          </a:p>
          <a:p>
            <a:pPr marL="0" marR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4.</a:t>
            </a:r>
            <a:r>
              <a:rPr kumimoji="1" lang="zh-CN" altLang="en-US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查表指令</a:t>
            </a:r>
            <a:endParaRPr kumimoji="1" lang="zh-CN" altLang="en-US" sz="2400" b="1" i="0" u="none" strike="noStrike" kern="0" cap="none" spc="0" normalizeH="0" baseline="0" noProof="1" err="1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XLAT                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；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AL ← DS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：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[BX+AL]</a:t>
            </a:r>
            <a:endParaRPr kumimoji="1" lang="zh-CN" altLang="en-US" sz="24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xfrm>
            <a:off x="277813" y="87313"/>
            <a:ext cx="7772400" cy="661987"/>
          </a:xfrm>
        </p:spPr>
        <p:txBody>
          <a:bodyPr anchor="ctr"/>
          <a:p>
            <a:r>
              <a:rPr kumimoji="1" lang="zh-CN" altLang="en-US">
                <a:latin typeface="+mj-lt"/>
                <a:ea typeface="黑体" panose="02010609060101010101" pitchFamily="49" charset="-122"/>
                <a:cs typeface="+mj-cs"/>
              </a:rPr>
              <a:t>汇编指令</a:t>
            </a:r>
            <a:endParaRPr kumimoji="1" lang="zh-CN" altLang="en-US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4034" name="内容占位符 2"/>
          <p:cNvSpPr>
            <a:spLocks noGrp="1"/>
          </p:cNvSpPr>
          <p:nvPr>
            <p:ph idx="1"/>
          </p:nvPr>
        </p:nvSpPr>
        <p:spPr>
          <a:xfrm>
            <a:off x="277813" y="750888"/>
            <a:ext cx="8656637" cy="5357812"/>
          </a:xfrm>
        </p:spPr>
        <p:txBody>
          <a:bodyPr anchor="t"/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一、数据传送指令</a:t>
            </a:r>
            <a:endParaRPr kumimoji="1" lang="zh-CN" altLang="en-US" sz="2400" err="1">
              <a:solidFill>
                <a:srgbClr val="FF3399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5.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输入输出指令</a:t>
            </a:r>
            <a:endParaRPr kumimoji="1" lang="zh-CN" altLang="en-US" sz="2400" err="1">
              <a:solidFill>
                <a:srgbClr val="FF3399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zh-CN" altLang="en-US" sz="2400" err="1">
              <a:solidFill>
                <a:srgbClr val="FF3399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kumimoji="1" lang="zh-CN" altLang="en-US" sz="2400" err="1">
              <a:solidFill>
                <a:srgbClr val="FF3399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kumimoji="1" lang="zh-CN" altLang="en-US" sz="2400" err="1">
              <a:solidFill>
                <a:srgbClr val="FF3399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80000"/>
              </a:lnSpc>
              <a:buNone/>
            </a:pP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6. 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地址传送指令</a:t>
            </a:r>
            <a:endParaRPr kumimoji="1" lang="zh-CN" altLang="en-US" sz="2400" err="1">
              <a:solidFill>
                <a:srgbClr val="FF3399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</a:rPr>
              <a:t>LEA   reg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</a:rPr>
              <a:t>mem</a:t>
            </a:r>
            <a:r>
              <a:rPr kumimoji="1" lang="zh-CN" altLang="en-US" sz="2400" err="1">
                <a:latin typeface="+mn-lt"/>
                <a:ea typeface="+mn-ea"/>
                <a:cs typeface="+mn-cs"/>
              </a:rPr>
              <a:t>；</a:t>
            </a:r>
            <a:r>
              <a:rPr kumimoji="1" lang="en-US" altLang="zh-CN" sz="2400" err="1">
                <a:latin typeface="+mn-lt"/>
                <a:ea typeface="+mn-ea"/>
                <a:cs typeface="+mn-cs"/>
              </a:rPr>
              <a:t>reg ←mem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的偏移地址</a:t>
            </a:r>
            <a:endParaRPr kumimoji="1" lang="zh-CN" altLang="en-US" sz="2400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2400" dirty="0">
                <a:latin typeface="+mn-lt"/>
                <a:ea typeface="+mn-ea"/>
                <a:cs typeface="+mn-cs"/>
              </a:rPr>
              <a:t>例：</a:t>
            </a:r>
            <a:r>
              <a:rPr kumimoji="1" lang="en-US" altLang="zh-CN" sz="2400" err="1">
                <a:solidFill>
                  <a:srgbClr val="6600FF"/>
                </a:solidFill>
                <a:latin typeface="+mn-lt"/>
                <a:ea typeface="+mn-ea"/>
                <a:cs typeface="+mn-cs"/>
              </a:rPr>
              <a:t>LEA  BX, Xval </a:t>
            </a:r>
            <a:r>
              <a:rPr kumimoji="1" lang="zh-CN" altLang="en-US" sz="2400" dirty="0">
                <a:latin typeface="+mn-lt"/>
                <a:ea typeface="+mn-ea"/>
                <a:cs typeface="+mn-cs"/>
              </a:rPr>
              <a:t>等效于</a:t>
            </a:r>
            <a:r>
              <a:rPr kumimoji="1" lang="zh-CN" altLang="en-US" sz="2400" dirty="0">
                <a:solidFill>
                  <a:srgbClr val="6600FF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 err="1">
                <a:solidFill>
                  <a:srgbClr val="6600FF"/>
                </a:solidFill>
                <a:latin typeface="+mn-lt"/>
                <a:ea typeface="+mn-ea"/>
                <a:cs typeface="+mn-cs"/>
              </a:rPr>
              <a:t>MOV  BX, offset Xval</a:t>
            </a:r>
            <a:endParaRPr kumimoji="1" lang="zh-CN" altLang="en-US" sz="2400" dirty="0"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240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LDS   reg</a:t>
            </a:r>
            <a:r>
              <a:rPr kumimoji="1" lang="zh-CN" altLang="en-US" sz="240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240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mem</a:t>
            </a:r>
            <a:r>
              <a:rPr kumimoji="1" lang="zh-CN" altLang="en-US" sz="240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；</a:t>
            </a:r>
            <a:r>
              <a:rPr kumimoji="1" lang="en-US" altLang="zh-CN" sz="24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reg ←[mem]</a:t>
            </a:r>
            <a:r>
              <a:rPr kumimoji="1" lang="zh-CN" altLang="en-US" sz="24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，</a:t>
            </a:r>
            <a:r>
              <a:rPr kumimoji="1" lang="en-US" altLang="zh-CN" sz="2400">
                <a:solidFill>
                  <a:srgbClr val="FF3399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>
                <a:solidFill>
                  <a:srgbClr val="FF0000"/>
                </a:solidFill>
                <a:latin typeface="+mn-lt"/>
                <a:ea typeface="+mn-ea"/>
                <a:cs typeface="+mn-cs"/>
              </a:rPr>
              <a:t>DS</a:t>
            </a:r>
            <a:r>
              <a:rPr kumimoji="1" lang="en-US" altLang="zh-CN" sz="24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>
                <a:latin typeface="+mn-lt"/>
                <a:ea typeface="+mn-ea"/>
                <a:cs typeface="+mn-cs"/>
              </a:rPr>
              <a:t>←[mem+2]</a:t>
            </a:r>
            <a:endParaRPr kumimoji="1" lang="zh-CN" altLang="en-US" sz="2400" err="1">
              <a:solidFill>
                <a:srgbClr val="FF3399"/>
              </a:solidFill>
              <a:latin typeface="华文宋体" panose="02010600040101010101" charset="-122"/>
              <a:ea typeface="华文宋体" panose="02010600040101010101" charset="-122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80000"/>
              </a:lnSpc>
              <a:buNone/>
            </a:pPr>
            <a:r>
              <a:rPr kumimoji="1" lang="en-US" altLang="zh-CN" sz="2400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LES   reg</a:t>
            </a:r>
            <a:r>
              <a:rPr kumimoji="1" lang="zh-CN" altLang="en-US" sz="2400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，</a:t>
            </a:r>
            <a:r>
              <a:rPr kumimoji="1" lang="en-US" altLang="zh-CN" sz="2400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mem</a:t>
            </a:r>
            <a:r>
              <a:rPr kumimoji="1" lang="zh-CN" altLang="en-US" sz="2400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；</a:t>
            </a:r>
            <a:r>
              <a:rPr kumimoji="1" lang="en-US" altLang="zh-CN" sz="2400">
                <a:solidFill>
                  <a:schemeClr val="tx2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reg ←[mem]</a:t>
            </a:r>
            <a:r>
              <a:rPr kumimoji="1" lang="zh-CN" altLang="en-US" sz="2400">
                <a:solidFill>
                  <a:schemeClr val="tx2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，</a:t>
            </a:r>
            <a:r>
              <a:rPr kumimoji="1" lang="en-US" altLang="zh-CN" sz="2400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 </a:t>
            </a:r>
            <a:r>
              <a:rPr kumimoji="1" lang="en-US" altLang="zh-CN" sz="2400">
                <a:solidFill>
                  <a:srgbClr val="FF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ES</a:t>
            </a:r>
            <a:r>
              <a:rPr kumimoji="1" lang="en-US" altLang="zh-CN" sz="2400">
                <a:solidFill>
                  <a:schemeClr val="tx2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 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←[mem+2]</a:t>
            </a:r>
            <a:endParaRPr kumimoji="1" lang="zh-CN" altLang="en-US" sz="2400" err="1">
              <a:solidFill>
                <a:srgbClr val="FF3399"/>
              </a:solidFill>
              <a:latin typeface="宋体" panose="02010600030101010101" pitchFamily="2" charset="-122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kumimoji="1" lang="zh-CN" altLang="en-US" sz="2400" err="1">
              <a:solidFill>
                <a:srgbClr val="FF3399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kumimoji="1" lang="zh-CN" altLang="en-US" sz="2400" err="1">
              <a:solidFill>
                <a:srgbClr val="FF3399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</p:txBody>
      </p:sp>
      <p:graphicFrame>
        <p:nvGraphicFramePr>
          <p:cNvPr id="177188" name="表格 177187"/>
          <p:cNvGraphicFramePr/>
          <p:nvPr/>
        </p:nvGraphicFramePr>
        <p:xfrm>
          <a:off x="254000" y="1790700"/>
          <a:ext cx="8681085" cy="1828800"/>
        </p:xfrm>
        <a:graphic>
          <a:graphicData uri="http://schemas.openxmlformats.org/drawingml/2006/table">
            <a:tbl>
              <a:tblPr/>
              <a:tblGrid>
                <a:gridCol w="821055"/>
                <a:gridCol w="1803400"/>
                <a:gridCol w="1778635"/>
                <a:gridCol w="2169795"/>
                <a:gridCol w="2108200"/>
              </a:tblGrid>
              <a:tr h="457200">
                <a:tc row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endParaRPr lang="zh-CN" altLang="en-US" sz="24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 w="12700" cap="rnd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输入</a:t>
                      </a:r>
                      <a:endParaRPr lang="zh-CN" altLang="en-US" sz="2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输出</a:t>
                      </a:r>
                      <a:endParaRPr lang="zh-CN" altLang="en-US" sz="2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57200">
                <a:tc vMerge="1"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直接</a:t>
                      </a:r>
                      <a:endParaRPr lang="zh-CN" altLang="en-US" sz="2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间接</a:t>
                      </a:r>
                      <a:endParaRPr lang="zh-CN" altLang="en-US" sz="2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直接</a:t>
                      </a:r>
                      <a:endParaRPr lang="zh-CN" altLang="en-US" sz="2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zh-CN" altLang="en-US" sz="2400" dirty="0"/>
                        <a:t>间接</a:t>
                      </a:r>
                      <a:endParaRPr lang="zh-CN" altLang="en-US" sz="2400" dirty="0"/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 dirty="0"/>
                        <a:t>字节</a:t>
                      </a:r>
                      <a:endParaRPr lang="zh-CN" altLang="en-US" sz="2400" dirty="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>
                          <a:solidFill>
                            <a:srgbClr val="FF3399"/>
                          </a:solidFill>
                        </a:rPr>
                        <a:t>IN AL,port</a:t>
                      </a:r>
                      <a:endParaRPr lang="en-US" altLang="zh-CN" sz="2400">
                        <a:solidFill>
                          <a:srgbClr val="FF3399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>
                          <a:solidFill>
                            <a:srgbClr val="FF3399"/>
                          </a:solidFill>
                        </a:rPr>
                        <a:t>IN AL,DX</a:t>
                      </a:r>
                      <a:endParaRPr lang="en-US" altLang="zh-CN" sz="2400">
                        <a:solidFill>
                          <a:srgbClr val="FF3399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>
                          <a:solidFill>
                            <a:srgbClr val="FF3399"/>
                          </a:solidFill>
                        </a:rPr>
                        <a:t>OUT port,AL</a:t>
                      </a:r>
                      <a:endParaRPr lang="en-US" altLang="zh-CN" sz="2400">
                        <a:solidFill>
                          <a:srgbClr val="FF3399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>
                          <a:solidFill>
                            <a:srgbClr val="FF3399"/>
                          </a:solidFill>
                        </a:rPr>
                        <a:t>OUT DX,AL</a:t>
                      </a:r>
                      <a:endParaRPr lang="en-US" altLang="zh-CN" sz="2400">
                        <a:solidFill>
                          <a:srgbClr val="FF3399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572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zh-CN" altLang="en-US" sz="2400"/>
                        <a:t>字</a:t>
                      </a:r>
                      <a:endParaRPr lang="zh-CN" altLang="en-US" sz="2400"/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>
                          <a:solidFill>
                            <a:srgbClr val="FF3399"/>
                          </a:solidFill>
                        </a:rPr>
                        <a:t>IN AX,port</a:t>
                      </a:r>
                      <a:endParaRPr lang="en-US" altLang="zh-CN" sz="2400">
                        <a:solidFill>
                          <a:srgbClr val="FF3399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>
                          <a:solidFill>
                            <a:srgbClr val="FF3399"/>
                          </a:solidFill>
                        </a:rPr>
                        <a:t>IN AX,DX</a:t>
                      </a:r>
                      <a:endParaRPr lang="en-US" altLang="zh-CN" sz="2400">
                        <a:solidFill>
                          <a:srgbClr val="FF3399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>
                          <a:solidFill>
                            <a:srgbClr val="FF3399"/>
                          </a:solidFill>
                        </a:rPr>
                        <a:t>OUT port,AX</a:t>
                      </a:r>
                      <a:endParaRPr lang="en-US" altLang="zh-CN" sz="2400">
                        <a:solidFill>
                          <a:srgbClr val="FF3399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>
                        <a:buNone/>
                      </a:pPr>
                      <a:r>
                        <a:rPr lang="en-US" altLang="zh-CN" sz="2400">
                          <a:solidFill>
                            <a:srgbClr val="FF3399"/>
                          </a:solidFill>
                        </a:rPr>
                        <a:t>OUT DX,AX</a:t>
                      </a:r>
                      <a:endParaRPr lang="en-US" altLang="zh-CN" sz="2400">
                        <a:solidFill>
                          <a:srgbClr val="FF3399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7" name="标题 1"/>
          <p:cNvSpPr>
            <a:spLocks noGrp="1"/>
          </p:cNvSpPr>
          <p:nvPr>
            <p:ph type="title"/>
          </p:nvPr>
        </p:nvSpPr>
        <p:spPr>
          <a:xfrm>
            <a:off x="277813" y="87313"/>
            <a:ext cx="7772400" cy="1143000"/>
          </a:xfrm>
        </p:spPr>
        <p:txBody>
          <a:bodyPr anchor="ctr"/>
          <a:p>
            <a:r>
              <a:rPr kumimoji="1" lang="zh-CN" altLang="en-US">
                <a:latin typeface="+mj-lt"/>
                <a:ea typeface="黑体" panose="02010609060101010101" pitchFamily="49" charset="-122"/>
                <a:cs typeface="+mj-cs"/>
              </a:rPr>
              <a:t>汇编指令</a:t>
            </a:r>
            <a:endParaRPr kumimoji="1" lang="zh-CN" altLang="en-US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113" y="1009650"/>
            <a:ext cx="8497888" cy="5357813"/>
          </a:xfrm>
        </p:spPr>
        <p:txBody>
          <a:bodyPr/>
          <a:p>
            <a:pPr marL="0" marR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一、数据传送指令</a:t>
            </a:r>
            <a:endParaRPr kumimoji="1" lang="zh-CN" altLang="en-US" sz="2400" b="1" i="0" u="none" strike="noStrike" kern="0" cap="none" spc="0" normalizeH="0" baseline="0" noProof="1" err="1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7.</a:t>
            </a:r>
            <a:r>
              <a:rPr kumimoji="1" lang="zh-CN" altLang="en-US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标志传送指令</a:t>
            </a:r>
            <a:endParaRPr kumimoji="1" lang="zh-CN" altLang="en-US" sz="2400" b="1" i="0" u="none" strike="noStrike" kern="0" cap="none" spc="0" normalizeH="0" baseline="0" noProof="1" err="1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取标志：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LAHF       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；</a:t>
            </a:r>
            <a:r>
              <a:rPr kumimoji="1" lang="zh-CN" altLang="en-US" sz="2400" b="1" i="0" u="none" strike="noStrike" kern="0" cap="none" spc="0" normalizeH="0" baseline="0" noProof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AH ←FLAGS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低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8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位</a:t>
            </a:r>
            <a:endParaRPr kumimoji="1" lang="zh-CN" altLang="en-US" sz="2400" b="1" i="0" u="none" strike="noStrike" kern="0" cap="none" spc="0" normalizeH="0" baseline="0" noProof="1" dirty="0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置标志：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SAHF       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；</a:t>
            </a:r>
            <a:r>
              <a:rPr kumimoji="1" lang="zh-CN" altLang="en-US" sz="2400" b="1" i="0" u="none" strike="noStrike" kern="0" cap="none" spc="0" normalizeH="0" baseline="0" noProof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 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FLAGS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低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8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位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←AH</a:t>
            </a:r>
            <a:endParaRPr kumimoji="1" lang="en-US" altLang="zh-CN" sz="2400" b="1" i="0" u="none" strike="noStrike" kern="0" cap="none" spc="0" normalizeH="0" baseline="0" noProof="1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标志入栈：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PUSHF ;  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SP←SP-2,  SS:[SP]←FLAGS</a:t>
            </a:r>
            <a:endParaRPr kumimoji="1" lang="en-US" altLang="zh-CN" sz="2400" b="1" i="0" u="none" strike="noStrike" kern="0" cap="none" spc="0" normalizeH="0" baseline="0" noProof="1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  <a:p>
            <a:pPr marL="342900" marR="0" indent="-342900" algn="l" defTabSz="914400" rtl="0" eaLnBrk="0" fontAlgn="base" latinLnBrk="0" hangingPunct="0">
              <a:lnSpc>
                <a:spcPct val="15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标志出栈：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POPF    ;  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n-cs"/>
                <a:sym typeface="+mn-ea"/>
              </a:rPr>
              <a:t>FLAGS←SS:[SP],  SP←SP+2</a:t>
            </a:r>
            <a:endParaRPr kumimoji="1" lang="zh-CN" altLang="en-US" sz="24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1" name="标题 1"/>
          <p:cNvSpPr>
            <a:spLocks noGrp="1"/>
          </p:cNvSpPr>
          <p:nvPr>
            <p:ph type="title"/>
          </p:nvPr>
        </p:nvSpPr>
        <p:spPr>
          <a:xfrm>
            <a:off x="277813" y="87313"/>
            <a:ext cx="7772400" cy="1143000"/>
          </a:xfrm>
        </p:spPr>
        <p:txBody>
          <a:bodyPr anchor="ctr"/>
          <a:p>
            <a:r>
              <a:rPr kumimoji="1" lang="zh-CN" altLang="en-US">
                <a:latin typeface="+mj-lt"/>
                <a:ea typeface="黑体" panose="02010609060101010101" pitchFamily="49" charset="-122"/>
                <a:cs typeface="+mj-cs"/>
              </a:rPr>
              <a:t>汇编指令</a:t>
            </a:r>
            <a:endParaRPr kumimoji="1" lang="zh-CN" altLang="en-US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6082" name="内容占位符 2"/>
          <p:cNvSpPr>
            <a:spLocks noGrp="1"/>
          </p:cNvSpPr>
          <p:nvPr>
            <p:ph idx="1"/>
          </p:nvPr>
        </p:nvSpPr>
        <p:spPr>
          <a:xfrm>
            <a:off x="409575" y="992188"/>
            <a:ext cx="8588375" cy="5307012"/>
          </a:xfrm>
        </p:spPr>
        <p:txBody>
          <a:bodyPr anchor="t"/>
          <a:p>
            <a:pPr marL="0" indent="0">
              <a:lnSpc>
                <a:spcPct val="130000"/>
              </a:lnSpc>
              <a:buNone/>
            </a:pP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一、数据传送指令</a:t>
            </a:r>
            <a:endParaRPr kumimoji="1" lang="zh-CN" altLang="en-US" sz="2400" err="1">
              <a:solidFill>
                <a:srgbClr val="FF3399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1.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通用数据传送指令     </a:t>
            </a:r>
            <a:r>
              <a:rPr kumimoji="1" lang="en-US" altLang="zh-CN" sz="2400" err="1">
                <a:solidFill>
                  <a:srgbClr val="00B05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MOV  </a:t>
            </a: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 </a:t>
            </a:r>
            <a:endParaRPr kumimoji="1" lang="en-US" altLang="zh-CN" sz="2400" err="1">
              <a:solidFill>
                <a:srgbClr val="FF3399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2.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交换指令     </a:t>
            </a:r>
            <a:r>
              <a:rPr kumimoji="1" lang="en-US" altLang="zh-CN" sz="240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XCHG    </a:t>
            </a:r>
            <a:endParaRPr kumimoji="1" lang="en-US" altLang="zh-CN" sz="2400" err="1">
              <a:solidFill>
                <a:srgbClr val="00B050"/>
              </a:solidFill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3. 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堆栈指令     </a:t>
            </a:r>
            <a:r>
              <a:rPr kumimoji="1" lang="en-US" altLang="zh-CN" sz="2400" err="1">
                <a:solidFill>
                  <a:srgbClr val="00B05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PUSH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           </a:t>
            </a:r>
            <a:r>
              <a:rPr kumimoji="1" lang="en-US" altLang="zh-CN" sz="2400" err="1">
                <a:solidFill>
                  <a:srgbClr val="00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POP      </a:t>
            </a:r>
            <a:endParaRPr kumimoji="1" lang="en-US" altLang="zh-CN" sz="2400" err="1">
              <a:solidFill>
                <a:srgbClr val="0000FF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4.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查表指令     </a:t>
            </a:r>
            <a:r>
              <a:rPr kumimoji="1" lang="en-US" altLang="zh-CN" sz="2400">
                <a:solidFill>
                  <a:srgbClr val="00B05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XLAT </a:t>
            </a:r>
            <a:endParaRPr kumimoji="1" lang="en-US" altLang="zh-CN" sz="2400">
              <a:solidFill>
                <a:srgbClr val="00B050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5. 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输入输出指令     </a:t>
            </a:r>
            <a:r>
              <a:rPr kumimoji="1" lang="en-US" altLang="zh-CN" sz="240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IN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          </a:t>
            </a:r>
            <a:r>
              <a:rPr kumimoji="1" lang="en-US" altLang="zh-CN" sz="240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OUT </a:t>
            </a:r>
            <a:endParaRPr kumimoji="1" lang="en-US" altLang="zh-CN" sz="2400">
              <a:solidFill>
                <a:srgbClr val="0000FF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6.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地址传送指令     </a:t>
            </a:r>
            <a:r>
              <a:rPr kumimoji="1" lang="en-US" altLang="zh-CN" sz="2400" err="1">
                <a:solidFill>
                  <a:srgbClr val="00B050"/>
                </a:solidFill>
                <a:latin typeface="+mn-lt"/>
                <a:ea typeface="+mn-ea"/>
                <a:cs typeface="+mn-cs"/>
              </a:rPr>
              <a:t>LEA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        </a:t>
            </a:r>
            <a:r>
              <a:rPr kumimoji="1" lang="en-US" altLang="zh-CN" sz="2400" err="1">
                <a:solidFill>
                  <a:srgbClr val="00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LDS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        </a:t>
            </a:r>
            <a:r>
              <a:rPr kumimoji="1" lang="en-US" altLang="zh-CN" sz="2400" err="1">
                <a:solidFill>
                  <a:srgbClr val="00B05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LES</a:t>
            </a:r>
            <a:r>
              <a:rPr kumimoji="1" lang="en-US" altLang="zh-CN" sz="2400" err="1">
                <a:solidFill>
                  <a:srgbClr val="00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   </a:t>
            </a:r>
            <a:endParaRPr kumimoji="1" lang="en-US" altLang="zh-CN" sz="2400" err="1">
              <a:solidFill>
                <a:srgbClr val="0000FF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30000"/>
              </a:lnSpc>
              <a:buNone/>
            </a:pP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7.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标志传送指令     </a:t>
            </a:r>
            <a:r>
              <a:rPr kumimoji="1" lang="en-US" altLang="zh-CN" sz="2400" dirty="0">
                <a:solidFill>
                  <a:srgbClr val="00B05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LAHF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     </a:t>
            </a:r>
            <a:r>
              <a:rPr kumimoji="1" lang="en-US" altLang="zh-CN" sz="2400" dirty="0">
                <a:solidFill>
                  <a:srgbClr val="00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SAHF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     </a:t>
            </a:r>
            <a:r>
              <a:rPr kumimoji="1" lang="en-US" altLang="zh-CN" sz="2400">
                <a:solidFill>
                  <a:srgbClr val="00B05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PUSHF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     </a:t>
            </a:r>
            <a:r>
              <a:rPr kumimoji="1" lang="en-US" altLang="zh-CN" sz="2400">
                <a:solidFill>
                  <a:srgbClr val="00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POPF   </a:t>
            </a:r>
            <a:endParaRPr kumimoji="1" lang="en-US" altLang="zh-CN" sz="2400" err="1">
              <a:solidFill>
                <a:srgbClr val="0000FF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10000"/>
              </a:lnSpc>
              <a:buNone/>
            </a:pPr>
            <a:endParaRPr kumimoji="1" lang="en-US" altLang="zh-CN" sz="2400" err="1">
              <a:solidFill>
                <a:srgbClr val="0000FF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7105" name="标题 1"/>
          <p:cNvSpPr>
            <a:spLocks noGrp="1"/>
          </p:cNvSpPr>
          <p:nvPr>
            <p:ph type="title"/>
          </p:nvPr>
        </p:nvSpPr>
        <p:spPr>
          <a:xfrm>
            <a:off x="685800" y="95250"/>
            <a:ext cx="7772400" cy="522288"/>
          </a:xfrm>
        </p:spPr>
        <p:txBody>
          <a:bodyPr anchor="ctr"/>
          <a:p>
            <a:r>
              <a:rPr kumimoji="1" lang="zh-CN" altLang="en-US" dirty="0">
                <a:solidFill>
                  <a:srgbClr val="FF3300"/>
                </a:solidFill>
                <a:latin typeface="+mj-lt"/>
                <a:ea typeface="黑体" panose="02010609060101010101" pitchFamily="49" charset="-122"/>
                <a:cs typeface="+mj-cs"/>
              </a:rPr>
              <a:t>寻址方式实验程序</a:t>
            </a:r>
            <a:endParaRPr kumimoji="1" lang="zh-CN" altLang="en-US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7106" name="矩形 222212"/>
          <p:cNvSpPr/>
          <p:nvPr/>
        </p:nvSpPr>
        <p:spPr>
          <a:xfrm>
            <a:off x="55563" y="617538"/>
            <a:ext cx="4213225" cy="6288087"/>
          </a:xfrm>
          <a:prstGeom prst="rect">
            <a:avLst/>
          </a:prstGeom>
          <a:noFill/>
          <a:ln w="25400">
            <a:noFill/>
          </a:ln>
        </p:spPr>
        <p:txBody>
          <a:bodyPr anchor="t">
            <a:spAutoFit/>
          </a:bodyPr>
          <a:p>
            <a:pPr indent="266700">
              <a:lnSpc>
                <a:spcPct val="80000"/>
              </a:lnSpc>
            </a:pP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  SEGMENT</a:t>
            </a:r>
            <a:endParaRPr lang="en-US" altLang="zh-CN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>
              <a:lnSpc>
                <a:spcPct val="80000"/>
              </a:lnSpc>
            </a:pPr>
            <a:r>
              <a:rPr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A1  DW  1234H</a:t>
            </a:r>
            <a:endParaRPr lang="en-US" altLang="zh-CN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>
              <a:lnSpc>
                <a:spcPct val="80000"/>
              </a:lnSpc>
            </a:pPr>
            <a:r>
              <a:rPr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A2  DB -1,0ABH</a:t>
            </a:r>
            <a:endParaRPr lang="en-US" altLang="zh-CN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>
              <a:lnSpc>
                <a:spcPct val="80000"/>
              </a:lnSpc>
            </a:pPr>
            <a:r>
              <a:rPr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DW -5</a:t>
            </a:r>
            <a:endParaRPr lang="en-US" altLang="zh-CN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>
              <a:lnSpc>
                <a:spcPct val="80000"/>
              </a:lnSpc>
            </a:pPr>
            <a:r>
              <a:rPr lang="en-US" altLang="zh-CN" err="1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A3  DB 56,56H,“AB cd</a:t>
            </a:r>
            <a:r>
              <a:rPr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$”</a:t>
            </a:r>
            <a:endParaRPr lang="en-US" altLang="zh-CN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>
              <a:lnSpc>
                <a:spcPct val="80000"/>
              </a:lnSpc>
            </a:pP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  ENDS</a:t>
            </a:r>
            <a:endParaRPr lang="en-US" altLang="zh-CN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>
              <a:lnSpc>
                <a:spcPct val="80000"/>
              </a:lnSpc>
            </a:pPr>
            <a:endParaRPr lang="en-US" altLang="zh-CN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>
              <a:lnSpc>
                <a:spcPct val="80000"/>
              </a:lnSpc>
            </a:pP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EXTRA  SEGMENT</a:t>
            </a:r>
            <a:endParaRPr lang="en-US" altLang="zh-CN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>
              <a:lnSpc>
                <a:spcPct val="80000"/>
              </a:lnSpc>
            </a:pPr>
            <a:r>
              <a:rPr lang="en-US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B1  DB  1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3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endParaRPr lang="en-US" altLang="zh-CN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>
              <a:lnSpc>
                <a:spcPct val="80000"/>
              </a:lnSpc>
            </a:pPr>
            <a:r>
              <a:rPr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B3  EQU THIS BYTE</a:t>
            </a:r>
            <a:endParaRPr lang="en-US" altLang="zh-CN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>
              <a:lnSpc>
                <a:spcPct val="80000"/>
              </a:lnSpc>
            </a:pPr>
            <a:r>
              <a:rPr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B2  DW  A2</a:t>
            </a:r>
            <a:endParaRPr lang="en-US" altLang="zh-CN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>
              <a:lnSpc>
                <a:spcPct val="80000"/>
              </a:lnSpc>
            </a:pPr>
            <a:r>
              <a:rPr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DD  A3</a:t>
            </a:r>
            <a:endParaRPr lang="en-US" altLang="zh-CN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>
              <a:lnSpc>
                <a:spcPct val="80000"/>
              </a:lnSpc>
            </a:pPr>
            <a:r>
              <a:rPr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DB  (A3-A2)/2</a:t>
            </a:r>
            <a:endParaRPr lang="en-US" altLang="zh-CN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>
              <a:lnSpc>
                <a:spcPct val="80000"/>
              </a:lnSpc>
            </a:pPr>
            <a:r>
              <a:rPr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DB  $-B1</a:t>
            </a:r>
            <a:endParaRPr lang="en-US" altLang="zh-CN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>
              <a:lnSpc>
                <a:spcPct val="80000"/>
              </a:lnSpc>
            </a:pPr>
            <a:r>
              <a:rPr lang="en-US" altLang="zh-CN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</a:t>
            </a:r>
            <a:r>
              <a:rPr lang="en-US" altLang="zh-CN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DB  LENGTH BTM</a:t>
            </a:r>
            <a:endParaRPr lang="en-US" altLang="zh-CN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>
              <a:lnSpc>
                <a:spcPct val="80000"/>
              </a:lnSpc>
            </a:pPr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EXTRA  ENDS</a:t>
            </a:r>
            <a:endParaRPr lang="en-US" altLang="zh-CN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/>
            <a:endParaRPr lang="en-US" altLang="zh-CN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/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STACK  SEGMENT</a:t>
            </a:r>
            <a:endParaRPr lang="en-US" altLang="zh-CN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/>
            <a:r>
              <a:rPr lang="en-US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BTM</a:t>
            </a:r>
            <a:r>
              <a:rPr lang="en-US" altLang="zh-CN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DW  16  DUP</a:t>
            </a:r>
            <a:r>
              <a:rPr lang="zh-CN" altLang="en-US" dirty="0">
                <a:solidFill>
                  <a:schemeClr val="accent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（？）</a:t>
            </a:r>
            <a:endParaRPr lang="zh-CN" altLang="en-US" dirty="0">
              <a:solidFill>
                <a:schemeClr val="accent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/>
            <a:r>
              <a:rPr lang="en-US" altLang="zh-CN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STACK  ENDS</a:t>
            </a:r>
            <a:endParaRPr lang="en-US" altLang="zh-CN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7107" name="矩形 223236"/>
          <p:cNvSpPr/>
          <p:nvPr/>
        </p:nvSpPr>
        <p:spPr>
          <a:xfrm>
            <a:off x="4200525" y="766763"/>
            <a:ext cx="4627563" cy="4754562"/>
          </a:xfrm>
          <a:prstGeom prst="rect">
            <a:avLst/>
          </a:prstGeom>
          <a:noFill/>
          <a:ln w="25400">
            <a:noFill/>
          </a:ln>
        </p:spPr>
        <p:txBody>
          <a:bodyPr wrap="none" anchor="t"/>
          <a:p>
            <a:pPr indent="266700"/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CODE  SEGMENT</a:t>
            </a:r>
            <a:endParaRPr lang="en-US" altLang="zh-CN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/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ASSUME CS:CODE,DS:DATA,</a:t>
            </a:r>
            <a:endParaRPr lang="en-US" altLang="zh-CN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/>
            <a:r>
              <a:rPr lang="en-US" altLang="zh-CN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ES:EXTRA,SS:STACK</a:t>
            </a:r>
            <a:endParaRPr lang="en-US" altLang="zh-CN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/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START</a:t>
            </a:r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endParaRPr lang="zh-CN" altLang="en-US" dirty="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/>
            <a:r>
              <a:rPr lang="zh-CN" altLang="en-US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 AX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DATA</a:t>
            </a:r>
            <a:endParaRPr lang="en-US" altLang="zh-CN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/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MOV  DS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AX</a:t>
            </a:r>
            <a:endParaRPr lang="en-US" altLang="zh-CN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/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 AX</a:t>
            </a:r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EXTRA</a:t>
            </a:r>
            <a:endParaRPr lang="en-US" altLang="zh-CN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/>
            <a:r>
              <a:rPr lang="en-US" altLang="zh-CN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MOV  ES</a:t>
            </a:r>
            <a:r>
              <a:rPr lang="zh-CN" altLang="en-US" dirty="0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>
                <a:solidFill>
                  <a:srgbClr val="00B05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AX</a:t>
            </a:r>
            <a:endParaRPr lang="en-US" altLang="zh-CN">
              <a:solidFill>
                <a:srgbClr val="00B05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/>
            <a:r>
              <a:rPr lang="en-US" altLang="zh-CN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 AX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STACK</a:t>
            </a:r>
            <a:endParaRPr lang="en-US" altLang="zh-CN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/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MOV  SS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AX</a:t>
            </a:r>
            <a:endParaRPr lang="en-US" altLang="zh-CN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indent="266700"/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MOV  SP</a:t>
            </a:r>
            <a:r>
              <a:rPr lang="zh-CN" altLang="en-US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SIZE BTM</a:t>
            </a:r>
            <a:endParaRPr lang="en-US" altLang="zh-CN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29" name="矩形 224260"/>
          <p:cNvSpPr/>
          <p:nvPr/>
        </p:nvSpPr>
        <p:spPr>
          <a:xfrm>
            <a:off x="157163" y="520700"/>
            <a:ext cx="8966200" cy="5846763"/>
          </a:xfrm>
          <a:prstGeom prst="rect">
            <a:avLst/>
          </a:prstGeom>
          <a:noFill/>
          <a:ln w="25400">
            <a:noFill/>
          </a:ln>
        </p:spPr>
        <p:txBody>
          <a:bodyPr anchor="ctr">
            <a:spAutoFit/>
          </a:bodyPr>
          <a:p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 AX</a:t>
            </a: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A1+3 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;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:AH=___,AL=___,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:AH=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,AL=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endParaRPr lang="en-US" altLang="zh-CN" sz="2200">
              <a:solidFill>
                <a:srgbClr val="FF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 AX</a:t>
            </a: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B2  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;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:AH=___,AL=___,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:AH=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,AL=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endParaRPr lang="en-US" altLang="zh-CN" sz="2200" dirty="0">
              <a:solidFill>
                <a:srgbClr val="FF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 BP</a:t>
            </a: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OFFSET  A1</a:t>
            </a:r>
            <a:endParaRPr lang="en-US" altLang="zh-CN" sz="22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 AX</a:t>
            </a: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[BP] 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;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:AH=___,AL=___,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:AH=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,AL=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endParaRPr lang="en-US" altLang="zh-CN" sz="2200">
              <a:solidFill>
                <a:srgbClr val="FF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 AX</a:t>
            </a: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DS</a:t>
            </a: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[BP]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;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:AH=___,AL=___,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:AH=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,AL=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endParaRPr lang="en-US" altLang="zh-CN" sz="2200">
              <a:solidFill>
                <a:srgbClr val="FF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 AX</a:t>
            </a: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ES</a:t>
            </a: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[BP] 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;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:AH=___,AL=___,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:AH=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,AL=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endParaRPr lang="en-US" altLang="zh-CN" sz="2200" dirty="0">
              <a:solidFill>
                <a:srgbClr val="FF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 BX</a:t>
            </a: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OFFSET  A1</a:t>
            </a:r>
            <a:endParaRPr lang="en-US" altLang="zh-CN" sz="22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 AX</a:t>
            </a: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[BX+3] 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;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:AH=___,AL=___,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:AH=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,AL=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endParaRPr lang="en-US" altLang="zh-CN" sz="2200">
              <a:solidFill>
                <a:srgbClr val="FF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 AX</a:t>
            </a: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ES</a:t>
            </a: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[BX+3]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;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:AH=___,AL=___,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:AH=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,AL=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endParaRPr lang="en-US" altLang="zh-CN" sz="2200">
              <a:solidFill>
                <a:srgbClr val="FF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 AX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;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:SP=___,SS:[SP]=___,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:SP=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,SS:[SP]=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endParaRPr lang="en-US" altLang="zh-CN" sz="2200" dirty="0">
              <a:solidFill>
                <a:srgbClr val="FF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PUSH BX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;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:SP=___,SS:[SP]=___,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:SP=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,SS:[SP]=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endParaRPr lang="en-US" altLang="zh-CN" sz="2200">
              <a:solidFill>
                <a:srgbClr val="FF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POP  AX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;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:SP=___,AX=___,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:SP=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,AX=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endParaRPr lang="en-US" altLang="zh-CN" sz="2200">
              <a:solidFill>
                <a:srgbClr val="FF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POP  BX 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;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:SP=___,BX=___,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:SP=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,BX=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endParaRPr lang="en-US" altLang="zh-CN" sz="2200">
              <a:solidFill>
                <a:srgbClr val="FF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 BX</a:t>
            </a: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OFFSET B2</a:t>
            </a:r>
            <a:endParaRPr lang="en-US" altLang="zh-CN" sz="22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MOV  AL</a:t>
            </a:r>
            <a:r>
              <a:rPr lang="zh-CN" altLang="en-US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6</a:t>
            </a:r>
            <a:endParaRPr lang="en-US" altLang="zh-CN" sz="2200">
              <a:solidFill>
                <a:srgbClr val="0000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XLAT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    ;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:AL=___,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:AL=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endParaRPr lang="en-US" altLang="zh-CN" sz="2200">
              <a:solidFill>
                <a:srgbClr val="FF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sz="220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XLAT B3</a:t>
            </a:r>
            <a:r>
              <a:rPr lang="en-US" altLang="zh-CN" sz="2200" dirty="0">
                <a:solidFill>
                  <a:srgbClr val="0000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        ;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分析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:AL=___,</a:t>
            </a:r>
            <a:r>
              <a:rPr lang="zh-CN" altLang="en-US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验证</a:t>
            </a:r>
            <a:r>
              <a:rPr lang="en-US" altLang="zh-CN" sz="220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:AL=</a:t>
            </a:r>
            <a:r>
              <a:rPr lang="en-US" altLang="zh-CN" sz="2200" dirty="0">
                <a:solidFill>
                  <a:srgbClr val="FF3399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___</a:t>
            </a:r>
            <a:endParaRPr lang="en-US" altLang="zh-CN" sz="2200">
              <a:solidFill>
                <a:srgbClr val="FF3399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8130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9217" name="Object 4"/>
          <p:cNvGraphicFramePr>
            <a:graphicFrameLocks noGrp="1"/>
          </p:cNvGraphicFramePr>
          <p:nvPr>
            <p:ph idx="1"/>
          </p:nvPr>
        </p:nvGraphicFramePr>
        <p:xfrm>
          <a:off x="282575" y="334963"/>
          <a:ext cx="8632825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" r:id="rId1" imgW="4314825" imgH="3228975" progId="Visio.Drawing.11">
                  <p:embed/>
                </p:oleObj>
              </mc:Choice>
              <mc:Fallback>
                <p:oleObj name="" r:id="rId1" imgW="4314825" imgH="3228975" progId="Visio.Drawing.11">
                  <p:embed/>
                  <p:pic>
                    <p:nvPicPr>
                      <p:cNvPr id="0" name="图片 3079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575" y="334963"/>
                        <a:ext cx="8632825" cy="5943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18" name="Rectangle 2"/>
          <p:cNvSpPr>
            <a:spLocks noGrp="1"/>
          </p:cNvSpPr>
          <p:nvPr>
            <p:ph type="title"/>
          </p:nvPr>
        </p:nvSpPr>
        <p:spPr>
          <a:xfrm>
            <a:off x="642938" y="0"/>
            <a:ext cx="7772400" cy="392113"/>
          </a:xfrm>
        </p:spPr>
        <p:txBody>
          <a:bodyPr wrap="square" lIns="91440" tIns="45720" rIns="91440" bIns="45720" anchor="ctr"/>
          <a:p>
            <a:pPr eaLnBrk="1" hangingPunct="1"/>
            <a:r>
              <a:rPr kumimoji="1" lang="en-US" altLang="zh-CN" sz="36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8086/8088</a:t>
            </a:r>
            <a:r>
              <a:rPr kumimoji="1" lang="zh-CN" altLang="en-US" sz="36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寄存器组</a:t>
            </a:r>
            <a:endParaRPr kumimoji="1" lang="zh-CN" altLang="en-US" sz="36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8195" name="文本框 1"/>
          <p:cNvSpPr txBox="1"/>
          <p:nvPr/>
        </p:nvSpPr>
        <p:spPr>
          <a:xfrm>
            <a:off x="2227263" y="558800"/>
            <a:ext cx="4486275" cy="2306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个特殊的通用寄存器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SP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：堆栈指针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栈顶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BP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：基数指针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DI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：目的变址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SI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：源变址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0" name="矩形 1"/>
          <p:cNvSpPr/>
          <p:nvPr/>
        </p:nvSpPr>
        <p:spPr>
          <a:xfrm>
            <a:off x="1060450" y="1550988"/>
            <a:ext cx="1223963" cy="1079500"/>
          </a:xfrm>
          <a:prstGeom prst="rect">
            <a:avLst/>
          </a:prstGeom>
          <a:noFill/>
          <a:ln w="539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1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5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9153" name="标题 1"/>
          <p:cNvSpPr>
            <a:spLocks noGrp="1"/>
          </p:cNvSpPr>
          <p:nvPr>
            <p:ph type="title"/>
          </p:nvPr>
        </p:nvSpPr>
        <p:spPr>
          <a:xfrm>
            <a:off x="277813" y="87313"/>
            <a:ext cx="7772400" cy="684212"/>
          </a:xfrm>
        </p:spPr>
        <p:txBody>
          <a:bodyPr anchor="ctr"/>
          <a:p>
            <a:r>
              <a:rPr kumimoji="1" lang="zh-CN" altLang="en-US">
                <a:latin typeface="+mj-lt"/>
                <a:ea typeface="黑体" panose="02010609060101010101" pitchFamily="49" charset="-122"/>
                <a:cs typeface="+mj-cs"/>
              </a:rPr>
              <a:t>汇编指令</a:t>
            </a:r>
            <a:endParaRPr kumimoji="1" lang="zh-CN" altLang="en-US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49154" name="内容占位符 2"/>
          <p:cNvSpPr>
            <a:spLocks noGrp="1"/>
          </p:cNvSpPr>
          <p:nvPr>
            <p:ph idx="1"/>
          </p:nvPr>
        </p:nvSpPr>
        <p:spPr>
          <a:xfrm>
            <a:off x="277813" y="685800"/>
            <a:ext cx="4926012" cy="3052763"/>
          </a:xfrm>
        </p:spPr>
        <p:txBody>
          <a:bodyPr anchor="t"/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二、算术指令：用来执行算术运算</a:t>
            </a:r>
            <a:endParaRPr kumimoji="1" lang="zh-CN" altLang="en-US" sz="2400" err="1">
              <a:solidFill>
                <a:srgbClr val="FF3399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sz="2400" err="1">
                <a:solidFill>
                  <a:srgbClr val="FF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1. </a:t>
            </a:r>
            <a:r>
              <a:rPr kumimoji="1" lang="zh-CN" altLang="en-US" sz="2400" err="1">
                <a:solidFill>
                  <a:srgbClr val="FF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加法指令</a:t>
            </a:r>
            <a:endParaRPr kumimoji="1" lang="zh-CN" altLang="en-US" sz="2400" err="1">
              <a:solidFill>
                <a:srgbClr val="FF0000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400" err="1">
                <a:latin typeface="+mn-lt"/>
                <a:ea typeface="+mn-ea"/>
                <a:cs typeface="+mn-cs"/>
                <a:sym typeface="宋体" panose="02010600030101010101" pitchFamily="2" charset="-122"/>
              </a:rPr>
              <a:t> </a:t>
            </a:r>
            <a:r>
              <a:rPr kumimoji="1" lang="zh-CN" altLang="en-US" sz="2400" err="1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ADD</a:t>
            </a:r>
            <a:r>
              <a:rPr kumimoji="1" lang="zh-CN" altLang="en-US" sz="2400" err="1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（加法）</a:t>
            </a:r>
            <a:endParaRPr kumimoji="1" lang="zh-CN" altLang="en-US" sz="2400" err="1"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400" err="1">
                <a:latin typeface="+mn-lt"/>
                <a:ea typeface="+mn-ea"/>
                <a:cs typeface="+mn-cs"/>
                <a:sym typeface="宋体" panose="02010600030101010101" pitchFamily="2" charset="-122"/>
              </a:rPr>
              <a:t> </a:t>
            </a:r>
            <a:r>
              <a:rPr kumimoji="1" lang="zh-CN" altLang="en-US" sz="2400" err="1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ADC</a:t>
            </a:r>
            <a:r>
              <a:rPr kumimoji="1" lang="zh-CN" altLang="en-US" sz="2400" err="1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（带进位加法）</a:t>
            </a:r>
            <a:endParaRPr kumimoji="1" lang="zh-CN" altLang="en-US" sz="2400" err="1"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400" err="1">
                <a:latin typeface="+mn-lt"/>
                <a:ea typeface="+mn-ea"/>
                <a:cs typeface="+mn-cs"/>
                <a:sym typeface="宋体" panose="02010600030101010101" pitchFamily="2" charset="-122"/>
              </a:rPr>
              <a:t> </a:t>
            </a:r>
            <a:r>
              <a:rPr kumimoji="1" lang="zh-CN" altLang="en-US" sz="2400" err="1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INC</a:t>
            </a:r>
            <a:r>
              <a:rPr kumimoji="1" lang="zh-CN" altLang="en-US" sz="2400" err="1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（加1）</a:t>
            </a:r>
            <a:endParaRPr kumimoji="1" lang="zh-CN" altLang="en-US" sz="2400" err="1"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kumimoji="1" lang="zh-CN" altLang="en-US" sz="2400" err="1"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49155" name="内容占位符 2"/>
          <p:cNvSpPr>
            <a:spLocks noGrp="1"/>
          </p:cNvSpPr>
          <p:nvPr/>
        </p:nvSpPr>
        <p:spPr>
          <a:xfrm>
            <a:off x="4937125" y="1060450"/>
            <a:ext cx="4043363" cy="35782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en-US" altLang="zh-CN" b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2</a:t>
            </a:r>
            <a:r>
              <a:rPr lang="zh-CN" altLang="en-US" b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、减法指令</a:t>
            </a:r>
            <a:endParaRPr lang="zh-CN" altLang="en-US" b="1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b="1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 SUB</a:t>
            </a:r>
            <a:r>
              <a:rPr lang="zh-CN" altLang="en-US" b="1" err="1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（减法）</a:t>
            </a:r>
            <a:endParaRPr lang="zh-CN" altLang="en-US" b="1" err="1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b="1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SBB</a:t>
            </a:r>
            <a:r>
              <a:rPr lang="zh-CN" altLang="en-US" b="1" err="1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（带借位减法）</a:t>
            </a:r>
            <a:endParaRPr lang="zh-CN" altLang="en-US" b="1" err="1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b="1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DEC</a:t>
            </a:r>
            <a:r>
              <a:rPr lang="zh-CN" altLang="en-US" b="1" err="1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（减1）</a:t>
            </a:r>
            <a:endParaRPr lang="zh-CN" altLang="en-US" b="1" err="1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b="1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NEG</a:t>
            </a:r>
            <a:r>
              <a:rPr lang="zh-CN" altLang="en-US" b="1" err="1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（求补）</a:t>
            </a:r>
            <a:endParaRPr lang="zh-CN" altLang="en-US" b="1" err="1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b="1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CMP</a:t>
            </a:r>
            <a:r>
              <a:rPr lang="zh-CN" altLang="en-US" b="1" err="1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（比较）</a:t>
            </a:r>
            <a:endParaRPr lang="zh-CN" altLang="en-US" b="1" err="1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endParaRPr lang="zh-CN" altLang="en-US" b="1" err="1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9156" name="内容占位符 2"/>
          <p:cNvSpPr>
            <a:spLocks noGrp="1"/>
          </p:cNvSpPr>
          <p:nvPr/>
        </p:nvSpPr>
        <p:spPr>
          <a:xfrm>
            <a:off x="4937125" y="4638675"/>
            <a:ext cx="3725863" cy="207486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en-US" altLang="zh-CN" b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3</a:t>
            </a:r>
            <a:r>
              <a:rPr lang="zh-CN" altLang="en-US" b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、乘法指令</a:t>
            </a:r>
            <a:endParaRPr lang="zh-CN" altLang="en-US" b="1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b="1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MUL</a:t>
            </a:r>
            <a:r>
              <a:rPr lang="zh-CN" altLang="en-US" b="1" err="1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（无符号数乘法）</a:t>
            </a:r>
            <a:endParaRPr lang="zh-CN" altLang="en-US" b="1" err="1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b="1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IMUL</a:t>
            </a:r>
            <a:r>
              <a:rPr lang="zh-CN" altLang="en-US" b="1" err="1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（带符号数乘法）</a:t>
            </a:r>
            <a:endParaRPr lang="zh-CN" altLang="en-US" b="1" err="1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endParaRPr lang="zh-CN" altLang="en-US" b="1" err="1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  <p:sp>
        <p:nvSpPr>
          <p:cNvPr id="49157" name="内容占位符 2"/>
          <p:cNvSpPr>
            <a:spLocks noGrp="1"/>
          </p:cNvSpPr>
          <p:nvPr/>
        </p:nvSpPr>
        <p:spPr>
          <a:xfrm>
            <a:off x="392113" y="3816350"/>
            <a:ext cx="3556000" cy="27051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en-US" altLang="zh-CN" b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4</a:t>
            </a:r>
            <a:r>
              <a:rPr lang="zh-CN" altLang="en-US" b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、除法指令 </a:t>
            </a:r>
            <a:endParaRPr lang="zh-CN" altLang="en-US" b="1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b="1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DIV</a:t>
            </a:r>
            <a:r>
              <a:rPr lang="zh-CN" altLang="en-US" b="1" err="1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（无符号数除法）</a:t>
            </a:r>
            <a:endParaRPr lang="zh-CN" altLang="en-US" b="1" err="1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b="1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IDIV</a:t>
            </a:r>
            <a:r>
              <a:rPr lang="zh-CN" altLang="en-US" b="1" err="1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（带符号数除法）</a:t>
            </a:r>
            <a:endParaRPr lang="zh-CN" altLang="en-US" b="1" err="1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b="1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CBW</a:t>
            </a:r>
            <a:r>
              <a:rPr lang="zh-CN" altLang="en-US" b="1" err="1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（字节转换为字）</a:t>
            </a:r>
            <a:endParaRPr lang="zh-CN" altLang="en-US" b="1" err="1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r>
              <a:rPr lang="zh-CN" altLang="en-US" b="1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CWD</a:t>
            </a:r>
            <a:r>
              <a:rPr lang="zh-CN" altLang="en-US" b="1" err="1">
                <a:latin typeface="Times New Roman" panose="02020603050405020304" pitchFamily="18" charset="0"/>
                <a:ea typeface="宋体" panose="02010600030101010101" pitchFamily="2" charset="-122"/>
                <a:sym typeface="宋体" panose="02010600030101010101" pitchFamily="2" charset="-122"/>
              </a:rPr>
              <a:t>（字转换为双字）</a:t>
            </a:r>
            <a:endParaRPr lang="zh-CN" altLang="en-US" b="1" err="1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  <a:p>
            <a:pPr eaLnBrk="0" hangingPunct="0">
              <a:lnSpc>
                <a:spcPct val="140000"/>
              </a:lnSpc>
              <a:spcBef>
                <a:spcPct val="20000"/>
              </a:spcBef>
            </a:pPr>
            <a:endParaRPr lang="zh-CN" altLang="en-US" b="1" err="1">
              <a:latin typeface="Times New Roman" panose="02020603050405020304" pitchFamily="18" charset="0"/>
              <a:ea typeface="宋体" panose="02010600030101010101" pitchFamily="2" charset="-122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0177" name="标题 1"/>
          <p:cNvSpPr>
            <a:spLocks noGrp="1"/>
          </p:cNvSpPr>
          <p:nvPr>
            <p:ph type="title"/>
          </p:nvPr>
        </p:nvSpPr>
        <p:spPr>
          <a:xfrm>
            <a:off x="277813" y="87313"/>
            <a:ext cx="7772400" cy="684212"/>
          </a:xfrm>
        </p:spPr>
        <p:txBody>
          <a:bodyPr anchor="ctr"/>
          <a:p>
            <a:r>
              <a:rPr kumimoji="1" lang="zh-CN" altLang="en-US">
                <a:latin typeface="+mj-lt"/>
                <a:ea typeface="黑体" panose="02010609060101010101" pitchFamily="49" charset="-122"/>
                <a:cs typeface="+mj-cs"/>
              </a:rPr>
              <a:t>汇编指令</a:t>
            </a:r>
            <a:endParaRPr kumimoji="1" lang="zh-CN" altLang="en-US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0178" name="内容占位符 2"/>
          <p:cNvSpPr>
            <a:spLocks noGrp="1"/>
          </p:cNvSpPr>
          <p:nvPr>
            <p:ph idx="1"/>
          </p:nvPr>
        </p:nvSpPr>
        <p:spPr>
          <a:xfrm>
            <a:off x="277813" y="685800"/>
            <a:ext cx="6065837" cy="4124325"/>
          </a:xfrm>
        </p:spPr>
        <p:txBody>
          <a:bodyPr anchor="t"/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三、逻辑指令：对字或字节执行逻辑运算</a:t>
            </a:r>
            <a:endParaRPr kumimoji="1" lang="zh-CN" altLang="en-US" sz="2400" err="1">
              <a:solidFill>
                <a:srgbClr val="FF3399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sz="2400" err="1">
                <a:solidFill>
                  <a:srgbClr val="FF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1. </a:t>
            </a:r>
            <a:r>
              <a:rPr kumimoji="1" lang="zh-CN" altLang="en-US" sz="2400" err="1">
                <a:solidFill>
                  <a:srgbClr val="FF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逻辑运算指令</a:t>
            </a:r>
            <a:endParaRPr kumimoji="1" lang="zh-CN" altLang="en-US" sz="2400" err="1">
              <a:solidFill>
                <a:srgbClr val="FF0000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400" err="1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 AND</a:t>
            </a:r>
            <a:r>
              <a:rPr kumimoji="1" lang="zh-CN" altLang="en-US" sz="2400" err="1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（逻辑与）</a:t>
            </a:r>
            <a:endParaRPr kumimoji="1" lang="zh-CN" altLang="en-US" sz="2400" err="1"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400" err="1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OR</a:t>
            </a:r>
            <a:r>
              <a:rPr kumimoji="1" lang="zh-CN" altLang="en-US" sz="2400" err="1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（逻辑或）</a:t>
            </a:r>
            <a:endParaRPr kumimoji="1" lang="zh-CN" altLang="en-US" sz="2400" err="1"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400" err="1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NOT</a:t>
            </a:r>
            <a:r>
              <a:rPr kumimoji="1" lang="zh-CN" altLang="en-US" sz="2400" err="1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（逻辑非）</a:t>
            </a:r>
            <a:endParaRPr kumimoji="1" lang="zh-CN" altLang="en-US" sz="2400" err="1"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400" err="1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XOR</a:t>
            </a:r>
            <a:r>
              <a:rPr kumimoji="1" lang="zh-CN" altLang="en-US" sz="2400" err="1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（异或）</a:t>
            </a:r>
            <a:endParaRPr kumimoji="1" lang="zh-CN" altLang="en-US" sz="2400" err="1"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400" err="1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TEST</a:t>
            </a:r>
            <a:r>
              <a:rPr kumimoji="1" lang="zh-CN" altLang="en-US" sz="2400" err="1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（测试）</a:t>
            </a:r>
            <a:endParaRPr kumimoji="1" lang="zh-CN" altLang="en-US" sz="2400" err="1"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endParaRPr kumimoji="1" lang="zh-CN" altLang="en-US" sz="2400" err="1"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</p:txBody>
      </p:sp>
      <p:sp>
        <p:nvSpPr>
          <p:cNvPr id="2" name="内容占位符 2"/>
          <p:cNvSpPr>
            <a:spLocks noGrp="1"/>
          </p:cNvSpPr>
          <p:nvPr/>
        </p:nvSpPr>
        <p:spPr>
          <a:xfrm>
            <a:off x="4860925" y="1450975"/>
            <a:ext cx="4043363" cy="3579813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 b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 b="1">
                <a:solidFill>
                  <a:schemeClr val="tx1"/>
                </a:solidFill>
                <a:latin typeface="+mn-lt"/>
                <a:ea typeface="黑体" panose="02010609060101010101" pitchFamily="49" charset="-122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marL="0" indent="0" fontAlgn="base">
              <a:lnSpc>
                <a:spcPct val="140000"/>
              </a:lnSpc>
              <a:buNone/>
            </a:pPr>
            <a:r>
              <a:rPr lang="en-US" altLang="zh-CN" sz="2400" strike="noStrike" noProof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2</a:t>
            </a:r>
            <a:r>
              <a:rPr lang="zh-CN" altLang="en-US" sz="2400" strike="noStrike" noProof="1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、移位指令</a:t>
            </a:r>
            <a:endParaRPr lang="zh-CN" altLang="en-US" sz="2400" strike="noStrike" noProof="1" err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0" indent="0" fontAlgn="base">
              <a:lnSpc>
                <a:spcPct val="140000"/>
              </a:lnSpc>
              <a:buNone/>
            </a:pPr>
            <a:r>
              <a:rPr lang="zh-CN" altLang="en-US" sz="2400" strike="noStrike" noProof="1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SHL</a:t>
            </a:r>
            <a:r>
              <a:rPr lang="zh-CN" altLang="en-US" sz="2400" strike="noStrike" noProof="1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（逻辑左移）</a:t>
            </a:r>
            <a:endParaRPr lang="zh-CN" altLang="en-US" sz="2400" strike="noStrike" noProof="1" err="1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0" indent="0" fontAlgn="base">
              <a:lnSpc>
                <a:spcPct val="140000"/>
              </a:lnSpc>
              <a:buNone/>
            </a:pPr>
            <a:r>
              <a:rPr lang="zh-CN" altLang="en-US" sz="2400" strike="noStrike" noProof="1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SAL</a:t>
            </a:r>
            <a:r>
              <a:rPr lang="zh-CN" altLang="en-US" sz="2400" strike="noStrike" noProof="1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（算术左移）</a:t>
            </a:r>
            <a:endParaRPr lang="zh-CN" altLang="en-US" sz="2400" strike="noStrike" noProof="1" err="1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0" indent="0" fontAlgn="base">
              <a:lnSpc>
                <a:spcPct val="140000"/>
              </a:lnSpc>
              <a:buNone/>
            </a:pPr>
            <a:r>
              <a:rPr lang="zh-CN" altLang="en-US" sz="2400" strike="noStrike" noProof="1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SHR</a:t>
            </a:r>
            <a:r>
              <a:rPr lang="zh-CN" altLang="en-US" sz="2400" strike="noStrike" noProof="1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（逻辑右移）</a:t>
            </a:r>
            <a:endParaRPr lang="zh-CN" altLang="en-US" sz="2400" strike="noStrike" noProof="1" err="1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0" indent="0" fontAlgn="base">
              <a:lnSpc>
                <a:spcPct val="140000"/>
              </a:lnSpc>
              <a:buNone/>
            </a:pPr>
            <a:r>
              <a:rPr lang="zh-CN" altLang="en-US" sz="2400" strike="noStrike" noProof="1" err="1">
                <a:solidFill>
                  <a:srgbClr val="FF00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SAR</a:t>
            </a:r>
            <a:r>
              <a:rPr lang="zh-CN" altLang="en-US" sz="2400" strike="noStrike" noProof="1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（算术右移）</a:t>
            </a:r>
            <a:endParaRPr lang="zh-CN" altLang="en-US" sz="2400" strike="noStrike" noProof="1" err="1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0" indent="0" fontAlgn="base">
              <a:lnSpc>
                <a:spcPct val="140000"/>
              </a:lnSpc>
              <a:buNone/>
            </a:pPr>
            <a:r>
              <a:rPr lang="zh-CN" altLang="en-US" sz="2400" strike="noStrike" noProof="1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ROL</a:t>
            </a:r>
            <a:r>
              <a:rPr lang="zh-CN" altLang="en-US" sz="2400" strike="noStrike" noProof="1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（循环左移）</a:t>
            </a:r>
            <a:endParaRPr lang="zh-CN" altLang="en-US" sz="2400" strike="noStrike" noProof="1" err="1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0" indent="0" fontAlgn="base">
              <a:lnSpc>
                <a:spcPct val="140000"/>
              </a:lnSpc>
              <a:buNone/>
            </a:pPr>
            <a:r>
              <a:rPr lang="zh-CN" altLang="en-US" sz="2400" strike="noStrike" noProof="1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ROR</a:t>
            </a:r>
            <a:r>
              <a:rPr lang="zh-CN" altLang="en-US" sz="2400" strike="noStrike" noProof="1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（循环右移）</a:t>
            </a:r>
            <a:endParaRPr lang="zh-CN" altLang="en-US" sz="2400" strike="noStrike" noProof="1" err="1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0" indent="0" fontAlgn="base">
              <a:lnSpc>
                <a:spcPct val="140000"/>
              </a:lnSpc>
              <a:buNone/>
            </a:pPr>
            <a:r>
              <a:rPr lang="zh-CN" altLang="en-US" sz="2400" strike="noStrike" noProof="1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RCL</a:t>
            </a:r>
            <a:r>
              <a:rPr lang="zh-CN" altLang="en-US" sz="2400" strike="noStrike" noProof="1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（带进位循环左移）</a:t>
            </a:r>
            <a:endParaRPr lang="zh-CN" altLang="en-US" sz="2400" strike="noStrike" noProof="1" err="1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  <a:p>
            <a:pPr marL="0" indent="0" fontAlgn="base">
              <a:lnSpc>
                <a:spcPct val="140000"/>
              </a:lnSpc>
              <a:buNone/>
            </a:pPr>
            <a:r>
              <a:rPr lang="zh-CN" altLang="en-US" sz="2400" strike="noStrike" noProof="1" err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RCR</a:t>
            </a:r>
            <a:r>
              <a:rPr lang="zh-CN" altLang="en-US" sz="2400" strike="noStrike" noProof="1" err="1"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（带进位右移）</a:t>
            </a:r>
            <a:endParaRPr lang="zh-CN" altLang="en-US" sz="2400" strike="noStrike" noProof="1" err="1">
              <a:latin typeface="Times New Roman" panose="02020603050405020304" pitchFamily="18" charset="0"/>
              <a:ea typeface="宋体" panose="02010600030101010101" pitchFamily="2" charset="-122"/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1" name="标题 1"/>
          <p:cNvSpPr>
            <a:spLocks noGrp="1"/>
          </p:cNvSpPr>
          <p:nvPr>
            <p:ph type="title"/>
          </p:nvPr>
        </p:nvSpPr>
        <p:spPr>
          <a:xfrm>
            <a:off x="277813" y="87313"/>
            <a:ext cx="7772400" cy="684212"/>
          </a:xfrm>
        </p:spPr>
        <p:txBody>
          <a:bodyPr anchor="ctr"/>
          <a:p>
            <a:r>
              <a:rPr kumimoji="1" lang="zh-CN" altLang="en-US">
                <a:latin typeface="+mj-lt"/>
                <a:ea typeface="黑体" panose="02010609060101010101" pitchFamily="49" charset="-122"/>
                <a:cs typeface="+mj-cs"/>
              </a:rPr>
              <a:t>汇编指令</a:t>
            </a:r>
            <a:endParaRPr kumimoji="1" lang="zh-CN" altLang="en-US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1202" name="内容占位符 2"/>
          <p:cNvSpPr>
            <a:spLocks noGrp="1"/>
          </p:cNvSpPr>
          <p:nvPr>
            <p:ph idx="1"/>
          </p:nvPr>
        </p:nvSpPr>
        <p:spPr>
          <a:xfrm>
            <a:off x="277813" y="685800"/>
            <a:ext cx="6594475" cy="4124325"/>
          </a:xfrm>
        </p:spPr>
        <p:txBody>
          <a:bodyPr anchor="t"/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四、串处理指令：处理存放存储器里的数据串</a:t>
            </a:r>
            <a:endParaRPr kumimoji="1" lang="zh-CN" altLang="en-US" sz="2400" err="1">
              <a:solidFill>
                <a:srgbClr val="FF3399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400" err="1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MOVS</a:t>
            </a:r>
            <a:r>
              <a:rPr kumimoji="1" lang="zh-CN" altLang="en-US" sz="2400" err="1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（串传送）</a:t>
            </a:r>
            <a:endParaRPr kumimoji="1" lang="zh-CN" altLang="en-US" sz="2400" err="1"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400" err="1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CMPS</a:t>
            </a:r>
            <a:r>
              <a:rPr kumimoji="1" lang="zh-CN" altLang="en-US" sz="2400" err="1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（串比较）</a:t>
            </a:r>
            <a:endParaRPr kumimoji="1" lang="zh-CN" altLang="en-US" sz="2400" err="1"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400" err="1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SCAS</a:t>
            </a:r>
            <a:r>
              <a:rPr kumimoji="1" lang="zh-CN" altLang="en-US" sz="2400" err="1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（串扫描）</a:t>
            </a:r>
            <a:endParaRPr kumimoji="1" lang="zh-CN" altLang="en-US" sz="2400" err="1"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400" err="1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LODS</a:t>
            </a:r>
            <a:r>
              <a:rPr kumimoji="1" lang="zh-CN" altLang="en-US" sz="2400" err="1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（从串取）</a:t>
            </a:r>
            <a:endParaRPr kumimoji="1" lang="zh-CN" altLang="en-US" sz="2400" err="1"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zh-CN" altLang="en-US" sz="2400" err="1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STOS</a:t>
            </a:r>
            <a:r>
              <a:rPr kumimoji="1" lang="zh-CN" altLang="en-US" sz="2400" err="1">
                <a:latin typeface="+mn-lt"/>
                <a:ea typeface="+mn-ea"/>
                <a:cs typeface="+mn-cs"/>
                <a:sym typeface="宋体" panose="02010600030101010101" pitchFamily="2" charset="-122"/>
              </a:rPr>
              <a:t>（存入串）</a:t>
            </a:r>
            <a:endParaRPr kumimoji="1" lang="zh-CN" altLang="en-US" sz="2400" err="1"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2225" name="标题 1"/>
          <p:cNvSpPr>
            <a:spLocks noGrp="1"/>
          </p:cNvSpPr>
          <p:nvPr>
            <p:ph type="title"/>
          </p:nvPr>
        </p:nvSpPr>
        <p:spPr>
          <a:xfrm>
            <a:off x="277813" y="87313"/>
            <a:ext cx="7772400" cy="1143000"/>
          </a:xfrm>
        </p:spPr>
        <p:txBody>
          <a:bodyPr anchor="ctr"/>
          <a:p>
            <a:r>
              <a:rPr kumimoji="1" lang="zh-CN" altLang="en-US">
                <a:latin typeface="+mj-lt"/>
                <a:ea typeface="黑体" panose="02010609060101010101" pitchFamily="49" charset="-122"/>
                <a:cs typeface="+mj-cs"/>
              </a:rPr>
              <a:t>汇编指令</a:t>
            </a:r>
            <a:endParaRPr kumimoji="1" lang="zh-CN" altLang="en-US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113" y="1009650"/>
            <a:ext cx="8702675" cy="5357813"/>
          </a:xfrm>
        </p:spPr>
        <p:txBody>
          <a:bodyPr/>
          <a:p>
            <a:pPr marL="0" marR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五、控制转移指令</a:t>
            </a:r>
            <a:endParaRPr kumimoji="1" lang="zh-CN" altLang="en-US" sz="2400" b="1" i="0" u="none" strike="noStrike" kern="0" cap="none" spc="0" normalizeH="0" baseline="0" noProof="1" err="1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1. </a:t>
            </a:r>
            <a:r>
              <a:rPr kumimoji="1" lang="zh-CN" altLang="en-US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无条件转移指令</a:t>
            </a:r>
            <a:endParaRPr kumimoji="1" lang="en-US" altLang="zh-CN" sz="2400" b="1" i="0" u="none" strike="noStrike" kern="0" cap="none" spc="0" normalizeH="0" baseline="0" noProof="1" err="1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段内直接短转移：</a:t>
            </a:r>
            <a:r>
              <a:rPr kumimoji="1" lang="en-US" altLang="zh-CN" sz="2400" b="1" i="0" u="none" strike="noStrike" kern="0" cap="none" spc="0" normalizeH="0" baseline="0" noProof="1" err="1">
                <a:solidFill>
                  <a:srgbClr val="FF33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JMP </a:t>
            </a:r>
            <a:r>
              <a:rPr kumimoji="1" lang="en-US" altLang="zh-CN" sz="2400" b="1" i="0" u="none" strike="noStrike" kern="0" cap="none" spc="0" normalizeH="0" baseline="0" noProof="1" err="1">
                <a:solidFill>
                  <a:srgbClr val="00B05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short </a:t>
            </a:r>
            <a:r>
              <a:rPr kumimoji="1" lang="en-US" altLang="zh-CN" sz="2400" b="1" i="0" u="none" strike="noStrike" kern="0" cap="none" spc="0" normalizeH="0" baseline="0" noProof="1" err="1">
                <a:solidFill>
                  <a:srgbClr val="FF33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opr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FF33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   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；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(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IP)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←(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IP)+8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位偏移</a:t>
            </a:r>
            <a:endParaRPr kumimoji="1" lang="zh-CN" altLang="en-US" sz="2400" b="1" i="0" u="none" strike="noStrike" kern="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段内直接近转移：</a:t>
            </a:r>
            <a:r>
              <a:rPr kumimoji="1" lang="en-US" altLang="zh-CN" sz="2400" b="1" i="0" u="none" strike="noStrike" kern="0" cap="none" spc="0" normalizeH="0" baseline="0" noProof="1" err="1">
                <a:solidFill>
                  <a:srgbClr val="FF33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JMP </a:t>
            </a:r>
            <a:r>
              <a:rPr kumimoji="1" lang="en-US" altLang="zh-CN" sz="2400" b="1" i="0" u="none" strike="noStrike" kern="0" cap="none" spc="0" normalizeH="0" baseline="0" noProof="1" err="1">
                <a:solidFill>
                  <a:srgbClr val="00B05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near ptr</a:t>
            </a:r>
            <a:r>
              <a:rPr kumimoji="1" lang="en-US" altLang="zh-CN" sz="2400" b="1" i="0" u="none" strike="noStrike" kern="0" cap="none" spc="0" normalizeH="0" baseline="0" noProof="1" err="1">
                <a:solidFill>
                  <a:srgbClr val="FF33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 opr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；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(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IP)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←(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IP)+16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位偏移</a:t>
            </a:r>
            <a:endParaRPr kumimoji="1" lang="zh-CN" altLang="en-US" sz="2400" b="1" i="0" u="none" strike="noStrike" kern="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段内间接近转移：</a:t>
            </a:r>
            <a:r>
              <a:rPr kumimoji="1" lang="en-US" altLang="zh-CN" sz="2400" b="1" i="0" u="none" strike="noStrike" kern="0" cap="none" spc="0" normalizeH="0" baseline="0" noProof="1" err="1">
                <a:solidFill>
                  <a:srgbClr val="FF33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JMP </a:t>
            </a:r>
            <a:r>
              <a:rPr kumimoji="1" lang="en-US" altLang="zh-CN" sz="2400" b="1" i="0" u="none" strike="noStrike" kern="0" cap="none" spc="0" normalizeH="0" baseline="0" noProof="1" err="1">
                <a:solidFill>
                  <a:srgbClr val="00B05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word ptr</a:t>
            </a:r>
            <a:r>
              <a:rPr kumimoji="1" lang="en-US" altLang="zh-CN" sz="2400" b="1" i="0" u="none" strike="noStrike" kern="0" cap="none" spc="0" normalizeH="0" baseline="0" noProof="1" err="1">
                <a:solidFill>
                  <a:srgbClr val="FF33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 opr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；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(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IP)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←(EA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)</a:t>
            </a:r>
            <a:endParaRPr kumimoji="1" lang="en-US" altLang="zh-CN" sz="2400" b="1" i="0" u="none" strike="noStrike" kern="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段间直接远转移：</a:t>
            </a:r>
            <a:r>
              <a:rPr kumimoji="1" lang="en-US" altLang="zh-CN" sz="2400" b="1" i="0" u="none" strike="noStrike" kern="0" cap="none" spc="0" normalizeH="0" baseline="0" noProof="1" err="1">
                <a:solidFill>
                  <a:srgbClr val="FF33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JMP </a:t>
            </a:r>
            <a:r>
              <a:rPr kumimoji="1" lang="en-US" altLang="zh-CN" sz="2400" b="1" i="0" u="none" strike="noStrike" kern="0" cap="none" spc="0" normalizeH="0" baseline="0" noProof="1" err="1">
                <a:solidFill>
                  <a:srgbClr val="00B05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far ptr</a:t>
            </a:r>
            <a:r>
              <a:rPr kumimoji="1" lang="en-US" altLang="zh-CN" sz="2400" b="1" i="0" u="none" strike="noStrike" kern="0" cap="none" spc="0" normalizeH="0" baseline="0" noProof="1" err="1">
                <a:solidFill>
                  <a:srgbClr val="FF33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 opr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FF33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 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；</a:t>
            </a:r>
            <a:endParaRPr kumimoji="1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       </a:t>
            </a:r>
            <a:r>
              <a:rPr kumimoji="1" lang="en-US" altLang="zh-CN" sz="2400" b="1" i="0" u="none" strike="noStrike" kern="0" cap="none" spc="0" normalizeH="0" baseline="0" noProof="1">
                <a:solidFill>
                  <a:srgbClr val="FF33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 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；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(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IP)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←opr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的偏移地址     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(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 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CS)←opr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所在段的段地址</a:t>
            </a:r>
            <a:endParaRPr kumimoji="1" lang="zh-CN" altLang="en-US" sz="2400" b="1" i="0" u="none" strike="noStrike" kern="0" cap="none" spc="0" normalizeH="0" baseline="0" noProof="1" dirty="0">
              <a:solidFill>
                <a:schemeClr val="tx1"/>
              </a:solidFill>
              <a:latin typeface="+mn-lt"/>
              <a:ea typeface="黑体" panose="02010609060101010101" pitchFamily="49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段间间接远转移：</a:t>
            </a:r>
            <a:r>
              <a:rPr kumimoji="1" lang="en-US" altLang="zh-CN" sz="2400" b="1" i="0" u="none" strike="noStrike" kern="0" cap="none" spc="0" normalizeH="0" baseline="0" noProof="1" err="1">
                <a:solidFill>
                  <a:srgbClr val="FF33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JMP </a:t>
            </a:r>
            <a:r>
              <a:rPr kumimoji="1" lang="en-US" altLang="zh-CN" sz="2400" b="1" i="0" u="none" strike="noStrike" kern="0" cap="none" spc="0" normalizeH="0" baseline="0" noProof="1" err="1">
                <a:solidFill>
                  <a:srgbClr val="00B05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dword ptr</a:t>
            </a:r>
            <a:r>
              <a:rPr kumimoji="1" lang="en-US" altLang="zh-CN" sz="2400" b="1" i="0" u="none" strike="noStrike" kern="0" cap="none" spc="0" normalizeH="0" baseline="0" noProof="1" err="1">
                <a:solidFill>
                  <a:srgbClr val="FF33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 opr</a:t>
            </a:r>
            <a:endParaRPr kumimoji="1" lang="en-US" altLang="zh-CN" sz="2400" b="1" i="0" u="none" strike="noStrike" kern="0" cap="none" spc="0" normalizeH="0" baseline="0" noProof="1" err="1">
              <a:solidFill>
                <a:srgbClr val="FF3399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 err="1">
                <a:solidFill>
                  <a:srgbClr val="FF3399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        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；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(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IP)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←(EA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)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     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(</a:t>
            </a:r>
            <a:r>
              <a:rPr kumimoji="1" lang="zh-CN" altLang="en-US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 </a:t>
            </a:r>
            <a:r>
              <a:rPr kumimoji="1" lang="en-US" altLang="zh-CN" sz="2400" b="1" i="0" u="none" strike="noStrike" kern="0" cap="none" spc="0" normalizeH="0" baseline="0" noProof="1" dirty="0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CS)←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(EA+2</a:t>
            </a:r>
            <a:r>
              <a:rPr kumimoji="1" lang="en-US" altLang="zh-CN" sz="2400" b="1" i="0" u="none" strike="noStrike" kern="0" cap="none" spc="0" normalizeH="0" baseline="0" noProof="1">
                <a:solidFill>
                  <a:schemeClr val="tx1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  <a:sym typeface="+mn-ea"/>
              </a:rPr>
              <a:t>)</a:t>
            </a:r>
            <a:endParaRPr kumimoji="1" lang="en-US" altLang="zh-CN" sz="2400" b="1" i="0" u="none" strike="noStrike" kern="0" cap="none" spc="0" normalizeH="0" baseline="0" noProof="1">
              <a:solidFill>
                <a:schemeClr val="tx1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1" lang="zh-CN" altLang="en-US" sz="24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黑体" panose="02010609060101010101" pitchFamily="49" charset="-122"/>
              <a:cs typeface="+mn-cs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3249" name="标题 1"/>
          <p:cNvSpPr>
            <a:spLocks noGrp="1"/>
          </p:cNvSpPr>
          <p:nvPr>
            <p:ph type="title"/>
          </p:nvPr>
        </p:nvSpPr>
        <p:spPr>
          <a:xfrm>
            <a:off x="277813" y="87313"/>
            <a:ext cx="7772400" cy="530225"/>
          </a:xfrm>
        </p:spPr>
        <p:txBody>
          <a:bodyPr anchor="ctr"/>
          <a:p>
            <a:r>
              <a:rPr kumimoji="1" lang="zh-CN" altLang="en-US">
                <a:latin typeface="+mj-lt"/>
                <a:ea typeface="黑体" panose="02010609060101010101" pitchFamily="49" charset="-122"/>
                <a:cs typeface="+mj-cs"/>
              </a:rPr>
              <a:t>汇编指令</a:t>
            </a:r>
            <a:endParaRPr kumimoji="1" lang="zh-CN" altLang="en-US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3250" name="内容占位符 2"/>
          <p:cNvSpPr>
            <a:spLocks noGrp="1"/>
          </p:cNvSpPr>
          <p:nvPr>
            <p:ph idx="1"/>
          </p:nvPr>
        </p:nvSpPr>
        <p:spPr>
          <a:xfrm>
            <a:off x="277813" y="87313"/>
            <a:ext cx="8799512" cy="6264275"/>
          </a:xfrm>
        </p:spPr>
        <p:txBody>
          <a:bodyPr anchor="t"/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二、跳转指令</a:t>
            </a:r>
            <a:endParaRPr kumimoji="1" lang="zh-CN" altLang="en-US" sz="2400" err="1">
              <a:solidFill>
                <a:srgbClr val="FF3399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2.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条件转移指令（根据 </a:t>
            </a: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zf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、</a:t>
            </a: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cf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、</a:t>
            </a: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sf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、</a:t>
            </a: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of 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来跳转）</a:t>
            </a:r>
            <a:endParaRPr kumimoji="1" lang="en-US" altLang="zh-CN" sz="2400" err="1">
              <a:solidFill>
                <a:srgbClr val="FF3399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</a:rPr>
              <a:t>JB 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opr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或</a:t>
            </a:r>
            <a:r>
              <a:rPr kumimoji="1" lang="zh-CN" altLang="en-US" sz="2400">
                <a:solidFill>
                  <a:srgbClr val="FF00FF"/>
                </a:solidFill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 </a:t>
            </a: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JNAE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opr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或 </a:t>
            </a: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JC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opr  </a:t>
            </a:r>
            <a:r>
              <a:rPr kumimoji="1" lang="en-US" altLang="zh-CN" sz="2400">
                <a:solidFill>
                  <a:srgbClr val="FF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&lt; 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或 不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&gt;=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或 有进位 则转移</a:t>
            </a:r>
            <a:endParaRPr kumimoji="1" lang="zh-CN" altLang="en-US" sz="2400">
              <a:latin typeface="+mn-lt"/>
              <a:ea typeface="黑体" panose="02010609060101010101" pitchFamily="49" charset="-122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JNB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 opr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或 </a:t>
            </a: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JAE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opr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或 </a:t>
            </a: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JNC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opr 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不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&lt; 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或 </a:t>
            </a:r>
            <a:r>
              <a:rPr kumimoji="1" lang="en-US" altLang="zh-CN" sz="2400">
                <a:solidFill>
                  <a:srgbClr val="FF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&gt;=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或 无进位 则转移</a:t>
            </a:r>
            <a:endParaRPr kumimoji="1" lang="en-US" altLang="zh-CN" sz="2400">
              <a:solidFill>
                <a:srgbClr val="FF00FF"/>
              </a:solidFill>
              <a:latin typeface="+mn-lt"/>
              <a:ea typeface="+mn-ea"/>
              <a:cs typeface="+mn-c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</a:rPr>
              <a:t>JBE 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opr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或</a:t>
            </a:r>
            <a:r>
              <a:rPr kumimoji="1" lang="zh-CN" altLang="en-US" sz="2400">
                <a:solidFill>
                  <a:srgbClr val="FF00FF"/>
                </a:solidFill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 </a:t>
            </a: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JNA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 opr   </a:t>
            </a:r>
            <a:r>
              <a:rPr kumimoji="1" lang="en-US" altLang="zh-CN" sz="2400">
                <a:solidFill>
                  <a:srgbClr val="FF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 &lt;= 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或 不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&gt; 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 则转移    </a:t>
            </a:r>
            <a:r>
              <a:rPr kumimoji="1" lang="en-US" altLang="zh-CN" sz="2400">
                <a:solidFill>
                  <a:srgbClr val="00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B:below  (</a:t>
            </a:r>
            <a:r>
              <a:rPr kumimoji="1" lang="zh-CN" altLang="en-US" sz="240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无符号数</a:t>
            </a:r>
            <a:r>
              <a:rPr kumimoji="1" lang="en-US" altLang="zh-CN" sz="2400">
                <a:solidFill>
                  <a:srgbClr val="00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)</a:t>
            </a:r>
            <a:endParaRPr kumimoji="1" lang="en-US" altLang="zh-CN" sz="2400">
              <a:solidFill>
                <a:srgbClr val="0000FF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</a:rPr>
              <a:t>JNBE</a:t>
            </a:r>
            <a:r>
              <a:rPr kumimoji="1" lang="en-US" altLang="zh-CN" sz="2400">
                <a:latin typeface="+mn-lt"/>
                <a:ea typeface="+mn-ea"/>
                <a:cs typeface="+mn-cs"/>
              </a:rPr>
              <a:t> 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opr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或 </a:t>
            </a: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JA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opr  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不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&lt;= 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或</a:t>
            </a:r>
            <a:r>
              <a:rPr kumimoji="1" lang="zh-CN" altLang="en-US" sz="2400">
                <a:solidFill>
                  <a:srgbClr val="FF0000"/>
                </a:solidFill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 </a:t>
            </a:r>
            <a:r>
              <a:rPr kumimoji="1" lang="en-US" altLang="zh-CN" sz="2400">
                <a:solidFill>
                  <a:srgbClr val="FF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&gt;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 则转移      </a:t>
            </a:r>
            <a:r>
              <a:rPr kumimoji="1" lang="en-US" altLang="zh-CN" sz="2400">
                <a:solidFill>
                  <a:srgbClr val="00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A: above  (</a:t>
            </a:r>
            <a:r>
              <a:rPr kumimoji="1" lang="zh-CN" altLang="en-US" sz="240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无符号数</a:t>
            </a:r>
            <a:r>
              <a:rPr kumimoji="1" lang="en-US" altLang="zh-CN" sz="2400">
                <a:solidFill>
                  <a:srgbClr val="00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)</a:t>
            </a:r>
            <a:endParaRPr kumimoji="1" lang="en-US" altLang="zh-CN" sz="2400">
              <a:solidFill>
                <a:srgbClr val="0000FF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</a:rPr>
              <a:t>JL 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opr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或</a:t>
            </a:r>
            <a:r>
              <a:rPr kumimoji="1" lang="zh-CN" altLang="en-US" sz="2400">
                <a:solidFill>
                  <a:srgbClr val="FF00FF"/>
                </a:solidFill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 </a:t>
            </a: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JNGE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 opr   </a:t>
            </a:r>
            <a:r>
              <a:rPr kumimoji="1" lang="en-US" altLang="zh-CN" sz="2400">
                <a:solidFill>
                  <a:srgbClr val="FF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 &lt; 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或 不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&gt;= 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 则转移   </a:t>
            </a:r>
            <a:r>
              <a:rPr kumimoji="1" lang="en-US" altLang="zh-CN" sz="2400">
                <a:solidFill>
                  <a:srgbClr val="00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L: less (</a:t>
            </a:r>
            <a:r>
              <a:rPr kumimoji="1" lang="zh-CN" altLang="en-US" sz="240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带符号数</a:t>
            </a:r>
            <a:r>
              <a:rPr kumimoji="1" lang="en-US" altLang="zh-CN" sz="2400">
                <a:solidFill>
                  <a:srgbClr val="00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)</a:t>
            </a:r>
            <a:endParaRPr kumimoji="1" lang="en-US" altLang="zh-CN" sz="2400">
              <a:solidFill>
                <a:srgbClr val="0000FF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JNL 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opr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或</a:t>
            </a:r>
            <a:r>
              <a:rPr kumimoji="1" lang="zh-CN" altLang="en-US" sz="2400">
                <a:solidFill>
                  <a:srgbClr val="FF00FF"/>
                </a:solidFill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 </a:t>
            </a: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JGE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 opr  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不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&lt; 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或 </a:t>
            </a:r>
            <a:r>
              <a:rPr kumimoji="1" lang="en-US" altLang="zh-CN" sz="2400">
                <a:solidFill>
                  <a:srgbClr val="FF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&gt;= 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 则转移  </a:t>
            </a:r>
            <a:r>
              <a:rPr kumimoji="1" lang="en-US" altLang="zh-CN" sz="2400">
                <a:solidFill>
                  <a:srgbClr val="00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G: greater (</a:t>
            </a:r>
            <a:r>
              <a:rPr kumimoji="1" lang="zh-CN" altLang="en-US" sz="2400">
                <a:solidFill>
                  <a:srgbClr val="0000FF"/>
                </a:solidFill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带符号数</a:t>
            </a:r>
            <a:r>
              <a:rPr kumimoji="1" lang="en-US" altLang="zh-CN" sz="2400">
                <a:solidFill>
                  <a:srgbClr val="00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)</a:t>
            </a:r>
            <a:endParaRPr kumimoji="1" lang="en-US" altLang="zh-CN" sz="2400">
              <a:solidFill>
                <a:srgbClr val="0000FF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JLE 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opr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或</a:t>
            </a:r>
            <a:r>
              <a:rPr kumimoji="1" lang="zh-CN" altLang="en-US" sz="2400">
                <a:solidFill>
                  <a:srgbClr val="FF00FF"/>
                </a:solidFill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 </a:t>
            </a: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JNG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 opr   </a:t>
            </a:r>
            <a:r>
              <a:rPr kumimoji="1" lang="en-US" altLang="zh-CN" sz="2400">
                <a:solidFill>
                  <a:srgbClr val="FF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 &lt; =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或 不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&gt; 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 则转移</a:t>
            </a:r>
            <a:endParaRPr kumimoji="1" lang="en-US" altLang="zh-CN" sz="2400">
              <a:solidFill>
                <a:srgbClr val="0000FF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JNLE 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opr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或</a:t>
            </a:r>
            <a:r>
              <a:rPr kumimoji="1" lang="zh-CN" altLang="en-US" sz="2400">
                <a:solidFill>
                  <a:srgbClr val="FF00FF"/>
                </a:solidFill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 </a:t>
            </a: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JG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 opr  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不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&lt;= 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或 </a:t>
            </a:r>
            <a:r>
              <a:rPr kumimoji="1" lang="en-US" altLang="zh-CN" sz="2400">
                <a:solidFill>
                  <a:srgbClr val="FF0000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&gt; 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 则转移</a:t>
            </a:r>
            <a:endParaRPr kumimoji="1" lang="en-US" altLang="zh-CN" sz="2400">
              <a:solidFill>
                <a:srgbClr val="0000FF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JCXZ 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opr     (CX)=0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则转移</a:t>
            </a:r>
            <a:endParaRPr kumimoji="1" lang="zh-CN" altLang="en-US" sz="2400">
              <a:latin typeface="+mn-lt"/>
              <a:ea typeface="黑体" panose="02010609060101010101" pitchFamily="49" charset="-122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40000"/>
              </a:lnSpc>
              <a:buNone/>
            </a:pP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JCXNZ 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opr     (CX)=0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则转移</a:t>
            </a:r>
            <a:endParaRPr kumimoji="1" lang="zh-CN" altLang="en-US" sz="2400">
              <a:latin typeface="+mn-lt"/>
              <a:ea typeface="黑体" panose="02010609060101010101" pitchFamily="49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4273" name="标题 1"/>
          <p:cNvSpPr>
            <a:spLocks noGrp="1"/>
          </p:cNvSpPr>
          <p:nvPr>
            <p:ph type="title"/>
          </p:nvPr>
        </p:nvSpPr>
        <p:spPr>
          <a:xfrm>
            <a:off x="277813" y="87313"/>
            <a:ext cx="7772400" cy="530225"/>
          </a:xfrm>
        </p:spPr>
        <p:txBody>
          <a:bodyPr anchor="ctr"/>
          <a:p>
            <a:r>
              <a:rPr kumimoji="1" lang="zh-CN" altLang="en-US">
                <a:latin typeface="+mj-lt"/>
                <a:ea typeface="黑体" panose="02010609060101010101" pitchFamily="49" charset="-122"/>
                <a:cs typeface="+mj-cs"/>
              </a:rPr>
              <a:t>汇编指令</a:t>
            </a:r>
            <a:endParaRPr kumimoji="1" lang="zh-CN" altLang="en-US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54274" name="内容占位符 2"/>
          <p:cNvSpPr>
            <a:spLocks noGrp="1"/>
          </p:cNvSpPr>
          <p:nvPr>
            <p:ph idx="1"/>
          </p:nvPr>
        </p:nvSpPr>
        <p:spPr>
          <a:xfrm>
            <a:off x="323850" y="422275"/>
            <a:ext cx="8497888" cy="6264275"/>
          </a:xfrm>
        </p:spPr>
        <p:txBody>
          <a:bodyPr anchor="t"/>
          <a:p>
            <a:pPr marL="0" indent="0">
              <a:lnSpc>
                <a:spcPct val="120000"/>
              </a:lnSpc>
              <a:buNone/>
            </a:pP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二、跳转指令</a:t>
            </a:r>
            <a:endParaRPr kumimoji="1" lang="zh-CN" altLang="en-US" sz="2400" err="1">
              <a:solidFill>
                <a:srgbClr val="FF3399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2.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条件转移指令（根据 </a:t>
            </a: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zf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、</a:t>
            </a: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cf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、</a:t>
            </a: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sf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、</a:t>
            </a:r>
            <a:r>
              <a:rPr kumimoji="1" lang="en-US" altLang="zh-CN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of </a:t>
            </a:r>
            <a:r>
              <a:rPr kumimoji="1" lang="zh-CN" altLang="en-US" sz="2400" err="1">
                <a:solidFill>
                  <a:srgbClr val="FF3399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来跳转）</a:t>
            </a:r>
            <a:endParaRPr kumimoji="1" lang="en-US" altLang="zh-CN" sz="2400" err="1">
              <a:solidFill>
                <a:srgbClr val="FF3399"/>
              </a:solidFill>
              <a:latin typeface="+mn-lt"/>
              <a:ea typeface="+mn-ea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</a:rPr>
              <a:t>JZ</a:t>
            </a:r>
            <a:r>
              <a:rPr kumimoji="1" lang="en-US" altLang="zh-CN" sz="2400">
                <a:latin typeface="+mn-lt"/>
                <a:ea typeface="+mn-ea"/>
                <a:cs typeface="+mn-cs"/>
              </a:rPr>
              <a:t>  opr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或 </a:t>
            </a: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JE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opr</a:t>
            </a:r>
            <a:r>
              <a:rPr kumimoji="1" lang="en-US" altLang="zh-CN" sz="2400">
                <a:latin typeface="+mn-lt"/>
                <a:ea typeface="+mn-ea"/>
                <a:cs typeface="+mn-cs"/>
              </a:rPr>
              <a:t> 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</a:rPr>
              <a:t>结果为零或相等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则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</a:rPr>
              <a:t>跳转</a:t>
            </a:r>
            <a:endParaRPr kumimoji="1" lang="zh-CN" altLang="en-US" sz="2400">
              <a:latin typeface="+mn-lt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</a:rPr>
              <a:t>JNZ</a:t>
            </a:r>
            <a:r>
              <a:rPr kumimoji="1" lang="en-US" altLang="zh-CN" sz="2400">
                <a:latin typeface="+mn-lt"/>
                <a:ea typeface="+mn-ea"/>
                <a:cs typeface="+mn-cs"/>
              </a:rPr>
              <a:t> opr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</a:rPr>
              <a:t>或 </a:t>
            </a: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</a:rPr>
              <a:t>JNE</a:t>
            </a:r>
            <a:r>
              <a:rPr kumimoji="1" lang="en-US" altLang="zh-CN" sz="2400">
                <a:latin typeface="+mn-lt"/>
                <a:ea typeface="+mn-ea"/>
                <a:cs typeface="+mn-cs"/>
              </a:rPr>
              <a:t> opr 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</a:rPr>
              <a:t>结果不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为零或不相等则跳转</a:t>
            </a:r>
            <a:endParaRPr kumimoji="1" lang="zh-CN" altLang="en-US" sz="2400">
              <a:latin typeface="+mn-lt"/>
              <a:ea typeface="黑体" panose="02010609060101010101" pitchFamily="49" charset="-122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</a:rPr>
              <a:t>JS</a:t>
            </a:r>
            <a:r>
              <a:rPr kumimoji="1" lang="en-US" altLang="zh-CN" sz="2400">
                <a:latin typeface="+mn-lt"/>
                <a:ea typeface="+mn-ea"/>
                <a:cs typeface="+mn-cs"/>
              </a:rPr>
              <a:t> opr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</a:rPr>
              <a:t>结果为负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则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</a:rPr>
              <a:t>转移</a:t>
            </a:r>
            <a:endParaRPr kumimoji="1" lang="zh-CN" altLang="en-US" sz="2400">
              <a:latin typeface="+mn-lt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</a:rPr>
              <a:t>JNZ</a:t>
            </a:r>
            <a:r>
              <a:rPr kumimoji="1" lang="en-US" altLang="zh-CN" sz="2400">
                <a:latin typeface="+mn-lt"/>
                <a:ea typeface="+mn-ea"/>
                <a:cs typeface="+mn-cs"/>
              </a:rPr>
              <a:t> opr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</a:rPr>
              <a:t>结果为正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则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</a:rPr>
              <a:t>转移</a:t>
            </a:r>
            <a:endParaRPr kumimoji="1" lang="zh-CN" altLang="en-US" sz="2400">
              <a:latin typeface="+mn-lt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</a:rPr>
              <a:t>JO</a:t>
            </a:r>
            <a:r>
              <a:rPr kumimoji="1" lang="en-US" altLang="zh-CN" sz="2400">
                <a:latin typeface="+mn-lt"/>
                <a:ea typeface="+mn-ea"/>
                <a:cs typeface="+mn-cs"/>
              </a:rPr>
              <a:t> opr 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</a:rPr>
              <a:t>溢出则转移</a:t>
            </a:r>
            <a:endParaRPr kumimoji="1" lang="zh-CN" altLang="en-US" sz="2400">
              <a:latin typeface="+mn-lt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</a:rPr>
              <a:t>JNO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opr  </a:t>
            </a:r>
            <a:r>
              <a:rPr kumimoji="1" lang="en-US" altLang="zh-CN" sz="2400">
                <a:latin typeface="+mn-lt"/>
                <a:ea typeface="+mn-ea"/>
                <a:cs typeface="+mn-cs"/>
              </a:rPr>
              <a:t>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</a:rPr>
              <a:t>不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溢出则转移</a:t>
            </a:r>
            <a:endParaRPr kumimoji="1" lang="zh-CN" altLang="en-US" sz="2400">
              <a:latin typeface="+mn-lt"/>
              <a:ea typeface="黑体" panose="02010609060101010101" pitchFamily="49" charset="-122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JP 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opr   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奇偶位为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1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则转移</a:t>
            </a:r>
            <a:endParaRPr kumimoji="1" lang="zh-CN" altLang="en-US" sz="2400">
              <a:latin typeface="+mn-lt"/>
              <a:ea typeface="黑体" panose="02010609060101010101" pitchFamily="49" charset="-122"/>
              <a:cs typeface="+mn-cs"/>
            </a:endParaRPr>
          </a:p>
          <a:p>
            <a:pPr marL="0" indent="0">
              <a:lnSpc>
                <a:spcPct val="120000"/>
              </a:lnSpc>
              <a:buNone/>
            </a:pPr>
            <a:r>
              <a:rPr kumimoji="1" lang="en-US" altLang="zh-CN" sz="2400">
                <a:solidFill>
                  <a:srgbClr val="FF00FF"/>
                </a:solidFill>
                <a:latin typeface="+mn-lt"/>
                <a:ea typeface="+mn-ea"/>
                <a:cs typeface="+mn-cs"/>
                <a:sym typeface="宋体" panose="02010600030101010101" pitchFamily="2" charset="-122"/>
              </a:rPr>
              <a:t>JNP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 opr    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奇偶位为</a:t>
            </a:r>
            <a:r>
              <a:rPr kumimoji="1" lang="en-US" altLang="zh-CN" sz="2400">
                <a:latin typeface="+mn-lt"/>
                <a:ea typeface="+mn-ea"/>
                <a:cs typeface="+mn-cs"/>
                <a:sym typeface="宋体" panose="02010600030101010101" pitchFamily="2" charset="-122"/>
              </a:rPr>
              <a:t>0</a:t>
            </a:r>
            <a:r>
              <a:rPr kumimoji="1" lang="zh-CN" altLang="en-US" sz="2400">
                <a:latin typeface="+mn-lt"/>
                <a:ea typeface="黑体" panose="02010609060101010101" pitchFamily="49" charset="-122"/>
                <a:cs typeface="+mn-cs"/>
                <a:sym typeface="宋体" panose="02010600030101010101" pitchFamily="2" charset="-122"/>
              </a:rPr>
              <a:t>则转移</a:t>
            </a:r>
            <a:endParaRPr kumimoji="1" lang="zh-CN" altLang="en-US" sz="2400">
              <a:latin typeface="+mn-lt"/>
              <a:ea typeface="黑体" panose="02010609060101010101" pitchFamily="49" charset="-122"/>
              <a:cs typeface="+mn-cs"/>
              <a:sym typeface="宋体" panose="02010600030101010101" pitchFamily="2" charset="-122"/>
            </a:endParaRPr>
          </a:p>
          <a:p>
            <a:pPr marL="0" indent="0">
              <a:lnSpc>
                <a:spcPct val="120000"/>
              </a:lnSpc>
              <a:buNone/>
            </a:pPr>
            <a:endParaRPr kumimoji="1" lang="zh-CN" altLang="en-US" sz="2400">
              <a:latin typeface="+mn-lt"/>
              <a:ea typeface="黑体" panose="02010609060101010101" pitchFamily="49" charset="-122"/>
              <a:cs typeface="+mn-cs"/>
              <a:sym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5297" name="标题 1"/>
          <p:cNvSpPr>
            <a:spLocks noGrp="1"/>
          </p:cNvSpPr>
          <p:nvPr>
            <p:ph type="title"/>
          </p:nvPr>
        </p:nvSpPr>
        <p:spPr>
          <a:xfrm>
            <a:off x="277813" y="87313"/>
            <a:ext cx="7772400" cy="1143000"/>
          </a:xfrm>
        </p:spPr>
        <p:txBody>
          <a:bodyPr anchor="ctr"/>
          <a:p>
            <a:r>
              <a:rPr kumimoji="1" lang="zh-CN" altLang="en-US">
                <a:latin typeface="+mj-lt"/>
                <a:ea typeface="黑体" panose="02010609060101010101" pitchFamily="49" charset="-122"/>
                <a:cs typeface="+mj-cs"/>
              </a:rPr>
              <a:t>汇编指令</a:t>
            </a:r>
            <a:endParaRPr kumimoji="1" lang="zh-CN" altLang="en-US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113" y="1009650"/>
            <a:ext cx="8702675" cy="5357813"/>
          </a:xfrm>
        </p:spPr>
        <p:txBody>
          <a:bodyPr/>
          <a:p>
            <a:pPr marL="0" marR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五、控制转移指令</a:t>
            </a:r>
            <a:endParaRPr kumimoji="1" lang="zh-CN" altLang="en-US" sz="2400" b="1" i="0" u="none" strike="noStrike" kern="0" cap="none" spc="0" normalizeH="0" baseline="0" noProof="1" err="1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3. </a:t>
            </a:r>
            <a:r>
              <a:rPr kumimoji="1" lang="zh-CN" altLang="en-US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循环指令</a:t>
            </a:r>
            <a:endParaRPr kumimoji="1" lang="en-US" altLang="zh-CN" sz="2400" b="1" i="0" u="none" strike="noStrike" kern="0" cap="none" spc="0" normalizeH="0" baseline="0" noProof="1" err="1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sz="2400" b="1" i="0" u="none" strike="noStrike" kern="0" cap="none" spc="0" normalizeH="0" baseline="0" noProof="1">
                <a:solidFill>
                  <a:srgbClr val="FF00FF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LOOP</a:t>
            </a:r>
            <a:r>
              <a:rPr kumimoji="1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（循环指令）</a:t>
            </a:r>
            <a:endParaRPr kumimoji="1" sz="24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黑体" panose="02010609060101010101" pitchFamily="49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sz="2400" b="1" i="0" u="none" strike="noStrike" kern="0" cap="none" spc="0" normalizeH="0" baseline="0" noProof="1">
                <a:solidFill>
                  <a:srgbClr val="FF00FF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LOOPZ </a:t>
            </a:r>
            <a:r>
              <a:rPr kumimoji="1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/ </a:t>
            </a:r>
            <a:r>
              <a:rPr kumimoji="1" sz="2400" b="1" i="0" u="none" strike="noStrike" kern="0" cap="none" spc="0" normalizeH="0" baseline="0" noProof="1">
                <a:solidFill>
                  <a:srgbClr val="FF00FF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LOOPE</a:t>
            </a:r>
            <a:r>
              <a:rPr kumimoji="1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（当为0或相等时循环指令）</a:t>
            </a:r>
            <a:endParaRPr kumimoji="1" sz="24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黑体" panose="02010609060101010101" pitchFamily="49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sz="2400" b="1" i="0" u="none" strike="noStrike" kern="0" cap="none" spc="0" normalizeH="0" baseline="0" noProof="1">
                <a:solidFill>
                  <a:srgbClr val="FF00FF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LOOPNZ</a:t>
            </a:r>
            <a:r>
              <a:rPr kumimoji="1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 / </a:t>
            </a:r>
            <a:r>
              <a:rPr kumimoji="1" sz="2400" b="1" i="0" u="none" strike="noStrike" kern="0" cap="none" spc="0" normalizeH="0" baseline="0" noProof="1">
                <a:solidFill>
                  <a:srgbClr val="FF00FF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LOOPNE</a:t>
            </a:r>
            <a:r>
              <a:rPr kumimoji="1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（当不为0或不相等时循环指令）</a:t>
            </a:r>
            <a:endParaRPr kumimoji="1" sz="24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4、子程序指令 </a:t>
            </a:r>
            <a:endParaRPr kumimoji="1" lang="zh-CN" altLang="en-US" sz="24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>
                <a:solidFill>
                  <a:srgbClr val="FF00FF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CALL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（调用指令）</a:t>
            </a:r>
            <a:endParaRPr kumimoji="1" lang="zh-CN" altLang="en-US" sz="24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黑体" panose="02010609060101010101" pitchFamily="49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>
                <a:solidFill>
                  <a:srgbClr val="FF00FF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RET</a:t>
            </a:r>
            <a:r>
              <a:rPr kumimoji="1" lang="zh-CN" altLang="en-US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（返回指令）</a:t>
            </a:r>
            <a:endParaRPr kumimoji="1" lang="zh-CN" altLang="en-US" sz="24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黑体" panose="020106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6321" name="标题 1"/>
          <p:cNvSpPr>
            <a:spLocks noGrp="1"/>
          </p:cNvSpPr>
          <p:nvPr>
            <p:ph type="title"/>
          </p:nvPr>
        </p:nvSpPr>
        <p:spPr>
          <a:xfrm>
            <a:off x="277813" y="87313"/>
            <a:ext cx="7772400" cy="1143000"/>
          </a:xfrm>
        </p:spPr>
        <p:txBody>
          <a:bodyPr anchor="ctr"/>
          <a:p>
            <a:r>
              <a:rPr kumimoji="1" lang="zh-CN" altLang="en-US">
                <a:latin typeface="+mj-lt"/>
                <a:ea typeface="黑体" panose="02010609060101010101" pitchFamily="49" charset="-122"/>
                <a:cs typeface="+mj-cs"/>
              </a:rPr>
              <a:t>汇编指令</a:t>
            </a:r>
            <a:endParaRPr kumimoji="1" lang="zh-CN" altLang="en-US">
              <a:latin typeface="+mj-lt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2113" y="1009650"/>
            <a:ext cx="8702675" cy="5357813"/>
          </a:xfrm>
        </p:spPr>
        <p:txBody>
          <a:bodyPr/>
          <a:p>
            <a:pPr marL="0" marR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zh-CN" altLang="en-US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五、控制转移指令</a:t>
            </a:r>
            <a:endParaRPr kumimoji="1" lang="zh-CN" altLang="en-US" sz="2400" b="1" i="0" u="none" strike="noStrike" kern="0" cap="none" spc="0" normalizeH="0" baseline="0" noProof="1" err="1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0" marR="0" indent="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1" lang="en-US" altLang="zh-CN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5. </a:t>
            </a:r>
            <a:r>
              <a:rPr kumimoji="1" lang="zh-CN" altLang="en-US" sz="2400" b="1" i="0" u="none" strike="noStrike" kern="0" cap="none" spc="0" normalizeH="0" baseline="0" noProof="1" err="1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  <a:sym typeface="+mn-ea"/>
              </a:rPr>
              <a:t>中断指令</a:t>
            </a:r>
            <a:endParaRPr kumimoji="1" lang="en-US" altLang="zh-CN" sz="2400" b="1" i="0" u="none" strike="noStrike" kern="0" cap="none" spc="0" normalizeH="0" baseline="0" noProof="1" err="1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 </a:t>
            </a:r>
            <a:r>
              <a:rPr kumimoji="1" sz="2400" b="1" i="0" u="none" strike="noStrike" kern="0" cap="none" spc="0" normalizeH="0" baseline="0" noProof="1">
                <a:solidFill>
                  <a:srgbClr val="FF00FF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INT</a:t>
            </a:r>
            <a:r>
              <a:rPr kumimoji="1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（中断）</a:t>
            </a:r>
            <a:endParaRPr kumimoji="1" sz="24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黑体" panose="02010609060101010101" pitchFamily="49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sz="2400" b="1" i="0" u="none" strike="noStrike" kern="0" cap="none" spc="0" normalizeH="0" baseline="0" noProof="1">
                <a:solidFill>
                  <a:srgbClr val="FF00FF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INTO</a:t>
            </a:r>
            <a:r>
              <a:rPr kumimoji="1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（如溢出则中断）</a:t>
            </a:r>
            <a:endParaRPr kumimoji="1" sz="24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黑体" panose="02010609060101010101" pitchFamily="49" charset="-122"/>
              <a:cs typeface="+mn-cs"/>
              <a:sym typeface="+mn-ea"/>
            </a:endParaRPr>
          </a:p>
          <a:p>
            <a:pPr marL="342900" marR="0" indent="-342900" algn="l" defTabSz="914400" rtl="0" eaLnBrk="0" fontAlgn="base" latinLnBrk="0" hangingPunct="0">
              <a:lnSpc>
                <a:spcPct val="14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1" sz="2400" b="1" i="0" u="none" strike="noStrike" kern="0" cap="none" spc="0" normalizeH="0" baseline="0" noProof="1">
                <a:solidFill>
                  <a:srgbClr val="FF00FF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RIET</a:t>
            </a:r>
            <a:r>
              <a:rPr kumimoji="1" sz="2400" b="1" i="0" u="none" strike="noStrike" kern="0" cap="none" spc="0" normalizeH="0" baseline="0" noProof="1">
                <a:solidFill>
                  <a:schemeClr val="tx1"/>
                </a:solidFill>
                <a:latin typeface="+mn-lt"/>
                <a:ea typeface="黑体" panose="02010609060101010101" pitchFamily="49" charset="-122"/>
                <a:cs typeface="+mn-cs"/>
                <a:sym typeface="+mn-ea"/>
              </a:rPr>
              <a:t>（从中断返回）</a:t>
            </a:r>
            <a:endParaRPr kumimoji="1" sz="2400" b="1" i="0" u="none" strike="noStrike" kern="0" cap="none" spc="0" normalizeH="0" baseline="0" noProof="1">
              <a:solidFill>
                <a:schemeClr val="tx1"/>
              </a:solidFill>
              <a:latin typeface="+mn-lt"/>
              <a:ea typeface="黑体" panose="02010609060101010101" pitchFamily="49" charset="-122"/>
              <a:cs typeface="+mn-cs"/>
              <a:sym typeface="+mn-ea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57345" name="组合 208897"/>
          <p:cNvGrpSpPr/>
          <p:nvPr/>
        </p:nvGrpSpPr>
        <p:grpSpPr>
          <a:xfrm>
            <a:off x="838200" y="1219200"/>
            <a:ext cx="7239000" cy="4527550"/>
            <a:chOff x="-3" y="-3"/>
            <a:chExt cx="3777" cy="2852"/>
          </a:xfrm>
        </p:grpSpPr>
        <p:grpSp>
          <p:nvGrpSpPr>
            <p:cNvPr id="57346" name="组合 208898"/>
            <p:cNvGrpSpPr/>
            <p:nvPr/>
          </p:nvGrpSpPr>
          <p:grpSpPr>
            <a:xfrm>
              <a:off x="0" y="0"/>
              <a:ext cx="3771" cy="2846"/>
              <a:chOff x="0" y="0"/>
              <a:chExt cx="3771" cy="2846"/>
            </a:xfrm>
          </p:grpSpPr>
          <p:grpSp>
            <p:nvGrpSpPr>
              <p:cNvPr id="57347" name="组合 208899"/>
              <p:cNvGrpSpPr/>
              <p:nvPr/>
            </p:nvGrpSpPr>
            <p:grpSpPr>
              <a:xfrm>
                <a:off x="0" y="0"/>
                <a:ext cx="321" cy="460"/>
                <a:chOff x="0" y="0"/>
                <a:chExt cx="321" cy="460"/>
              </a:xfrm>
            </p:grpSpPr>
            <p:sp>
              <p:nvSpPr>
                <p:cNvPr id="57348" name="矩形 208900"/>
                <p:cNvSpPr/>
                <p:nvPr/>
              </p:nvSpPr>
              <p:spPr>
                <a:xfrm>
                  <a:off x="11" y="0"/>
                  <a:ext cx="299" cy="4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ctr"/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功能号</a:t>
                  </a:r>
                  <a:endPara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49" name="矩形 208901"/>
                <p:cNvSpPr/>
                <p:nvPr/>
              </p:nvSpPr>
              <p:spPr>
                <a:xfrm>
                  <a:off x="0" y="0"/>
                  <a:ext cx="321" cy="46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50" name="组合 208902"/>
              <p:cNvGrpSpPr/>
              <p:nvPr/>
            </p:nvGrpSpPr>
            <p:grpSpPr>
              <a:xfrm>
                <a:off x="321" y="0"/>
                <a:ext cx="908" cy="460"/>
                <a:chOff x="321" y="0"/>
                <a:chExt cx="908" cy="460"/>
              </a:xfrm>
            </p:grpSpPr>
            <p:sp>
              <p:nvSpPr>
                <p:cNvPr id="57351" name="矩形 208903"/>
                <p:cNvSpPr/>
                <p:nvPr/>
              </p:nvSpPr>
              <p:spPr>
                <a:xfrm>
                  <a:off x="332" y="0"/>
                  <a:ext cx="886" cy="4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ctr"/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功能说明</a:t>
                  </a:r>
                  <a:endPara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52" name="矩形 208904"/>
                <p:cNvSpPr/>
                <p:nvPr/>
              </p:nvSpPr>
              <p:spPr>
                <a:xfrm>
                  <a:off x="321" y="0"/>
                  <a:ext cx="908" cy="46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53" name="组合 208905"/>
              <p:cNvGrpSpPr/>
              <p:nvPr/>
            </p:nvGrpSpPr>
            <p:grpSpPr>
              <a:xfrm>
                <a:off x="1229" y="0"/>
                <a:ext cx="1080" cy="460"/>
                <a:chOff x="1229" y="0"/>
                <a:chExt cx="1080" cy="460"/>
              </a:xfrm>
            </p:grpSpPr>
            <p:sp>
              <p:nvSpPr>
                <p:cNvPr id="57354" name="矩形 208906"/>
                <p:cNvSpPr/>
                <p:nvPr/>
              </p:nvSpPr>
              <p:spPr>
                <a:xfrm>
                  <a:off x="1240" y="0"/>
                  <a:ext cx="1058" cy="4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ctr"/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入口参数</a:t>
                  </a:r>
                  <a:endPara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55" name="矩形 208907"/>
                <p:cNvSpPr/>
                <p:nvPr/>
              </p:nvSpPr>
              <p:spPr>
                <a:xfrm>
                  <a:off x="1229" y="0"/>
                  <a:ext cx="1080" cy="46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56" name="组合 208908"/>
              <p:cNvGrpSpPr/>
              <p:nvPr/>
            </p:nvGrpSpPr>
            <p:grpSpPr>
              <a:xfrm>
                <a:off x="2309" y="0"/>
                <a:ext cx="1462" cy="460"/>
                <a:chOff x="2309" y="0"/>
                <a:chExt cx="1462" cy="460"/>
              </a:xfrm>
            </p:grpSpPr>
            <p:sp>
              <p:nvSpPr>
                <p:cNvPr id="57357" name="矩形 208909"/>
                <p:cNvSpPr/>
                <p:nvPr/>
              </p:nvSpPr>
              <p:spPr>
                <a:xfrm>
                  <a:off x="2320" y="0"/>
                  <a:ext cx="1440" cy="4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ctr"/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出口参数</a:t>
                  </a:r>
                  <a:endPara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58" name="矩形 208910"/>
                <p:cNvSpPr/>
                <p:nvPr/>
              </p:nvSpPr>
              <p:spPr>
                <a:xfrm>
                  <a:off x="2309" y="0"/>
                  <a:ext cx="1462" cy="46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59" name="组合 208911"/>
              <p:cNvGrpSpPr/>
              <p:nvPr/>
            </p:nvGrpSpPr>
            <p:grpSpPr>
              <a:xfrm>
                <a:off x="0" y="460"/>
                <a:ext cx="321" cy="546"/>
                <a:chOff x="0" y="460"/>
                <a:chExt cx="321" cy="546"/>
              </a:xfrm>
            </p:grpSpPr>
            <p:sp>
              <p:nvSpPr>
                <p:cNvPr id="57360" name="矩形 208912"/>
                <p:cNvSpPr/>
                <p:nvPr/>
              </p:nvSpPr>
              <p:spPr>
                <a:xfrm>
                  <a:off x="11" y="460"/>
                  <a:ext cx="299" cy="5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ctr" defTabSz="914400">
                    <a:tabLst>
                      <a:tab pos="266700" algn="r"/>
                      <a:tab pos="2637155" algn="ctr"/>
                      <a:tab pos="5273675" algn="r"/>
                    </a:tabLst>
                  </a:pPr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01</a:t>
                  </a:r>
                  <a:r>
                    <a:rPr lang="en-US" altLang="zh-CN" sz="14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H</a:t>
                  </a:r>
                  <a:endParaRPr lang="en-US" altLang="zh-CN" sz="14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61" name="矩形 208913"/>
                <p:cNvSpPr/>
                <p:nvPr/>
              </p:nvSpPr>
              <p:spPr>
                <a:xfrm>
                  <a:off x="0" y="460"/>
                  <a:ext cx="321" cy="5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62" name="组合 208914"/>
              <p:cNvGrpSpPr/>
              <p:nvPr/>
            </p:nvGrpSpPr>
            <p:grpSpPr>
              <a:xfrm>
                <a:off x="321" y="460"/>
                <a:ext cx="908" cy="546"/>
                <a:chOff x="321" y="460"/>
                <a:chExt cx="908" cy="546"/>
              </a:xfrm>
            </p:grpSpPr>
            <p:sp>
              <p:nvSpPr>
                <p:cNvPr id="57363" name="矩形 208915"/>
                <p:cNvSpPr/>
                <p:nvPr/>
              </p:nvSpPr>
              <p:spPr>
                <a:xfrm>
                  <a:off x="332" y="460"/>
                  <a:ext cx="886" cy="5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just"/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从键盘上读入一字符，回显，并检查</a:t>
                  </a:r>
                  <a:r>
                    <a:rPr lang="en-US" altLang="zh-CN" sz="14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Ctrl+Break</a:t>
                  </a:r>
                  <a:endParaRPr lang="en-US" altLang="zh-CN" sz="14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64" name="矩形 208916"/>
                <p:cNvSpPr/>
                <p:nvPr/>
              </p:nvSpPr>
              <p:spPr>
                <a:xfrm>
                  <a:off x="321" y="460"/>
                  <a:ext cx="908" cy="5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65" name="组合 208917"/>
              <p:cNvGrpSpPr/>
              <p:nvPr/>
            </p:nvGrpSpPr>
            <p:grpSpPr>
              <a:xfrm>
                <a:off x="1229" y="460"/>
                <a:ext cx="1080" cy="546"/>
                <a:chOff x="1229" y="460"/>
                <a:chExt cx="1080" cy="546"/>
              </a:xfrm>
            </p:grpSpPr>
            <p:sp>
              <p:nvSpPr>
                <p:cNvPr id="57366" name="矩形 208918"/>
                <p:cNvSpPr/>
                <p:nvPr/>
              </p:nvSpPr>
              <p:spPr>
                <a:xfrm>
                  <a:off x="1240" y="460"/>
                  <a:ext cx="1058" cy="5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just"/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无</a:t>
                  </a:r>
                  <a:endPara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67" name="矩形 208919"/>
                <p:cNvSpPr/>
                <p:nvPr/>
              </p:nvSpPr>
              <p:spPr>
                <a:xfrm>
                  <a:off x="1229" y="460"/>
                  <a:ext cx="1080" cy="5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68" name="组合 208920"/>
              <p:cNvGrpSpPr/>
              <p:nvPr/>
            </p:nvGrpSpPr>
            <p:grpSpPr>
              <a:xfrm>
                <a:off x="2309" y="460"/>
                <a:ext cx="1462" cy="546"/>
                <a:chOff x="2309" y="460"/>
                <a:chExt cx="1462" cy="546"/>
              </a:xfrm>
            </p:grpSpPr>
            <p:sp>
              <p:nvSpPr>
                <p:cNvPr id="57369" name="矩形 208921"/>
                <p:cNvSpPr/>
                <p:nvPr/>
              </p:nvSpPr>
              <p:spPr>
                <a:xfrm>
                  <a:off x="2320" y="460"/>
                  <a:ext cx="1440" cy="5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just"/>
                  <a:r>
                    <a:rPr lang="en-US" altLang="zh-CN" sz="14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AL=</a:t>
                  </a:r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输入字符的</a:t>
                  </a:r>
                  <a:r>
                    <a:rPr lang="en-US" altLang="zh-CN" sz="14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ASCII</a:t>
                  </a:r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码</a:t>
                  </a:r>
                  <a:endPara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70" name="矩形 208922"/>
                <p:cNvSpPr/>
                <p:nvPr/>
              </p:nvSpPr>
              <p:spPr>
                <a:xfrm>
                  <a:off x="2309" y="460"/>
                  <a:ext cx="1462" cy="5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71" name="组合 208923"/>
              <p:cNvGrpSpPr/>
              <p:nvPr/>
            </p:nvGrpSpPr>
            <p:grpSpPr>
              <a:xfrm>
                <a:off x="0" y="1006"/>
                <a:ext cx="321" cy="546"/>
                <a:chOff x="0" y="1006"/>
                <a:chExt cx="321" cy="546"/>
              </a:xfrm>
            </p:grpSpPr>
            <p:sp>
              <p:nvSpPr>
                <p:cNvPr id="57372" name="矩形 208924"/>
                <p:cNvSpPr/>
                <p:nvPr/>
              </p:nvSpPr>
              <p:spPr>
                <a:xfrm>
                  <a:off x="11" y="1006"/>
                  <a:ext cx="299" cy="5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ctr"/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07</a:t>
                  </a:r>
                  <a:r>
                    <a:rPr lang="en-US" altLang="zh-CN" sz="14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H</a:t>
                  </a:r>
                  <a:endParaRPr lang="en-US" altLang="zh-CN" sz="14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73" name="矩形 208925"/>
                <p:cNvSpPr/>
                <p:nvPr/>
              </p:nvSpPr>
              <p:spPr>
                <a:xfrm>
                  <a:off x="0" y="1006"/>
                  <a:ext cx="321" cy="5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74" name="组合 208926"/>
              <p:cNvGrpSpPr/>
              <p:nvPr/>
            </p:nvGrpSpPr>
            <p:grpSpPr>
              <a:xfrm>
                <a:off x="321" y="1006"/>
                <a:ext cx="908" cy="546"/>
                <a:chOff x="321" y="1006"/>
                <a:chExt cx="908" cy="546"/>
              </a:xfrm>
            </p:grpSpPr>
            <p:sp>
              <p:nvSpPr>
                <p:cNvPr id="57375" name="矩形 208927"/>
                <p:cNvSpPr/>
                <p:nvPr/>
              </p:nvSpPr>
              <p:spPr>
                <a:xfrm>
                  <a:off x="332" y="1006"/>
                  <a:ext cx="886" cy="5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just"/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从键盘上读入一字符，不回显，不检查</a:t>
                  </a:r>
                  <a:r>
                    <a:rPr lang="en-US" altLang="zh-CN" sz="14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Ctrl+Break</a:t>
                  </a:r>
                  <a:endParaRPr lang="en-US" altLang="zh-CN" sz="14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76" name="矩形 208928"/>
                <p:cNvSpPr/>
                <p:nvPr/>
              </p:nvSpPr>
              <p:spPr>
                <a:xfrm>
                  <a:off x="321" y="1006"/>
                  <a:ext cx="908" cy="5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77" name="组合 208929"/>
              <p:cNvGrpSpPr/>
              <p:nvPr/>
            </p:nvGrpSpPr>
            <p:grpSpPr>
              <a:xfrm>
                <a:off x="1229" y="1006"/>
                <a:ext cx="1080" cy="546"/>
                <a:chOff x="1229" y="1006"/>
                <a:chExt cx="1080" cy="546"/>
              </a:xfrm>
            </p:grpSpPr>
            <p:sp>
              <p:nvSpPr>
                <p:cNvPr id="57378" name="矩形 208930"/>
                <p:cNvSpPr/>
                <p:nvPr/>
              </p:nvSpPr>
              <p:spPr>
                <a:xfrm>
                  <a:off x="1240" y="1006"/>
                  <a:ext cx="1058" cy="5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just"/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无</a:t>
                  </a:r>
                  <a:endPara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79" name="矩形 208931"/>
                <p:cNvSpPr/>
                <p:nvPr/>
              </p:nvSpPr>
              <p:spPr>
                <a:xfrm>
                  <a:off x="1229" y="1006"/>
                  <a:ext cx="1080" cy="5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80" name="组合 208932"/>
              <p:cNvGrpSpPr/>
              <p:nvPr/>
            </p:nvGrpSpPr>
            <p:grpSpPr>
              <a:xfrm>
                <a:off x="2309" y="1006"/>
                <a:ext cx="1462" cy="546"/>
                <a:chOff x="2309" y="1006"/>
                <a:chExt cx="1462" cy="546"/>
              </a:xfrm>
            </p:grpSpPr>
            <p:sp>
              <p:nvSpPr>
                <p:cNvPr id="57381" name="矩形 208933"/>
                <p:cNvSpPr/>
                <p:nvPr/>
              </p:nvSpPr>
              <p:spPr>
                <a:xfrm>
                  <a:off x="2320" y="1006"/>
                  <a:ext cx="1440" cy="546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just"/>
                  <a:r>
                    <a:rPr lang="en-US" altLang="zh-CN" sz="14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AL=</a:t>
                  </a:r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输入字符的</a:t>
                  </a:r>
                  <a:r>
                    <a:rPr lang="en-US" altLang="zh-CN" sz="14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ASCII</a:t>
                  </a:r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码　</a:t>
                  </a:r>
                  <a:endParaRPr lang="zh-CN" altLang="en-US" sz="1400" dirty="0">
                    <a:solidFill>
                      <a:srgbClr val="000000"/>
                    </a:solidFill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  <a:p>
                  <a:pPr algn="just" eaLnBrk="0" hangingPunct="0"/>
                  <a:endPara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82" name="矩形 208934"/>
                <p:cNvSpPr/>
                <p:nvPr/>
              </p:nvSpPr>
              <p:spPr>
                <a:xfrm>
                  <a:off x="2309" y="1006"/>
                  <a:ext cx="1462" cy="546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83" name="组合 208935"/>
              <p:cNvGrpSpPr/>
              <p:nvPr/>
            </p:nvGrpSpPr>
            <p:grpSpPr>
              <a:xfrm>
                <a:off x="0" y="1552"/>
                <a:ext cx="321" cy="460"/>
                <a:chOff x="0" y="1552"/>
                <a:chExt cx="321" cy="460"/>
              </a:xfrm>
            </p:grpSpPr>
            <p:sp>
              <p:nvSpPr>
                <p:cNvPr id="57384" name="矩形 208936"/>
                <p:cNvSpPr/>
                <p:nvPr/>
              </p:nvSpPr>
              <p:spPr>
                <a:xfrm>
                  <a:off x="11" y="1552"/>
                  <a:ext cx="299" cy="4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ctr"/>
                  <a:r>
                    <a:rPr lang="zh-CN" altLang="en-US" sz="14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</a:t>
                  </a:r>
                  <a:r>
                    <a:rPr lang="en-US" altLang="zh-CN" sz="14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AH</a:t>
                  </a:r>
                  <a:endParaRPr lang="en-US" altLang="zh-CN" sz="14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85" name="矩形 208937"/>
                <p:cNvSpPr/>
                <p:nvPr/>
              </p:nvSpPr>
              <p:spPr>
                <a:xfrm>
                  <a:off x="0" y="1552"/>
                  <a:ext cx="321" cy="46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86" name="组合 208938"/>
              <p:cNvGrpSpPr/>
              <p:nvPr/>
            </p:nvGrpSpPr>
            <p:grpSpPr>
              <a:xfrm>
                <a:off x="321" y="1552"/>
                <a:ext cx="908" cy="460"/>
                <a:chOff x="321" y="1552"/>
                <a:chExt cx="908" cy="460"/>
              </a:xfrm>
            </p:grpSpPr>
            <p:sp>
              <p:nvSpPr>
                <p:cNvPr id="57387" name="矩形 208939"/>
                <p:cNvSpPr/>
                <p:nvPr/>
              </p:nvSpPr>
              <p:spPr>
                <a:xfrm>
                  <a:off x="332" y="1552"/>
                  <a:ext cx="886" cy="4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just"/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输入一个字符串</a:t>
                  </a:r>
                  <a:endPara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88" name="矩形 208940"/>
                <p:cNvSpPr/>
                <p:nvPr/>
              </p:nvSpPr>
              <p:spPr>
                <a:xfrm>
                  <a:off x="321" y="1552"/>
                  <a:ext cx="908" cy="46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89" name="组合 208941"/>
              <p:cNvGrpSpPr/>
              <p:nvPr/>
            </p:nvGrpSpPr>
            <p:grpSpPr>
              <a:xfrm>
                <a:off x="1229" y="1552"/>
                <a:ext cx="1080" cy="460"/>
                <a:chOff x="1229" y="1552"/>
                <a:chExt cx="1080" cy="460"/>
              </a:xfrm>
            </p:grpSpPr>
            <p:sp>
              <p:nvSpPr>
                <p:cNvPr id="57390" name="矩形 208942"/>
                <p:cNvSpPr/>
                <p:nvPr/>
              </p:nvSpPr>
              <p:spPr>
                <a:xfrm>
                  <a:off x="1240" y="1552"/>
                  <a:ext cx="1058" cy="4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just"/>
                  <a:r>
                    <a:rPr lang="zh-CN" altLang="en-US" sz="14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</a:t>
                  </a:r>
                  <a:r>
                    <a:rPr lang="en-US" altLang="zh-CN" sz="14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DS:DX)＝</a:t>
                  </a:r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缓冲区首地址</a:t>
                  </a:r>
                  <a:endPara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91" name="矩形 208943"/>
                <p:cNvSpPr/>
                <p:nvPr/>
              </p:nvSpPr>
              <p:spPr>
                <a:xfrm>
                  <a:off x="1229" y="1552"/>
                  <a:ext cx="1080" cy="46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92" name="组合 208944"/>
              <p:cNvGrpSpPr/>
              <p:nvPr/>
            </p:nvGrpSpPr>
            <p:grpSpPr>
              <a:xfrm>
                <a:off x="2309" y="1552"/>
                <a:ext cx="1462" cy="460"/>
                <a:chOff x="2309" y="1552"/>
                <a:chExt cx="1462" cy="460"/>
              </a:xfrm>
            </p:grpSpPr>
            <p:sp>
              <p:nvSpPr>
                <p:cNvPr id="57393" name="矩形 208945"/>
                <p:cNvSpPr/>
                <p:nvPr/>
              </p:nvSpPr>
              <p:spPr>
                <a:xfrm>
                  <a:off x="2320" y="1552"/>
                  <a:ext cx="1440" cy="4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just"/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缓冲区中输入字符串及实际输入的字符人数。</a:t>
                  </a:r>
                  <a:endPara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94" name="矩形 208946"/>
                <p:cNvSpPr/>
                <p:nvPr/>
              </p:nvSpPr>
              <p:spPr>
                <a:xfrm>
                  <a:off x="2309" y="1552"/>
                  <a:ext cx="1462" cy="46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95" name="组合 208947"/>
              <p:cNvGrpSpPr/>
              <p:nvPr/>
            </p:nvGrpSpPr>
            <p:grpSpPr>
              <a:xfrm>
                <a:off x="0" y="2012"/>
                <a:ext cx="321" cy="374"/>
                <a:chOff x="0" y="2012"/>
                <a:chExt cx="321" cy="374"/>
              </a:xfrm>
            </p:grpSpPr>
            <p:sp>
              <p:nvSpPr>
                <p:cNvPr id="57396" name="矩形 208948"/>
                <p:cNvSpPr/>
                <p:nvPr/>
              </p:nvSpPr>
              <p:spPr>
                <a:xfrm>
                  <a:off x="11" y="2012"/>
                  <a:ext cx="299" cy="3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ctr"/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02</a:t>
                  </a:r>
                  <a:r>
                    <a:rPr lang="en-US" altLang="zh-CN" sz="14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H</a:t>
                  </a:r>
                  <a:endParaRPr lang="en-US" altLang="zh-CN" sz="14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397" name="矩形 208949"/>
                <p:cNvSpPr/>
                <p:nvPr/>
              </p:nvSpPr>
              <p:spPr>
                <a:xfrm>
                  <a:off x="0" y="2012"/>
                  <a:ext cx="321" cy="37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398" name="组合 208950"/>
              <p:cNvGrpSpPr/>
              <p:nvPr/>
            </p:nvGrpSpPr>
            <p:grpSpPr>
              <a:xfrm>
                <a:off x="321" y="2012"/>
                <a:ext cx="908" cy="374"/>
                <a:chOff x="321" y="2012"/>
                <a:chExt cx="908" cy="374"/>
              </a:xfrm>
            </p:grpSpPr>
            <p:sp>
              <p:nvSpPr>
                <p:cNvPr id="57399" name="矩形 208951"/>
                <p:cNvSpPr/>
                <p:nvPr/>
              </p:nvSpPr>
              <p:spPr>
                <a:xfrm>
                  <a:off x="332" y="2012"/>
                  <a:ext cx="886" cy="3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just"/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显示一个字符</a:t>
                  </a:r>
                  <a:endPara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400" name="矩形 208952"/>
                <p:cNvSpPr/>
                <p:nvPr/>
              </p:nvSpPr>
              <p:spPr>
                <a:xfrm>
                  <a:off x="321" y="2012"/>
                  <a:ext cx="908" cy="37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401" name="组合 208953"/>
              <p:cNvGrpSpPr/>
              <p:nvPr/>
            </p:nvGrpSpPr>
            <p:grpSpPr>
              <a:xfrm>
                <a:off x="1229" y="2012"/>
                <a:ext cx="1080" cy="374"/>
                <a:chOff x="1229" y="2012"/>
                <a:chExt cx="1080" cy="374"/>
              </a:xfrm>
            </p:grpSpPr>
            <p:sp>
              <p:nvSpPr>
                <p:cNvPr id="57402" name="矩形 208954"/>
                <p:cNvSpPr/>
                <p:nvPr/>
              </p:nvSpPr>
              <p:spPr>
                <a:xfrm>
                  <a:off x="1240" y="2012"/>
                  <a:ext cx="1058" cy="3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just"/>
                  <a:r>
                    <a:rPr lang="en-US" altLang="zh-CN" sz="14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DL=</a:t>
                  </a:r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要显示字符的</a:t>
                  </a:r>
                  <a:r>
                    <a:rPr lang="en-US" altLang="zh-CN" sz="14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ASCII</a:t>
                  </a:r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码</a:t>
                  </a:r>
                  <a:endPara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403" name="矩形 208955"/>
                <p:cNvSpPr/>
                <p:nvPr/>
              </p:nvSpPr>
              <p:spPr>
                <a:xfrm>
                  <a:off x="1229" y="2012"/>
                  <a:ext cx="1080" cy="37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404" name="组合 208956"/>
              <p:cNvGrpSpPr/>
              <p:nvPr/>
            </p:nvGrpSpPr>
            <p:grpSpPr>
              <a:xfrm>
                <a:off x="2309" y="2012"/>
                <a:ext cx="1462" cy="374"/>
                <a:chOff x="2309" y="2012"/>
                <a:chExt cx="1462" cy="374"/>
              </a:xfrm>
            </p:grpSpPr>
            <p:sp>
              <p:nvSpPr>
                <p:cNvPr id="57405" name="矩形 208957"/>
                <p:cNvSpPr/>
                <p:nvPr/>
              </p:nvSpPr>
              <p:spPr>
                <a:xfrm>
                  <a:off x="2320" y="2012"/>
                  <a:ext cx="1440" cy="374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just"/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无</a:t>
                  </a:r>
                  <a:endPara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406" name="矩形 208958"/>
                <p:cNvSpPr/>
                <p:nvPr/>
              </p:nvSpPr>
              <p:spPr>
                <a:xfrm>
                  <a:off x="2309" y="2012"/>
                  <a:ext cx="1462" cy="374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407" name="组合 208959"/>
              <p:cNvGrpSpPr/>
              <p:nvPr/>
            </p:nvGrpSpPr>
            <p:grpSpPr>
              <a:xfrm>
                <a:off x="0" y="2386"/>
                <a:ext cx="321" cy="460"/>
                <a:chOff x="0" y="2386"/>
                <a:chExt cx="321" cy="460"/>
              </a:xfrm>
            </p:grpSpPr>
            <p:sp>
              <p:nvSpPr>
                <p:cNvPr id="57408" name="矩形 208960"/>
                <p:cNvSpPr/>
                <p:nvPr/>
              </p:nvSpPr>
              <p:spPr>
                <a:xfrm>
                  <a:off x="11" y="2386"/>
                  <a:ext cx="299" cy="4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ctr"/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09</a:t>
                  </a:r>
                  <a:r>
                    <a:rPr lang="en-US" altLang="zh-CN" sz="14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H</a:t>
                  </a:r>
                  <a:endParaRPr lang="en-US" altLang="zh-CN" sz="140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409" name="矩形 208961"/>
                <p:cNvSpPr/>
                <p:nvPr/>
              </p:nvSpPr>
              <p:spPr>
                <a:xfrm>
                  <a:off x="0" y="2386"/>
                  <a:ext cx="321" cy="46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410" name="组合 208962"/>
              <p:cNvGrpSpPr/>
              <p:nvPr/>
            </p:nvGrpSpPr>
            <p:grpSpPr>
              <a:xfrm>
                <a:off x="321" y="2386"/>
                <a:ext cx="908" cy="460"/>
                <a:chOff x="321" y="2386"/>
                <a:chExt cx="908" cy="460"/>
              </a:xfrm>
            </p:grpSpPr>
            <p:sp>
              <p:nvSpPr>
                <p:cNvPr id="57411" name="矩形 208963"/>
                <p:cNvSpPr/>
                <p:nvPr/>
              </p:nvSpPr>
              <p:spPr>
                <a:xfrm>
                  <a:off x="332" y="2386"/>
                  <a:ext cx="886" cy="4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just"/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显示一个字符串</a:t>
                  </a:r>
                  <a:endPara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412" name="矩形 208964"/>
                <p:cNvSpPr/>
                <p:nvPr/>
              </p:nvSpPr>
              <p:spPr>
                <a:xfrm>
                  <a:off x="321" y="2386"/>
                  <a:ext cx="908" cy="46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413" name="组合 208965"/>
              <p:cNvGrpSpPr/>
              <p:nvPr/>
            </p:nvGrpSpPr>
            <p:grpSpPr>
              <a:xfrm>
                <a:off x="1229" y="2386"/>
                <a:ext cx="1080" cy="460"/>
                <a:chOff x="1229" y="2386"/>
                <a:chExt cx="1080" cy="460"/>
              </a:xfrm>
            </p:grpSpPr>
            <p:sp>
              <p:nvSpPr>
                <p:cNvPr id="57414" name="矩形 208966"/>
                <p:cNvSpPr/>
                <p:nvPr/>
              </p:nvSpPr>
              <p:spPr>
                <a:xfrm>
                  <a:off x="1240" y="2386"/>
                  <a:ext cx="1058" cy="4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just"/>
                  <a:r>
                    <a:rPr lang="zh-CN" altLang="en-US" sz="14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(</a:t>
                  </a:r>
                  <a:r>
                    <a:rPr lang="en-US" altLang="zh-CN" sz="140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DS:DX)＝</a:t>
                  </a:r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字符串的首地址，字符串以 字符$为结束标志。</a:t>
                  </a:r>
                  <a:endPara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415" name="矩形 208967"/>
                <p:cNvSpPr/>
                <p:nvPr/>
              </p:nvSpPr>
              <p:spPr>
                <a:xfrm>
                  <a:off x="1229" y="2386"/>
                  <a:ext cx="1080" cy="46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7416" name="组合 208968"/>
              <p:cNvGrpSpPr/>
              <p:nvPr/>
            </p:nvGrpSpPr>
            <p:grpSpPr>
              <a:xfrm>
                <a:off x="2309" y="2386"/>
                <a:ext cx="1462" cy="460"/>
                <a:chOff x="2309" y="2386"/>
                <a:chExt cx="1462" cy="460"/>
              </a:xfrm>
            </p:grpSpPr>
            <p:sp>
              <p:nvSpPr>
                <p:cNvPr id="57417" name="矩形 208969"/>
                <p:cNvSpPr/>
                <p:nvPr/>
              </p:nvSpPr>
              <p:spPr>
                <a:xfrm>
                  <a:off x="2320" y="2386"/>
                  <a:ext cx="1440" cy="460"/>
                </a:xfrm>
                <a:prstGeom prst="rect">
                  <a:avLst/>
                </a:prstGeom>
                <a:noFill/>
                <a:ln w="9525">
                  <a:noFill/>
                </a:ln>
              </p:spPr>
              <p:txBody>
                <a:bodyPr anchor="ctr"/>
                <a:p>
                  <a:pPr algn="just"/>
                  <a:r>
                    <a:rPr lang="zh-CN" altLang="en-US" sz="1400" dirty="0">
                      <a:solidFill>
                        <a:srgbClr val="000000"/>
                      </a:solidFill>
                      <a:latin typeface="宋体" panose="02010600030101010101" pitchFamily="2" charset="-122"/>
                      <a:ea typeface="宋体" panose="02010600030101010101" pitchFamily="2" charset="-122"/>
                    </a:rPr>
                    <a:t>无</a:t>
                  </a:r>
                  <a:endParaRPr lang="zh-CN" altLang="en-US" sz="1400" dirty="0">
                    <a:latin typeface="宋体" panose="02010600030101010101" pitchFamily="2" charset="-122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7418" name="矩形 208970"/>
                <p:cNvSpPr/>
                <p:nvPr/>
              </p:nvSpPr>
              <p:spPr>
                <a:xfrm>
                  <a:off x="2309" y="2386"/>
                  <a:ext cx="1462" cy="460"/>
                </a:xfrm>
                <a:prstGeom prst="rect">
                  <a:avLst/>
                </a:prstGeom>
                <a:noFill/>
                <a:ln w="7" cap="flat" cmpd="sng">
                  <a:solidFill>
                    <a:srgbClr val="A0A0A0"/>
                  </a:solidFill>
                  <a:prstDash val="solid"/>
                  <a:miter/>
                  <a:headEnd type="none" w="med" len="med"/>
                  <a:tailEnd type="none" w="med" len="med"/>
                </a:ln>
              </p:spPr>
              <p:txBody>
                <a:bodyPr anchor="t"/>
                <a:p>
                  <a:endParaRPr lang="zh-CN" altLang="en-US"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</p:grpSp>
        </p:grpSp>
        <p:sp>
          <p:nvSpPr>
            <p:cNvPr id="57419" name="矩形 208971"/>
            <p:cNvSpPr/>
            <p:nvPr/>
          </p:nvSpPr>
          <p:spPr>
            <a:xfrm>
              <a:off x="-3" y="-3"/>
              <a:ext cx="3777" cy="2852"/>
            </a:xfrm>
            <a:prstGeom prst="rect">
              <a:avLst/>
            </a:prstGeom>
            <a:noFill/>
            <a:ln w="9525" cap="flat" cmpd="sng">
              <a:solidFill>
                <a:srgbClr val="A0A0A0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anchor="t"/>
            <a:p>
              <a:endParaRPr lang="zh-CN" altLang="en-US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57420" name="灯片编号占位符 1"/>
          <p:cNvSpPr/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  <p:sp>
        <p:nvSpPr>
          <p:cNvPr id="57421" name="标题 205825"/>
          <p:cNvSpPr>
            <a:spLocks noGrp="1"/>
          </p:cNvSpPr>
          <p:nvPr/>
        </p:nvSpPr>
        <p:spPr>
          <a:xfrm>
            <a:off x="512763" y="254000"/>
            <a:ext cx="7772400" cy="528638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r>
              <a:rPr lang="en-US" altLang="zh-CN" sz="3200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DOS</a:t>
            </a:r>
            <a:r>
              <a:rPr lang="zh-CN" altLang="en-US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功能调用   </a:t>
            </a:r>
            <a:r>
              <a:rPr lang="en-US" altLang="zh-CN" sz="3200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21h</a:t>
            </a:r>
            <a:endParaRPr lang="en-US" altLang="zh-CN" sz="3200" b="1" dirty="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8369" name="文本框 209926"/>
          <p:cNvSpPr txBox="1"/>
          <p:nvPr/>
        </p:nvSpPr>
        <p:spPr>
          <a:xfrm>
            <a:off x="395288" y="468313"/>
            <a:ext cx="7694612" cy="4768850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 algn="just"/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例 ：</a:t>
            </a:r>
            <a:r>
              <a:rPr lang="zh-CN" altLang="en-US" b="1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利用键盘输入的字符产生程序分支：</a:t>
            </a:r>
            <a:endParaRPr lang="zh-CN" altLang="en-US" b="1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zh-CN" altLang="en-US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  AH, 1</a:t>
            </a:r>
            <a:r>
              <a:rPr lang="en-US" altLang="zh-CN" sz="2200" b="1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;</a:t>
            </a:r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等待从键盘输入</a:t>
            </a:r>
            <a:endParaRPr lang="zh-CN" altLang="en-US" sz="2200" b="1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/>
            <a:r>
              <a:rPr lang="zh-CN" altLang="en-US" sz="2200" b="1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</a:t>
            </a:r>
            <a:r>
              <a:rPr lang="en-US" altLang="zh-CN" b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  21H</a:t>
            </a:r>
            <a:endParaRPr lang="en-US" altLang="zh-CN" b="1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sz="22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</a:t>
            </a:r>
            <a:r>
              <a:rPr lang="en-US" altLang="zh-CN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CMP   AL, ‘Y</a:t>
            </a:r>
            <a:r>
              <a:rPr lang="en-US" altLang="zh-CN" sz="22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’      ;</a:t>
            </a:r>
            <a:r>
              <a:rPr lang="zh-CN" altLang="en-US" sz="2200" b="1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是’</a:t>
            </a:r>
            <a:r>
              <a:rPr lang="en-US" altLang="zh-CN" sz="22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Y’?</a:t>
            </a:r>
            <a:endParaRPr lang="en-US" altLang="zh-CN" sz="2200" b="1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/>
            <a:r>
              <a:rPr lang="en-US" altLang="zh-CN" sz="22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                  </a:t>
            </a:r>
            <a:r>
              <a:rPr lang="en-US" altLang="zh-CN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JZ    yes</a:t>
            </a:r>
            <a:endParaRPr lang="en-US" altLang="zh-CN" b="1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  </a:t>
            </a:r>
            <a:endParaRPr lang="en-US" altLang="zh-CN" b="1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no:       . . . </a:t>
            </a:r>
            <a:endParaRPr lang="en-US" altLang="zh-CN" b="1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    . . .</a:t>
            </a:r>
            <a:endParaRPr lang="en-US" altLang="zh-CN" b="1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JMP     exit</a:t>
            </a:r>
            <a:r>
              <a:rPr lang="en-US" altLang="zh-CN" sz="22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endParaRPr lang="en-US" altLang="zh-CN" sz="2200" b="1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/>
            <a:r>
              <a:rPr lang="zh-CN" altLang="en-US" sz="2200" b="1" dirty="0">
                <a:latin typeface="Times New Roman" panose="02020603050405020304" pitchFamily="18" charset="0"/>
                <a:ea typeface="楷体_GB2312" pitchFamily="49" charset="-122"/>
              </a:rPr>
              <a:t>             </a:t>
            </a:r>
            <a:r>
              <a:rPr lang="en-US" altLang="zh-CN" sz="22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yes:       . . . </a:t>
            </a:r>
            <a:endParaRPr lang="en-US" altLang="zh-CN" sz="2200" b="1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2" indent="0" algn="just"/>
            <a:r>
              <a:rPr lang="en-US" altLang="zh-CN" sz="22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. . . </a:t>
            </a:r>
            <a:endParaRPr lang="en-US" altLang="zh-CN" sz="2200" b="1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algn="just"/>
            <a:r>
              <a:rPr lang="en-US" altLang="zh-CN" sz="2200" b="1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exit:     . . .</a:t>
            </a:r>
            <a:r>
              <a:rPr lang="en-US" altLang="zh-CN" sz="2200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sz="2200" b="1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/>
            <a:r>
              <a:rPr lang="en-US" altLang="zh-CN" sz="2200" b="1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   </a:t>
            </a:r>
            <a:endParaRPr lang="en-US" altLang="zh-CN" sz="2200" b="1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0241" name="Object 4"/>
          <p:cNvGraphicFramePr>
            <a:graphicFrameLocks noGrp="1"/>
          </p:cNvGraphicFramePr>
          <p:nvPr>
            <p:ph idx="1"/>
          </p:nvPr>
        </p:nvGraphicFramePr>
        <p:xfrm>
          <a:off x="282575" y="334963"/>
          <a:ext cx="8632825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" r:id="rId1" imgW="4314825" imgH="3228975" progId="Visio.Drawing.11">
                  <p:embed/>
                </p:oleObj>
              </mc:Choice>
              <mc:Fallback>
                <p:oleObj name="" r:id="rId1" imgW="4314825" imgH="3228975" progId="Visio.Drawing.11">
                  <p:embed/>
                  <p:pic>
                    <p:nvPicPr>
                      <p:cNvPr id="0" name="图片 3077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575" y="334963"/>
                        <a:ext cx="8632825" cy="5943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2" name="Rectangle 2"/>
          <p:cNvSpPr>
            <a:spLocks noGrp="1"/>
          </p:cNvSpPr>
          <p:nvPr>
            <p:ph type="title"/>
          </p:nvPr>
        </p:nvSpPr>
        <p:spPr>
          <a:xfrm>
            <a:off x="642938" y="0"/>
            <a:ext cx="7772400" cy="392113"/>
          </a:xfrm>
        </p:spPr>
        <p:txBody>
          <a:bodyPr wrap="square" lIns="91440" tIns="45720" rIns="91440" bIns="45720" anchor="ctr"/>
          <a:p>
            <a:pPr eaLnBrk="1" hangingPunct="1"/>
            <a:r>
              <a:rPr kumimoji="1" lang="en-US" altLang="zh-CN" sz="36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8086/8088</a:t>
            </a:r>
            <a:r>
              <a:rPr kumimoji="1" lang="zh-CN" altLang="en-US" sz="36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寄存器组</a:t>
            </a:r>
            <a:endParaRPr kumimoji="1" lang="zh-CN" altLang="en-US" sz="36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9219" name="文本框 1"/>
          <p:cNvSpPr txBox="1"/>
          <p:nvPr/>
        </p:nvSpPr>
        <p:spPr>
          <a:xfrm>
            <a:off x="2227263" y="558800"/>
            <a:ext cx="4486275" cy="23066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个段寄存器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CS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：代码段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DS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：数据段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SS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：堆栈段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ES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：附加数据段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4" name="矩形 1"/>
          <p:cNvSpPr/>
          <p:nvPr/>
        </p:nvSpPr>
        <p:spPr>
          <a:xfrm>
            <a:off x="5768975" y="1273175"/>
            <a:ext cx="1223963" cy="1139825"/>
          </a:xfrm>
          <a:prstGeom prst="rect">
            <a:avLst/>
          </a:prstGeom>
          <a:noFill/>
          <a:ln w="539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9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9393" name="文本框 210951"/>
          <p:cNvSpPr txBox="1"/>
          <p:nvPr/>
        </p:nvSpPr>
        <p:spPr>
          <a:xfrm>
            <a:off x="422275" y="206375"/>
            <a:ext cx="3276600" cy="17192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15000"/>
              </a:spcBef>
            </a:pP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r>
              <a:rPr lang="zh-CN" altLang="en-US" dirty="0">
                <a:solidFill>
                  <a:schemeClr val="bg2"/>
                </a:solidFill>
                <a:latin typeface="楷体_GB2312" pitchFamily="49" charset="-122"/>
                <a:ea typeface="宋体" panose="02010600030101010101" pitchFamily="2" charset="-122"/>
              </a:rPr>
              <a:t>显示字符</a:t>
            </a:r>
            <a:r>
              <a:rPr lang="en-US" altLang="zh-CN">
                <a:solidFill>
                  <a:schemeClr val="bg2"/>
                </a:solidFill>
                <a:latin typeface="楷体_GB2312" pitchFamily="49" charset="-122"/>
                <a:ea typeface="宋体" panose="02010600030101010101" pitchFamily="2" charset="-122"/>
              </a:rPr>
              <a:t>A</a:t>
            </a:r>
            <a:endParaRPr lang="en-US" altLang="zh-CN">
              <a:solidFill>
                <a:schemeClr val="bg2"/>
              </a:solidFill>
              <a:latin typeface="楷体_GB2312" pitchFamily="49" charset="-122"/>
              <a:ea typeface="宋体" panose="02010600030101010101" pitchFamily="2" charset="-122"/>
            </a:endParaRPr>
          </a:p>
          <a:p>
            <a:pPr algn="just">
              <a:spcBef>
                <a:spcPct val="15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chemeClr val="bg2"/>
                </a:solidFill>
                <a:latin typeface="楷体_GB2312" pitchFamily="49" charset="-122"/>
                <a:ea typeface="宋体" panose="02010600030101010101" pitchFamily="2" charset="-122"/>
              </a:rPr>
              <a:t>MOV    DL, ‘A’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endParaRPr lang="en-US" altLang="zh-CN" b="1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15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chemeClr val="bg2"/>
                </a:solidFill>
                <a:latin typeface="楷体_GB2312" pitchFamily="49" charset="-122"/>
                <a:ea typeface="宋体" panose="02010600030101010101" pitchFamily="2" charset="-122"/>
              </a:rPr>
              <a:t>MOV    AH, 02H</a:t>
            </a:r>
            <a:endParaRPr lang="en-US" altLang="zh-CN">
              <a:solidFill>
                <a:schemeClr val="bg2"/>
              </a:solidFill>
              <a:latin typeface="楷体_GB2312" pitchFamily="49" charset="-122"/>
              <a:ea typeface="宋体" panose="02010600030101010101" pitchFamily="2" charset="-122"/>
            </a:endParaRPr>
          </a:p>
          <a:p>
            <a:pPr algn="just">
              <a:spcBef>
                <a:spcPct val="15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chemeClr val="bg2"/>
                </a:solidFill>
                <a:latin typeface="楷体_GB2312" pitchFamily="49" charset="-122"/>
                <a:ea typeface="宋体" panose="02010600030101010101" pitchFamily="2" charset="-122"/>
              </a:rPr>
              <a:t>INT    21H</a:t>
            </a:r>
            <a:endParaRPr lang="en-US" altLang="zh-CN">
              <a:solidFill>
                <a:schemeClr val="bg2"/>
              </a:solidFill>
              <a:latin typeface="楷体_GB2312" pitchFamily="49" charset="-122"/>
              <a:ea typeface="宋体" panose="02010600030101010101" pitchFamily="2" charset="-122"/>
            </a:endParaRPr>
          </a:p>
        </p:txBody>
      </p:sp>
      <p:sp>
        <p:nvSpPr>
          <p:cNvPr id="59394" name="文本框 210952"/>
          <p:cNvSpPr txBox="1"/>
          <p:nvPr/>
        </p:nvSpPr>
        <p:spPr>
          <a:xfrm>
            <a:off x="3375025" y="2060575"/>
            <a:ext cx="5486400" cy="28670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ct val="1000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例：</a:t>
            </a:r>
            <a:r>
              <a:rPr lang="zh-CN" altLang="en-US" dirty="0">
                <a:solidFill>
                  <a:schemeClr val="bg2"/>
                </a:solidFill>
                <a:latin typeface="楷体_GB2312" pitchFamily="49" charset="-122"/>
                <a:ea typeface="宋体" panose="02010600030101010101" pitchFamily="2" charset="-122"/>
              </a:rPr>
              <a:t>使光标回到下一行的行首。</a:t>
            </a:r>
            <a:endParaRPr lang="zh-CN" altLang="en-US" dirty="0">
              <a:solidFill>
                <a:schemeClr val="bg2"/>
              </a:solidFill>
              <a:latin typeface="楷体_GB2312" pitchFamily="49" charset="-122"/>
              <a:ea typeface="宋体" panose="02010600030101010101" pitchFamily="2" charset="-122"/>
            </a:endParaRPr>
          </a:p>
          <a:p>
            <a:pPr algn="just">
              <a:spcBef>
                <a:spcPct val="10000"/>
              </a:spcBef>
            </a:pPr>
            <a:r>
              <a:rPr lang="zh-CN" altLang="en-US" dirty="0">
                <a:solidFill>
                  <a:schemeClr val="bg2"/>
                </a:solidFill>
                <a:latin typeface="楷体_GB2312" pitchFamily="49" charset="-122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chemeClr val="bg2"/>
                </a:solidFill>
                <a:latin typeface="楷体_GB2312" pitchFamily="49" charset="-122"/>
                <a:ea typeface="宋体" panose="02010600030101010101" pitchFamily="2" charset="-122"/>
              </a:rPr>
              <a:t>MOV  DL , 0DH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   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显示回车符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1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chemeClr val="bg2"/>
                </a:solidFill>
                <a:latin typeface="楷体_GB2312" pitchFamily="49" charset="-122"/>
                <a:ea typeface="宋体" panose="02010600030101010101" pitchFamily="2" charset="-122"/>
              </a:rPr>
              <a:t>MOV  AH , 02H</a:t>
            </a:r>
            <a:endParaRPr lang="en-US" altLang="zh-CN">
              <a:solidFill>
                <a:schemeClr val="bg2"/>
              </a:solidFill>
              <a:latin typeface="楷体_GB2312" pitchFamily="49" charset="-122"/>
              <a:ea typeface="宋体" panose="02010600030101010101" pitchFamily="2" charset="-122"/>
            </a:endParaRPr>
          </a:p>
          <a:p>
            <a:pPr algn="just">
              <a:spcBef>
                <a:spcPct val="1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chemeClr val="bg2"/>
                </a:solidFill>
                <a:latin typeface="楷体_GB2312" pitchFamily="49" charset="-122"/>
                <a:ea typeface="宋体" panose="02010600030101010101" pitchFamily="2" charset="-122"/>
              </a:rPr>
              <a:t>INT  21H</a:t>
            </a: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</a:t>
            </a:r>
            <a:endParaRPr lang="en-US" altLang="zh-CN" b="1">
              <a:solidFill>
                <a:srgbClr val="00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10000"/>
              </a:spcBef>
            </a:pPr>
            <a:r>
              <a:rPr lang="en-US" altLang="zh-CN" b="1">
                <a:solidFill>
                  <a:srgbClr val="00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chemeClr val="bg2"/>
                </a:solidFill>
                <a:latin typeface="楷体_GB2312" pitchFamily="49" charset="-122"/>
                <a:ea typeface="宋体" panose="02010600030101010101" pitchFamily="2" charset="-122"/>
              </a:rPr>
              <a:t>MOV  DL ,</a:t>
            </a:r>
            <a:r>
              <a:rPr lang="en-US" altLang="zh-CN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0AH</a:t>
            </a:r>
            <a:r>
              <a:rPr lang="en-US" altLang="zh-CN" b="1">
                <a:solidFill>
                  <a:srgbClr val="BAE9A5"/>
                </a:solidFill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  </a:t>
            </a:r>
            <a:r>
              <a:rPr lang="en-US" altLang="zh-CN" b="1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r>
              <a:rPr lang="zh-CN" altLang="en-US" b="1" dirty="0">
                <a:solidFill>
                  <a:schemeClr val="accent2"/>
                </a:solidFill>
                <a:latin typeface="Times New Roman" panose="02020603050405020304" pitchFamily="18" charset="0"/>
                <a:ea typeface="楷体_GB2312" pitchFamily="49" charset="-122"/>
              </a:rPr>
              <a:t>显示换行符</a:t>
            </a:r>
            <a:endParaRPr lang="zh-CN" altLang="en-US" b="1" dirty="0">
              <a:solidFill>
                <a:schemeClr val="accent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1000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chemeClr val="bg2"/>
                </a:solidFill>
                <a:latin typeface="楷体_GB2312" pitchFamily="49" charset="-122"/>
                <a:ea typeface="宋体" panose="02010600030101010101" pitchFamily="2" charset="-122"/>
              </a:rPr>
              <a:t>MOV  AH , 02H</a:t>
            </a: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</a:t>
            </a:r>
            <a:endParaRPr lang="en-US" altLang="zh-CN" b="1"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Bef>
                <a:spcPct val="10000"/>
              </a:spcBef>
            </a:pPr>
            <a:r>
              <a:rPr lang="en-US" altLang="zh-CN" b="1">
                <a:latin typeface="Times New Roman" panose="02020603050405020304" pitchFamily="18" charset="0"/>
                <a:ea typeface="楷体_GB2312" pitchFamily="49" charset="-122"/>
              </a:rPr>
              <a:t>        </a:t>
            </a:r>
            <a:r>
              <a:rPr lang="en-US" altLang="zh-CN">
                <a:solidFill>
                  <a:schemeClr val="bg2"/>
                </a:solidFill>
                <a:latin typeface="楷体_GB2312" pitchFamily="49" charset="-122"/>
                <a:ea typeface="宋体" panose="02010600030101010101" pitchFamily="2" charset="-122"/>
              </a:rPr>
              <a:t>INT  21H</a:t>
            </a:r>
            <a:endParaRPr lang="en-US" altLang="zh-CN">
              <a:solidFill>
                <a:schemeClr val="bg2"/>
              </a:solidFill>
              <a:latin typeface="楷体_GB2312" pitchFamily="49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0417" name="文本框 214017"/>
          <p:cNvSpPr txBox="1"/>
          <p:nvPr/>
        </p:nvSpPr>
        <p:spPr>
          <a:xfrm>
            <a:off x="304800" y="381000"/>
            <a:ext cx="6324600" cy="51911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0"/>
              </a:spcBef>
            </a:pPr>
            <a:r>
              <a:rPr lang="zh-CN" altLang="en-US" sz="28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例： 应用0</a:t>
            </a:r>
            <a:r>
              <a:rPr lang="en-US" altLang="zh-CN" sz="280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sz="28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功能输入字符串。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14019" name="文本框 214018"/>
          <p:cNvSpPr txBox="1"/>
          <p:nvPr/>
        </p:nvSpPr>
        <p:spPr>
          <a:xfrm>
            <a:off x="304800" y="990600"/>
            <a:ext cx="8745538" cy="58674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lnSpc>
                <a:spcPct val="95000"/>
              </a:lnSpc>
            </a:pP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      SEGMENT           ;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定义缓冲区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95000"/>
              </a:lnSpc>
            </a:pP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max       DB  11                   ;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定义限制最多输入个数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95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  ?                     ;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用于存放实际输入个数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95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DB  11  DUP(?)    ;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用于存放输入的字符串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95000"/>
              </a:lnSpc>
            </a:pP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       ENDS</a:t>
            </a:r>
            <a:endParaRPr lang="en-US" altLang="zh-CN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95000"/>
              </a:lnSpc>
            </a:pP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code       SEGMENT</a:t>
            </a:r>
            <a:endParaRPr lang="en-US" altLang="zh-CN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95000"/>
              </a:lnSpc>
            </a:pP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ASSUME   CS:code, DS:data</a:t>
            </a:r>
            <a:endParaRPr lang="en-US" altLang="zh-CN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95000"/>
              </a:lnSpc>
            </a:pP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start:    MOV   AX , data      ;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置缓冲区地址于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DS:DX </a:t>
            </a:r>
            <a:endParaRPr lang="en-US" altLang="zh-CN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just">
              <a:lnSpc>
                <a:spcPct val="95000"/>
              </a:lnSpc>
            </a:pP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MOV   DS , AX       </a:t>
            </a:r>
            <a:endParaRPr lang="en-US" altLang="zh-CN" sz="20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just">
              <a:lnSpc>
                <a:spcPct val="95000"/>
              </a:lnSpc>
            </a:pP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    DX , max 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endParaRPr lang="en-US" altLang="zh-CN" sz="20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just">
              <a:lnSpc>
                <a:spcPct val="95000"/>
              </a:lnSpc>
            </a:pP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MOV   AH , 0AH      </a:t>
            </a:r>
            <a:endParaRPr lang="en-US" altLang="zh-CN" sz="20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just">
              <a:lnSpc>
                <a:spcPct val="95000"/>
              </a:lnSpc>
            </a:pPr>
            <a:r>
              <a:rPr lang="en-US" altLang="zh-CN" sz="20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INT      21H          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;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调0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输入功能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just">
              <a:lnSpc>
                <a:spcPct val="95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CH , 0         </a:t>
            </a:r>
            <a:endParaRPr lang="en-US" altLang="zh-CN" sz="20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just">
              <a:lnSpc>
                <a:spcPct val="95000"/>
              </a:lnSpc>
            </a:pP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MOV   CL , max+1 ;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取字符串长度放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CX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just">
              <a:lnSpc>
                <a:spcPct val="95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    BX , max+2 ;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取字符串首址于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BX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中 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just">
              <a:lnSpc>
                <a:spcPct val="95000"/>
              </a:lnSpc>
            </a:pP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r>
              <a:rPr lang="en-US" altLang="zh-CN" sz="20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   AL , [BX]    ;</a:t>
            </a:r>
            <a:r>
              <a:rPr lang="zh-CN" altLang="en-US" sz="2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应用所输入的字符</a:t>
            </a:r>
            <a:endParaRPr lang="zh-CN" altLang="en-US" sz="200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95000"/>
              </a:lnSpc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……       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lnSpc>
                <a:spcPct val="95000"/>
              </a:lnSpc>
            </a:pP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code        ENDS</a:t>
            </a:r>
            <a:endParaRPr lang="en-US" altLang="zh-CN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0419" name="右箭头 214024"/>
          <p:cNvSpPr/>
          <p:nvPr/>
        </p:nvSpPr>
        <p:spPr>
          <a:xfrm>
            <a:off x="8686800" y="6553200"/>
            <a:ext cx="457200" cy="304800"/>
          </a:xfrm>
          <a:prstGeom prst="rightArrow">
            <a:avLst>
              <a:gd name="adj1" fmla="val 50000"/>
              <a:gd name="adj2" fmla="val 37500"/>
            </a:avLst>
          </a:prstGeom>
          <a:solidFill>
            <a:srgbClr val="FFCC99"/>
          </a:solidFill>
          <a:ln w="9525">
            <a:noFill/>
          </a:ln>
        </p:spPr>
        <p:txBody>
          <a:bodyPr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0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40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4019" grpId="0" bldLvl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41" name="文本框 219137"/>
          <p:cNvSpPr txBox="1"/>
          <p:nvPr/>
        </p:nvSpPr>
        <p:spPr>
          <a:xfrm>
            <a:off x="1143000" y="609600"/>
            <a:ext cx="7162800" cy="45720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just">
              <a:spcBef>
                <a:spcPts val="300"/>
              </a:spcBef>
              <a:spcAft>
                <a:spcPts val="300"/>
              </a:spcAft>
            </a:pPr>
            <a:r>
              <a:rPr lang="zh-CN" altLang="en-US" b="1" dirty="0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例： 编程显示字符串’ </a:t>
            </a:r>
            <a:r>
              <a:rPr lang="en-US" altLang="zh-CN" b="1" err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Tsinghua</a:t>
            </a:r>
            <a:r>
              <a:rPr lang="en-US" altLang="zh-CN" b="1">
                <a:solidFill>
                  <a:schemeClr val="bg2"/>
                </a:solidFill>
                <a:latin typeface="楷体_GB2312" pitchFamily="49" charset="-122"/>
                <a:ea typeface="楷体_GB2312" pitchFamily="49" charset="-122"/>
              </a:rPr>
              <a:t> University’</a:t>
            </a:r>
            <a:endParaRPr lang="en-US" altLang="zh-CN">
              <a:solidFill>
                <a:schemeClr val="bg2"/>
              </a:solidFill>
              <a:latin typeface="楷体_GB2312" pitchFamily="49" charset="-122"/>
              <a:ea typeface="楷体_GB2312" pitchFamily="49" charset="-122"/>
            </a:endParaRPr>
          </a:p>
        </p:txBody>
      </p:sp>
      <p:sp>
        <p:nvSpPr>
          <p:cNvPr id="219139" name="文本框 219138"/>
          <p:cNvSpPr txBox="1"/>
          <p:nvPr/>
        </p:nvSpPr>
        <p:spPr>
          <a:xfrm>
            <a:off x="1066800" y="1219200"/>
            <a:ext cx="6781800" cy="5257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p>
            <a:pPr algn="just">
              <a:spcAft>
                <a:spcPct val="10000"/>
              </a:spcAft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        SEGMENT               </a:t>
            </a: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r>
              <a:rPr lang="zh-CN" altLang="zh-CN" sz="22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定义显示的子符串</a:t>
            </a:r>
            <a:endParaRPr lang="zh-CN" altLang="en-US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ct val="10000"/>
              </a:spcAft>
            </a:pPr>
            <a:r>
              <a:rPr lang="en-US" altLang="zh-CN" sz="2200" err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stri</a:t>
            </a: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DB  ‘</a:t>
            </a:r>
            <a:r>
              <a:rPr lang="en-US" altLang="zh-CN" sz="2200" err="1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Tsinghua</a:t>
            </a: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University’, ‘$’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ct val="10000"/>
              </a:spcAft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       ENDS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ct val="10000"/>
              </a:spcAft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code      SEGMENT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ct val="10000"/>
              </a:spcAft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ASSUME   CS:code, DS:data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ct val="10000"/>
              </a:spcAft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start:     MOV   AX,  data       </a:t>
            </a: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r>
              <a:rPr lang="zh-CN" altLang="en-US" sz="22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置缓冲区地址于</a:t>
            </a: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DS:DX 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Aft>
                <a:spcPct val="10000"/>
              </a:spcAft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MOV   DS,  AX       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just">
              <a:spcAft>
                <a:spcPct val="10000"/>
              </a:spcAft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LEA     DX,  </a:t>
            </a:r>
            <a:r>
              <a:rPr lang="en-US" altLang="zh-CN" sz="2200" err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stri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</a:t>
            </a:r>
            <a:endParaRPr lang="en-US" altLang="zh-CN" sz="22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lvl="1" indent="0" algn="just">
              <a:spcAft>
                <a:spcPct val="10000"/>
              </a:spcAft>
            </a:pP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MOV   AH,  09H        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调显示功能</a:t>
            </a:r>
            <a:endParaRPr lang="zh-CN" altLang="en-US" sz="2200" dirty="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indent="0" algn="just">
              <a:spcAft>
                <a:spcPct val="10000"/>
              </a:spcAft>
            </a:pPr>
            <a:r>
              <a:rPr lang="zh-CN" altLang="en-US" sz="2200" dirty="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       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楷体_GB2312" pitchFamily="49" charset="-122"/>
              </a:rPr>
              <a:t>INT      21H</a:t>
            </a:r>
            <a:endParaRPr lang="en-US" altLang="zh-CN" sz="2200">
              <a:solidFill>
                <a:srgbClr val="FF0000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indent="0" algn="just">
              <a:spcAft>
                <a:spcPct val="10000"/>
              </a:spcAft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MOV   AH,  4CH       </a:t>
            </a: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;</a:t>
            </a:r>
            <a:r>
              <a:rPr lang="zh-CN" altLang="zh-CN" sz="22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返回</a:t>
            </a: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DOS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lvl="1" indent="0" algn="just">
              <a:spcAft>
                <a:spcPct val="10000"/>
              </a:spcAft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       INT      21H    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  <a:p>
            <a:pPr algn="just">
              <a:spcAft>
                <a:spcPct val="10000"/>
              </a:spcAft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code     ENDS              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>
              <a:spcAft>
                <a:spcPct val="10000"/>
              </a:spcAft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END    start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1443" name="灯片编号占位符 1"/>
          <p:cNvSpPr/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19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9139" grpId="0" bldLvl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2465" name="文本框 220161"/>
          <p:cNvSpPr txBox="1"/>
          <p:nvPr/>
        </p:nvSpPr>
        <p:spPr>
          <a:xfrm>
            <a:off x="328613" y="115888"/>
            <a:ext cx="8556625" cy="830262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spcBef>
                <a:spcPct val="10000"/>
              </a:spcBef>
            </a:pPr>
            <a:r>
              <a:rPr lang="zh-CN" altLang="en-US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：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利用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DOS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系统功能调用实现人机对话。根据屏幕上显示的提示信息，从键盘输入字符串并存入内存缓冲区。</a:t>
            </a:r>
            <a:endParaRPr lang="zh-CN" altLang="en-US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220163" name="文本框 220162"/>
          <p:cNvSpPr txBox="1"/>
          <p:nvPr/>
        </p:nvSpPr>
        <p:spPr>
          <a:xfrm>
            <a:off x="250825" y="946150"/>
            <a:ext cx="8836025" cy="60420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DATA	  SEGMENT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BUF	  DB	100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；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定义输入缓冲区长度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DB	？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；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保留为填入实际输入的字符个数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DB	100  DUP（？）	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         ；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准备接收键盘输入信息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MESG	  DB	‘WHAT IS YOUR NAME ？$’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       ；</a:t>
            </a: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要显示的提示信息</a:t>
            </a: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DATA     ENDS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CODE	  SEGMENT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2200" b="1"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ASSUME   CS:CODE, DS:DATA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START：MOV	AX，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 MOV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DS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，AX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  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</a:t>
            </a:r>
            <a:r>
              <a:rPr lang="en-US" altLang="zh-CN" b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DX</a:t>
            </a:r>
            <a:r>
              <a:rPr lang="en-US" altLang="zh-CN" sz="1800" b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，</a:t>
            </a:r>
            <a:r>
              <a:rPr lang="en-US" altLang="zh-CN" b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OFFSET  MESG</a:t>
            </a:r>
            <a:endParaRPr lang="en-US" altLang="zh-CN" b="1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b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	AH，9</a:t>
            </a:r>
            <a:r>
              <a:rPr lang="en-US" altLang="zh-CN" b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	 ；</a:t>
            </a:r>
            <a:r>
              <a:rPr lang="zh-CN" altLang="en-US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屏幕显示提示信息</a:t>
            </a:r>
            <a:endParaRPr lang="zh-CN" altLang="en-US" b="1" dirty="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	  </a:t>
            </a:r>
            <a:r>
              <a:rPr lang="en-US" altLang="zh-CN" sz="1800" b="1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	21H</a:t>
            </a:r>
            <a:endParaRPr lang="en-US" altLang="zh-CN" sz="1800" b="1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 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	DX，OFFSET  BUF</a:t>
            </a:r>
            <a:endParaRPr lang="en-US" altLang="zh-CN" sz="1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MOV	AH，10</a:t>
            </a:r>
            <a:r>
              <a:rPr lang="en-US" altLang="zh-CN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	 ；</a:t>
            </a: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接收键盘输入</a:t>
            </a:r>
            <a:endParaRPr lang="zh-CN" altLang="en-US" b="1" dirty="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</a:t>
            </a:r>
            <a:r>
              <a:rPr lang="en-US" altLang="zh-CN" sz="1800" b="1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INT	21H</a:t>
            </a:r>
            <a:endParaRPr lang="en-US" altLang="zh-CN" sz="1800" b="1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	   </a:t>
            </a:r>
            <a:r>
              <a:rPr lang="en-US" altLang="zh-CN" sz="1800" b="1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  <a:endParaRPr lang="en-US" altLang="zh-CN" sz="1800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67" name="灯片编号占位符 1"/>
          <p:cNvSpPr/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220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0163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30754" name="文本框 330753"/>
          <p:cNvSpPr txBox="1"/>
          <p:nvPr/>
        </p:nvSpPr>
        <p:spPr>
          <a:xfrm>
            <a:off x="66675" y="360363"/>
            <a:ext cx="5410200" cy="6497637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zh-CN" altLang="en-US" sz="2200" dirty="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       SEGMENT</a:t>
            </a:r>
            <a:endParaRPr lang="en-US" altLang="zh-CN" sz="220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X1	        DW    XXXXH，XXXXH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X2           DW    XXXXH，XXXXH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X3	        DW     0000H，0000H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DATA       ENDS</a:t>
            </a:r>
            <a:endParaRPr lang="en-US" altLang="zh-CN" sz="220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chemeClr val="accent2"/>
              </a:buClr>
              <a:buSzPct val="65000"/>
            </a:pP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    SEGMENT   PARA   STACK</a:t>
            </a:r>
            <a:endParaRPr lang="en-US" altLang="zh-CN" sz="220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    </a:t>
            </a:r>
            <a:r>
              <a:rPr lang="en-US" altLang="zh-CN" sz="22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DW    20H   DUP（？）</a:t>
            </a:r>
            <a:endParaRPr lang="en-US" altLang="zh-CN" sz="220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    ENDS</a:t>
            </a:r>
            <a:endParaRPr lang="en-US" altLang="zh-CN" sz="220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chemeClr val="accent2"/>
              </a:buClr>
              <a:buSzPct val="65000"/>
            </a:pP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CODE       SEGMENT</a:t>
            </a:r>
            <a:endParaRPr lang="en-US" altLang="zh-CN" sz="220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ASSUME    CS:CODE，DS:DATA</a:t>
            </a:r>
            <a:endParaRPr lang="en-US" altLang="zh-CN" sz="220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MAIN        PROC	FAR</a:t>
            </a:r>
            <a:endParaRPr lang="en-US" altLang="zh-CN" sz="220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     START:</a:t>
            </a:r>
            <a:r>
              <a:rPr lang="en-US" altLang="zh-CN" sz="22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PUSH	DS</a:t>
            </a:r>
            <a:endParaRPr lang="en-US" altLang="zh-CN" sz="220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     MOV	AX，0</a:t>
            </a:r>
            <a:endParaRPr lang="en-US" altLang="zh-CN" sz="220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     PUSH	AX	</a:t>
            </a:r>
            <a:endParaRPr lang="en-US" altLang="zh-CN" sz="220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"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     MOV	AX，DATA</a:t>
            </a:r>
            <a:endParaRPr lang="en-US" altLang="zh-CN" sz="220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"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     MOV	DS ，AX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</a:t>
            </a:r>
            <a:endParaRPr lang="en-US" altLang="zh-CN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0758" name="文本框 330757"/>
          <p:cNvSpPr txBox="1"/>
          <p:nvPr/>
        </p:nvSpPr>
        <p:spPr>
          <a:xfrm>
            <a:off x="5197475" y="736600"/>
            <a:ext cx="3962400" cy="6176963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fontAlgn="b"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</a:t>
            </a: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CLC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"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	     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MOV    CX，02H</a:t>
            </a:r>
            <a:endParaRPr lang="en-US" altLang="zh-CN" sz="22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"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	      LEA      SI， X1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"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LEA      DI， X2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"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LEA      BX， X3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"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E20：</a:t>
            </a: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MOV    AX，[SI]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"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ADC     AX，[DI]    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"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MOV    [BX]， AX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"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ADD      SI， 2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"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  ADD      DI， 2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"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ADD      BX， 2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"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</a:t>
            </a:r>
            <a:r>
              <a:rPr lang="en-US" altLang="zh-CN" sz="22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LOOP   E20</a:t>
            </a:r>
            <a:endParaRPr lang="en-US" altLang="zh-CN" sz="22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"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	      </a:t>
            </a:r>
            <a:endParaRPr lang="en-US" altLang="zh-CN" sz="220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"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RET</a:t>
            </a:r>
            <a:endParaRPr lang="en-US" altLang="zh-CN" sz="220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"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MAIN    ENDP</a:t>
            </a:r>
            <a:endParaRPr lang="en-US" altLang="zh-CN" sz="220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"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CODE   ENDS</a:t>
            </a:r>
            <a:endParaRPr lang="en-US" altLang="zh-CN" sz="2200">
              <a:solidFill>
                <a:srgbClr val="FF00FF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">
              <a:spcBef>
                <a:spcPct val="5000"/>
              </a:spcBef>
              <a:buClr>
                <a:schemeClr val="accent2"/>
              </a:buClr>
              <a:buSzPct val="65000"/>
            </a:pPr>
            <a:r>
              <a:rPr lang="en-US" altLang="zh-CN" sz="2200">
                <a:solidFill>
                  <a:srgbClr val="FF00FF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         END  </a:t>
            </a:r>
            <a:r>
              <a:rPr lang="en-US" altLang="zh-CN">
                <a:solidFill>
                  <a:srgbClr val="FF00FF"/>
                </a:solidFill>
                <a:latin typeface="Times New Roman" panose="02020603050405020304" pitchFamily="18" charset="0"/>
                <a:ea typeface="楷体_GB2312" pitchFamily="49" charset="-122"/>
              </a:rPr>
              <a:t>START</a:t>
            </a:r>
            <a:endParaRPr lang="en-US" altLang="zh-CN">
              <a:solidFill>
                <a:srgbClr val="FF00FF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  <p:sp>
        <p:nvSpPr>
          <p:cNvPr id="63491" name="矩形 330758"/>
          <p:cNvSpPr/>
          <p:nvPr/>
        </p:nvSpPr>
        <p:spPr>
          <a:xfrm>
            <a:off x="66675" y="0"/>
            <a:ext cx="6715125" cy="4603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 algn="ctr">
              <a:spcBef>
                <a:spcPct val="15000"/>
              </a:spcBef>
            </a:pP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例</a:t>
            </a:r>
            <a:r>
              <a:rPr lang="en-US" altLang="zh-CN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.  </a:t>
            </a:r>
            <a:r>
              <a:rPr lang="zh-CN" altLang="en-US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多精度数加减</a:t>
            </a:r>
            <a:r>
              <a:rPr lang="zh-CN" altLang="en-US" sz="2200" dirty="0">
                <a:solidFill>
                  <a:schemeClr val="bg2"/>
                </a:solidFill>
                <a:latin typeface="Times New Roman" panose="02020603050405020304" pitchFamily="18" charset="0"/>
                <a:ea typeface="楷体_GB2312" pitchFamily="49" charset="-122"/>
              </a:rPr>
              <a:t>（二进制数，低位在前）</a:t>
            </a:r>
            <a:endParaRPr lang="zh-CN" altLang="en-US" sz="2200" dirty="0">
              <a:solidFill>
                <a:schemeClr val="bg2"/>
              </a:solidFill>
              <a:latin typeface="Times New Roman" panose="02020603050405020304" pitchFamily="18" charset="0"/>
              <a:ea typeface="楷体_GB2312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0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30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0754" grpId="0"/>
      <p:bldP spid="330758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4513" name="标题 207873"/>
          <p:cNvSpPr>
            <a:spLocks noGrp="1"/>
          </p:cNvSpPr>
          <p:nvPr>
            <p:ph type="title"/>
          </p:nvPr>
        </p:nvSpPr>
        <p:spPr>
          <a:xfrm>
            <a:off x="193675" y="158750"/>
            <a:ext cx="7772400" cy="609600"/>
          </a:xfrm>
        </p:spPr>
        <p:txBody>
          <a:bodyPr anchor="b"/>
          <a:p>
            <a:r>
              <a:rPr kumimoji="1" lang="zh-CN" altLang="en-US" sz="2800" dirty="0">
                <a:solidFill>
                  <a:schemeClr val="accent2"/>
                </a:solidFill>
                <a:latin typeface="宋体" panose="02010600030101010101" pitchFamily="2" charset="-122"/>
                <a:ea typeface="黑体" panose="02010609060101010101" pitchFamily="49" charset="-122"/>
                <a:cs typeface="+mj-cs"/>
              </a:rPr>
              <a:t>循环、分支、子程序设计</a:t>
            </a:r>
            <a:endParaRPr kumimoji="1" lang="zh-CN" altLang="en-US" sz="2800" dirty="0">
              <a:solidFill>
                <a:schemeClr val="accent2"/>
              </a:solidFill>
              <a:latin typeface="宋体" panose="02010600030101010101" pitchFamily="2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64514" name="文本占位符 207874"/>
          <p:cNvSpPr>
            <a:spLocks noGrp="1"/>
          </p:cNvSpPr>
          <p:nvPr>
            <p:ph idx="1"/>
          </p:nvPr>
        </p:nvSpPr>
        <p:spPr>
          <a:xfrm>
            <a:off x="533400" y="1371600"/>
            <a:ext cx="8418513" cy="4114800"/>
          </a:xfrm>
        </p:spPr>
        <p:txBody>
          <a:bodyPr anchor="t"/>
          <a:p>
            <a:r>
              <a:rPr kumimoji="1" lang="zh-CN" altLang="en-US" sz="2800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【例】</a:t>
            </a:r>
            <a:r>
              <a:rPr kumimoji="1" lang="zh-CN" altLang="en-US" sz="2400" dirty="0">
                <a:solidFill>
                  <a:srgbClr val="000000"/>
                </a:solidFill>
                <a:latin typeface="宋体" panose="02010600030101010101" pitchFamily="2" charset="-122"/>
                <a:ea typeface="黑体" panose="02010609060101010101" pitchFamily="49" charset="-122"/>
                <a:cs typeface="+mn-cs"/>
              </a:rPr>
              <a:t>写一个程序，它先接受一个字符串，然后显示其中数字字符的个数、英文字母的个数和字符串的长度。</a:t>
            </a:r>
            <a:endParaRPr kumimoji="1" lang="zh-CN" altLang="en-US" sz="2400" dirty="0">
              <a:solidFill>
                <a:srgbClr val="000000"/>
              </a:solidFill>
              <a:latin typeface="宋体" panose="02010600030101010101" pitchFamily="2" charset="-122"/>
              <a:ea typeface="黑体" panose="02010609060101010101" pitchFamily="49" charset="-122"/>
              <a:cs typeface="+mn-cs"/>
            </a:endParaRPr>
          </a:p>
        </p:txBody>
      </p:sp>
      <p:sp>
        <p:nvSpPr>
          <p:cNvPr id="64515" name="文本框 207883"/>
          <p:cNvSpPr txBox="1"/>
          <p:nvPr/>
        </p:nvSpPr>
        <p:spPr>
          <a:xfrm>
            <a:off x="3581400" y="2590800"/>
            <a:ext cx="1403350" cy="45720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解决方法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4516" name="文本框 207884"/>
          <p:cNvSpPr txBox="1"/>
          <p:nvPr/>
        </p:nvSpPr>
        <p:spPr>
          <a:xfrm>
            <a:off x="685800" y="3276600"/>
            <a:ext cx="8001000" cy="2546350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30000"/>
              </a:lnSpc>
            </a:pPr>
            <a:r>
              <a:rPr lang="zh-CN" altLang="en-US" sz="2800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Step1：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利用0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号功能调用接受一个字符串；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Step2：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分别统计其中数字字符、英文字母的个数；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Step3：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用十进制数的形式显示它们。</a:t>
            </a:r>
            <a:endParaRPr lang="zh-CN" altLang="en-US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30000"/>
              </a:lnSpc>
            </a:pPr>
            <a:r>
              <a:rPr lang="zh-CN" altLang="en-US" b="1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注意：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整个字符串的长度从0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dirty="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号功能调用的出口参数中取得。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17" name="灯片编号占位符 1"/>
          <p:cNvSpPr/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5537" name="矩形 335873"/>
          <p:cNvSpPr/>
          <p:nvPr/>
        </p:nvSpPr>
        <p:spPr>
          <a:xfrm>
            <a:off x="381000" y="685800"/>
            <a:ext cx="4800600" cy="6096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r>
              <a:rPr lang="zh-CN" altLang="en-US" sz="2800" dirty="0">
                <a:solidFill>
                  <a:schemeClr val="bg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数据定义：</a:t>
            </a:r>
            <a:endParaRPr lang="zh-CN" altLang="en-US" sz="2800" dirty="0">
              <a:solidFill>
                <a:schemeClr val="bg2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65538" name="文本框 335874"/>
          <p:cNvSpPr txBox="1"/>
          <p:nvPr/>
        </p:nvSpPr>
        <p:spPr>
          <a:xfrm>
            <a:off x="304800" y="1447800"/>
            <a:ext cx="8610600" cy="44735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MLENGTH =128      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缓冲区长度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DSEG   SEGMENT    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数据段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BUFF   DB  MLENGTH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符合0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AH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号功能调用所需的缓冲区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  ?     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实际键入的字符数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DB  MLENGTH DUP(?) 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MESS0  DB  ‘Please input:$’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MESS1  DB  ‘Length = $’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MESS2  DB  ‘X = $’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MESS3  DB  ‘Y = $’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DSEG   ENDS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6561" name="矩形 336897"/>
          <p:cNvSpPr/>
          <p:nvPr/>
        </p:nvSpPr>
        <p:spPr>
          <a:xfrm>
            <a:off x="609600" y="882650"/>
            <a:ext cx="762000" cy="42132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p>
            <a:pPr>
              <a:lnSpc>
                <a:spcPct val="110000"/>
              </a:lnSpc>
            </a:pPr>
            <a:r>
              <a:rPr lang="zh-CN" altLang="en-US" sz="4000" dirty="0">
                <a:solidFill>
                  <a:schemeClr val="bg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分类统计流程</a:t>
            </a:r>
            <a:endParaRPr lang="zh-CN" altLang="en-US" sz="4000" dirty="0">
              <a:solidFill>
                <a:schemeClr val="bg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2" name="矩形 336898"/>
          <p:cNvSpPr/>
          <p:nvPr/>
        </p:nvSpPr>
        <p:spPr>
          <a:xfrm>
            <a:off x="2743200" y="381000"/>
            <a:ext cx="4495800" cy="381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SI←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字符串首址，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CX←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字符个数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3" name="矩形 336899"/>
          <p:cNvSpPr/>
          <p:nvPr/>
        </p:nvSpPr>
        <p:spPr>
          <a:xfrm>
            <a:off x="2743200" y="1143000"/>
            <a:ext cx="4495800" cy="381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AL←</a:t>
            </a:r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取1个字符，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SI←SI+1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4" name="流程图: 决策 336900"/>
          <p:cNvSpPr/>
          <p:nvPr/>
        </p:nvSpPr>
        <p:spPr>
          <a:xfrm>
            <a:off x="3962400" y="1752600"/>
            <a:ext cx="2438400" cy="457200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 &lt; ‘0’ ？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5" name="流程图: 决策 336901"/>
          <p:cNvSpPr/>
          <p:nvPr/>
        </p:nvSpPr>
        <p:spPr>
          <a:xfrm>
            <a:off x="4114800" y="2438400"/>
            <a:ext cx="2133600" cy="457200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 &gt; ‘9’ ？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6" name="流程图: 决策 336902"/>
          <p:cNvSpPr/>
          <p:nvPr/>
        </p:nvSpPr>
        <p:spPr>
          <a:xfrm>
            <a:off x="5486400" y="3962400"/>
            <a:ext cx="1981200" cy="457200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 &lt; ‘a’ ？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7" name="流程图: 决策 336903"/>
          <p:cNvSpPr/>
          <p:nvPr/>
        </p:nvSpPr>
        <p:spPr>
          <a:xfrm>
            <a:off x="5562600" y="4724400"/>
            <a:ext cx="1981200" cy="609600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AL &gt; ‘z’ ？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8" name="矩形 336904"/>
          <p:cNvSpPr/>
          <p:nvPr/>
        </p:nvSpPr>
        <p:spPr>
          <a:xfrm>
            <a:off x="2743200" y="3124200"/>
            <a:ext cx="2133600" cy="381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数字计数器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BL+1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69" name="矩形 336905"/>
          <p:cNvSpPr/>
          <p:nvPr/>
        </p:nvSpPr>
        <p:spPr>
          <a:xfrm>
            <a:off x="5495925" y="5562600"/>
            <a:ext cx="2133600" cy="381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字符计数器</a:t>
            </a:r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BH+1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0" name="矩形 336906"/>
          <p:cNvSpPr/>
          <p:nvPr/>
        </p:nvSpPr>
        <p:spPr>
          <a:xfrm>
            <a:off x="5410200" y="3048000"/>
            <a:ext cx="2362200" cy="6096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小写字符不变，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大写字符转成小写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1" name="矩形 336907"/>
          <p:cNvSpPr/>
          <p:nvPr/>
        </p:nvSpPr>
        <p:spPr>
          <a:xfrm>
            <a:off x="2667000" y="4572000"/>
            <a:ext cx="2133600" cy="381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CX←CX-1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2" name="流程图: 决策 336908"/>
          <p:cNvSpPr/>
          <p:nvPr/>
        </p:nvSpPr>
        <p:spPr>
          <a:xfrm>
            <a:off x="2819400" y="5181600"/>
            <a:ext cx="1828800" cy="457200"/>
          </a:xfrm>
          <a:prstGeom prst="flowChartDecision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CX=0？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73" name="直接连接符 336909"/>
          <p:cNvSpPr/>
          <p:nvPr/>
        </p:nvSpPr>
        <p:spPr>
          <a:xfrm>
            <a:off x="5181600" y="762000"/>
            <a:ext cx="0" cy="381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74" name="直接连接符 336910"/>
          <p:cNvSpPr/>
          <p:nvPr/>
        </p:nvSpPr>
        <p:spPr>
          <a:xfrm>
            <a:off x="5181600" y="1524000"/>
            <a:ext cx="0" cy="228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75" name="直接连接符 336911"/>
          <p:cNvSpPr/>
          <p:nvPr/>
        </p:nvSpPr>
        <p:spPr>
          <a:xfrm>
            <a:off x="5181600" y="2209800"/>
            <a:ext cx="0" cy="228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76" name="直接连接符 336912"/>
          <p:cNvSpPr/>
          <p:nvPr/>
        </p:nvSpPr>
        <p:spPr>
          <a:xfrm flipH="1">
            <a:off x="3733800" y="2667000"/>
            <a:ext cx="3810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577" name="直接连接符 336913"/>
          <p:cNvSpPr/>
          <p:nvPr/>
        </p:nvSpPr>
        <p:spPr>
          <a:xfrm>
            <a:off x="3733800" y="2667000"/>
            <a:ext cx="0" cy="4572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78" name="直接连接符 336914"/>
          <p:cNvSpPr/>
          <p:nvPr/>
        </p:nvSpPr>
        <p:spPr>
          <a:xfrm>
            <a:off x="6172200" y="2667000"/>
            <a:ext cx="3048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579" name="直接连接符 336915"/>
          <p:cNvSpPr/>
          <p:nvPr/>
        </p:nvSpPr>
        <p:spPr>
          <a:xfrm>
            <a:off x="6477000" y="2667000"/>
            <a:ext cx="0" cy="381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80" name="直接连接符 336916"/>
          <p:cNvSpPr/>
          <p:nvPr/>
        </p:nvSpPr>
        <p:spPr>
          <a:xfrm>
            <a:off x="6477000" y="3657600"/>
            <a:ext cx="0" cy="304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81" name="直接连接符 336917"/>
          <p:cNvSpPr/>
          <p:nvPr/>
        </p:nvSpPr>
        <p:spPr>
          <a:xfrm flipH="1">
            <a:off x="3733800" y="4187825"/>
            <a:ext cx="1752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82" name="直接连接符 336918"/>
          <p:cNvSpPr/>
          <p:nvPr/>
        </p:nvSpPr>
        <p:spPr>
          <a:xfrm>
            <a:off x="6553200" y="4419600"/>
            <a:ext cx="0" cy="304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83" name="直接连接符 336919"/>
          <p:cNvSpPr/>
          <p:nvPr/>
        </p:nvSpPr>
        <p:spPr>
          <a:xfrm>
            <a:off x="6553200" y="5334000"/>
            <a:ext cx="0" cy="228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84" name="直接连接符 336920"/>
          <p:cNvSpPr/>
          <p:nvPr/>
        </p:nvSpPr>
        <p:spPr>
          <a:xfrm>
            <a:off x="6534150" y="5943600"/>
            <a:ext cx="0" cy="381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585" name="直接连接符 336921"/>
          <p:cNvSpPr/>
          <p:nvPr/>
        </p:nvSpPr>
        <p:spPr>
          <a:xfrm>
            <a:off x="3733800" y="4953000"/>
            <a:ext cx="0" cy="2286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86" name="直接连接符 336922"/>
          <p:cNvSpPr/>
          <p:nvPr/>
        </p:nvSpPr>
        <p:spPr>
          <a:xfrm>
            <a:off x="3733800" y="3505200"/>
            <a:ext cx="0" cy="1066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87" name="直接连接符 336923"/>
          <p:cNvSpPr/>
          <p:nvPr/>
        </p:nvSpPr>
        <p:spPr>
          <a:xfrm>
            <a:off x="2286000" y="1981200"/>
            <a:ext cx="1676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588" name="直接连接符 336924"/>
          <p:cNvSpPr/>
          <p:nvPr/>
        </p:nvSpPr>
        <p:spPr>
          <a:xfrm>
            <a:off x="2286000" y="1981200"/>
            <a:ext cx="0" cy="2209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589" name="直接连接符 336925"/>
          <p:cNvSpPr/>
          <p:nvPr/>
        </p:nvSpPr>
        <p:spPr>
          <a:xfrm flipH="1" flipV="1">
            <a:off x="5181600" y="4176713"/>
            <a:ext cx="0" cy="2116137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90" name="直接连接符 336926"/>
          <p:cNvSpPr/>
          <p:nvPr/>
        </p:nvSpPr>
        <p:spPr>
          <a:xfrm>
            <a:off x="3733800" y="5638800"/>
            <a:ext cx="0" cy="3810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91" name="直接连接符 336927"/>
          <p:cNvSpPr/>
          <p:nvPr/>
        </p:nvSpPr>
        <p:spPr>
          <a:xfrm>
            <a:off x="5186363" y="6302375"/>
            <a:ext cx="1371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592" name="直接连接符 336928"/>
          <p:cNvSpPr/>
          <p:nvPr/>
        </p:nvSpPr>
        <p:spPr>
          <a:xfrm flipV="1">
            <a:off x="1905000" y="914400"/>
            <a:ext cx="0" cy="449580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593" name="直接连接符 336929"/>
          <p:cNvSpPr/>
          <p:nvPr/>
        </p:nvSpPr>
        <p:spPr>
          <a:xfrm>
            <a:off x="1905000" y="914400"/>
            <a:ext cx="32766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94" name="文本框 336930"/>
          <p:cNvSpPr txBox="1"/>
          <p:nvPr/>
        </p:nvSpPr>
        <p:spPr>
          <a:xfrm>
            <a:off x="5334000" y="2120900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95" name="文本框 336931"/>
          <p:cNvSpPr txBox="1"/>
          <p:nvPr/>
        </p:nvSpPr>
        <p:spPr>
          <a:xfrm>
            <a:off x="3810000" y="2330450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96" name="文本框 336932"/>
          <p:cNvSpPr txBox="1"/>
          <p:nvPr/>
        </p:nvSpPr>
        <p:spPr>
          <a:xfrm>
            <a:off x="3581400" y="1676400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97" name="文本框 336933"/>
          <p:cNvSpPr txBox="1"/>
          <p:nvPr/>
        </p:nvSpPr>
        <p:spPr>
          <a:xfrm>
            <a:off x="6172200" y="2286000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598" name="直接连接符 336934"/>
          <p:cNvSpPr/>
          <p:nvPr/>
        </p:nvSpPr>
        <p:spPr>
          <a:xfrm>
            <a:off x="2286000" y="4191000"/>
            <a:ext cx="14478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triangle" w="med" len="med"/>
          </a:ln>
        </p:spPr>
      </p:sp>
      <p:sp>
        <p:nvSpPr>
          <p:cNvPr id="66599" name="文本框 336935"/>
          <p:cNvSpPr txBox="1"/>
          <p:nvPr/>
        </p:nvSpPr>
        <p:spPr>
          <a:xfrm>
            <a:off x="5181600" y="3854450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600" name="文本框 336936"/>
          <p:cNvSpPr txBox="1"/>
          <p:nvPr/>
        </p:nvSpPr>
        <p:spPr>
          <a:xfrm>
            <a:off x="6629400" y="4419600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601" name="文本框 336937"/>
          <p:cNvSpPr txBox="1"/>
          <p:nvPr/>
        </p:nvSpPr>
        <p:spPr>
          <a:xfrm>
            <a:off x="6781800" y="5226050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N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602" name="直接连接符 336938"/>
          <p:cNvSpPr/>
          <p:nvPr/>
        </p:nvSpPr>
        <p:spPr>
          <a:xfrm flipH="1">
            <a:off x="1905000" y="5410200"/>
            <a:ext cx="9144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603" name="矩形 336939"/>
          <p:cNvSpPr/>
          <p:nvPr/>
        </p:nvSpPr>
        <p:spPr>
          <a:xfrm>
            <a:off x="2590800" y="6019800"/>
            <a:ext cx="2133600" cy="381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/>
          <a:p>
            <a:pPr algn="ctr"/>
            <a:r>
              <a:rPr lang="zh-CN" altLang="en-US" dirty="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保存结果，结束</a:t>
            </a:r>
            <a:endParaRPr lang="zh-CN" altLang="en-US" dirty="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6604" name="直接连接符 336940"/>
          <p:cNvSpPr/>
          <p:nvPr/>
        </p:nvSpPr>
        <p:spPr>
          <a:xfrm>
            <a:off x="1447800" y="577850"/>
            <a:ext cx="0" cy="5029200"/>
          </a:xfrm>
          <a:prstGeom prst="line">
            <a:avLst/>
          </a:prstGeom>
          <a:ln w="57150" cap="flat" cmpd="thinThick">
            <a:solidFill>
              <a:srgbClr val="FF0066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6605" name="直接连接符 336941"/>
          <p:cNvSpPr/>
          <p:nvPr/>
        </p:nvSpPr>
        <p:spPr>
          <a:xfrm flipH="1">
            <a:off x="5181600" y="5026025"/>
            <a:ext cx="381000" cy="0"/>
          </a:xfrm>
          <a:prstGeom prst="line">
            <a:avLst/>
          </a:prstGeom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triangle" w="med" len="med"/>
          </a:ln>
        </p:spPr>
      </p:sp>
      <p:sp>
        <p:nvSpPr>
          <p:cNvPr id="66606" name="文本框 336942"/>
          <p:cNvSpPr txBox="1"/>
          <p:nvPr/>
        </p:nvSpPr>
        <p:spPr>
          <a:xfrm>
            <a:off x="5257800" y="4616450"/>
            <a:ext cx="368300" cy="3968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Y</a:t>
            </a:r>
            <a:endParaRPr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7585" name="文本框 337921"/>
          <p:cNvSpPr txBox="1"/>
          <p:nvPr/>
        </p:nvSpPr>
        <p:spPr>
          <a:xfrm>
            <a:off x="457200" y="381000"/>
            <a:ext cx="8153400" cy="593407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CSEG  SEGMENT             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代码段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ASSUME   CS:CSEG, DS:DSEG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START:  MOV   AX,DSEG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MOV   DS,AX       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设置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DS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MOV   DX,OFFSET  MESS0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显示提示信息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CALL  DISPMESS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MOV   DX,OFFSET  BUFF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MOV   AH,10    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接受一个字符串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  21H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CALL  NEWLINE         ；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MOV   BH,0      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清数字字符计数器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  BL,0      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清字母符计数器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  CL,BUFF+1 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取字符串长度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  CH,0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JCXZ  COK  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若字符串长度等于0，不统计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  SI,OFFSET  BUFF+2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指向字符串首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8609" name="文本框 338945"/>
          <p:cNvSpPr txBox="1"/>
          <p:nvPr/>
        </p:nvSpPr>
        <p:spPr>
          <a:xfrm>
            <a:off x="381000" y="533400"/>
            <a:ext cx="8153400" cy="5619750"/>
          </a:xfrm>
          <a:prstGeom prst="rect">
            <a:avLst/>
          </a:prstGeom>
          <a:noFill/>
          <a:ln w="28575">
            <a:noFill/>
          </a:ln>
        </p:spPr>
        <p:txBody>
          <a:bodyPr tIns="72000" bIns="72000" anchor="t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AGAIN:MOV   AL,[SI]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取一个字符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   SI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调整数据指针，指向下一个数据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CMP   AL,‘0’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判断是否是数字字符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JB    NEXT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小于‘0’，不属于统计字符，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CMP   AL,’9’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大于‘9’，不是数字字符，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JA    NODEC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转向字母字符判断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INC   BH        ；‘0’～‘9’，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数字符计数加1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JMP   SHORT  NEXT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转向取一个字符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NODEC:OR    AL,20H 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转小写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CMP   AL，‘a’ 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判断是否是字母符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JB    NEXT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CMP   AL,‘z’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JA    NEXT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INC   BL     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字母符计数加1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NEXT:LOOP  AGAIN  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下一个 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1265" name="Object 4"/>
          <p:cNvGraphicFramePr>
            <a:graphicFrameLocks noGrp="1"/>
          </p:cNvGraphicFramePr>
          <p:nvPr>
            <p:ph idx="1"/>
          </p:nvPr>
        </p:nvGraphicFramePr>
        <p:xfrm>
          <a:off x="282575" y="334963"/>
          <a:ext cx="8632825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1" name="" r:id="rId1" imgW="4314825" imgH="3228975" progId="Visio.Drawing.11">
                  <p:embed/>
                </p:oleObj>
              </mc:Choice>
              <mc:Fallback>
                <p:oleObj name="" r:id="rId1" imgW="4314825" imgH="3228975" progId="Visio.Drawing.11">
                  <p:embed/>
                  <p:pic>
                    <p:nvPicPr>
                      <p:cNvPr id="0" name="图片 3080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575" y="334963"/>
                        <a:ext cx="8632825" cy="5943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642938" y="0"/>
            <a:ext cx="7772400" cy="392113"/>
          </a:xfrm>
        </p:spPr>
        <p:txBody>
          <a:bodyPr wrap="square" lIns="91440" tIns="45720" rIns="91440" bIns="45720" anchor="ctr"/>
          <a:p>
            <a:pPr eaLnBrk="1" hangingPunct="1"/>
            <a:r>
              <a:rPr kumimoji="1" lang="en-US" altLang="zh-CN" sz="36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8086/8088</a:t>
            </a:r>
            <a:r>
              <a:rPr kumimoji="1" lang="zh-CN" altLang="en-US" sz="36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寄存器组</a:t>
            </a:r>
            <a:endParaRPr kumimoji="1" lang="zh-CN" altLang="en-US" sz="36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sp>
        <p:nvSpPr>
          <p:cNvPr id="10243" name="文本框 1"/>
          <p:cNvSpPr txBox="1"/>
          <p:nvPr/>
        </p:nvSpPr>
        <p:spPr>
          <a:xfrm>
            <a:off x="2227263" y="558800"/>
            <a:ext cx="4486275" cy="1938338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2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个专用寄存器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IP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：指令指针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FLAGS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：状态标志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 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(PSW 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程序状态字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)</a:t>
            </a:r>
            <a:endParaRPr lang="en-US" altLang="zh-CN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268" name="矩形 1"/>
          <p:cNvSpPr/>
          <p:nvPr/>
        </p:nvSpPr>
        <p:spPr>
          <a:xfrm>
            <a:off x="5768975" y="2406650"/>
            <a:ext cx="1223963" cy="350838"/>
          </a:xfrm>
          <a:prstGeom prst="rect">
            <a:avLst/>
          </a:prstGeom>
          <a:noFill/>
          <a:ln w="539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269" name="矩形 2"/>
          <p:cNvSpPr/>
          <p:nvPr/>
        </p:nvSpPr>
        <p:spPr>
          <a:xfrm>
            <a:off x="1322388" y="5362575"/>
            <a:ext cx="1601787" cy="350838"/>
          </a:xfrm>
          <a:prstGeom prst="rect">
            <a:avLst/>
          </a:prstGeom>
          <a:noFill/>
          <a:ln w="539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4" name="表格 3"/>
          <p:cNvGraphicFramePr/>
          <p:nvPr/>
        </p:nvGraphicFramePr>
        <p:xfrm>
          <a:off x="282575" y="2970213"/>
          <a:ext cx="8768080" cy="131127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8005"/>
                <a:gridCol w="548005"/>
                <a:gridCol w="548005"/>
                <a:gridCol w="548005"/>
                <a:gridCol w="548005"/>
                <a:gridCol w="548005"/>
                <a:gridCol w="548005"/>
                <a:gridCol w="548005"/>
                <a:gridCol w="548005"/>
                <a:gridCol w="548005"/>
                <a:gridCol w="548005"/>
                <a:gridCol w="548005"/>
                <a:gridCol w="548005"/>
                <a:gridCol w="548005"/>
                <a:gridCol w="548005"/>
                <a:gridCol w="548005"/>
              </a:tblGrid>
              <a:tr h="633095"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OF</a:t>
                      </a:r>
                      <a:endParaRPr lang="en-US" altLang="zh-CN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溢出</a:t>
                      </a:r>
                      <a:endParaRPr lang="zh-CN" altLang="en-US" sz="2000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DF</a:t>
                      </a:r>
                      <a:endParaRPr lang="en-US" altLang="zh-CN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方向</a:t>
                      </a:r>
                      <a:endParaRPr lang="zh-CN" altLang="en-US" sz="2000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IF</a:t>
                      </a:r>
                      <a:endParaRPr lang="en-US" altLang="zh-CN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中断</a:t>
                      </a:r>
                      <a:endParaRPr lang="zh-CN" altLang="en-US" sz="2000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TF</a:t>
                      </a:r>
                      <a:endParaRPr lang="en-US" altLang="zh-CN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单步</a:t>
                      </a:r>
                      <a:endParaRPr lang="zh-CN" altLang="en-US" sz="2000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SF</a:t>
                      </a:r>
                      <a:endParaRPr lang="en-US" altLang="zh-CN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为负</a:t>
                      </a:r>
                      <a:endParaRPr lang="zh-CN" altLang="en-US" sz="2000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ZF</a:t>
                      </a:r>
                      <a:endParaRPr lang="en-US" altLang="zh-CN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为零</a:t>
                      </a:r>
                      <a:endParaRPr lang="zh-CN" altLang="en-US" sz="2000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AF</a:t>
                      </a:r>
                      <a:endParaRPr lang="en-US" altLang="zh-CN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半进位</a:t>
                      </a:r>
                      <a:endParaRPr lang="zh-CN" altLang="en-US" sz="2000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PF</a:t>
                      </a:r>
                      <a:endParaRPr lang="en-US" altLang="zh-CN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奇偶</a:t>
                      </a:r>
                      <a:endParaRPr lang="zh-CN" altLang="en-US" sz="2000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endParaRPr lang="zh-CN" altLang="en-US" sz="2000"/>
                    </a:p>
                  </a:txBody>
                  <a:tcPr anchor="t" anchorCtr="0"/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2000"/>
                        <a:t>CF</a:t>
                      </a:r>
                      <a:endParaRPr lang="en-US" altLang="zh-CN" sz="2000"/>
                    </a:p>
                    <a:p>
                      <a:pPr algn="ctr">
                        <a:buNone/>
                      </a:pPr>
                      <a:r>
                        <a:rPr lang="zh-CN" altLang="en-US" sz="2000"/>
                        <a:t>进位</a:t>
                      </a:r>
                      <a:endParaRPr lang="zh-CN" altLang="en-US" sz="2000"/>
                    </a:p>
                  </a:txBody>
                  <a:tcPr anchor="t" anchorCtr="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3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9633" name="文本框 339969"/>
          <p:cNvSpPr txBox="1"/>
          <p:nvPr/>
        </p:nvSpPr>
        <p:spPr>
          <a:xfrm>
            <a:off x="533400" y="704850"/>
            <a:ext cx="6889750" cy="5349875"/>
          </a:xfrm>
          <a:prstGeom prst="rect">
            <a:avLst/>
          </a:prstGeom>
          <a:noFill/>
          <a:ln w="28575">
            <a:noFill/>
          </a:ln>
        </p:spPr>
        <p:txBody>
          <a:bodyPr wrap="none" anchor="t">
            <a:spAutoFit/>
          </a:bodyPr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COK: MOV  DX,OFFSET  MESS1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CALL DISPMESS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MOV  AL,BUFF+1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取字符串长度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XOR  AH,AH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CALL DISPAL   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显示字符串长度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CALL NEWLINE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MOV  DX,OFFSET  MESS2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CALL DISPMESS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MOV  AL,BH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XOR  AH,AH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CALL DISPAL   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显示数字符个数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2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CALL NEWLINE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0657" name="文本框 340993"/>
          <p:cNvSpPr txBox="1"/>
          <p:nvPr/>
        </p:nvSpPr>
        <p:spPr>
          <a:xfrm>
            <a:off x="838200" y="685800"/>
            <a:ext cx="7042150" cy="30130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   DX,OFFSET  MESS3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CALL   DISPMESS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MOV    AL,BL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XOR    AH,AH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CALL   DISPAL  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显示字母符个数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CALL   NEWLINE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MOV    AX,4C00H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程序正常结束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   21H</a:t>
            </a:r>
            <a:r>
              <a:rPr lang="en-US" altLang="zh-CN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8" name="文本框 340994"/>
          <p:cNvSpPr txBox="1"/>
          <p:nvPr/>
        </p:nvSpPr>
        <p:spPr>
          <a:xfrm>
            <a:off x="1389063" y="3627438"/>
            <a:ext cx="6508750" cy="22828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；---------------------------------------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；子程序名：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DISPAL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功能：用十进制数的形式显示8位二进制数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；入口参数：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AL=8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位二进制数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；出口参数：无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；---------------------------------------</a:t>
            </a:r>
            <a:r>
              <a:rPr lang="zh-CN" altLang="en-US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zh-CN" altLang="en-US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0659" name="灯片编号占位符 1"/>
          <p:cNvSpPr/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681" name="文本框 342017"/>
          <p:cNvSpPr txBox="1"/>
          <p:nvPr/>
        </p:nvSpPr>
        <p:spPr>
          <a:xfrm>
            <a:off x="381000" y="685800"/>
            <a:ext cx="7854950" cy="593407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DISPAL  PROC   NEAR</a:t>
            </a:r>
            <a:endParaRPr lang="en-US" altLang="zh-CN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MOV   CX,3    ；8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位二进制数最多转换成3位十进制数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  DL,10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DISP1:DIV   DL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XCHG  AH,AL   ；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AL=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余数，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AH=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商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ADD   AL,‘0’   ；</a:t>
            </a:r>
            <a:r>
              <a:rPr lang="zh-CN" altLang="en-US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得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码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PUSH  AX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压入堆栈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XCHG  AH,AL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MOV   AH,0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LOOP  DISP1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MOV   CX,3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DISP2:POP   DX 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弹出一位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CALL  ECHOCH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显示之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LOOP  DISP2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继续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RET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DISPAL  ENDP</a:t>
            </a:r>
            <a:r>
              <a:rPr lang="en-US" altLang="zh-CN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lang="en-US" altLang="zh-CN" b="1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71682" name="灯片编号占位符 1"/>
          <p:cNvSpPr/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2705" name="文本框 343041"/>
          <p:cNvSpPr txBox="1"/>
          <p:nvPr/>
        </p:nvSpPr>
        <p:spPr>
          <a:xfrm>
            <a:off x="762000" y="838200"/>
            <a:ext cx="7848600" cy="5678488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；显示由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DX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所指的提示信息，其他子程序说明信息略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DISPMESS  PROC   NEAR</a:t>
            </a:r>
            <a:endParaRPr lang="en-US" altLang="zh-CN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MOV   AH,9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INT   21H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RET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DISPMESS  ENDP</a:t>
            </a:r>
            <a:endParaRPr lang="en-US" altLang="zh-CN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 ---------------------------------------------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子程序名：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ECHOCH 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功能：调用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DOS 2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号功能，显示一个字符 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；入口参数：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DL = 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显示字符 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；出口参数：无 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；------------------------------------------------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ECHOCH  PROC   NEAR</a:t>
            </a:r>
            <a:endParaRPr lang="en-US" altLang="zh-CN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MOV   AH,2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INT   21H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RET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ECHOCH  ENDP</a:t>
            </a:r>
            <a:r>
              <a:rPr lang="en-US" altLang="zh-CN" b="1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 b="1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2706" name="灯片编号占位符 1"/>
          <p:cNvSpPr/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3729" name="文本框 344065"/>
          <p:cNvSpPr txBox="1"/>
          <p:nvPr/>
        </p:nvSpPr>
        <p:spPr>
          <a:xfrm>
            <a:off x="914400" y="609600"/>
            <a:ext cx="7608888" cy="6003925"/>
          </a:xfrm>
          <a:prstGeom prst="rect">
            <a:avLst/>
          </a:prstGeom>
          <a:noFill/>
          <a:ln w="9525">
            <a:noFill/>
          </a:ln>
        </p:spPr>
        <p:txBody>
          <a:bodyPr anchor="t">
            <a:spAutoFit/>
          </a:bodyPr>
          <a:p>
            <a:pPr>
              <a:lnSpc>
                <a:spcPct val="85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；子程序名：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NEWLINE 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功能：形成回车和换行 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；入口参数：无  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；出口参数：无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NEWLINE  PROC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PUSH    AX 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PUSH    DX 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MOV     DL,0DH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回车符的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码是0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DH 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MOV     AH,2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显示回车符 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    21H 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MOV     DL,0AH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换行符的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ASCII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码是0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AH 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MOV     AH,2     ；</a:t>
            </a: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显示换行符 </a:t>
            </a:r>
            <a:endParaRPr lang="zh-CN" altLang="en-US" dirty="0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zh-CN" altLang="en-US" dirty="0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INT     21H 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POP     DX 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POP     AX 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RET 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NEWLINE  ENDP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CSEG  ENDS</a:t>
            </a:r>
            <a:endParaRPr lang="en-US" altLang="zh-CN">
              <a:solidFill>
                <a:srgbClr val="00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85000"/>
              </a:lnSpc>
            </a:pP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>
                <a:solidFill>
                  <a:srgbClr val="00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END START</a:t>
            </a:r>
            <a:r>
              <a:rPr lang="en-US" altLang="zh-CN"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endParaRPr lang="en-US" altLang="zh-CN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73730" name="灯片编号占位符 1"/>
          <p:cNvSpPr/>
          <p:nvPr>
            <p:ph type="sldNum" sz="quarter" idx="12"/>
          </p:nvPr>
        </p:nvSpPr>
        <p:spPr/>
        <p:txBody>
          <a:bodyPr wrap="square" lIns="91440" tIns="45720" rIns="91440" bIns="45720"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Arial" panose="020B0604020202020204" pitchFamily="34" charset="0"/>
              </a:rPr>
            </a:fld>
            <a:endParaRPr lang="zh-CN" altLang="en-US" sz="1400" dirty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9" name="标题 23553"/>
          <p:cNvSpPr>
            <a:spLocks noGrp="1"/>
          </p:cNvSpPr>
          <p:nvPr>
            <p:ph type="title"/>
          </p:nvPr>
        </p:nvSpPr>
        <p:spPr>
          <a:xfrm>
            <a:off x="1549400" y="177800"/>
            <a:ext cx="5867400" cy="749300"/>
          </a:xfrm>
        </p:spPr>
        <p:txBody>
          <a:bodyPr anchor="ctr"/>
          <a:p>
            <a:r>
              <a:rPr lang="en-US" altLang="zh-CN" sz="4000" dirty="0">
                <a:solidFill>
                  <a:srgbClr val="FF3300"/>
                </a:solidFill>
                <a:ea typeface="黑体" panose="02010609060101010101" pitchFamily="49" charset="-122"/>
              </a:rPr>
              <a:t>1.4.3 8086</a:t>
            </a:r>
            <a:r>
              <a:rPr lang="zh-CN" altLang="en-US" sz="4000" dirty="0">
                <a:solidFill>
                  <a:srgbClr val="FF3300"/>
                </a:solidFill>
                <a:ea typeface="黑体" panose="02010609060101010101" pitchFamily="49" charset="-122"/>
              </a:rPr>
              <a:t>寄存器</a:t>
            </a:r>
            <a:endParaRPr lang="zh-CN" altLang="en-US" sz="4000" dirty="0">
              <a:solidFill>
                <a:srgbClr val="FF3300"/>
              </a:solidFill>
              <a:ea typeface="黑体" panose="02010609060101010101" pitchFamily="49" charset="-122"/>
            </a:endParaRPr>
          </a:p>
        </p:txBody>
      </p:sp>
      <p:graphicFrame>
        <p:nvGraphicFramePr>
          <p:cNvPr id="23698" name="表格 23697"/>
          <p:cNvGraphicFramePr/>
          <p:nvPr/>
        </p:nvGraphicFramePr>
        <p:xfrm>
          <a:off x="889000" y="1117600"/>
          <a:ext cx="1587500" cy="3073400"/>
        </p:xfrm>
        <a:graphic>
          <a:graphicData uri="http://schemas.openxmlformats.org/drawingml/2006/table">
            <a:tbl>
              <a:tblPr/>
              <a:tblGrid>
                <a:gridCol w="787400"/>
                <a:gridCol w="800100"/>
              </a:tblGrid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6600FF"/>
                          </a:solidFill>
                        </a:rPr>
                        <a:t>AH</a:t>
                      </a:r>
                      <a:endParaRPr lang="zh-CN" altLang="en-US" sz="1600">
                        <a:solidFill>
                          <a:srgbClr val="6600FF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6600FF"/>
                          </a:solidFill>
                        </a:rPr>
                        <a:t>AL</a:t>
                      </a:r>
                      <a:endParaRPr lang="zh-CN" altLang="en-US" sz="1600">
                        <a:solidFill>
                          <a:srgbClr val="6600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6600FF"/>
                          </a:solidFill>
                        </a:rPr>
                        <a:t>BH</a:t>
                      </a:r>
                      <a:endParaRPr lang="zh-CN" altLang="en-US" sz="1600">
                        <a:solidFill>
                          <a:srgbClr val="6600FF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6600FF"/>
                          </a:solidFill>
                        </a:rPr>
                        <a:t>BL</a:t>
                      </a:r>
                      <a:endParaRPr lang="zh-CN" altLang="en-US" sz="1600">
                        <a:solidFill>
                          <a:srgbClr val="6600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6600FF"/>
                          </a:solidFill>
                        </a:rPr>
                        <a:t>CH</a:t>
                      </a:r>
                      <a:endParaRPr lang="zh-CN" altLang="en-US" sz="1600">
                        <a:solidFill>
                          <a:srgbClr val="6600FF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6600FF"/>
                          </a:solidFill>
                        </a:rPr>
                        <a:t>CL</a:t>
                      </a:r>
                      <a:endParaRPr lang="zh-CN" altLang="en-US" sz="1600">
                        <a:solidFill>
                          <a:srgbClr val="6600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6600FF"/>
                          </a:solidFill>
                        </a:rPr>
                        <a:t>DH</a:t>
                      </a:r>
                      <a:endParaRPr lang="zh-CN" altLang="en-US" sz="1600">
                        <a:solidFill>
                          <a:srgbClr val="6600FF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6600FF"/>
                          </a:solidFill>
                        </a:rPr>
                        <a:t>DL</a:t>
                      </a:r>
                      <a:endParaRPr lang="zh-CN" altLang="en-US" sz="1600">
                        <a:solidFill>
                          <a:srgbClr val="6600FF"/>
                        </a:solidFill>
                      </a:endParaRPr>
                    </a:p>
                  </a:txBody>
                  <a:tcPr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417513"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6600FF"/>
                          </a:solidFill>
                        </a:rPr>
                        <a:t>SI</a:t>
                      </a:r>
                      <a:endParaRPr lang="zh-CN" altLang="en-US" sz="1600">
                        <a:solidFill>
                          <a:srgbClr val="6600FF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415925"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6600FF"/>
                          </a:solidFill>
                        </a:rPr>
                        <a:t>DI</a:t>
                      </a:r>
                      <a:endParaRPr lang="zh-CN" altLang="en-US" sz="1600">
                        <a:solidFill>
                          <a:srgbClr val="6600FF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98462"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6600FF"/>
                          </a:solidFill>
                        </a:rPr>
                        <a:t>BP</a:t>
                      </a:r>
                      <a:endParaRPr lang="zh-CN" altLang="en-US" sz="1600">
                        <a:solidFill>
                          <a:srgbClr val="6600FF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  <a:tr h="334963">
                <a:tc gridSpan="2"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6600FF"/>
                          </a:solidFill>
                        </a:rPr>
                        <a:t>SP</a:t>
                      </a:r>
                      <a:endParaRPr lang="zh-CN" altLang="en-US" sz="1600">
                        <a:solidFill>
                          <a:srgbClr val="6600FF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cPr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2315" name="文本框 23613"/>
          <p:cNvSpPr txBox="1"/>
          <p:nvPr/>
        </p:nvSpPr>
        <p:spPr>
          <a:xfrm>
            <a:off x="1965325" y="1541463"/>
            <a:ext cx="549275" cy="920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p>
            <a:pPr algn="ctr"/>
            <a:endParaRPr lang="zh-CN" altLang="zh-CN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16" name="文本框 23614"/>
          <p:cNvSpPr txBox="1"/>
          <p:nvPr/>
        </p:nvSpPr>
        <p:spPr>
          <a:xfrm>
            <a:off x="2587625" y="1128713"/>
            <a:ext cx="250507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AX 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累加器     </a:t>
            </a:r>
            <a:r>
              <a:rPr lang="en-US" altLang="zh-CN" sz="16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Accumulator</a:t>
            </a:r>
            <a:endParaRPr lang="en-US" altLang="zh-CN" sz="1600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17" name="文本框 23615"/>
          <p:cNvSpPr txBox="1"/>
          <p:nvPr/>
        </p:nvSpPr>
        <p:spPr>
          <a:xfrm>
            <a:off x="2593975" y="1458913"/>
            <a:ext cx="213042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BX 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基址寄存器   </a:t>
            </a:r>
            <a:r>
              <a:rPr lang="en-US" altLang="zh-CN" sz="16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Base</a:t>
            </a:r>
            <a:endParaRPr lang="en-US" altLang="zh-CN" sz="1600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18" name="文本框 23616"/>
          <p:cNvSpPr txBox="1"/>
          <p:nvPr/>
        </p:nvSpPr>
        <p:spPr>
          <a:xfrm>
            <a:off x="2581275" y="1865313"/>
            <a:ext cx="223202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CX 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计数寄存器   </a:t>
            </a:r>
            <a:r>
              <a:rPr lang="en-US" altLang="zh-CN" sz="16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Count</a:t>
            </a:r>
            <a:endParaRPr lang="en-US" altLang="zh-CN" sz="1600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19" name="文本框 23617"/>
          <p:cNvSpPr txBox="1"/>
          <p:nvPr/>
        </p:nvSpPr>
        <p:spPr>
          <a:xfrm>
            <a:off x="2593975" y="2236788"/>
            <a:ext cx="213042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en-US" altLang="zh-CN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DX  </a:t>
            </a:r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数据寄存器   </a:t>
            </a:r>
            <a:r>
              <a:rPr lang="en-US" altLang="zh-CN" sz="16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</a:t>
            </a:r>
            <a:endParaRPr lang="en-US" altLang="zh-CN" sz="1600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aphicFrame>
        <p:nvGraphicFramePr>
          <p:cNvPr id="23653" name="表格 23652"/>
          <p:cNvGraphicFramePr/>
          <p:nvPr/>
        </p:nvGraphicFramePr>
        <p:xfrm>
          <a:off x="901700" y="4419600"/>
          <a:ext cx="1574800" cy="1341438"/>
        </p:xfrm>
        <a:graphic>
          <a:graphicData uri="http://schemas.openxmlformats.org/drawingml/2006/table">
            <a:tbl>
              <a:tblPr/>
              <a:tblGrid>
                <a:gridCol w="1574800"/>
              </a:tblGrid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6600FF"/>
                          </a:solidFill>
                        </a:rPr>
                        <a:t>CS</a:t>
                      </a:r>
                      <a:endParaRPr lang="zh-CN" altLang="en-US" sz="1600">
                        <a:solidFill>
                          <a:srgbClr val="6600FF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6600FF"/>
                          </a:solidFill>
                        </a:rPr>
                        <a:t>DS</a:t>
                      </a:r>
                      <a:endParaRPr lang="zh-CN" altLang="en-US" sz="1600">
                        <a:solidFill>
                          <a:srgbClr val="6600FF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3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6600FF"/>
                          </a:solidFill>
                        </a:rPr>
                        <a:t>SS</a:t>
                      </a:r>
                      <a:endParaRPr lang="zh-CN" altLang="en-US" sz="1600">
                        <a:solidFill>
                          <a:srgbClr val="6600FF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34962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6600FF"/>
                          </a:solidFill>
                        </a:rPr>
                        <a:t>ES</a:t>
                      </a:r>
                      <a:endParaRPr lang="zh-CN" altLang="en-US" sz="1600">
                        <a:solidFill>
                          <a:srgbClr val="6600FF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graphicFrame>
        <p:nvGraphicFramePr>
          <p:cNvPr id="23696" name="表格 23695"/>
          <p:cNvGraphicFramePr/>
          <p:nvPr/>
        </p:nvGraphicFramePr>
        <p:xfrm>
          <a:off x="889000" y="5969000"/>
          <a:ext cx="1587500" cy="698500"/>
        </p:xfrm>
        <a:graphic>
          <a:graphicData uri="http://schemas.openxmlformats.org/drawingml/2006/table">
            <a:tbl>
              <a:tblPr/>
              <a:tblGrid>
                <a:gridCol w="1587500"/>
              </a:tblGrid>
              <a:tr h="3556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6600FF"/>
                          </a:solidFill>
                        </a:rPr>
                        <a:t>IP</a:t>
                      </a:r>
                      <a:endParaRPr lang="zh-CN" altLang="en-US" sz="1600">
                        <a:solidFill>
                          <a:srgbClr val="6600FF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42900">
                <a:tc>
                  <a:txBody>
                    <a:bodyPr/>
                    <a:lstStyle>
                      <a:lvl1pPr marL="342900" lvl="0" indent="-3429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80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lvl="1" indent="-28575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24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lvl="2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•"/>
                        <a:defRPr sz="20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lvl="3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–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lvl="4" indent="-22860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har char="»"/>
                        <a:defRPr sz="1800" b="0" i="0" u="none" kern="1200" baseline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</a:lstStyle>
                    <a:p>
                      <a:pPr marL="0" lvl="0" indent="0" algn="ctr">
                        <a:buNone/>
                      </a:pPr>
                      <a:r>
                        <a:rPr lang="en-US" altLang="zh-CN" sz="1600">
                          <a:solidFill>
                            <a:srgbClr val="6600FF"/>
                          </a:solidFill>
                        </a:rPr>
                        <a:t>FLAGS</a:t>
                      </a:r>
                      <a:endParaRPr lang="zh-CN" altLang="en-US" sz="1600">
                        <a:solidFill>
                          <a:srgbClr val="6600FF"/>
                        </a:solidFill>
                      </a:endParaRPr>
                    </a:p>
                  </a:txBody>
                  <a:tcPr>
                    <a:lnL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28575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sp>
        <p:nvSpPr>
          <p:cNvPr id="12340" name="文本框 23671"/>
          <p:cNvSpPr txBox="1"/>
          <p:nvPr/>
        </p:nvSpPr>
        <p:spPr>
          <a:xfrm>
            <a:off x="2560638" y="2665413"/>
            <a:ext cx="26352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源变址寄存器   </a:t>
            </a:r>
            <a:r>
              <a:rPr lang="en-US" altLang="zh-CN" sz="16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Source Index</a:t>
            </a:r>
            <a:endParaRPr lang="en-US" altLang="zh-CN" sz="1600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41" name="文本框 23672"/>
          <p:cNvSpPr txBox="1"/>
          <p:nvPr/>
        </p:nvSpPr>
        <p:spPr>
          <a:xfrm>
            <a:off x="2549525" y="3084513"/>
            <a:ext cx="321310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目的变址寄存器   </a:t>
            </a:r>
            <a:r>
              <a:rPr lang="en-US" altLang="zh-CN" sz="16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Destination Index</a:t>
            </a:r>
            <a:endParaRPr lang="en-US" altLang="zh-CN" sz="1600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42" name="文本框 23673"/>
          <p:cNvSpPr txBox="1"/>
          <p:nvPr/>
        </p:nvSpPr>
        <p:spPr>
          <a:xfrm>
            <a:off x="2570163" y="3502025"/>
            <a:ext cx="218440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基址指针   </a:t>
            </a:r>
            <a:r>
              <a:rPr lang="en-US" altLang="zh-CN" sz="16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Base Pointer</a:t>
            </a:r>
            <a:endParaRPr lang="en-US" altLang="zh-CN" sz="1600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43" name="文本框 23674"/>
          <p:cNvSpPr txBox="1"/>
          <p:nvPr/>
        </p:nvSpPr>
        <p:spPr>
          <a:xfrm>
            <a:off x="2566988" y="3871913"/>
            <a:ext cx="22415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堆栈指针   </a:t>
            </a:r>
            <a:r>
              <a:rPr lang="en-US" altLang="zh-CN" sz="16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Pointer</a:t>
            </a:r>
            <a:endParaRPr lang="en-US" altLang="zh-CN" sz="1600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44" name="文本框 23675"/>
          <p:cNvSpPr txBox="1"/>
          <p:nvPr/>
        </p:nvSpPr>
        <p:spPr>
          <a:xfrm>
            <a:off x="2576513" y="4418013"/>
            <a:ext cx="2747962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代码段寄存器   </a:t>
            </a:r>
            <a:r>
              <a:rPr lang="en-US" altLang="zh-CN" sz="16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Code Segment</a:t>
            </a:r>
            <a:endParaRPr lang="en-US" altLang="zh-CN" sz="1600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45" name="矩形 23676"/>
          <p:cNvSpPr/>
          <p:nvPr/>
        </p:nvSpPr>
        <p:spPr>
          <a:xfrm>
            <a:off x="2563813" y="4772025"/>
            <a:ext cx="2703512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数据段寄存器   </a:t>
            </a:r>
            <a:r>
              <a:rPr lang="en-US" altLang="zh-CN" sz="16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Data Segment</a:t>
            </a:r>
            <a:endParaRPr lang="en-US" altLang="zh-CN" sz="1600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46" name="矩形 23677"/>
          <p:cNvSpPr/>
          <p:nvPr/>
        </p:nvSpPr>
        <p:spPr>
          <a:xfrm>
            <a:off x="2578100" y="5114925"/>
            <a:ext cx="2771775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堆栈段寄存器   </a:t>
            </a:r>
            <a:r>
              <a:rPr lang="en-US" altLang="zh-CN" sz="16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Stack Segment</a:t>
            </a:r>
            <a:endParaRPr lang="en-US" altLang="zh-CN" sz="1600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47" name="矩形 23678"/>
          <p:cNvSpPr/>
          <p:nvPr/>
        </p:nvSpPr>
        <p:spPr>
          <a:xfrm>
            <a:off x="2560638" y="5457825"/>
            <a:ext cx="2760662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扩展段寄存器   </a:t>
            </a:r>
            <a:r>
              <a:rPr lang="en-US" altLang="zh-CN" sz="16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Extra Segment</a:t>
            </a:r>
            <a:endParaRPr lang="en-US" altLang="zh-CN" sz="1600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48" name="文本框 23679"/>
          <p:cNvSpPr txBox="1"/>
          <p:nvPr/>
        </p:nvSpPr>
        <p:spPr>
          <a:xfrm>
            <a:off x="2643188" y="5992813"/>
            <a:ext cx="25717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指令指针 </a:t>
            </a:r>
            <a:r>
              <a:rPr lang="en-US" altLang="zh-CN" sz="1600">
                <a:solidFill>
                  <a:srgbClr val="FF3399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Instruction Pointer</a:t>
            </a:r>
            <a:endParaRPr lang="en-US" altLang="zh-CN" sz="1600">
              <a:solidFill>
                <a:srgbClr val="FF3399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49" name="文本框 23680"/>
          <p:cNvSpPr txBox="1"/>
          <p:nvPr/>
        </p:nvSpPr>
        <p:spPr>
          <a:xfrm>
            <a:off x="2574925" y="6348413"/>
            <a:ext cx="120015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pPr algn="ctr"/>
            <a:r>
              <a:rPr lang="zh-CN" altLang="en-US" sz="1600" dirty="0">
                <a:latin typeface="Times New Roman" panose="02020603050405020304" pitchFamily="18" charset="0"/>
                <a:ea typeface="宋体" panose="02010600030101010101" pitchFamily="2" charset="-122"/>
              </a:rPr>
              <a:t>标志寄存器</a:t>
            </a:r>
            <a:endParaRPr lang="zh-CN" altLang="en-US" sz="16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50" name="右大括号 23682"/>
          <p:cNvSpPr/>
          <p:nvPr/>
        </p:nvSpPr>
        <p:spPr>
          <a:xfrm>
            <a:off x="6324600" y="1816100"/>
            <a:ext cx="381000" cy="2108200"/>
          </a:xfrm>
          <a:prstGeom prst="rightBrace">
            <a:avLst>
              <a:gd name="adj1" fmla="val 45957"/>
              <a:gd name="adj2" fmla="val 48796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51" name="右大括号 23683"/>
          <p:cNvSpPr/>
          <p:nvPr/>
        </p:nvSpPr>
        <p:spPr>
          <a:xfrm>
            <a:off x="5613400" y="1282700"/>
            <a:ext cx="342900" cy="1155700"/>
          </a:xfrm>
          <a:prstGeom prst="rightBrace">
            <a:avLst>
              <a:gd name="adj1" fmla="val 2799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52" name="右大括号 23684"/>
          <p:cNvSpPr/>
          <p:nvPr/>
        </p:nvSpPr>
        <p:spPr>
          <a:xfrm>
            <a:off x="5740400" y="2832100"/>
            <a:ext cx="139700" cy="469900"/>
          </a:xfrm>
          <a:prstGeom prst="rightBrace">
            <a:avLst>
              <a:gd name="adj1" fmla="val 2793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53" name="右大括号 23686"/>
          <p:cNvSpPr/>
          <p:nvPr/>
        </p:nvSpPr>
        <p:spPr>
          <a:xfrm>
            <a:off x="5803900" y="3619500"/>
            <a:ext cx="139700" cy="469900"/>
          </a:xfrm>
          <a:prstGeom prst="rightBrace">
            <a:avLst>
              <a:gd name="adj1" fmla="val 2793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688" name="文本框 23687"/>
          <p:cNvSpPr txBox="1"/>
          <p:nvPr/>
        </p:nvSpPr>
        <p:spPr>
          <a:xfrm>
            <a:off x="5905500" y="1249363"/>
            <a:ext cx="428625" cy="11080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p>
            <a:pPr algn="ctr"/>
            <a:r>
              <a:rPr lang="zh-CN" altLang="en-US" sz="1600" noProof="1" dirty="0">
                <a:solidFill>
                  <a:srgbClr val="66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数据寄存器</a:t>
            </a:r>
            <a:endParaRPr lang="zh-CN" altLang="en-US" sz="1600" noProof="1">
              <a:solidFill>
                <a:srgbClr val="66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689" name="文本框 23688"/>
          <p:cNvSpPr txBox="1"/>
          <p:nvPr/>
        </p:nvSpPr>
        <p:spPr>
          <a:xfrm>
            <a:off x="5930900" y="2798763"/>
            <a:ext cx="428625" cy="4984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p>
            <a:pPr algn="ctr"/>
            <a:r>
              <a:rPr lang="zh-CN" altLang="en-US" sz="1600" noProof="1">
                <a:solidFill>
                  <a:srgbClr val="66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变址</a:t>
            </a:r>
            <a:endParaRPr lang="zh-CN" altLang="en-US" sz="1600" noProof="1">
              <a:solidFill>
                <a:srgbClr val="66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690" name="文本框 23689"/>
          <p:cNvSpPr txBox="1"/>
          <p:nvPr/>
        </p:nvSpPr>
        <p:spPr>
          <a:xfrm>
            <a:off x="5905500" y="3606800"/>
            <a:ext cx="428625" cy="4984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p>
            <a:pPr algn="ctr"/>
            <a:r>
              <a:rPr lang="zh-CN" altLang="en-US" sz="1600" noProof="1" dirty="0">
                <a:solidFill>
                  <a:srgbClr val="66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指针</a:t>
            </a:r>
            <a:endParaRPr lang="zh-CN" altLang="en-US" sz="1600" noProof="1">
              <a:solidFill>
                <a:srgbClr val="66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691" name="文本框 23690"/>
          <p:cNvSpPr txBox="1"/>
          <p:nvPr/>
        </p:nvSpPr>
        <p:spPr>
          <a:xfrm>
            <a:off x="6765925" y="2239963"/>
            <a:ext cx="458788" cy="12350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p>
            <a:pPr algn="ctr"/>
            <a:r>
              <a:rPr lang="zh-CN" altLang="en-US" sz="1800" noProof="1" dirty="0">
                <a:solidFill>
                  <a:srgbClr val="66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通用寄存器</a:t>
            </a:r>
            <a:endParaRPr lang="zh-CN" altLang="en-US" sz="1800" noProof="1">
              <a:solidFill>
                <a:srgbClr val="66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58" name="右大括号 23691"/>
          <p:cNvSpPr/>
          <p:nvPr/>
        </p:nvSpPr>
        <p:spPr>
          <a:xfrm>
            <a:off x="6362700" y="4381500"/>
            <a:ext cx="342900" cy="1104900"/>
          </a:xfrm>
          <a:prstGeom prst="rightBrace">
            <a:avLst>
              <a:gd name="adj1" fmla="val 26762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693" name="文本框 23692"/>
          <p:cNvSpPr txBox="1"/>
          <p:nvPr/>
        </p:nvSpPr>
        <p:spPr>
          <a:xfrm>
            <a:off x="6778625" y="4437063"/>
            <a:ext cx="458788" cy="10064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p>
            <a:pPr algn="ctr"/>
            <a:r>
              <a:rPr lang="zh-CN" altLang="en-US" sz="1800" noProof="1" dirty="0">
                <a:solidFill>
                  <a:srgbClr val="66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段寄存器</a:t>
            </a:r>
            <a:endParaRPr lang="zh-CN" altLang="en-US" sz="1800" noProof="1">
              <a:solidFill>
                <a:srgbClr val="66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695" name="文本框 23694"/>
          <p:cNvSpPr txBox="1"/>
          <p:nvPr/>
        </p:nvSpPr>
        <p:spPr>
          <a:xfrm>
            <a:off x="7537450" y="990600"/>
            <a:ext cx="1403350" cy="52038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32</a:t>
            </a:r>
            <a:r>
              <a:rPr lang="zh-CN" altLang="en-US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位：</a:t>
            </a:r>
            <a:endParaRPr lang="zh-CN" altLang="en-US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EAX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EBX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ECX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EDX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ESI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EDI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EBP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ESP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EIP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EFLAGS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zh-CN" altLang="en-US" noProof="1" dirty="0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段寄存器</a:t>
            </a:r>
            <a:endParaRPr lang="zh-CN" altLang="en-US" noProof="1" dirty="0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FS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noProof="1"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GS</a:t>
            </a:r>
            <a:endParaRPr lang="en-US" altLang="zh-CN" noProof="1"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697" name="文本框 23696"/>
          <p:cNvSpPr txBox="1"/>
          <p:nvPr/>
        </p:nvSpPr>
        <p:spPr>
          <a:xfrm>
            <a:off x="974725" y="368300"/>
            <a:ext cx="1479550" cy="822325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noProof="1" dirty="0">
                <a:solidFill>
                  <a:srgbClr val="00CC00"/>
                </a:solidFill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    </a:t>
            </a:r>
            <a:r>
              <a:rPr lang="en-US" altLang="zh-CN" noProof="1" dirty="0">
                <a:solidFill>
                  <a:srgbClr val="00CC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16</a:t>
            </a:r>
            <a:r>
              <a:rPr lang="zh-CN" altLang="en-US" noProof="1" dirty="0">
                <a:solidFill>
                  <a:srgbClr val="00CC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位</a:t>
            </a:r>
            <a:endParaRPr lang="zh-CN" altLang="en-US" noProof="1" dirty="0">
              <a:solidFill>
                <a:srgbClr val="00CC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  <a:p>
            <a:r>
              <a:rPr lang="en-US" altLang="zh-CN" noProof="1" dirty="0">
                <a:solidFill>
                  <a:srgbClr val="00CC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8</a:t>
            </a:r>
            <a:r>
              <a:rPr lang="zh-CN" altLang="en-US" noProof="1" dirty="0">
                <a:solidFill>
                  <a:srgbClr val="00CC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位     </a:t>
            </a:r>
            <a:r>
              <a:rPr lang="en-US" altLang="zh-CN" noProof="1" dirty="0">
                <a:solidFill>
                  <a:srgbClr val="00CC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8</a:t>
            </a:r>
            <a:r>
              <a:rPr lang="zh-CN" altLang="en-US" noProof="1" dirty="0">
                <a:solidFill>
                  <a:srgbClr val="00CC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位</a:t>
            </a:r>
            <a:endParaRPr lang="zh-CN" altLang="en-US" noProof="1" dirty="0">
              <a:solidFill>
                <a:srgbClr val="00CC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23699" name="文本框 23698"/>
          <p:cNvSpPr txBox="1"/>
          <p:nvPr/>
        </p:nvSpPr>
        <p:spPr>
          <a:xfrm>
            <a:off x="5013325" y="6005513"/>
            <a:ext cx="1447800" cy="336550"/>
          </a:xfrm>
          <a:prstGeom prst="rect">
            <a:avLst/>
          </a:prstGeom>
          <a:noFill/>
          <a:ln w="9525">
            <a:noFill/>
          </a:ln>
        </p:spPr>
        <p:txBody>
          <a:bodyPr wrap="none" anchor="t">
            <a:spAutoFit/>
          </a:bodyPr>
          <a:p>
            <a:r>
              <a:rPr lang="en-US" altLang="zh-CN" sz="1600" noProof="1" dirty="0">
                <a:solidFill>
                  <a:srgbClr val="FF99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PC</a:t>
            </a:r>
            <a:r>
              <a:rPr lang="zh-CN" altLang="en-US" sz="1600" noProof="1" dirty="0">
                <a:solidFill>
                  <a:srgbClr val="FF9900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仿宋_GB2312" pitchFamily="49" charset="-122"/>
                <a:cs typeface="+mn-cs"/>
              </a:rPr>
              <a:t>程序计数器</a:t>
            </a:r>
            <a:endParaRPr lang="zh-CN" altLang="en-US" sz="1600" noProof="1" dirty="0">
              <a:solidFill>
                <a:srgbClr val="FF9900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仿宋_GB2312" pitchFamily="49" charset="-122"/>
            </a:endParaRPr>
          </a:p>
        </p:txBody>
      </p:sp>
      <p:sp>
        <p:nvSpPr>
          <p:cNvPr id="12363" name="右大括号 25020"/>
          <p:cNvSpPr/>
          <p:nvPr/>
        </p:nvSpPr>
        <p:spPr>
          <a:xfrm>
            <a:off x="6489700" y="6019800"/>
            <a:ext cx="139700" cy="469900"/>
          </a:xfrm>
          <a:prstGeom prst="rightBrace">
            <a:avLst>
              <a:gd name="adj1" fmla="val 27936"/>
              <a:gd name="adj2" fmla="val 50000"/>
            </a:avLst>
          </a:pr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="t"/>
          <a:p>
            <a:endParaRPr lang="zh-CN" altLang="en-US" sz="2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022" name="文本框 25021"/>
          <p:cNvSpPr txBox="1"/>
          <p:nvPr/>
        </p:nvSpPr>
        <p:spPr>
          <a:xfrm>
            <a:off x="6756400" y="5567363"/>
            <a:ext cx="428625" cy="1108075"/>
          </a:xfrm>
          <a:prstGeom prst="rect">
            <a:avLst/>
          </a:prstGeom>
          <a:noFill/>
          <a:ln w="9525">
            <a:noFill/>
          </a:ln>
        </p:spPr>
        <p:txBody>
          <a:bodyPr vert="eaVert" wrap="none" anchor="t">
            <a:spAutoFit/>
          </a:bodyPr>
          <a:p>
            <a:pPr algn="ctr"/>
            <a:r>
              <a:rPr lang="zh-CN" altLang="en-US" sz="1600" noProof="1" dirty="0">
                <a:solidFill>
                  <a:srgbClr val="6600FF"/>
                </a:solidFill>
                <a:effectLst>
                  <a:outerShdw blurRad="38100" dist="38100" dir="2700000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控制寄存器</a:t>
            </a:r>
            <a:endParaRPr lang="zh-CN" altLang="en-US" sz="1600" noProof="1">
              <a:solidFill>
                <a:srgbClr val="6600FF"/>
              </a:solidFill>
              <a:effectLst>
                <a:outerShdw blurRad="38100" dist="38100" dir="2700000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365" name="灯片编号占位符 1"/>
          <p:cNvSpPr/>
          <p:nvPr>
            <p:ph type="sldNum" sz="quarter" idx="12"/>
          </p:nvPr>
        </p:nvSpPr>
        <p:spPr/>
        <p:txBody>
          <a:bodyPr anchor="t"/>
          <a:lstStyle>
            <a:lvl1pPr marL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457200" lvl="1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2pPr>
            <a:lvl3pPr marL="914400" lvl="2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3pPr>
            <a:lvl4pPr marL="1371600" lvl="3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4pPr>
            <a:lvl5pPr marL="1828800" lvl="4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None/>
              <a:defRPr sz="2400" b="0" i="0" u="none" kern="1200" baseline="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+mn-cs"/>
              </a:defRPr>
            </a:lvl5pPr>
          </a:lstStyle>
          <a:p>
            <a:pPr lvl="0" algn="r"/>
            <a:fld id="{9A0DB2DC-4C9A-4742-B13C-FB6460FD3503}" type="slidenum">
              <a:rPr lang="zh-CN" altLang="en-US" sz="1400" dirty="0">
                <a:latin typeface="Times New Roman" panose="02020603050405020304" pitchFamily="18" charset="0"/>
                <a:ea typeface="宋体" panose="02010600030101010101" pitchFamily="2" charset="-122"/>
              </a:rPr>
            </a:fld>
            <a:endParaRPr lang="zh-CN" altLang="en-US" sz="1400" dirty="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13313" name="Object 4"/>
          <p:cNvGraphicFramePr>
            <a:graphicFrameLocks noGrp="1"/>
          </p:cNvGraphicFramePr>
          <p:nvPr>
            <p:ph idx="1"/>
          </p:nvPr>
        </p:nvGraphicFramePr>
        <p:xfrm>
          <a:off x="282575" y="334963"/>
          <a:ext cx="8632825" cy="5943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4" name="" r:id="rId1" imgW="4314825" imgH="3228975" progId="Visio.Drawing.11">
                  <p:embed/>
                </p:oleObj>
              </mc:Choice>
              <mc:Fallback>
                <p:oleObj name="" r:id="rId1" imgW="4314825" imgH="3228975" progId="Visio.Drawing.11">
                  <p:embed/>
                  <p:pic>
                    <p:nvPicPr>
                      <p:cNvPr id="0" name="图片 3083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282575" y="334963"/>
                        <a:ext cx="8632825" cy="5943600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6" name="Rectangle 2"/>
          <p:cNvSpPr>
            <a:spLocks noGrp="1"/>
          </p:cNvSpPr>
          <p:nvPr>
            <p:ph type="title"/>
          </p:nvPr>
        </p:nvSpPr>
        <p:spPr>
          <a:xfrm>
            <a:off x="282575" y="7938"/>
            <a:ext cx="7772400" cy="392112"/>
          </a:xfrm>
        </p:spPr>
        <p:txBody>
          <a:bodyPr wrap="square" lIns="91440" tIns="45720" rIns="91440" bIns="45720" anchor="ctr"/>
          <a:p>
            <a:pPr algn="l" eaLnBrk="1" hangingPunct="1"/>
            <a:r>
              <a:rPr kumimoji="1"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问题：</a:t>
            </a:r>
            <a:r>
              <a:rPr kumimoji="1"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16</a:t>
            </a:r>
            <a:r>
              <a:rPr kumimoji="1"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位字长如何表示</a:t>
            </a:r>
            <a:r>
              <a:rPr kumimoji="1" lang="en-US" altLang="zh-CN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20</a:t>
            </a:r>
            <a:r>
              <a:rPr kumimoji="1" lang="zh-CN" altLang="en-US" sz="2400" dirty="0">
                <a:solidFill>
                  <a:srgbClr val="FF00FF"/>
                </a:solidFill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位地址？</a:t>
            </a:r>
            <a:endParaRPr kumimoji="1" lang="zh-CN" altLang="en-US" sz="2400" dirty="0">
              <a:solidFill>
                <a:srgbClr val="FF00FF"/>
              </a:solidFill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  <p:graphicFrame>
        <p:nvGraphicFramePr>
          <p:cNvPr id="11267" name="Object 4"/>
          <p:cNvGraphicFramePr/>
          <p:nvPr/>
        </p:nvGraphicFramePr>
        <p:xfrm>
          <a:off x="282575" y="463550"/>
          <a:ext cx="5270500" cy="610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3" name="" r:id="rId3" imgW="1762125" imgH="1866900" progId="Visio.Drawing.11">
                  <p:embed/>
                </p:oleObj>
              </mc:Choice>
              <mc:Fallback>
                <p:oleObj name="" r:id="rId3" imgW="1762125" imgH="1866900" progId="Visio.Drawing.11">
                  <p:embed/>
                  <p:pic>
                    <p:nvPicPr>
                      <p:cNvPr id="0" name="图片 3082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575" y="463550"/>
                        <a:ext cx="5270500" cy="6105525"/>
                      </a:xfrm>
                      <a:prstGeom prst="rect">
                        <a:avLst/>
                      </a:prstGeom>
                      <a:solidFill>
                        <a:srgbClr val="FFFF00"/>
                      </a:solidFill>
                      <a:ln w="38100">
                        <a:noFill/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矩形 2"/>
          <p:cNvSpPr/>
          <p:nvPr/>
        </p:nvSpPr>
        <p:spPr>
          <a:xfrm>
            <a:off x="5580063" y="260350"/>
            <a:ext cx="2592387" cy="1079500"/>
          </a:xfrm>
          <a:prstGeom prst="rect">
            <a:avLst/>
          </a:prstGeom>
          <a:noFill/>
          <a:ln w="53975" cap="flat" cmpd="sng">
            <a:solidFill>
              <a:srgbClr val="FF00FF"/>
            </a:solidFill>
            <a:prstDash val="solid"/>
            <a:round/>
            <a:headEnd type="none" w="med" len="med"/>
            <a:tailEnd type="none" w="med" len="med"/>
          </a:ln>
        </p:spPr>
        <p:txBody>
          <a:bodyPr wrap="square" lIns="91440" tIns="45720" rIns="91440" bIns="45720" anchor="t"/>
          <a:p>
            <a:endParaRPr lang="zh-CN" altLang="en-US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4" name="文本框 1"/>
          <p:cNvSpPr txBox="1"/>
          <p:nvPr/>
        </p:nvSpPr>
        <p:spPr>
          <a:xfrm>
            <a:off x="346075" y="4797425"/>
            <a:ext cx="4991100" cy="830263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p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物理地址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=2</a:t>
            </a:r>
            <a:r>
              <a:rPr lang="en-US" altLang="zh-CN" b="1" baseline="5000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4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*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段地址</a:t>
            </a:r>
            <a:r>
              <a:rPr lang="en-US" altLang="zh-CN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+</a:t>
            </a:r>
            <a:r>
              <a:rPr lang="zh-CN" altLang="en-US" b="1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偏移地址</a:t>
            </a:r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b="1">
              <a:solidFill>
                <a:srgbClr val="FF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6" grpId="0"/>
      <p:bldP spid="4" grpId="0"/>
    </p:bldLst>
  </p:timing>
</p:sld>
</file>

<file path=ppt/tags/tag1.xml><?xml version="1.0" encoding="utf-8"?>
<p:tagLst xmlns:p="http://schemas.openxmlformats.org/presentationml/2006/main">
  <p:tag name="commondata" val="eyJoZGlkIjoiZDk3NmJkYjNkZGMzMmIwNWRmZThiNjcyN2RhNzBiOWUifQ==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默认设计模板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raClrSchemeLst>
    <a:extraClrScheme>
      <a:clrScheme name="">
        <a:dk1>
          <a:srgbClr val="FFFFFF"/>
        </a:dk1>
        <a:lt1>
          <a:srgbClr val="0000FF"/>
        </a:lt1>
        <a:dk2>
          <a:srgbClr val="FFFF00"/>
        </a:dk2>
        <a:lt2>
          <a:srgbClr val="0000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CDCDC"/>
        </a:accent4>
        <a:accent5>
          <a:srgbClr val="FFCAAA"/>
        </a:accent5>
        <a:accent6>
          <a:srgbClr val="00E5E5"/>
        </a:accent6>
        <a:hlink>
          <a:srgbClr val="FF0000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7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27272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2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9"/>
        </a:accent5>
        <a:accent6>
          <a:srgbClr val="0000E5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BE5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9E5B7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2_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16000</Words>
  <Application>WPS 演示</Application>
  <PresentationFormat>全屏显示(4:3)</PresentationFormat>
  <Paragraphs>1239</Paragraphs>
  <Slides>74</Slides>
  <Notes>34</Notes>
  <HiddenSlides>0</HiddenSlides>
  <MMClips>0</MMClips>
  <ScaleCrop>false</ScaleCrop>
  <HeadingPairs>
    <vt:vector size="8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29</vt:i4>
      </vt:variant>
      <vt:variant>
        <vt:lpstr>幻灯片标题</vt:lpstr>
      </vt:variant>
      <vt:variant>
        <vt:i4>74</vt:i4>
      </vt:variant>
    </vt:vector>
  </HeadingPairs>
  <TitlesOfParts>
    <vt:vector size="121" baseType="lpstr">
      <vt:lpstr>Arial</vt:lpstr>
      <vt:lpstr>宋体</vt:lpstr>
      <vt:lpstr>Wingdings</vt:lpstr>
      <vt:lpstr>Times New Roman</vt:lpstr>
      <vt:lpstr>黑体</vt:lpstr>
      <vt:lpstr>楷体</vt:lpstr>
      <vt:lpstr>仿宋_GB2312</vt:lpstr>
      <vt:lpstr>仿宋</vt:lpstr>
      <vt:lpstr>微软雅黑</vt:lpstr>
      <vt:lpstr>Arial Unicode MS</vt:lpstr>
      <vt:lpstr>Calibri</vt:lpstr>
      <vt:lpstr>楷体_GB2312</vt:lpstr>
      <vt:lpstr>新宋体</vt:lpstr>
      <vt:lpstr>华文宋体</vt:lpstr>
      <vt:lpstr>楷体_GB2312</vt:lpstr>
      <vt:lpstr>默认设计模板</vt:lpstr>
      <vt:lpstr>1_默认设计模板</vt:lpstr>
      <vt:lpstr>2_默认设计模板</vt:lpstr>
      <vt:lpstr>Visio.Drawing.11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Visio.Drawing.11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Paint.Picture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Visio.Drawing.11</vt:lpstr>
      <vt:lpstr>补充：8086/8088汇编语言</vt:lpstr>
      <vt:lpstr>8086/8088内部结构</vt:lpstr>
      <vt:lpstr>8086/8088寄存器组</vt:lpstr>
      <vt:lpstr>8086/8088寄存器组</vt:lpstr>
      <vt:lpstr>8086/8088寄存器组</vt:lpstr>
      <vt:lpstr>8086/8088寄存器组</vt:lpstr>
      <vt:lpstr>8086/8088寄存器组</vt:lpstr>
      <vt:lpstr>1.4.3 8086寄存器</vt:lpstr>
      <vt:lpstr>问题：16位字长如何表示20位地址？</vt:lpstr>
      <vt:lpstr>●段寄存器与存放偏移地址的寄存器之间的缺省组合关系？</vt:lpstr>
      <vt:lpstr>8086/8088 寻址方式</vt:lpstr>
      <vt:lpstr>补充：汇编语言程序上机过程</vt:lpstr>
      <vt:lpstr>补充：汇编语言程序上机过程</vt:lpstr>
      <vt:lpstr>补充：汇编语言程序上机过程</vt:lpstr>
      <vt:lpstr>补充：汇编语言程序上机过程</vt:lpstr>
      <vt:lpstr>补充：汇编语言程序上机过程</vt:lpstr>
      <vt:lpstr>补充：汇编语言程序上机过程</vt:lpstr>
      <vt:lpstr>补充：汇编语言程序上机过程</vt:lpstr>
      <vt:lpstr>补充：汇编语言程序上机过程</vt:lpstr>
      <vt:lpstr>debug命令：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汇编程序实例：将A，B数据相加后送入C    file1.asm</vt:lpstr>
      <vt:lpstr>汇编程序实例：将AX，BX数据相加后送入CX    file2.asm</vt:lpstr>
      <vt:lpstr>汇编语言源程序结构</vt:lpstr>
      <vt:lpstr>补充： 汇编语句类型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汇编指令</vt:lpstr>
      <vt:lpstr>汇编指令</vt:lpstr>
      <vt:lpstr>汇编指令</vt:lpstr>
      <vt:lpstr>汇编指令</vt:lpstr>
      <vt:lpstr>汇编指令</vt:lpstr>
      <vt:lpstr>汇编指令</vt:lpstr>
      <vt:lpstr>寻址方式实验程序</vt:lpstr>
      <vt:lpstr>PowerPoint 演示文稿</vt:lpstr>
      <vt:lpstr>汇编指令</vt:lpstr>
      <vt:lpstr>汇编指令</vt:lpstr>
      <vt:lpstr>汇编指令</vt:lpstr>
      <vt:lpstr>汇编指令</vt:lpstr>
      <vt:lpstr>汇编指令</vt:lpstr>
      <vt:lpstr>汇编指令</vt:lpstr>
      <vt:lpstr>汇编指令</vt:lpstr>
      <vt:lpstr>汇编指令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循环、分支、子程序设计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第五章  指令系统</dc:title>
  <dc:creator>y</dc:creator>
  <cp:lastModifiedBy>李艳军（杨林妈妈）</cp:lastModifiedBy>
  <cp:revision>90</cp:revision>
  <dcterms:created xsi:type="dcterms:W3CDTF">2003-08-26T07:54:00Z</dcterms:created>
  <dcterms:modified xsi:type="dcterms:W3CDTF">2024-09-02T04:09:34Z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2052-12.1.0.17827</vt:lpwstr>
  </property>
  <property fmtid="{D5CDD505-2E9C-101B-9397-08002B2CF9AE}" pid="3" name="ICV">
    <vt:lpwstr>C6D4A70040DB4AACA7F14EB4B6BA8255</vt:lpwstr>
  </property>
</Properties>
</file>