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427" r:id="rId4"/>
    <p:sldId id="363" r:id="rId5"/>
    <p:sldId id="257" r:id="rId6"/>
    <p:sldId id="258" r:id="rId7"/>
    <p:sldId id="314" r:id="rId8"/>
    <p:sldId id="259" r:id="rId9"/>
    <p:sldId id="260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461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409" r:id="rId35"/>
    <p:sldId id="345" r:id="rId36"/>
    <p:sldId id="346" r:id="rId37"/>
    <p:sldId id="463" r:id="rId38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FF"/>
    <a:srgbClr val="0000FF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762" y="-84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882" name="页眉占位符 1228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122883" name="日期占位符 12288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122884" name="幻灯片图像占位符 122883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2885" name="文本占位符 12288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886" name="页脚占位符 12288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122887" name="灯片编号占位符 12288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8307" y="188913"/>
            <a:ext cx="2196306" cy="64801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61597" cy="64801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04760" cy="5688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853" y="981075"/>
            <a:ext cx="4304760" cy="56880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179388" y="981075"/>
            <a:ext cx="8785225" cy="56880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rgbClr val="FF00F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hyperlink" Target="file:///I:\Chap04\4.2.ht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file:///I:\Chap04\4.2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file:///I:\Chap04\4.2.ht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file:///I:\Chap04\4.3.ht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file:///I:\Chap04\4.3.htm" TargetMode="Externa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file:///I:\Chap04\4.1.htm" TargetMode="External"/><Relationship Id="rId2" Type="http://schemas.openxmlformats.org/officeDocument/2006/relationships/image" Target="../media/image2.png"/><Relationship Id="rId1" Type="http://schemas.openxmlformats.org/officeDocument/2006/relationships/hyperlink" Target="1.7.swf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file:///I:\Chap04\4.5.htm" TargetMode="Externa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hyperlink" Target="1.7.swf" TargetMode="External"/><Relationship Id="rId1" Type="http://schemas.openxmlformats.org/officeDocument/2006/relationships/hyperlink" Target="file:///I:\Chap04\4.1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file:///I:\Chap04\4.1.htm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hyperlink" Target="file:///I:\Chap04\4.1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hyperlink" Target="file:///I:\Chap04\4.2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467043" y="116523"/>
            <a:ext cx="7772400" cy="1470025"/>
          </a:xfrm>
        </p:spPr>
        <p:txBody>
          <a:bodyPr anchor="ctr"/>
          <a:p>
            <a:pPr defTabSz="914400">
              <a:buClrTx/>
              <a:buSzTx/>
              <a:buFontTx/>
            </a:pPr>
            <a:r>
              <a:rPr lang="zh-CN" altLang="en-US" sz="4400" kern="1200" baseline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</a:t>
            </a:r>
            <a:r>
              <a:rPr lang="en-US" altLang="zh-CN" sz="4400" kern="1200" baseline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4400" kern="1200" baseline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章  指令系统</a:t>
            </a:r>
            <a:endParaRPr lang="zh-CN" altLang="en-US" sz="4400" kern="1200" baseline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827405" y="1340168"/>
            <a:ext cx="7488238" cy="3887787"/>
          </a:xfrm>
        </p:spPr>
        <p:txBody>
          <a:bodyPr/>
          <a:p>
            <a:pPr algn="l" defTabSz="914400">
              <a:lnSpc>
                <a:spcPct val="130000"/>
              </a:lnSpc>
              <a:buClrTx/>
              <a:buSzTx/>
              <a:buFontTx/>
            </a:pPr>
            <a:r>
              <a:rPr lang="en-US" altLang="zh-CN" sz="3200" kern="1200" baseline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4.1  </a:t>
            </a:r>
            <a:r>
              <a:rPr lang="zh-CN" altLang="en-US" sz="3200" kern="1200" baseline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指令系统的发展与性能要求</a:t>
            </a:r>
            <a:endParaRPr lang="zh-CN" altLang="en-US" sz="3200" kern="1200" baseline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 defTabSz="914400">
              <a:lnSpc>
                <a:spcPct val="130000"/>
              </a:lnSpc>
              <a:buClrTx/>
              <a:buSzTx/>
              <a:buFontTx/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了解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CISC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RISC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3200" kern="1200" baseline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 defTabSz="914400">
              <a:lnSpc>
                <a:spcPct val="130000"/>
              </a:lnSpc>
              <a:buClrTx/>
              <a:buSzTx/>
              <a:buFontTx/>
            </a:pPr>
            <a:r>
              <a:rPr lang="en-US" altLang="zh-CN" sz="3200" kern="1200" baseline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4.2  </a:t>
            </a:r>
            <a:r>
              <a:rPr lang="zh-CN" altLang="en-US" sz="3200" kern="1200" baseline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指令格式</a:t>
            </a:r>
            <a:r>
              <a:rPr lang="en-US" altLang="zh-CN" sz="3200" kern="1200" baseline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3200" kern="1200" baseline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（重点，扩展指令码）</a:t>
            </a:r>
            <a:endParaRPr lang="zh-CN" altLang="en-US" sz="3200" kern="1200" baseline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 defTabSz="914400">
              <a:lnSpc>
                <a:spcPct val="130000"/>
              </a:lnSpc>
              <a:buClrTx/>
              <a:buSzTx/>
              <a:buFontTx/>
            </a:pPr>
            <a:r>
              <a:rPr lang="en-US" altLang="zh-CN" sz="3200" kern="1200" baseline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4.3  </a:t>
            </a:r>
            <a:r>
              <a:rPr lang="zh-CN" altLang="en-US" sz="3200" kern="1200" baseline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操作数类型</a:t>
            </a:r>
            <a:endParaRPr lang="zh-CN" altLang="en-US" sz="3200" kern="1200" baseline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 defTabSz="914400">
              <a:lnSpc>
                <a:spcPct val="130000"/>
              </a:lnSpc>
              <a:buClrTx/>
              <a:buSzTx/>
              <a:buFontTx/>
            </a:pPr>
            <a:r>
              <a:rPr lang="en-US" altLang="zh-CN" sz="3200" kern="1200" baseline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4.4  </a:t>
            </a:r>
            <a:r>
              <a:rPr lang="zh-CN" altLang="en-US" sz="3200" kern="1200" baseline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指令和数据的寻址方式</a:t>
            </a:r>
            <a:r>
              <a:rPr lang="en-US" altLang="zh-CN" sz="3200" kern="1200" baseline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3200" kern="1200" baseline="0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黑体" panose="02010609060101010101" pitchFamily="49" charset="-122"/>
              </a:rPr>
              <a:t>（重点）</a:t>
            </a:r>
            <a:endParaRPr lang="zh-CN" altLang="en-US" sz="3200" kern="1200" baseline="0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黑体" panose="02010609060101010101" pitchFamily="49" charset="-122"/>
            </a:endParaRPr>
          </a:p>
          <a:p>
            <a:pPr algn="l" defTabSz="914400">
              <a:lnSpc>
                <a:spcPct val="130000"/>
              </a:lnSpc>
              <a:buClrTx/>
              <a:buSzTx/>
              <a:buFontTx/>
            </a:pPr>
            <a:r>
              <a:rPr lang="en-US" altLang="zh-CN" sz="3200" kern="1200" baseline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4.5  </a:t>
            </a:r>
            <a:r>
              <a:rPr lang="zh-CN" altLang="en-US" sz="3200" kern="1200" baseline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典型指令</a:t>
            </a:r>
            <a:endParaRPr lang="zh-CN" altLang="en-US" sz="3200" kern="1200" baseline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 defTabSz="914400">
              <a:lnSpc>
                <a:spcPct val="130000"/>
              </a:lnSpc>
              <a:buClrTx/>
              <a:buSzTx/>
              <a:buFontTx/>
            </a:pPr>
            <a:r>
              <a:rPr lang="zh-CN" altLang="en-US" sz="3200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自学：汇编语言编程</a:t>
            </a:r>
            <a:endParaRPr lang="zh-CN" altLang="en-US" sz="3200" kern="1200" baseline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35" name="标题 823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dirty="0"/>
              <a:t>4.2  </a:t>
            </a:r>
            <a:r>
              <a:rPr lang="zh-CN" altLang="en-US" sz="4000" dirty="0"/>
              <a:t>指令格式</a:t>
            </a:r>
            <a:endParaRPr lang="zh-CN" altLang="en-US" sz="4000" dirty="0"/>
          </a:p>
        </p:txBody>
      </p:sp>
      <p:sp>
        <p:nvSpPr>
          <p:cNvPr id="8195" name="文本占位符 8194"/>
          <p:cNvSpPr>
            <a:spLocks noGrp="1"/>
          </p:cNvSpPr>
          <p:nvPr>
            <p:ph type="body" sz="half" idx="1"/>
          </p:nvPr>
        </p:nvSpPr>
        <p:spPr>
          <a:xfrm>
            <a:off x="190183" y="815975"/>
            <a:ext cx="8785225" cy="5688013"/>
          </a:xfrm>
        </p:spPr>
        <p:txBody>
          <a:bodyPr/>
          <a:p>
            <a:pPr marL="0" indent="0">
              <a:lnSpc>
                <a:spcPct val="90000"/>
              </a:lnSpc>
              <a:buClrTx/>
              <a:buSz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4.2.2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地址码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　　　　　　　　　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1" action="ppaction://hlinkfile"/>
              </a:rPr>
              <a:t> 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ClrTx/>
              <a:buSzTx/>
              <a:buNone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三地址指令、二地址指令、一地址指令、零地址指令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ClrTx/>
              <a:buSz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80X86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一般为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二地址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，可归结为三种类型。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ClrTx/>
              <a:buSzTx/>
              <a:buNone/>
            </a:pP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存储器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存储器（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SS</a:t>
            </a: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型指令：多次访问内存。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ClrTx/>
              <a:buSzTx/>
              <a:buNone/>
            </a:pP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寄存器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寄存器（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RR</a:t>
            </a: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型指令：不需要访问内存。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ClrTx/>
              <a:buSzTx/>
              <a:buNone/>
            </a:pP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寄存器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存储器（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RS</a:t>
            </a: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型指令：既访问内存，又访问寄存器。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8260" name="内容占位符 8259"/>
          <p:cNvGraphicFramePr/>
          <p:nvPr>
            <p:ph sz="half" idx="2"/>
            <p:custDataLst>
              <p:tags r:id="rId2"/>
            </p:custDataLst>
          </p:nvPr>
        </p:nvGraphicFramePr>
        <p:xfrm>
          <a:off x="468630" y="2080260"/>
          <a:ext cx="7240905" cy="2649855"/>
        </p:xfrm>
        <a:graphic>
          <a:graphicData uri="http://schemas.openxmlformats.org/drawingml/2006/table">
            <a:tbl>
              <a:tblPr/>
              <a:tblGrid>
                <a:gridCol w="1028065"/>
                <a:gridCol w="548005"/>
                <a:gridCol w="617220"/>
                <a:gridCol w="615950"/>
                <a:gridCol w="4431665"/>
              </a:tblGrid>
              <a:tr h="589915">
                <a:tc gridSpan="4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指令格式</a:t>
                      </a:r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填充部分</a:t>
                      </a:r>
                      <a:r>
                        <a:rPr lang="en-US" altLang="zh-CN" sz="2000"/>
                        <a:t>)</a:t>
                      </a:r>
                      <a:endParaRPr lang="zh-CN" alt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指令功能</a:t>
                      </a:r>
                      <a:endParaRPr lang="zh-CN" altLang="en-US" sz="20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操作码</a:t>
                      </a:r>
                      <a:endParaRPr lang="zh-CN" altLang="en-US" sz="20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A1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A2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A3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A1</a:t>
                      </a:r>
                      <a:r>
                        <a:rPr lang="zh-CN" altLang="en-US" sz="2000" dirty="0"/>
                        <a:t>）</a:t>
                      </a:r>
                      <a:r>
                        <a:rPr lang="en-US" altLang="zh-CN" sz="2000" dirty="0"/>
                        <a:t>op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A2</a:t>
                      </a:r>
                      <a:r>
                        <a:rPr lang="zh-CN" altLang="en-US" sz="2000" dirty="0"/>
                        <a:t>）</a:t>
                      </a:r>
                      <a:r>
                        <a:rPr lang="en-US" altLang="zh-CN" sz="2000"/>
                        <a:t>→A3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操作码</a:t>
                      </a:r>
                      <a:endParaRPr lang="zh-CN" altLang="en-US" sz="20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A1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A2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rgbClr val="FF00FF"/>
                          </a:solidFill>
                        </a:rPr>
                        <a:t>（</a:t>
                      </a:r>
                      <a:r>
                        <a:rPr lang="en-US" altLang="zh-CN" sz="2000" dirty="0">
                          <a:solidFill>
                            <a:srgbClr val="FF00FF"/>
                          </a:solidFill>
                        </a:rPr>
                        <a:t>A1</a:t>
                      </a:r>
                      <a:r>
                        <a:rPr lang="zh-CN" altLang="en-US" sz="2000" dirty="0">
                          <a:solidFill>
                            <a:srgbClr val="FF00FF"/>
                          </a:solidFill>
                        </a:rPr>
                        <a:t>）</a:t>
                      </a:r>
                      <a:r>
                        <a:rPr lang="en-US" altLang="zh-CN" sz="2000" dirty="0">
                          <a:solidFill>
                            <a:srgbClr val="FF00FF"/>
                          </a:solidFill>
                        </a:rPr>
                        <a:t>op</a:t>
                      </a:r>
                      <a:r>
                        <a:rPr lang="zh-CN" altLang="en-US" sz="2000" dirty="0">
                          <a:solidFill>
                            <a:srgbClr val="FF00FF"/>
                          </a:solidFill>
                        </a:rPr>
                        <a:t>（</a:t>
                      </a:r>
                      <a:r>
                        <a:rPr lang="en-US" altLang="zh-CN" sz="2000" dirty="0">
                          <a:solidFill>
                            <a:srgbClr val="FF00FF"/>
                          </a:solidFill>
                        </a:rPr>
                        <a:t>A2</a:t>
                      </a:r>
                      <a:r>
                        <a:rPr lang="zh-CN" altLang="en-US" sz="2000" dirty="0">
                          <a:solidFill>
                            <a:srgbClr val="FF00FF"/>
                          </a:solidFill>
                        </a:rPr>
                        <a:t>）</a:t>
                      </a:r>
                      <a:r>
                        <a:rPr lang="en-US" altLang="zh-CN" sz="2000">
                          <a:solidFill>
                            <a:srgbClr val="FF00FF"/>
                          </a:solidFill>
                        </a:rPr>
                        <a:t>→A1</a:t>
                      </a:r>
                      <a:endParaRPr lang="en-US" altLang="zh-CN" sz="200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6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操作码</a:t>
                      </a:r>
                      <a:endParaRPr lang="zh-CN" altLang="en-US" sz="20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A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AC</a:t>
                      </a:r>
                      <a:r>
                        <a:rPr lang="zh-CN" altLang="en-US" sz="2000" dirty="0"/>
                        <a:t>）</a:t>
                      </a:r>
                      <a:r>
                        <a:rPr lang="en-US" altLang="zh-CN" sz="2000" dirty="0"/>
                        <a:t>op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A</a:t>
                      </a:r>
                      <a:r>
                        <a:rPr lang="zh-CN" altLang="en-US" sz="2000" dirty="0"/>
                        <a:t>）</a:t>
                      </a:r>
                      <a:r>
                        <a:rPr lang="en-US" altLang="zh-CN" sz="2000" dirty="0"/>
                        <a:t>→AC</a:t>
                      </a:r>
                      <a:r>
                        <a:rPr lang="zh-CN" altLang="en-US" sz="2000" dirty="0"/>
                        <a:t>（隐含</a:t>
                      </a:r>
                      <a:r>
                        <a:rPr lang="en-US" altLang="zh-CN" sz="2000" dirty="0"/>
                        <a:t>AC</a:t>
                      </a:r>
                      <a:r>
                        <a:rPr lang="zh-CN" altLang="en-US" sz="2000" dirty="0"/>
                        <a:t>）</a:t>
                      </a:r>
                      <a:endParaRPr lang="zh-CN" altLang="en-US" sz="20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操作码</a:t>
                      </a:r>
                      <a:endParaRPr lang="zh-CN" altLang="en-US" sz="20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dirty="0"/>
                        <a:t>NOP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HALT</a:t>
                      </a:r>
                      <a:r>
                        <a:rPr lang="zh-CN" altLang="en-US" sz="2000" dirty="0"/>
                        <a:t>等</a:t>
                      </a:r>
                      <a:endParaRPr lang="zh-CN" altLang="en-US" sz="20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charRg st="4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charRg st="4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7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charRg st="7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charRg st="7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9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charRg st="9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charRg st="9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1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charRg st="11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charRg st="11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dirty="0"/>
              <a:t>4.2  </a:t>
            </a:r>
            <a:r>
              <a:rPr lang="zh-CN" altLang="en-US" sz="4000" dirty="0"/>
              <a:t>指令格式</a:t>
            </a:r>
            <a:endParaRPr lang="zh-CN" altLang="en-US" sz="4000" dirty="0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272098" y="751205"/>
            <a:ext cx="8785225" cy="5688013"/>
          </a:xfrm>
        </p:spPr>
        <p:txBody>
          <a:bodyPr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4.2.3</a:t>
            </a:r>
            <a:r>
              <a:rPr lang="zh-CN" altLang="en-US" dirty="0">
                <a:solidFill>
                  <a:srgbClr val="FF0000"/>
                </a:solidFill>
              </a:rPr>
              <a:t>　指令字长度 </a:t>
            </a:r>
            <a:r>
              <a:rPr lang="zh-CN" altLang="en-US" dirty="0"/>
              <a:t>　　　　　　　　　</a:t>
            </a:r>
            <a:r>
              <a:rPr lang="zh-CN" altLang="en-US" dirty="0">
                <a:hlinkClick r:id="rId1" action="ppaction://hlinkfile"/>
              </a:rPr>
              <a:t> 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FF00FF"/>
                </a:solidFill>
              </a:rPr>
              <a:t>指令字长度：</a:t>
            </a:r>
            <a:r>
              <a:rPr lang="zh-CN" altLang="en-US" sz="2400" dirty="0"/>
              <a:t>一个指令字中包含二进制代码的位数。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FF00FF"/>
                </a:solidFill>
              </a:rPr>
              <a:t>机器字长：</a:t>
            </a:r>
            <a:r>
              <a:rPr lang="zh-CN" altLang="en-US" sz="2400" dirty="0">
                <a:solidFill>
                  <a:srgbClr val="0000FF"/>
                </a:solidFill>
              </a:rPr>
              <a:t>计算机能直接处理的二进制数据的位数</a:t>
            </a:r>
            <a:r>
              <a:rPr lang="zh-CN" altLang="en-US" sz="2400" dirty="0"/>
              <a:t>，它决定了计算机的运算精度。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    使用</a:t>
            </a:r>
            <a:r>
              <a:rPr lang="zh-CN" altLang="en-US" sz="2400" dirty="0">
                <a:solidFill>
                  <a:srgbClr val="FF0000"/>
                </a:solidFill>
              </a:rPr>
              <a:t>多字长指令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目的</a:t>
            </a:r>
            <a:r>
              <a:rPr lang="zh-CN" altLang="en-US" sz="2400" dirty="0"/>
              <a:t>在于提供足够的</a:t>
            </a:r>
            <a:r>
              <a:rPr lang="zh-CN" altLang="en-US" sz="2400" dirty="0">
                <a:solidFill>
                  <a:srgbClr val="FF0000"/>
                </a:solidFill>
              </a:rPr>
              <a:t>地址位</a:t>
            </a:r>
            <a:r>
              <a:rPr lang="zh-CN" altLang="en-US" sz="2400" dirty="0"/>
              <a:t>来解决访问内存任何单元的寻址问题。主要</a:t>
            </a:r>
            <a:r>
              <a:rPr lang="zh-CN" altLang="en-US" sz="2400" dirty="0">
                <a:solidFill>
                  <a:srgbClr val="FF0000"/>
                </a:solidFill>
              </a:rPr>
              <a:t>缺点</a:t>
            </a:r>
            <a:r>
              <a:rPr lang="zh-CN" altLang="en-US" sz="2400" dirty="0"/>
              <a:t>是必须</a:t>
            </a:r>
            <a:r>
              <a:rPr lang="zh-CN" altLang="en-US" sz="2400" dirty="0">
                <a:solidFill>
                  <a:srgbClr val="FF0000"/>
                </a:solidFill>
              </a:rPr>
              <a:t>两次或多次访问内存</a:t>
            </a:r>
            <a:r>
              <a:rPr lang="zh-CN" altLang="en-US" sz="2400" dirty="0"/>
              <a:t>以取出一整条指令，降低了</a:t>
            </a:r>
            <a:r>
              <a:rPr lang="en-US" altLang="zh-CN" sz="2400" dirty="0"/>
              <a:t>CPU</a:t>
            </a:r>
            <a:r>
              <a:rPr lang="zh-CN" altLang="en-US" sz="2400" dirty="0"/>
              <a:t>的运算速度，又占用了更多的存储空间。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i="1" dirty="0">
                <a:solidFill>
                  <a:srgbClr val="FF00FF"/>
                </a:solidFill>
              </a:rPr>
              <a:t>等长指令字结构</a:t>
            </a:r>
            <a:r>
              <a:rPr lang="en-US" altLang="zh-CN" sz="2400">
                <a:solidFill>
                  <a:srgbClr val="FF00FF"/>
                </a:solidFill>
              </a:rPr>
              <a:t>:</a:t>
            </a:r>
            <a:r>
              <a:rPr lang="zh-CN" altLang="en-US" sz="2400" dirty="0"/>
              <a:t>各种指令字长度是相等的。这种指令字结构简单，且指令字长度是不变的。</a:t>
            </a:r>
            <a:r>
              <a:rPr lang="zh-CN" altLang="en-US" sz="2400" dirty="0">
                <a:solidFill>
                  <a:srgbClr val="0000FF"/>
                </a:solidFill>
              </a:rPr>
              <a:t>如</a:t>
            </a:r>
            <a:r>
              <a:rPr lang="en-US" altLang="zh-CN" sz="2400" dirty="0">
                <a:solidFill>
                  <a:srgbClr val="0000FF"/>
                </a:solidFill>
              </a:rPr>
              <a:t> RISC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i="1" dirty="0">
                <a:solidFill>
                  <a:srgbClr val="FF00FF"/>
                </a:solidFill>
              </a:rPr>
              <a:t>变长指令字结构</a:t>
            </a:r>
            <a:r>
              <a:rPr lang="en-US" altLang="zh-CN" sz="2400">
                <a:solidFill>
                  <a:srgbClr val="FF00FF"/>
                </a:solidFill>
              </a:rPr>
              <a:t>:</a:t>
            </a:r>
            <a:r>
              <a:rPr lang="zh-CN" altLang="en-US" sz="2400" dirty="0"/>
              <a:t>各种指令字长度随指令功能而异。结构灵活，能充分利用指令长度，但指令的控制较复杂。</a:t>
            </a:r>
            <a:r>
              <a:rPr lang="zh-CN" altLang="en-US" sz="2400" dirty="0">
                <a:solidFill>
                  <a:srgbClr val="0000FF"/>
                </a:solidFill>
              </a:rPr>
              <a:t>如</a:t>
            </a:r>
            <a:r>
              <a:rPr lang="en-US" altLang="zh-CN" sz="2400" dirty="0">
                <a:solidFill>
                  <a:srgbClr val="0000FF"/>
                </a:solidFill>
              </a:rPr>
              <a:t> CISC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dirty="0"/>
              <a:t>4.2  </a:t>
            </a:r>
            <a:r>
              <a:rPr lang="zh-CN" altLang="en-US" sz="4000" dirty="0"/>
              <a:t>指令格式</a:t>
            </a:r>
            <a:endParaRPr lang="zh-CN" altLang="en-US" sz="4000" dirty="0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4.2.4</a:t>
            </a:r>
            <a:r>
              <a:rPr lang="zh-CN" altLang="en-US" dirty="0">
                <a:solidFill>
                  <a:srgbClr val="FF0000"/>
                </a:solidFill>
              </a:rPr>
              <a:t>　指令助记符　</a:t>
            </a:r>
            <a:r>
              <a:rPr lang="zh-CN" altLang="en-US" i="1" dirty="0"/>
              <a:t>　　　　　　　　　　</a:t>
            </a:r>
            <a:r>
              <a:rPr lang="zh-CN" altLang="en-US" i="1" dirty="0">
                <a:hlinkClick r:id="rId1" action="ppaction://hlinkfile"/>
              </a:rPr>
              <a:t> </a:t>
            </a:r>
            <a:endParaRPr lang="zh-CN" altLang="en-US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/>
              <a:t>由于硬件只能识别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0</a:t>
            </a:r>
            <a:r>
              <a:rPr lang="zh-CN" altLang="en-US" sz="2400" dirty="0"/>
              <a:t>，所以采用</a:t>
            </a:r>
            <a:r>
              <a:rPr lang="zh-CN" altLang="en-US" sz="2400" dirty="0">
                <a:solidFill>
                  <a:srgbClr val="FF0000"/>
                </a:solidFill>
              </a:rPr>
              <a:t>二进制</a:t>
            </a:r>
            <a:r>
              <a:rPr lang="zh-CN" altLang="en-US" sz="2400" dirty="0"/>
              <a:t>操作码是必要的，但是我们用二进制来</a:t>
            </a:r>
            <a:r>
              <a:rPr lang="zh-CN" altLang="en-US" sz="2400" dirty="0">
                <a:solidFill>
                  <a:srgbClr val="FF0000"/>
                </a:solidFill>
              </a:rPr>
              <a:t>书写</a:t>
            </a:r>
            <a:r>
              <a:rPr lang="zh-CN" altLang="en-US" sz="2400" dirty="0"/>
              <a:t>程序却非常</a:t>
            </a:r>
            <a:r>
              <a:rPr lang="zh-CN" altLang="en-US" sz="2400" dirty="0">
                <a:solidFill>
                  <a:srgbClr val="FF0000"/>
                </a:solidFill>
              </a:rPr>
              <a:t>麻烦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/>
              <a:t>为了</a:t>
            </a:r>
            <a:r>
              <a:rPr lang="zh-CN" altLang="en-US" sz="2400" dirty="0">
                <a:solidFill>
                  <a:srgbClr val="FF00FF"/>
                </a:solidFill>
              </a:rPr>
              <a:t>便于书写和阅读程序</a:t>
            </a:r>
            <a:r>
              <a:rPr lang="zh-CN" altLang="en-US" sz="2400" dirty="0"/>
              <a:t>，每条指令通常用</a:t>
            </a:r>
            <a:r>
              <a:rPr lang="en-US" altLang="zh-CN" sz="2400" dirty="0"/>
              <a:t>3</a:t>
            </a:r>
            <a:r>
              <a:rPr lang="zh-CN" altLang="en-US" sz="2400" dirty="0"/>
              <a:t>个或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zh-CN" altLang="en-US" sz="2400" dirty="0">
                <a:solidFill>
                  <a:srgbClr val="FF0000"/>
                </a:solidFill>
              </a:rPr>
              <a:t>英文缩写</a:t>
            </a:r>
            <a:r>
              <a:rPr lang="zh-CN" altLang="en-US" sz="2400" dirty="0"/>
              <a:t>字母来表示。这种缩写码叫做</a:t>
            </a:r>
            <a:r>
              <a:rPr lang="zh-CN" altLang="en-US" sz="2400" dirty="0">
                <a:solidFill>
                  <a:srgbClr val="FF0000"/>
                </a:solidFill>
              </a:rPr>
              <a:t>指令助记符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FF0000"/>
                </a:solidFill>
              </a:rPr>
              <a:t>（汇编语言）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/>
              <a:t>需要注意的是，在</a:t>
            </a:r>
            <a:r>
              <a:rPr lang="zh-CN" altLang="en-US" sz="2400" dirty="0">
                <a:solidFill>
                  <a:srgbClr val="FF00FF"/>
                </a:solidFill>
              </a:rPr>
              <a:t>不同的计算机中，指令助记符的规定是不一样的</a:t>
            </a:r>
            <a:r>
              <a:rPr lang="zh-CN" altLang="en-US" sz="2400" dirty="0"/>
              <a:t>。因此，指令助记符还必须转换成与它们相对应的二进制码。这种转换借助</a:t>
            </a:r>
            <a:r>
              <a:rPr lang="zh-CN" altLang="en-US" sz="2400" dirty="0">
                <a:solidFill>
                  <a:srgbClr val="FF00FF"/>
                </a:solidFill>
              </a:rPr>
              <a:t>汇编程序</a:t>
            </a:r>
            <a:r>
              <a:rPr lang="zh-CN" altLang="en-US" sz="2400" dirty="0"/>
              <a:t>可以自动完成，汇编程序相当于一个“翻译”。 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80X86</a:t>
            </a:r>
            <a:r>
              <a:rPr lang="zh-CN" altLang="en-US" sz="2400" dirty="0">
                <a:solidFill>
                  <a:srgbClr val="FF0000"/>
                </a:solidFill>
              </a:rPr>
              <a:t>汇编语言）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5" name="标题 1536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dirty="0"/>
              <a:t> </a:t>
            </a:r>
            <a:endParaRPr lang="en-US" altLang="zh-CN" sz="4000" dirty="0"/>
          </a:p>
        </p:txBody>
      </p:sp>
      <p:sp>
        <p:nvSpPr>
          <p:cNvPr id="15363" name="文本占位符 1536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8785225" cy="5688013"/>
          </a:xfrm>
        </p:spPr>
        <p:txBody>
          <a:bodyPr/>
          <a:p>
            <a:pPr marL="0" indent="0"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4.2]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指令格式如下所示，其中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为操作码，试分析指令格式的特点。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（字长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16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位）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　        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　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4        3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　　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解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(1)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单字长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二地址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(2)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操作码字段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可以指定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128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指令。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(3)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源寄存器和目标寄存器都是通用寄存器（可分别指定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个），所以是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RR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指令，两个操作数均在寄存器中。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(4)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这种指令结构常用于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算术逻辑运算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类指令。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5364" name="内容占位符 1536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5895" y="2296795"/>
            <a:ext cx="8789035" cy="721360"/>
          </a:xfrm>
        </p:spPr>
      </p:pic>
      <p:sp>
        <p:nvSpPr>
          <p:cNvPr id="15367" name="矩形 15366"/>
          <p:cNvSpPr/>
          <p:nvPr/>
        </p:nvSpPr>
        <p:spPr>
          <a:xfrm>
            <a:off x="684213" y="260350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u="none" kern="1200" baseline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4000" dirty="0"/>
              <a:t>4.2  </a:t>
            </a:r>
            <a:r>
              <a:rPr lang="zh-CN" altLang="en-US" sz="4000" dirty="0"/>
              <a:t>指令格式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3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8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92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05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28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81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9" name="标题 1638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dirty="0"/>
              <a:t>4.2  </a:t>
            </a:r>
            <a:r>
              <a:rPr lang="zh-CN" altLang="en-US" sz="4000" dirty="0"/>
              <a:t>指令格式</a:t>
            </a:r>
            <a:endParaRPr lang="zh-CN" altLang="en-US" sz="4000" dirty="0"/>
          </a:p>
        </p:txBody>
      </p:sp>
      <p:sp>
        <p:nvSpPr>
          <p:cNvPr id="16387" name="文本占位符 16386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8785225" cy="5688013"/>
          </a:xfrm>
        </p:spPr>
        <p:txBody>
          <a:bodyPr/>
          <a:p>
            <a:pPr marL="0" indent="0"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4.3]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某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16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位机的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指令格式如下所示，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为操作码字段，试分析指令格式特点。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15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　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　    　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　　　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　　　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 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解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(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1)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双字长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二地址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指令，用于访问存储器。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(2)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操作码字段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位，可以指定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64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种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操作。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(3)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一个操作数在源寄存器（共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个），另一个操作数在存储器中（由变址寄存器和位移量决定）所以是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RS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指令。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6388" name="内容占位符 1638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1450" y="2256155"/>
            <a:ext cx="8793480" cy="8255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3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7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7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95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2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638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4-2 </a:t>
            </a:r>
            <a:r>
              <a:rPr lang="zh-CN" altLang="en-US"/>
              <a:t>习题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630" y="1175385"/>
            <a:ext cx="7807960" cy="435165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题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一条指令中至少应该包含哪些信息？并简述这些信息。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答：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包含操作码，地址码。操作码表示该指令应进行什么性质的操作。地址码指明操作数的地址。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30" y="189230"/>
            <a:ext cx="8229600" cy="345440"/>
          </a:xfrm>
        </p:spPr>
        <p:txBody>
          <a:bodyPr/>
          <a:p>
            <a:r>
              <a:rPr lang="zh-CN" altLang="en-US"/>
              <a:t>增加：扩展操作码</a:t>
            </a:r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179705" y="594360"/>
          <a:ext cx="8362950" cy="327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356600" imgH="3276600" progId="Paint.Picture">
                  <p:embed/>
                </p:oleObj>
              </mc:Choice>
              <mc:Fallback>
                <p:oleObj name="" r:id="rId1" imgW="8356600" imgH="32766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705" y="594360"/>
                        <a:ext cx="8362950" cy="327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01955" y="3933190"/>
            <a:ext cx="8538845" cy="2578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分析：</a:t>
            </a:r>
            <a:r>
              <a:rPr lang="en-US" altLang="zh-CN" sz="2400" b="1"/>
              <a:t>操作码为 </a:t>
            </a:r>
            <a:r>
              <a:rPr lang="en-US" altLang="zh-CN" sz="2400" b="1">
                <a:solidFill>
                  <a:srgbClr val="FF0000"/>
                </a:solidFill>
              </a:rPr>
              <a:t>8 </a:t>
            </a:r>
            <a:r>
              <a:rPr lang="en-US" altLang="zh-CN" sz="2400" b="1"/>
              <a:t>位，最多有 ____ 条双操作数指令，现双操作数指令有 </a:t>
            </a:r>
            <a:r>
              <a:rPr lang="en-US" altLang="zh-CN" sz="2400" b="1">
                <a:solidFill>
                  <a:srgbClr val="FF0000"/>
                </a:solidFill>
              </a:rPr>
              <a:t>K </a:t>
            </a:r>
            <a:r>
              <a:rPr lang="en-US" altLang="zh-CN" sz="2400" b="1"/>
              <a:t>条，所以还有_______种编码留给单操作数和无操作数指令用。把操作码扩展到A1, 12 ~ 31 位还有 ________种编码。单操作数指令占了</a:t>
            </a:r>
            <a:r>
              <a:rPr lang="en-US" altLang="zh-CN" sz="2400" b="1">
                <a:solidFill>
                  <a:srgbClr val="FF0000"/>
                </a:solidFill>
              </a:rPr>
              <a:t> L</a:t>
            </a:r>
            <a:r>
              <a:rPr lang="en-US" altLang="zh-CN" sz="2400" b="1"/>
              <a:t> 条，所以留给无操作数指令的只有____________种编码。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dirty="0"/>
              <a:t>4.4  </a:t>
            </a:r>
            <a:r>
              <a:rPr lang="zh-CN" altLang="en-US" sz="4000" dirty="0"/>
              <a:t>指令和数据的寻址方式</a:t>
            </a:r>
            <a:endParaRPr lang="zh-CN" altLang="en-US" sz="4000" dirty="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lnSpc>
                <a:spcPct val="170000"/>
              </a:lnSpc>
              <a:buNone/>
            </a:pPr>
            <a:r>
              <a:rPr lang="en-US" altLang="zh-CN" sz="2400" i="1" dirty="0">
                <a:solidFill>
                  <a:srgbClr val="FF0000"/>
                </a:solidFill>
              </a:rPr>
              <a:t>4.4.1</a:t>
            </a:r>
            <a:r>
              <a:rPr lang="zh-CN" altLang="en-US" sz="2400" i="1" dirty="0">
                <a:solidFill>
                  <a:srgbClr val="FF0000"/>
                </a:solidFill>
              </a:rPr>
              <a:t>　指令的寻址方式 </a:t>
            </a:r>
            <a:r>
              <a:rPr lang="zh-CN" altLang="en-US" sz="2400" i="1" dirty="0"/>
              <a:t>　　　　　　　　</a:t>
            </a:r>
            <a:r>
              <a:rPr lang="zh-CN" altLang="en-US" sz="2400" i="1" dirty="0">
                <a:hlinkClick r:id="rId1" action="ppaction://hlinkfile"/>
              </a:rPr>
              <a:t> </a:t>
            </a:r>
            <a:endParaRPr lang="zh-CN" altLang="en-US" sz="2400" dirty="0"/>
          </a:p>
          <a:p>
            <a:pPr marL="0" inden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400" i="1" dirty="0">
                <a:solidFill>
                  <a:srgbClr val="FF00FF"/>
                </a:solidFill>
              </a:rPr>
              <a:t>操作数或指令地址</a:t>
            </a:r>
            <a:r>
              <a:rPr lang="zh-CN" altLang="en-US" sz="2400" dirty="0">
                <a:solidFill>
                  <a:srgbClr val="FF00FF"/>
                </a:solidFill>
              </a:rPr>
              <a:t>：</a:t>
            </a:r>
            <a:r>
              <a:rPr lang="zh-CN" altLang="en-US" sz="2400" dirty="0"/>
              <a:t>存储单元的编号</a:t>
            </a:r>
            <a:endParaRPr lang="zh-CN" altLang="en-US" sz="2400" dirty="0"/>
          </a:p>
          <a:p>
            <a:pPr marL="0" inden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400" i="1" dirty="0">
                <a:solidFill>
                  <a:srgbClr val="FF00FF"/>
                </a:solidFill>
              </a:rPr>
              <a:t>寻址方式：</a:t>
            </a:r>
            <a:r>
              <a:rPr lang="zh-CN" altLang="en-US" sz="2400" dirty="0">
                <a:solidFill>
                  <a:srgbClr val="0000FF"/>
                </a:solidFill>
              </a:rPr>
              <a:t>形成操作数或指令地址</a:t>
            </a:r>
            <a:r>
              <a:rPr lang="zh-CN" altLang="en-US" sz="2400" dirty="0"/>
              <a:t>的方式。  </a:t>
            </a:r>
            <a:endParaRPr lang="zh-CN" altLang="en-US" sz="2400" dirty="0"/>
          </a:p>
          <a:p>
            <a:pPr marL="0" inden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FF00FF"/>
                </a:solidFill>
              </a:rPr>
              <a:t>数据寻址方式：</a:t>
            </a:r>
            <a:r>
              <a:rPr lang="zh-CN" altLang="en-US" sz="2400" dirty="0"/>
              <a:t>比较复杂。</a:t>
            </a:r>
            <a:endParaRPr lang="zh-CN" altLang="en-US" sz="2400" dirty="0"/>
          </a:p>
          <a:p>
            <a:pPr marL="0" inden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FF00FF"/>
                </a:solidFill>
              </a:rPr>
              <a:t>指令的寻址方式</a:t>
            </a:r>
            <a:r>
              <a:rPr lang="zh-CN" altLang="en-US" sz="2400" dirty="0">
                <a:sym typeface="+mn-ea"/>
              </a:rPr>
              <a:t>简单，</a:t>
            </a:r>
            <a:r>
              <a:rPr lang="zh-CN" altLang="en-US" sz="2400" dirty="0"/>
              <a:t>有</a:t>
            </a:r>
            <a:r>
              <a:rPr lang="zh-CN" altLang="en-US" sz="2400" dirty="0">
                <a:solidFill>
                  <a:srgbClr val="0000FF"/>
                </a:solidFill>
              </a:rPr>
              <a:t>顺序寻址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跳跃寻址</a:t>
            </a:r>
            <a:r>
              <a:rPr lang="zh-CN" altLang="en-US" sz="2400" dirty="0"/>
              <a:t>两种</a:t>
            </a:r>
            <a:r>
              <a:rPr lang="zh-CN" altLang="en-US" sz="2400" dirty="0"/>
              <a:t>方式。</a:t>
            </a:r>
            <a:endParaRPr lang="zh-CN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标题 1075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i="1" dirty="0"/>
              <a:t>4.4  </a:t>
            </a:r>
            <a:r>
              <a:rPr lang="zh-CN" altLang="en-US" sz="4000" i="1" dirty="0"/>
              <a:t>指令和数据的寻址方式</a:t>
            </a:r>
            <a:endParaRPr lang="zh-CN" altLang="en-US" sz="4000" i="1" dirty="0"/>
          </a:p>
        </p:txBody>
      </p:sp>
      <p:sp>
        <p:nvSpPr>
          <p:cNvPr id="107523" name="文本占位符 107522"/>
          <p:cNvSpPr>
            <a:spLocks noGrp="1"/>
          </p:cNvSpPr>
          <p:nvPr>
            <p:ph type="body" idx="1"/>
          </p:nvPr>
        </p:nvSpPr>
        <p:spPr>
          <a:xfrm>
            <a:off x="290513" y="751205"/>
            <a:ext cx="8785225" cy="5688013"/>
          </a:xfrm>
        </p:spPr>
        <p:txBody>
          <a:bodyPr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、顺序寻址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7524" name="图片 1075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1414145"/>
            <a:ext cx="8165465" cy="46170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89865" y="2725420"/>
            <a:ext cx="4958715" cy="29686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指令存放：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在内存中按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顺序存放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指令执行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：一条指令接一条指令的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顺序执行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程序计数器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（又称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指令指针寄存器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PC :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指令在内存中的地址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PC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自动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+1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i="1" dirty="0"/>
              <a:t>4.4  </a:t>
            </a:r>
            <a:r>
              <a:rPr lang="zh-CN" altLang="en-US" sz="4000" i="1" dirty="0"/>
              <a:t>指令和数据的寻址方式</a:t>
            </a:r>
            <a:endParaRPr lang="zh-CN" altLang="en-US" sz="4000" i="1" dirty="0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lnSpc>
                <a:spcPct val="170000"/>
              </a:lnSpc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2.</a:t>
            </a:r>
            <a:r>
              <a:rPr lang="zh-CN" altLang="en-US" i="1" dirty="0">
                <a:solidFill>
                  <a:srgbClr val="FF0000"/>
                </a:solidFill>
              </a:rPr>
              <a:t>　跳跃寻址方式</a:t>
            </a:r>
            <a:r>
              <a:rPr lang="zh-CN" altLang="en-US" i="1" dirty="0"/>
              <a:t> </a:t>
            </a:r>
            <a:r>
              <a:rPr lang="en-US" altLang="zh-CN" i="1" dirty="0"/>
              <a:t> </a:t>
            </a:r>
            <a:r>
              <a:rPr lang="zh-CN" altLang="en-US" i="1" dirty="0">
                <a:solidFill>
                  <a:srgbClr val="0000FF"/>
                </a:solidFill>
              </a:rPr>
              <a:t>（</a:t>
            </a:r>
            <a:r>
              <a:rPr lang="en-US" altLang="zh-CN" i="1" dirty="0">
                <a:solidFill>
                  <a:srgbClr val="0000FF"/>
                </a:solidFill>
              </a:rPr>
              <a:t>jmp</a:t>
            </a:r>
            <a:r>
              <a:rPr lang="zh-CN" altLang="en-US" i="1" dirty="0">
                <a:solidFill>
                  <a:srgbClr val="0000FF"/>
                </a:solidFill>
              </a:rPr>
              <a:t>、</a:t>
            </a:r>
            <a:r>
              <a:rPr lang="en-US" altLang="zh-CN" i="1" dirty="0">
                <a:solidFill>
                  <a:srgbClr val="0000FF"/>
                </a:solidFill>
              </a:rPr>
              <a:t>loop</a:t>
            </a:r>
            <a:r>
              <a:rPr lang="zh-CN" altLang="en-US" i="1" dirty="0">
                <a:solidFill>
                  <a:srgbClr val="0000FF"/>
                </a:solidFill>
              </a:rPr>
              <a:t>等）</a:t>
            </a:r>
            <a:endParaRPr lang="zh-CN" altLang="en-US" dirty="0"/>
          </a:p>
          <a:p>
            <a:pPr marL="0" inden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FF00FF"/>
                </a:solidFill>
              </a:rPr>
              <a:t>使用时机：</a:t>
            </a:r>
            <a:r>
              <a:rPr lang="zh-CN" altLang="en-US" sz="2400" dirty="0"/>
              <a:t>当程序</a:t>
            </a:r>
            <a:r>
              <a:rPr lang="zh-CN" altLang="en-US" sz="2400" dirty="0">
                <a:solidFill>
                  <a:srgbClr val="0000FF"/>
                </a:solidFill>
              </a:rPr>
              <a:t>转移</a:t>
            </a:r>
            <a:r>
              <a:rPr lang="zh-CN" altLang="en-US" sz="2400" dirty="0"/>
              <a:t>执行的顺序时</a:t>
            </a:r>
            <a:endParaRPr lang="zh-CN" altLang="en-US" sz="2400" dirty="0"/>
          </a:p>
          <a:p>
            <a:pPr marL="0" inden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FF00FF"/>
                </a:solidFill>
              </a:rPr>
              <a:t>指令</a:t>
            </a:r>
            <a:r>
              <a:rPr lang="zh-CN" altLang="en-US" sz="2400" dirty="0">
                <a:solidFill>
                  <a:srgbClr val="FF00FF"/>
                </a:solidFill>
              </a:rPr>
              <a:t>地址决定</a:t>
            </a:r>
            <a:r>
              <a:rPr lang="zh-CN" altLang="en-US" sz="2400" dirty="0">
                <a:solidFill>
                  <a:srgbClr val="FF00FF"/>
                </a:solidFill>
              </a:rPr>
              <a:t>：</a:t>
            </a:r>
            <a:r>
              <a:rPr lang="zh-CN" altLang="en-US" sz="2400" dirty="0"/>
              <a:t>下条指令的地址码不是由程序计数器给出，而是</a:t>
            </a:r>
            <a:r>
              <a:rPr lang="zh-CN" altLang="en-US" sz="2400" dirty="0">
                <a:solidFill>
                  <a:srgbClr val="0000FF"/>
                </a:solidFill>
              </a:rPr>
              <a:t>由本条指令给出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FF00FF"/>
                </a:solidFill>
              </a:rPr>
              <a:t>作用：</a:t>
            </a:r>
            <a:r>
              <a:rPr lang="zh-CN" altLang="en-US" sz="2400" dirty="0"/>
              <a:t>实现程序</a:t>
            </a:r>
            <a:r>
              <a:rPr lang="zh-CN" altLang="en-US" sz="2400" dirty="0">
                <a:solidFill>
                  <a:srgbClr val="0000FF"/>
                </a:solidFill>
              </a:rPr>
              <a:t>转移或构成循环程序</a:t>
            </a:r>
            <a:endParaRPr lang="zh-CN" altLang="en-US" sz="2400" dirty="0"/>
          </a:p>
          <a:p>
            <a:pPr marL="0" inden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FF00FF"/>
                </a:solidFill>
              </a:rPr>
              <a:t>类型：</a:t>
            </a:r>
            <a:r>
              <a:rPr lang="zh-CN" altLang="en-US" sz="2400" dirty="0">
                <a:solidFill>
                  <a:srgbClr val="0000FF"/>
                </a:solidFill>
              </a:rPr>
              <a:t>条件转移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无条件转移</a:t>
            </a:r>
            <a:r>
              <a:rPr lang="zh-CN" altLang="en-US" sz="2400" dirty="0"/>
              <a:t>指令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 wrap="square" lIns="91440" tIns="45720" rIns="91440" bIns="45720" anchor="b" anchorCtr="0"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1.3.1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计算机硬件组成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7650" name="日期占位符 4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pic>
        <p:nvPicPr>
          <p:cNvPr id="27652" name="图片 8" descr="t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77913"/>
            <a:ext cx="3698875" cy="578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698875" y="914400"/>
            <a:ext cx="5305425" cy="5630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2400" noProof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问题： 控制器</a:t>
            </a:r>
            <a:endParaRPr lang="zh-CN" altLang="en-US" sz="2400" noProof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控制器的内部结构是这样的？</a:t>
            </a:r>
            <a:endParaRPr lang="zh-CN" altLang="en-US" sz="2400" noProof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控制器是如何对计算机的各器件进行控制的？</a:t>
            </a:r>
            <a:endParaRPr lang="zh-CN" altLang="en-US" sz="2400" noProof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何时发出某控制信号，何时结束它，多种控制信号之间有时序要求吗？</a:t>
            </a:r>
            <a:endParaRPr lang="zh-CN" altLang="en-US" sz="2400" noProof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指令</a:t>
            </a:r>
            <a:r>
              <a:rPr lang="zh-CN" altLang="en-US" sz="2400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的执行是如何实现的？</a:t>
            </a:r>
            <a:endParaRPr lang="zh-CN" altLang="en-US" sz="2400" noProof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指令</a:t>
            </a: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是如何变成控制信号的？</a:t>
            </a:r>
            <a:endParaRPr lang="zh-CN" altLang="en-US" sz="2400" noProof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指令</a:t>
            </a:r>
            <a:r>
              <a:rPr lang="zh-CN" altLang="en-US" sz="2400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是如何自动执行的？</a:t>
            </a:r>
            <a:endParaRPr lang="zh-CN" altLang="en-US" sz="2400" noProof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noProof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……</a:t>
            </a:r>
            <a:endParaRPr lang="en-US" altLang="zh-CN" sz="2400" noProof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标题 1085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i="1" dirty="0"/>
              <a:t>4.4  </a:t>
            </a:r>
            <a:r>
              <a:rPr lang="zh-CN" altLang="en-US" sz="4000" i="1" dirty="0"/>
              <a:t>指令和数据的寻址方式</a:t>
            </a:r>
            <a:endParaRPr lang="zh-CN" altLang="en-US" sz="4000" i="1" dirty="0"/>
          </a:p>
        </p:txBody>
      </p:sp>
      <p:sp>
        <p:nvSpPr>
          <p:cNvPr id="108547" name="文本占位符 10854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跳跃寻址示意：</a:t>
            </a:r>
            <a:endParaRPr lang="zh-CN" altLang="en-US" dirty="0"/>
          </a:p>
        </p:txBody>
      </p:sp>
      <p:pic>
        <p:nvPicPr>
          <p:cNvPr id="108548" name="图片 108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1989138"/>
            <a:ext cx="6767512" cy="3965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73" name="标题 1947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i="1" dirty="0"/>
              <a:t>4.4  </a:t>
            </a:r>
            <a:r>
              <a:rPr lang="zh-CN" altLang="en-US" sz="4000" i="1" dirty="0"/>
              <a:t>指令和数据的寻址方式</a:t>
            </a:r>
            <a:endParaRPr lang="zh-CN" altLang="en-US" sz="4000" i="1" dirty="0"/>
          </a:p>
        </p:txBody>
      </p:sp>
      <p:sp>
        <p:nvSpPr>
          <p:cNvPr id="19459" name="文本占位符 19458"/>
          <p:cNvSpPr>
            <a:spLocks noGrp="1"/>
          </p:cNvSpPr>
          <p:nvPr>
            <p:ph type="body" sz="half" idx="1"/>
          </p:nvPr>
        </p:nvSpPr>
        <p:spPr>
          <a:xfrm>
            <a:off x="251460" y="1050290"/>
            <a:ext cx="8640445" cy="5917565"/>
          </a:xfrm>
        </p:spPr>
        <p:txBody>
          <a:bodyPr/>
          <a:p>
            <a:pPr marL="0" indent="0">
              <a:buClrTx/>
              <a:buSz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4.3.2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操作数寻址方式</a:t>
            </a:r>
            <a:r>
              <a:rPr lang="zh-CN" altLang="en-US" sz="2800" i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　</a:t>
            </a:r>
            <a:endParaRPr lang="zh-CN" altLang="en-US" sz="2800" i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endParaRPr lang="zh-CN" altLang="en-US" sz="2800" i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endParaRPr lang="zh-CN" altLang="en-US" sz="2800" i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r>
              <a:rPr lang="zh-CN" altLang="en-US" sz="2800" i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　　　　</a:t>
            </a:r>
            <a:r>
              <a:rPr lang="zh-CN" altLang="en-US" sz="2800" i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1" action="ppaction://hlinkfile"/>
              </a:rPr>
              <a:t>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操作数的寻址方式：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形成操作数的有效地址的方法。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地址码：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形式地址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(D)+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寻址方式特征位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(X,I)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7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寻址过程：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把操作数的形式地址，变换为操作数的有效地址的过程。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buClrTx/>
              <a:buSz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19486" name="内容占位符 19485"/>
          <p:cNvGraphicFramePr/>
          <p:nvPr>
            <p:ph sz="half" idx="2"/>
          </p:nvPr>
        </p:nvGraphicFramePr>
        <p:xfrm>
          <a:off x="375285" y="1753235"/>
          <a:ext cx="8434705" cy="859155"/>
        </p:xfrm>
        <a:graphic>
          <a:graphicData uri="http://schemas.openxmlformats.org/drawingml/2006/table">
            <a:tbl>
              <a:tblPr/>
              <a:tblGrid>
                <a:gridCol w="2108835"/>
                <a:gridCol w="2110740"/>
                <a:gridCol w="2106295"/>
                <a:gridCol w="2108835"/>
              </a:tblGrid>
              <a:tr h="8591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>
                          <a:solidFill>
                            <a:srgbClr val="FFFF00"/>
                          </a:solidFill>
                        </a:rPr>
                        <a:t>操作码</a:t>
                      </a:r>
                      <a:r>
                        <a:rPr lang="en-US" altLang="zh-CN">
                          <a:solidFill>
                            <a:srgbClr val="FFFF00"/>
                          </a:solidFill>
                        </a:rPr>
                        <a:t>OP</a:t>
                      </a: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>
                          <a:solidFill>
                            <a:srgbClr val="FFFF00"/>
                          </a:solidFill>
                        </a:rPr>
                        <a:t>变址</a:t>
                      </a:r>
                      <a:r>
                        <a:rPr lang="en-US" altLang="zh-CN">
                          <a:solidFill>
                            <a:srgbClr val="FFFF00"/>
                          </a:solidFill>
                        </a:rPr>
                        <a:t>X</a:t>
                      </a: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>
                          <a:solidFill>
                            <a:srgbClr val="FFFF00"/>
                          </a:solidFill>
                        </a:rPr>
                        <a:t>间址</a:t>
                      </a:r>
                      <a:r>
                        <a:rPr lang="en-US" altLang="zh-CN">
                          <a:solidFill>
                            <a:srgbClr val="FFFF00"/>
                          </a:solidFill>
                        </a:rPr>
                        <a:t>I</a:t>
                      </a: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>
                          <a:solidFill>
                            <a:srgbClr val="FFFF00"/>
                          </a:solidFill>
                        </a:rPr>
                        <a:t>形式地址</a:t>
                      </a:r>
                      <a:r>
                        <a:rPr lang="en-US" altLang="zh-CN">
                          <a:solidFill>
                            <a:srgbClr val="FFFF00"/>
                          </a:solidFill>
                        </a:rPr>
                        <a:t>D</a:t>
                      </a:r>
                      <a:endParaRPr lang="zh-CN" altLang="en-US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5" name="标题 2048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i="1" dirty="0"/>
              <a:t>4.4  </a:t>
            </a:r>
            <a:r>
              <a:rPr lang="zh-CN" altLang="en-US" sz="4000" i="1" dirty="0"/>
              <a:t>指令和数据的寻址方式</a:t>
            </a:r>
            <a:endParaRPr lang="zh-CN" altLang="en-US" sz="4000" i="1" dirty="0"/>
          </a:p>
        </p:txBody>
      </p:sp>
      <p:sp>
        <p:nvSpPr>
          <p:cNvPr id="20483" name="文本占位符 20482"/>
          <p:cNvSpPr>
            <a:spLocks noGrp="1"/>
          </p:cNvSpPr>
          <p:nvPr>
            <p:ph type="body" sz="half" idx="1"/>
          </p:nvPr>
        </p:nvSpPr>
        <p:spPr>
          <a:xfrm>
            <a:off x="226695" y="584835"/>
            <a:ext cx="5346065" cy="5688330"/>
          </a:xfrm>
        </p:spPr>
        <p:txBody>
          <a:bodyPr/>
          <a:p>
            <a:pPr marL="0" indent="0">
              <a:lnSpc>
                <a:spcPct val="160000"/>
              </a:lnSpc>
              <a:buClrTx/>
              <a:buSz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隐含寻址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指令中不明显的给出而是隐含着操作数的地址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。（操作数一般在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专用寄存器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例如，单地址的指令格式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ADD BX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INC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，没有在地址字段中指明第二操作数地址，而是规定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累加寄存器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作为第二操作数地址，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对单地址指令格式来说是隐含地址。</a:t>
            </a:r>
            <a:endParaRPr lang="zh-CN" altLang="en-US" sz="2400" i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6075045" y="1061720"/>
          <a:ext cx="2894330" cy="302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143000" imgH="1231900" progId="Paint.Picture">
                  <p:embed/>
                </p:oleObj>
              </mc:Choice>
              <mc:Fallback>
                <p:oleObj name="" r:id="rId1" imgW="1143000" imgH="12319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75045" y="1061720"/>
                        <a:ext cx="2894330" cy="3023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5" name="标题 2048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i="1" dirty="0"/>
              <a:t>4.4  </a:t>
            </a:r>
            <a:r>
              <a:rPr lang="zh-CN" altLang="en-US" sz="4000" i="1" dirty="0"/>
              <a:t>指令和数据的寻址方式</a:t>
            </a:r>
            <a:endParaRPr lang="zh-CN" altLang="en-US" sz="4000" i="1" dirty="0"/>
          </a:p>
        </p:txBody>
      </p:sp>
      <p:sp>
        <p:nvSpPr>
          <p:cNvPr id="20483" name="文本占位符 20482"/>
          <p:cNvSpPr>
            <a:spLocks noGrp="1"/>
          </p:cNvSpPr>
          <p:nvPr>
            <p:ph type="body" sz="half" idx="1"/>
          </p:nvPr>
        </p:nvSpPr>
        <p:spPr>
          <a:xfrm>
            <a:off x="179705" y="981075"/>
            <a:ext cx="8713470" cy="2084705"/>
          </a:xfrm>
        </p:spPr>
        <p:txBody>
          <a:bodyPr/>
          <a:p>
            <a:pPr marL="0" indent="0">
              <a:lnSpc>
                <a:spcPct val="140000"/>
              </a:lnSpc>
              <a:buClrTx/>
              <a:buSzTx/>
              <a:buNone/>
            </a:pPr>
            <a:r>
              <a:rPr lang="en-US" altLang="zh-CN" sz="2800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800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立即寻址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40000"/>
              </a:lnSpc>
              <a:buClrTx/>
              <a:buSz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指令的地址字段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指出的不是操作数的地址，而是操作数本身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。这种方式的特点是指令执行时间很短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（快）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，不需要访问内存取数。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2435225" y="3006725"/>
          <a:ext cx="3026410" cy="212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162050" imgH="844550" progId="Paint.Picture">
                  <p:embed/>
                </p:oleObj>
              </mc:Choice>
              <mc:Fallback>
                <p:oleObj name="" r:id="rId1" imgW="1162050" imgH="8445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5225" y="3006725"/>
                        <a:ext cx="3026410" cy="212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2048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600"/>
              <a:t>4.4.2 </a:t>
            </a:r>
            <a:r>
              <a:rPr lang="zh-CN" altLang="en-US" sz="3600" dirty="0"/>
              <a:t>操作数基本寻址方式</a:t>
            </a:r>
            <a:endParaRPr lang="zh-CN" altLang="en-US" sz="3500" dirty="0"/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80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直接寻址</a:t>
            </a:r>
            <a:endParaRPr lang="en-US" altLang="zh-CN" b="1"/>
          </a:p>
          <a:p>
            <a:pPr eaLnBrk="1" hangingPunct="1"/>
            <a:r>
              <a:rPr lang="en-US" altLang="zh-CN" b="1"/>
              <a:t> </a:t>
            </a:r>
            <a:r>
              <a:rPr lang="zh-CN" altLang="en-US" dirty="0"/>
              <a:t>指令中地址码字段给出的地址</a:t>
            </a:r>
            <a:r>
              <a:rPr lang="en-US" altLang="zh-CN"/>
              <a:t>A</a:t>
            </a:r>
            <a:r>
              <a:rPr lang="zh-CN" altLang="en-US" dirty="0"/>
              <a:t>就是</a:t>
            </a:r>
            <a:r>
              <a:rPr lang="zh-CN" altLang="en-US" dirty="0">
                <a:solidFill>
                  <a:srgbClr val="0000FF"/>
                </a:solidFill>
              </a:rPr>
              <a:t>操作数的有效地址</a:t>
            </a:r>
            <a:r>
              <a:rPr lang="en-US" altLang="zh-CN" err="1">
                <a:solidFill>
                  <a:srgbClr val="0000FF"/>
                </a:solidFill>
              </a:rPr>
              <a:t>EA</a:t>
            </a:r>
            <a:r>
              <a:rPr lang="zh-CN" altLang="en-US" dirty="0"/>
              <a:t>，即</a:t>
            </a:r>
            <a:r>
              <a:rPr lang="en-US" altLang="zh-CN"/>
              <a:t>EA</a:t>
            </a:r>
            <a:r>
              <a:rPr lang="zh-CN" altLang="en-US" dirty="0"/>
              <a:t>＝</a:t>
            </a:r>
            <a:r>
              <a:rPr lang="en-US" altLang="zh-CN"/>
              <a:t>A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eaLnBrk="1" hangingPunct="1"/>
            <a:endParaRPr lang="en-US" altLang="zh-CN"/>
          </a:p>
        </p:txBody>
      </p:sp>
      <p:pic>
        <p:nvPicPr>
          <p:cNvPr id="34821" name="Picture 4" descr="jxnr5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3130" y="2634933"/>
            <a:ext cx="6781800" cy="32940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/>
          <p:cNvGraphicFramePr/>
          <p:nvPr/>
        </p:nvGraphicFramePr>
        <p:xfrm>
          <a:off x="179705" y="4391660"/>
          <a:ext cx="3697605" cy="242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1739900" imgH="1244600" progId="Paint.Picture">
                  <p:embed/>
                </p:oleObj>
              </mc:Choice>
              <mc:Fallback>
                <p:oleObj name="" r:id="rId2" imgW="1739900" imgH="12446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9705" y="4391660"/>
                        <a:ext cx="3697605" cy="2429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600"/>
              <a:t>4.4.2 </a:t>
            </a:r>
            <a:r>
              <a:rPr lang="zh-CN" altLang="en-US" sz="3600" dirty="0"/>
              <a:t>操作数基本寻址方式</a:t>
            </a:r>
            <a:endParaRPr lang="zh-CN" altLang="en-US" sz="3500" dirty="0"/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xfrm>
            <a:off x="262255" y="750888"/>
            <a:ext cx="7848600" cy="48768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4</a:t>
            </a:r>
            <a:r>
              <a:rPr lang="zh-CN" altLang="en-US" sz="2400" dirty="0"/>
              <a:t>、间接寻址</a:t>
            </a:r>
            <a:endParaRPr lang="en-US" altLang="zh-CN" sz="2400" b="1"/>
          </a:p>
          <a:p>
            <a:pPr eaLnBrk="1" hangingPunct="1"/>
            <a:r>
              <a:rPr lang="en-US" altLang="zh-CN" sz="2400" b="1"/>
              <a:t> </a:t>
            </a:r>
            <a:r>
              <a:rPr lang="zh-CN" altLang="en-US" sz="2400" dirty="0"/>
              <a:t>间接寻址意味着指令的地址码部分给出的地址</a:t>
            </a:r>
            <a:r>
              <a:rPr lang="en-US" altLang="zh-CN" sz="2400"/>
              <a:t>A</a:t>
            </a:r>
            <a:r>
              <a:rPr lang="zh-CN" altLang="en-US" sz="2400" dirty="0"/>
              <a:t>不是操作数的地址，而是</a:t>
            </a:r>
            <a:r>
              <a:rPr lang="zh-CN" altLang="en-US" sz="2400" dirty="0">
                <a:solidFill>
                  <a:srgbClr val="0000FF"/>
                </a:solidFill>
              </a:rPr>
              <a:t>存放操作数地址的主存单元的地址</a:t>
            </a:r>
            <a:r>
              <a:rPr lang="zh-CN" altLang="en-US" sz="2400" dirty="0"/>
              <a:t>，简称操作数地址的地址。操作数的有效地址的计算公式为：</a:t>
            </a:r>
            <a:r>
              <a:rPr lang="en-US" altLang="zh-CN" sz="2400"/>
              <a:t>EA</a:t>
            </a:r>
            <a:r>
              <a:rPr lang="zh-CN" altLang="en-US" sz="2400" dirty="0"/>
              <a:t>＝</a:t>
            </a:r>
            <a:r>
              <a:rPr lang="en-US" altLang="zh-CN" sz="2400"/>
              <a:t>(A)</a:t>
            </a:r>
            <a:endParaRPr lang="en-US" altLang="zh-CN" sz="2400"/>
          </a:p>
        </p:txBody>
      </p:sp>
      <p:pic>
        <p:nvPicPr>
          <p:cNvPr id="35845" name="Picture 4" descr="jxnr5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3915" y="3933825"/>
            <a:ext cx="6096000" cy="255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i="1" dirty="0"/>
              <a:t>4.4  </a:t>
            </a:r>
            <a:r>
              <a:rPr lang="zh-CN" altLang="en-US" sz="4000" i="1" dirty="0"/>
              <a:t>指令和数据的寻址方式</a:t>
            </a:r>
            <a:endParaRPr lang="zh-CN" altLang="en-US" sz="4000" i="1" dirty="0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2800" i="1" dirty="0"/>
              <a:t>5.</a:t>
            </a:r>
            <a:r>
              <a:rPr lang="zh-CN" altLang="en-US" sz="2800" i="1" dirty="0"/>
              <a:t>　寄存器寻址方式</a:t>
            </a:r>
            <a:endParaRPr lang="zh-CN" alt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FF"/>
                </a:solidFill>
              </a:rPr>
              <a:t>寄存器寻址方式：</a:t>
            </a:r>
            <a:r>
              <a:rPr lang="zh-CN" altLang="en-US" sz="2400" dirty="0"/>
              <a:t>操作数在</a:t>
            </a:r>
            <a:r>
              <a:rPr lang="en-US" altLang="zh-CN" sz="2400" dirty="0"/>
              <a:t>CPU</a:t>
            </a:r>
            <a:r>
              <a:rPr lang="zh-CN" altLang="en-US" sz="2400" dirty="0"/>
              <a:t>的通用寄存器中。指令中通用寄存器的编号表示（见</a:t>
            </a:r>
            <a:r>
              <a:rPr lang="en-US" altLang="zh-CN" sz="2400" err="1"/>
              <a:t>reg</a:t>
            </a:r>
            <a:r>
              <a:rPr lang="zh-CN" altLang="en-US" sz="2400" dirty="0"/>
              <a:t>字段）。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zh-CN" altLang="en-US" sz="2400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1845310" y="3332480"/>
          <a:ext cx="2271395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333500" imgH="1612900" progId="Paint.Picture">
                  <p:embed/>
                </p:oleObj>
              </mc:Choice>
              <mc:Fallback>
                <p:oleObj name="" r:id="rId1" imgW="1333500" imgH="16129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5310" y="3332480"/>
                        <a:ext cx="2271395" cy="261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i="1" dirty="0"/>
              <a:t>4.4  </a:t>
            </a:r>
            <a:r>
              <a:rPr lang="zh-CN" altLang="en-US" sz="4000" i="1" dirty="0"/>
              <a:t>指令和数据的寻址方式</a:t>
            </a:r>
            <a:endParaRPr lang="zh-CN" altLang="en-US" sz="4000" i="1" dirty="0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lnSpc>
                <a:spcPct val="160000"/>
              </a:lnSpc>
              <a:buNone/>
            </a:pPr>
            <a:r>
              <a:rPr lang="en-US" altLang="zh-CN" sz="2800" i="1" dirty="0"/>
              <a:t>6. </a:t>
            </a:r>
            <a:r>
              <a:rPr lang="zh-CN" altLang="en-US" sz="2800" i="1" dirty="0"/>
              <a:t>寄存器间接寻址方式　</a:t>
            </a:r>
            <a:endParaRPr lang="zh-CN" altLang="en-US" sz="2800" i="1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400" dirty="0">
                <a:solidFill>
                  <a:srgbClr val="FF00FF"/>
                </a:solidFill>
              </a:rPr>
              <a:t>寄存器间接寻址方式：</a:t>
            </a:r>
            <a:r>
              <a:rPr lang="zh-CN" altLang="en-US" sz="2400" dirty="0"/>
              <a:t>操作数在</a:t>
            </a:r>
            <a:r>
              <a:rPr lang="en-US" altLang="zh-CN" sz="2400" dirty="0"/>
              <a:t>CPU</a:t>
            </a:r>
            <a:r>
              <a:rPr lang="zh-CN" altLang="en-US" sz="2400" dirty="0"/>
              <a:t>的通用寄存器内容所指内存单元中中。</a:t>
            </a:r>
            <a:endParaRPr lang="zh-CN" altLang="en-US" sz="2400" i="1" dirty="0"/>
          </a:p>
          <a:p>
            <a:pPr marL="0" indent="0">
              <a:lnSpc>
                <a:spcPct val="80000"/>
              </a:lnSpc>
              <a:buNone/>
            </a:pPr>
            <a:endParaRPr lang="zh-CN" altLang="en-US" sz="2400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2569210" y="3078480"/>
          <a:ext cx="3201670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943100" imgH="1708150" progId="Paint.Picture">
                  <p:embed/>
                </p:oleObj>
              </mc:Choice>
              <mc:Fallback>
                <p:oleObj name="" r:id="rId1" imgW="1943100" imgH="17081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9210" y="3078480"/>
                        <a:ext cx="3201670" cy="289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i="1" dirty="0"/>
              <a:t>4.4  </a:t>
            </a:r>
            <a:r>
              <a:rPr lang="zh-CN" altLang="en-US" sz="4000" i="1" dirty="0"/>
              <a:t>指令和数据的寻址方式</a:t>
            </a:r>
            <a:endParaRPr lang="zh-CN" altLang="en-US" sz="4000" i="1" dirty="0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xfrm>
            <a:off x="179070" y="682625"/>
            <a:ext cx="6489700" cy="2012315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altLang="zh-CN" sz="2800" i="1" dirty="0"/>
              <a:t>7. </a:t>
            </a:r>
            <a:r>
              <a:rPr lang="zh-CN" altLang="en-US" sz="2800" i="1" dirty="0"/>
              <a:t>偏移寻址</a:t>
            </a:r>
            <a:endParaRPr lang="zh-CN" alt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是直接寻址和寄存器间接寻址方式（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种）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FF00FF"/>
                </a:solidFill>
                <a:sym typeface="+mn-ea"/>
              </a:rPr>
              <a:t>相对寻址：</a:t>
            </a:r>
            <a:r>
              <a:rPr lang="zh-CN" altLang="en-US" sz="2400" b="0" dirty="0">
                <a:sym typeface="+mn-ea"/>
              </a:rPr>
              <a:t>隐含引用的专用寄存器是</a:t>
            </a:r>
            <a:r>
              <a:rPr lang="zh-CN" altLang="en-US" sz="2400" b="0" dirty="0">
                <a:solidFill>
                  <a:srgbClr val="FF0000"/>
                </a:solidFill>
                <a:sym typeface="+mn-ea"/>
              </a:rPr>
              <a:t>程序计数器</a:t>
            </a:r>
            <a:r>
              <a:rPr lang="en-US" altLang="zh-CN" sz="2400" b="0" dirty="0">
                <a:solidFill>
                  <a:srgbClr val="FF0000"/>
                </a:solidFill>
                <a:sym typeface="+mn-ea"/>
              </a:rPr>
              <a:t>(PC)</a:t>
            </a:r>
            <a:r>
              <a:rPr lang="zh-CN" altLang="en-US" sz="2400" b="0" dirty="0">
                <a:sym typeface="+mn-ea"/>
              </a:rPr>
              <a:t>，即</a:t>
            </a:r>
            <a:r>
              <a:rPr lang="en-US" altLang="zh-CN" sz="2400" b="0" dirty="0">
                <a:solidFill>
                  <a:srgbClr val="FF0000"/>
                </a:solidFill>
                <a:sym typeface="+mn-ea"/>
              </a:rPr>
              <a:t>EA=A+(PC)</a:t>
            </a:r>
            <a:r>
              <a:rPr lang="zh-CN" altLang="en-US" sz="2400" b="0" dirty="0">
                <a:sym typeface="+mn-ea"/>
              </a:rPr>
              <a:t>，它是当前</a:t>
            </a:r>
            <a:r>
              <a:rPr lang="en-US" altLang="zh-CN" sz="2400" b="0" dirty="0">
                <a:sym typeface="+mn-ea"/>
              </a:rPr>
              <a:t>PC</a:t>
            </a:r>
            <a:r>
              <a:rPr lang="zh-CN" altLang="en-US" sz="2400" b="0" dirty="0">
                <a:sym typeface="+mn-ea"/>
              </a:rPr>
              <a:t>的内容加上指令地址字段中</a:t>
            </a:r>
            <a:r>
              <a:rPr lang="en-US" altLang="zh-CN" sz="2400" b="0" dirty="0">
                <a:sym typeface="+mn-ea"/>
              </a:rPr>
              <a:t>A</a:t>
            </a:r>
            <a:r>
              <a:rPr lang="zh-CN" altLang="en-US" sz="2400" b="0" dirty="0">
                <a:sym typeface="+mn-ea"/>
              </a:rPr>
              <a:t>的值（补码形式）。 </a:t>
            </a:r>
            <a:endParaRPr lang="zh-CN" altLang="en-US" sz="2400" b="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FF00FF"/>
                </a:solidFill>
                <a:sym typeface="+mn-ea"/>
              </a:rPr>
              <a:t>基址寻址：</a:t>
            </a:r>
            <a:r>
              <a:rPr lang="zh-CN" altLang="en-US" sz="2400" b="0" dirty="0">
                <a:sym typeface="+mn-ea"/>
              </a:rPr>
              <a:t> </a:t>
            </a:r>
            <a:r>
              <a:rPr lang="zh-CN" altLang="en-US" sz="2400" b="0" dirty="0">
                <a:solidFill>
                  <a:srgbClr val="FF0000"/>
                </a:solidFill>
                <a:sym typeface="+mn-ea"/>
              </a:rPr>
              <a:t>基址寄存器</a:t>
            </a:r>
            <a:r>
              <a:rPr lang="en-US" altLang="zh-CN" sz="2400" b="0" err="1">
                <a:solidFill>
                  <a:srgbClr val="FF0000"/>
                </a:solidFill>
                <a:sym typeface="+mn-ea"/>
              </a:rPr>
              <a:t>Rb</a:t>
            </a:r>
            <a:r>
              <a:rPr lang="zh-CN" altLang="en-US" sz="2400" b="0" dirty="0">
                <a:sym typeface="+mn-ea"/>
              </a:rPr>
              <a:t>与偏移量</a:t>
            </a:r>
            <a:r>
              <a:rPr lang="en-US" altLang="zh-CN" sz="2400" b="0" dirty="0">
                <a:sym typeface="+mn-ea"/>
              </a:rPr>
              <a:t>A</a:t>
            </a:r>
            <a:r>
              <a:rPr lang="zh-CN" altLang="en-US" sz="2400" b="0" dirty="0">
                <a:sym typeface="+mn-ea"/>
              </a:rPr>
              <a:t>相加而成，即：</a:t>
            </a:r>
            <a:r>
              <a:rPr lang="en-US" altLang="zh-CN" sz="2400" b="0" dirty="0">
                <a:solidFill>
                  <a:srgbClr val="FF0000"/>
                </a:solidFill>
                <a:sym typeface="+mn-ea"/>
              </a:rPr>
              <a:t>EA</a:t>
            </a:r>
            <a:r>
              <a:rPr lang="zh-CN" altLang="en-US" sz="2400" b="0" dirty="0">
                <a:solidFill>
                  <a:srgbClr val="FF0000"/>
                </a:solidFill>
                <a:sym typeface="+mn-ea"/>
              </a:rPr>
              <a:t>＝</a:t>
            </a:r>
            <a:r>
              <a:rPr lang="en-US" altLang="zh-CN" sz="2400" b="0" err="1">
                <a:solidFill>
                  <a:srgbClr val="FF0000"/>
                </a:solidFill>
                <a:sym typeface="+mn-ea"/>
              </a:rPr>
              <a:t>(Rb</a:t>
            </a:r>
            <a:r>
              <a:rPr lang="en-US" altLang="zh-CN" sz="2400" b="0" dirty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400" b="0" dirty="0">
                <a:solidFill>
                  <a:srgbClr val="FF0000"/>
                </a:solidFill>
                <a:sym typeface="+mn-ea"/>
              </a:rPr>
              <a:t>＋</a:t>
            </a:r>
            <a:r>
              <a:rPr lang="en-US" altLang="zh-CN" sz="2400" b="0" dirty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400" b="0" dirty="0">
                <a:sym typeface="+mn-ea"/>
              </a:rPr>
              <a:t>。</a:t>
            </a:r>
            <a:endParaRPr lang="zh-CN" altLang="en-US" sz="2400" b="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FF00FF"/>
                </a:solidFill>
                <a:sym typeface="+mn-ea"/>
              </a:rPr>
              <a:t>变址寻址：</a:t>
            </a:r>
            <a:r>
              <a:rPr lang="zh-CN" altLang="en-US" sz="2400" b="0" dirty="0">
                <a:sym typeface="+mn-ea"/>
              </a:rPr>
              <a:t>基准地址</a:t>
            </a:r>
            <a:r>
              <a:rPr lang="en-US" altLang="zh-CN" sz="2400" b="0" dirty="0">
                <a:sym typeface="+mn-ea"/>
              </a:rPr>
              <a:t>A</a:t>
            </a:r>
            <a:r>
              <a:rPr lang="zh-CN" altLang="en-US" sz="2400" b="0" dirty="0">
                <a:sym typeface="+mn-ea"/>
              </a:rPr>
              <a:t>与</a:t>
            </a:r>
            <a:r>
              <a:rPr lang="en-US" altLang="zh-CN" sz="2400" b="0" dirty="0">
                <a:sym typeface="+mn-ea"/>
              </a:rPr>
              <a:t>CPU</a:t>
            </a:r>
            <a:r>
              <a:rPr lang="zh-CN" altLang="en-US" sz="2400" b="0" dirty="0">
                <a:sym typeface="+mn-ea"/>
              </a:rPr>
              <a:t>内某特定</a:t>
            </a:r>
            <a:endParaRPr lang="zh-CN" altLang="en-US" sz="2400" b="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0" dirty="0">
                <a:sym typeface="+mn-ea"/>
              </a:rPr>
              <a:t>的</a:t>
            </a:r>
            <a:r>
              <a:rPr lang="zh-CN" altLang="en-US" sz="2400" b="0" dirty="0">
                <a:solidFill>
                  <a:srgbClr val="FF0000"/>
                </a:solidFill>
                <a:sym typeface="+mn-ea"/>
              </a:rPr>
              <a:t>变址寄存器</a:t>
            </a:r>
            <a:r>
              <a:rPr lang="en-US" altLang="zh-CN" sz="2400" b="0" dirty="0">
                <a:solidFill>
                  <a:srgbClr val="FF0000"/>
                </a:solidFill>
                <a:sym typeface="+mn-ea"/>
              </a:rPr>
              <a:t>Rx</a:t>
            </a:r>
            <a:r>
              <a:rPr lang="zh-CN" altLang="en-US" sz="2400" b="0" dirty="0">
                <a:sym typeface="+mn-ea"/>
              </a:rPr>
              <a:t>中的内容相加，以形</a:t>
            </a:r>
            <a:endParaRPr lang="zh-CN" altLang="en-US" sz="2400" b="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0" dirty="0">
                <a:sym typeface="+mn-ea"/>
              </a:rPr>
              <a:t>成操作数的有效地址，</a:t>
            </a:r>
            <a:endParaRPr lang="zh-CN" altLang="en-US" sz="2400" b="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0" dirty="0">
                <a:sym typeface="+mn-ea"/>
              </a:rPr>
              <a:t>即：</a:t>
            </a:r>
            <a:r>
              <a:rPr lang="en-US" altLang="zh-CN" sz="2400" b="0" dirty="0">
                <a:solidFill>
                  <a:srgbClr val="FF0000"/>
                </a:solidFill>
                <a:sym typeface="+mn-ea"/>
              </a:rPr>
              <a:t>EA</a:t>
            </a:r>
            <a:r>
              <a:rPr lang="zh-CN" altLang="en-US" sz="2400" b="0" dirty="0">
                <a:solidFill>
                  <a:srgbClr val="FF0000"/>
                </a:solidFill>
                <a:sym typeface="+mn-ea"/>
              </a:rPr>
              <a:t>＝</a:t>
            </a:r>
            <a:r>
              <a:rPr lang="en-US" altLang="zh-CN" sz="2400" b="0" dirty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400" b="0" dirty="0">
                <a:solidFill>
                  <a:srgbClr val="FF0000"/>
                </a:solidFill>
                <a:sym typeface="+mn-ea"/>
              </a:rPr>
              <a:t>＋</a:t>
            </a:r>
            <a:r>
              <a:rPr lang="en-US" altLang="zh-CN" sz="2400" b="0" dirty="0">
                <a:solidFill>
                  <a:srgbClr val="FF0000"/>
                </a:solidFill>
                <a:sym typeface="+mn-ea"/>
              </a:rPr>
              <a:t>(Rx)</a:t>
            </a:r>
            <a:r>
              <a:rPr lang="zh-CN" altLang="en-US" sz="2400" b="0" dirty="0">
                <a:sym typeface="+mn-ea"/>
              </a:rPr>
              <a:t>。</a:t>
            </a:r>
            <a:endParaRPr lang="zh-CN" altLang="en-US" sz="2400" b="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FF00FF"/>
                </a:solidFill>
                <a:sym typeface="+mn-ea"/>
              </a:rPr>
              <a:t>补充：相对基址变址：</a:t>
            </a:r>
            <a:r>
              <a:rPr lang="zh-CN" altLang="en-US" sz="2400" b="0" dirty="0">
                <a:sym typeface="+mn-ea"/>
              </a:rPr>
              <a:t>有效地址由偏</a:t>
            </a:r>
            <a:endParaRPr lang="zh-CN" altLang="en-US" sz="2400" b="0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0" dirty="0">
                <a:sym typeface="+mn-ea"/>
              </a:rPr>
              <a:t>移量</a:t>
            </a:r>
            <a:r>
              <a:rPr lang="en-US" altLang="zh-CN" sz="2400" b="0" dirty="0">
                <a:sym typeface="+mn-ea"/>
              </a:rPr>
              <a:t>D+</a:t>
            </a:r>
            <a:r>
              <a:rPr lang="zh-CN" altLang="en-US" sz="2400" b="0" dirty="0">
                <a:sym typeface="+mn-ea"/>
              </a:rPr>
              <a:t>基址寄存器</a:t>
            </a:r>
            <a:r>
              <a:rPr lang="en-US" altLang="zh-CN" sz="2400" b="0" dirty="0">
                <a:sym typeface="+mn-ea"/>
              </a:rPr>
              <a:t>+</a:t>
            </a:r>
            <a:r>
              <a:rPr lang="zh-CN" altLang="en-US" sz="2400" b="0" dirty="0">
                <a:sym typeface="+mn-ea"/>
              </a:rPr>
              <a:t>变址寄存器，</a:t>
            </a:r>
            <a:r>
              <a:rPr lang="en-US" altLang="zh-CN" sz="2400" b="0" dirty="0">
                <a:solidFill>
                  <a:srgbClr val="FF0000"/>
                </a:solidFill>
                <a:sym typeface="+mn-ea"/>
              </a:rPr>
              <a:t>EA</a:t>
            </a:r>
            <a:r>
              <a:rPr lang="zh-CN" altLang="en-US" sz="2400" b="0" dirty="0">
                <a:solidFill>
                  <a:srgbClr val="FF0000"/>
                </a:solidFill>
                <a:sym typeface="+mn-ea"/>
              </a:rPr>
              <a:t>＝</a:t>
            </a:r>
            <a:endParaRPr lang="zh-CN" altLang="en-US" sz="2400" b="0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0" err="1">
                <a:solidFill>
                  <a:srgbClr val="FF0000"/>
                </a:solidFill>
                <a:sym typeface="+mn-ea"/>
              </a:rPr>
              <a:t>(Rb</a:t>
            </a:r>
            <a:r>
              <a:rPr lang="en-US" altLang="zh-CN" sz="2400" b="0" dirty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400" b="0" dirty="0">
                <a:solidFill>
                  <a:srgbClr val="FF0000"/>
                </a:solidFill>
                <a:sym typeface="+mn-ea"/>
              </a:rPr>
              <a:t>＋</a:t>
            </a:r>
            <a:r>
              <a:rPr lang="en-US" altLang="zh-CN" sz="2400" b="0" dirty="0">
                <a:solidFill>
                  <a:srgbClr val="FF0000"/>
                </a:solidFill>
                <a:sym typeface="+mn-ea"/>
              </a:rPr>
              <a:t>(Rx)+A </a:t>
            </a:r>
            <a:r>
              <a:rPr lang="zh-CN" altLang="en-US" sz="2400" b="0" dirty="0">
                <a:sym typeface="+mn-ea"/>
              </a:rPr>
              <a:t>组成，最复杂的寻址方式。</a:t>
            </a:r>
            <a:endParaRPr lang="zh-CN" altLang="en-US" sz="2400" b="0" dirty="0"/>
          </a:p>
          <a:p>
            <a:pPr marL="0" indent="0">
              <a:lnSpc>
                <a:spcPct val="140000"/>
              </a:lnSpc>
              <a:buNone/>
            </a:pPr>
            <a:endParaRPr lang="zh-CN" altLang="en-US" sz="2400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5507990" y="3429000"/>
          <a:ext cx="3705225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057400" imgH="1651000" progId="Paint.Picture">
                  <p:embed/>
                </p:oleObj>
              </mc:Choice>
              <mc:Fallback>
                <p:oleObj name="" r:id="rId1" imgW="2057400" imgH="16510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7990" y="3429000"/>
                        <a:ext cx="3705225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i="1" dirty="0"/>
              <a:t>4.4  </a:t>
            </a:r>
            <a:r>
              <a:rPr lang="zh-CN" altLang="en-US" sz="4000" i="1" dirty="0"/>
              <a:t>指令和数据的寻址方式</a:t>
            </a:r>
            <a:endParaRPr lang="zh-CN" altLang="en-US" sz="4000" i="1" dirty="0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170000"/>
              </a:lnSpc>
            </a:pPr>
            <a:endParaRPr lang="en-US" altLang="zh-CN" sz="2400" dirty="0">
              <a:solidFill>
                <a:srgbClr val="FF00FF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2400" b="0" dirty="0">
                <a:solidFill>
                  <a:srgbClr val="FF0000"/>
                </a:solidFill>
              </a:rPr>
              <a:t>偏移寻址</a:t>
            </a:r>
            <a:r>
              <a:rPr lang="zh-CN" altLang="en-US" sz="2400" b="0" dirty="0"/>
              <a:t>方式在遇到需要频繁修改操作数地址时，无须修改指令，只要</a:t>
            </a:r>
            <a:r>
              <a:rPr lang="zh-CN" altLang="en-US" sz="2400" b="0" dirty="0">
                <a:solidFill>
                  <a:srgbClr val="FF0000"/>
                </a:solidFill>
              </a:rPr>
              <a:t>修改</a:t>
            </a:r>
            <a:r>
              <a:rPr lang="en-US" altLang="zh-CN" sz="2400" b="0" dirty="0">
                <a:solidFill>
                  <a:srgbClr val="FF0000"/>
                </a:solidFill>
              </a:rPr>
              <a:t>Rx</a:t>
            </a:r>
            <a:r>
              <a:rPr lang="zh-CN" altLang="en-US" sz="2400" b="0" dirty="0">
                <a:solidFill>
                  <a:srgbClr val="FF0000"/>
                </a:solidFill>
              </a:rPr>
              <a:t>中的变址值</a:t>
            </a:r>
            <a:r>
              <a:rPr lang="zh-CN" altLang="en-US" sz="2400" b="0" dirty="0"/>
              <a:t>就可以了，这对于</a:t>
            </a:r>
            <a:r>
              <a:rPr lang="zh-CN" altLang="en-US" sz="2400" b="0" dirty="0">
                <a:solidFill>
                  <a:srgbClr val="FF0000"/>
                </a:solidFill>
              </a:rPr>
              <a:t>数组运算</a:t>
            </a:r>
            <a:r>
              <a:rPr lang="zh-CN" altLang="en-US" sz="2400" b="0" dirty="0"/>
              <a:t>、</a:t>
            </a:r>
            <a:r>
              <a:rPr lang="zh-CN" altLang="en-US" sz="2400" b="0" dirty="0">
                <a:solidFill>
                  <a:srgbClr val="FF0000"/>
                </a:solidFill>
              </a:rPr>
              <a:t>字符串操作</a:t>
            </a:r>
            <a:r>
              <a:rPr lang="zh-CN" altLang="en-US" sz="2400" b="0" dirty="0"/>
              <a:t>等一些进行成批数据处理的指令是很有用的，其实质与</a:t>
            </a:r>
            <a:r>
              <a:rPr lang="en-US" altLang="zh-CN" sz="2400" b="0" dirty="0"/>
              <a:t>C</a:t>
            </a:r>
            <a:r>
              <a:rPr lang="zh-CN" altLang="en-US" sz="2400" b="0" dirty="0"/>
              <a:t>中</a:t>
            </a:r>
            <a:r>
              <a:rPr lang="zh-CN" altLang="en-US" sz="2400" b="0" dirty="0">
                <a:solidFill>
                  <a:srgbClr val="FF0000"/>
                </a:solidFill>
              </a:rPr>
              <a:t>指针</a:t>
            </a:r>
            <a:r>
              <a:rPr lang="zh-CN" altLang="en-US" sz="2400" b="0" dirty="0"/>
              <a:t>类似。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4" name="Picture 4" descr="1a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95" y="2947035"/>
            <a:ext cx="4177030" cy="3910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468630" y="189230"/>
            <a:ext cx="8229600" cy="506095"/>
          </a:xfrm>
        </p:spPr>
        <p:txBody>
          <a:bodyPr anchor="ctr"/>
          <a:p>
            <a:r>
              <a:rPr lang="en-US" altLang="zh-CN" sz="4000" dirty="0"/>
              <a:t>4.1 </a:t>
            </a:r>
            <a:r>
              <a:rPr lang="zh-CN" altLang="en-US" sz="4000" dirty="0"/>
              <a:t>指令系统的发展与性能要求</a:t>
            </a:r>
            <a:endParaRPr lang="zh-CN" altLang="en-US" sz="4000" dirty="0"/>
          </a:p>
        </p:txBody>
      </p:sp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178753" y="764540"/>
            <a:ext cx="8785225" cy="5688013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4.1.1</a:t>
            </a:r>
            <a:r>
              <a:rPr lang="zh-CN" altLang="en-US" sz="2800" dirty="0">
                <a:solidFill>
                  <a:srgbClr val="FF0000"/>
                </a:solidFill>
              </a:rPr>
              <a:t>　指令系统的发展</a:t>
            </a:r>
            <a:r>
              <a:rPr lang="zh-CN" altLang="en-US" sz="2800" i="1" dirty="0"/>
              <a:t> 　　　　　　　　　</a:t>
            </a:r>
            <a:r>
              <a:rPr lang="zh-CN" altLang="en-US" sz="2800" i="1" dirty="0">
                <a:hlinkClick r:id="rId3" action="ppaction://hlinkfile"/>
              </a:rPr>
              <a:t> </a:t>
            </a:r>
            <a:endParaRPr lang="zh-CN" altLang="en-US" sz="28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/>
              <a:t>计算机的</a:t>
            </a:r>
            <a:r>
              <a:rPr lang="zh-CN" altLang="en-US" sz="2400" dirty="0">
                <a:solidFill>
                  <a:srgbClr val="FF0000"/>
                </a:solidFill>
              </a:rPr>
              <a:t>程序</a:t>
            </a:r>
            <a:r>
              <a:rPr lang="zh-CN" altLang="en-US" sz="2400" dirty="0"/>
              <a:t>是由一系列的</a:t>
            </a:r>
            <a:r>
              <a:rPr lang="zh-CN" altLang="en-US" sz="2400" dirty="0">
                <a:solidFill>
                  <a:srgbClr val="FF0000"/>
                </a:solidFill>
              </a:rPr>
              <a:t>指令</a:t>
            </a:r>
            <a:r>
              <a:rPr lang="zh-CN" altLang="en-US" sz="2400" dirty="0"/>
              <a:t>组成的。</a:t>
            </a:r>
            <a:endParaRPr lang="zh-CN" altLang="en-US" sz="2400" dirty="0"/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00FF"/>
                </a:solidFill>
              </a:rPr>
              <a:t>指令：</a:t>
            </a:r>
            <a:r>
              <a:rPr lang="zh-CN" altLang="en-US" sz="2400" dirty="0"/>
              <a:t>就是要计算机执行某种操作的</a:t>
            </a:r>
            <a:r>
              <a:rPr lang="zh-CN" altLang="en-US" sz="2400" dirty="0">
                <a:solidFill>
                  <a:srgbClr val="FF00FF"/>
                </a:solidFill>
              </a:rPr>
              <a:t>命令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>
              <a:lnSpc>
                <a:spcPct val="130000"/>
              </a:lnSpc>
            </a:pPr>
            <a:r>
              <a:rPr lang="zh-CN" altLang="en-US" sz="2400" dirty="0"/>
              <a:t>从</a:t>
            </a:r>
            <a:r>
              <a:rPr lang="zh-CN" altLang="en-US" sz="2400" dirty="0">
                <a:solidFill>
                  <a:srgbClr val="FF0000"/>
                </a:solidFill>
              </a:rPr>
              <a:t>计算机组成的层次结构</a:t>
            </a:r>
            <a:r>
              <a:rPr lang="zh-CN" altLang="en-US" sz="2400" dirty="0"/>
              <a:t>来说，计算机的指令有</a:t>
            </a:r>
            <a:r>
              <a:rPr lang="zh-CN" altLang="en-US" sz="2400" dirty="0">
                <a:solidFill>
                  <a:srgbClr val="FF00FF"/>
                </a:solidFill>
              </a:rPr>
              <a:t>微指令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FF"/>
                </a:solidFill>
              </a:rPr>
              <a:t>机器指令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FF"/>
                </a:solidFill>
              </a:rPr>
              <a:t>宏指令</a:t>
            </a:r>
            <a:r>
              <a:rPr lang="zh-CN" altLang="en-US" sz="2400" dirty="0"/>
              <a:t>之分。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i="1" dirty="0"/>
              <a:t>4.4  </a:t>
            </a:r>
            <a:r>
              <a:rPr lang="zh-CN" altLang="en-US" sz="4000" i="1" dirty="0"/>
              <a:t>指令和数据的寻址方式</a:t>
            </a:r>
            <a:endParaRPr lang="zh-CN" altLang="en-US" sz="4000" i="1" dirty="0"/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3600" i="1" dirty="0">
                <a:solidFill>
                  <a:srgbClr val="FF0000"/>
                </a:solidFill>
              </a:rPr>
              <a:t>8.</a:t>
            </a:r>
            <a:r>
              <a:rPr lang="en-US" altLang="zh-CN" sz="3600" i="1" dirty="0">
                <a:solidFill>
                  <a:srgbClr val="FF0000"/>
                </a:solidFill>
              </a:rPr>
              <a:t>  </a:t>
            </a:r>
            <a:r>
              <a:rPr lang="zh-CN" altLang="en-US" sz="3600" i="1" dirty="0">
                <a:solidFill>
                  <a:srgbClr val="FF0000"/>
                </a:solidFill>
              </a:rPr>
              <a:t>段寻址方式</a:t>
            </a:r>
            <a:endParaRPr lang="zh-CN" altLang="en-US" sz="36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FF0000"/>
                </a:solidFill>
              </a:rPr>
              <a:t>1M</a:t>
            </a:r>
            <a:r>
              <a:rPr lang="zh-CN" altLang="en-US" sz="2800" dirty="0"/>
              <a:t>存储空间需要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20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位的地址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16</a:t>
            </a:r>
            <a:r>
              <a:rPr lang="zh-CN" altLang="en-US" sz="2800" dirty="0">
                <a:solidFill>
                  <a:srgbClr val="0000FF"/>
                </a:solidFill>
                <a:sym typeface="+mn-ea"/>
              </a:rPr>
              <a:t>位寄存器如何构成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20</a:t>
            </a:r>
            <a:r>
              <a:rPr lang="zh-CN" altLang="en-US" sz="2800" dirty="0">
                <a:solidFill>
                  <a:srgbClr val="0000FF"/>
                </a:solidFill>
                <a:sym typeface="+mn-ea"/>
              </a:rPr>
              <a:t>位地址？</a:t>
            </a:r>
            <a:endParaRPr lang="zh-CN" altLang="en-US" sz="28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rgbClr val="FF0000"/>
                </a:solidFill>
              </a:rPr>
              <a:t>段寄存器中的</a:t>
            </a:r>
            <a:r>
              <a:rPr lang="en-US" altLang="zh-CN" sz="2800" dirty="0">
                <a:solidFill>
                  <a:srgbClr val="FF0000"/>
                </a:solidFill>
              </a:rPr>
              <a:t>16</a:t>
            </a:r>
            <a:r>
              <a:rPr lang="zh-CN" altLang="en-US" sz="2800" dirty="0">
                <a:solidFill>
                  <a:srgbClr val="FF0000"/>
                </a:solidFill>
              </a:rPr>
              <a:t>位数会自动左移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>
                <a:solidFill>
                  <a:srgbClr val="FF0000"/>
                </a:solidFill>
              </a:rPr>
              <a:t>位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然后以</a:t>
            </a:r>
            <a:r>
              <a:rPr lang="en-US" altLang="zh-CN" sz="2800" dirty="0">
                <a:solidFill>
                  <a:srgbClr val="FF0000"/>
                </a:solidFill>
              </a:rPr>
              <a:t>16</a:t>
            </a:r>
            <a:r>
              <a:rPr lang="zh-CN" altLang="en-US" sz="2800" dirty="0">
                <a:solidFill>
                  <a:srgbClr val="FF0000"/>
                </a:solidFill>
              </a:rPr>
              <a:t>位偏移量相加，即可形成所需的内存地址。</a:t>
            </a:r>
            <a:endParaRPr lang="zh-CN" altLang="en-US" sz="28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dirty="0"/>
              <a:t>这种寻址方式的实质还是</a:t>
            </a:r>
            <a:r>
              <a:rPr lang="zh-CN" altLang="en-US" sz="2800" dirty="0">
                <a:solidFill>
                  <a:srgbClr val="FF00FF"/>
                </a:solidFill>
              </a:rPr>
              <a:t>基址寻址</a:t>
            </a:r>
            <a:r>
              <a:rPr lang="zh-CN" altLang="en-US" sz="2800" dirty="0"/>
              <a:t>。其来历是为了保持向上兼容。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标题 1105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i="1" dirty="0"/>
              <a:t>4.4  </a:t>
            </a:r>
            <a:r>
              <a:rPr lang="zh-CN" altLang="en-US" sz="4000" i="1" dirty="0"/>
              <a:t>指令和数据的寻址方式</a:t>
            </a:r>
            <a:endParaRPr lang="zh-CN" altLang="en-US" sz="4000" i="1" dirty="0"/>
          </a:p>
        </p:txBody>
      </p:sp>
      <p:sp>
        <p:nvSpPr>
          <p:cNvPr id="110595" name="文本占位符 11059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段寻址示意：</a:t>
            </a:r>
            <a:endParaRPr lang="zh-CN" altLang="en-US" dirty="0"/>
          </a:p>
        </p:txBody>
      </p:sp>
      <p:pic>
        <p:nvPicPr>
          <p:cNvPr id="110596" name="图片 1105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2060575"/>
            <a:ext cx="5329238" cy="3927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标题 1116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i="1" dirty="0"/>
              <a:t>4.4  </a:t>
            </a:r>
            <a:r>
              <a:rPr lang="zh-CN" altLang="en-US" sz="4000" i="1" dirty="0"/>
              <a:t>指令和数据的寻址方式</a:t>
            </a:r>
            <a:endParaRPr lang="zh-CN" altLang="en-US" sz="4000" i="1" dirty="0"/>
          </a:p>
        </p:txBody>
      </p:sp>
      <p:sp>
        <p:nvSpPr>
          <p:cNvPr id="111619" name="文本占位符 111618"/>
          <p:cNvSpPr>
            <a:spLocks noGrp="1"/>
          </p:cNvSpPr>
          <p:nvPr>
            <p:ph type="body" idx="1"/>
          </p:nvPr>
        </p:nvSpPr>
        <p:spPr>
          <a:xfrm>
            <a:off x="179388" y="751205"/>
            <a:ext cx="8785225" cy="5688013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9.  </a:t>
            </a:r>
            <a:r>
              <a:rPr lang="zh-CN" altLang="en-US" dirty="0">
                <a:solidFill>
                  <a:srgbClr val="FF0000"/>
                </a:solidFill>
              </a:rPr>
              <a:t>堆栈寻址</a:t>
            </a:r>
            <a:endParaRPr lang="zh-CN" altLang="en-US" dirty="0"/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2400" dirty="0"/>
              <a:t>堆栈有</a:t>
            </a:r>
            <a:r>
              <a:rPr lang="zh-CN" altLang="en-US" sz="2400" dirty="0">
                <a:solidFill>
                  <a:srgbClr val="0000FF"/>
                </a:solidFill>
              </a:rPr>
              <a:t>寄存器堆栈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存储器堆栈</a:t>
            </a:r>
            <a:r>
              <a:rPr lang="zh-CN" altLang="en-US" sz="2400" dirty="0"/>
              <a:t>两种形式，它们都以</a:t>
            </a:r>
            <a:r>
              <a:rPr lang="zh-CN" altLang="en-US" sz="2400" dirty="0">
                <a:solidFill>
                  <a:srgbClr val="FF0000"/>
                </a:solidFill>
              </a:rPr>
              <a:t>先进后出</a:t>
            </a:r>
            <a:r>
              <a:rPr lang="zh-CN" altLang="en-US" sz="2400" dirty="0"/>
              <a:t>的原理存储数据。</a:t>
            </a:r>
            <a:endParaRPr lang="zh-CN" altLang="en-US" sz="2400" dirty="0"/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2400" dirty="0"/>
              <a:t>数据</a:t>
            </a:r>
            <a:r>
              <a:rPr lang="zh-CN" altLang="en-US" sz="2400" dirty="0">
                <a:solidFill>
                  <a:srgbClr val="FF0000"/>
                </a:solidFill>
              </a:rPr>
              <a:t>进栈</a:t>
            </a:r>
            <a:r>
              <a:rPr lang="zh-CN" altLang="en-US" sz="2400" dirty="0"/>
              <a:t>时使用</a:t>
            </a:r>
            <a:r>
              <a:rPr lang="en-US" altLang="zh-CN" sz="2400" dirty="0">
                <a:solidFill>
                  <a:srgbClr val="FF0000"/>
                </a:solidFill>
              </a:rPr>
              <a:t>PUSH</a:t>
            </a:r>
            <a:r>
              <a:rPr lang="zh-CN" altLang="en-US" sz="2400" dirty="0">
                <a:solidFill>
                  <a:srgbClr val="FF0000"/>
                </a:solidFill>
              </a:rPr>
              <a:t>指令</a:t>
            </a:r>
            <a:r>
              <a:rPr lang="zh-CN" altLang="en-US" sz="2400" dirty="0"/>
              <a:t>，将数据压入栈顶地址，堆栈指示器减</a:t>
            </a:r>
            <a:r>
              <a:rPr lang="en-US" altLang="zh-CN" sz="2400"/>
              <a:t>1</a:t>
            </a:r>
            <a:r>
              <a:rPr lang="zh-CN" altLang="en-US" sz="2400" dirty="0">
                <a:solidFill>
                  <a:srgbClr val="FF00FF"/>
                </a:solidFill>
              </a:rPr>
              <a:t>（</a:t>
            </a:r>
            <a:r>
              <a:rPr lang="en-US" altLang="zh-CN" sz="2400" dirty="0">
                <a:solidFill>
                  <a:srgbClr val="FF00FF"/>
                </a:solidFill>
              </a:rPr>
              <a:t>x86</a:t>
            </a:r>
            <a:r>
              <a:rPr lang="zh-CN" altLang="en-US" sz="2400" dirty="0">
                <a:solidFill>
                  <a:srgbClr val="FF00FF"/>
                </a:solidFill>
              </a:rPr>
              <a:t>系列顺序正好相反：指针先减，再压数）；</a:t>
            </a:r>
            <a:endParaRPr lang="zh-CN" altLang="en-US" sz="2400" dirty="0">
              <a:solidFill>
                <a:srgbClr val="FF00FF"/>
              </a:solidFill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2400" dirty="0"/>
              <a:t>数据</a:t>
            </a:r>
            <a:r>
              <a:rPr lang="zh-CN" altLang="en-US" sz="2400" dirty="0">
                <a:solidFill>
                  <a:srgbClr val="FF0000"/>
                </a:solidFill>
              </a:rPr>
              <a:t>出栈</a:t>
            </a:r>
            <a:r>
              <a:rPr lang="zh-CN" altLang="en-US" sz="2400" dirty="0"/>
              <a:t>时，使用</a:t>
            </a:r>
            <a:r>
              <a:rPr lang="en-US" altLang="zh-CN" sz="2400" dirty="0">
                <a:solidFill>
                  <a:srgbClr val="FF0000"/>
                </a:solidFill>
              </a:rPr>
              <a:t>POP</a:t>
            </a:r>
            <a:r>
              <a:rPr lang="zh-CN" altLang="en-US" sz="2400" dirty="0">
                <a:solidFill>
                  <a:srgbClr val="FF0000"/>
                </a:solidFill>
              </a:rPr>
              <a:t>指令</a:t>
            </a:r>
            <a:r>
              <a:rPr lang="zh-CN" altLang="en-US" sz="2400" dirty="0"/>
              <a:t>，数据从栈顶地址弹出，堆栈指示器加</a:t>
            </a:r>
            <a:r>
              <a:rPr lang="en-US" altLang="zh-CN" sz="2400"/>
              <a:t>1 </a:t>
            </a:r>
            <a:r>
              <a:rPr lang="zh-CN" altLang="en-US" sz="2400" dirty="0">
                <a:solidFill>
                  <a:srgbClr val="FF00FF"/>
                </a:solidFill>
              </a:rPr>
              <a:t>（一般是与压栈相反顺序）</a:t>
            </a:r>
            <a:r>
              <a:rPr lang="zh-CN" altLang="en-US" sz="2400" dirty="0"/>
              <a:t> 。</a:t>
            </a:r>
            <a:endParaRPr lang="zh-CN" altLang="en-US" sz="2400" dirty="0"/>
          </a:p>
          <a:p>
            <a:pPr marL="0" indent="0">
              <a:lnSpc>
                <a:spcPct val="110000"/>
              </a:lnSpc>
              <a:buNone/>
            </a:pPr>
            <a:endParaRPr lang="zh-CN" altLang="en-US" sz="2400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5408295" y="4083050"/>
          <a:ext cx="3413125" cy="266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682750" imgH="1657350" progId="Paint.Picture">
                  <p:embed/>
                </p:oleObj>
              </mc:Choice>
              <mc:Fallback>
                <p:oleObj name="" r:id="rId1" imgW="1682750" imgH="16573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08295" y="4083050"/>
                        <a:ext cx="3413125" cy="2667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dirty="0"/>
              <a:t>4.5  </a:t>
            </a:r>
            <a:r>
              <a:rPr lang="zh-CN" altLang="en-US" sz="4000" dirty="0"/>
              <a:t>典型指令</a:t>
            </a:r>
            <a:endParaRPr lang="zh-CN" altLang="en-US" sz="4000" dirty="0"/>
          </a:p>
        </p:txBody>
      </p:sp>
      <p:sp>
        <p:nvSpPr>
          <p:cNvPr id="39939" name="文本占位符 39938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4.5.1</a:t>
            </a:r>
            <a:r>
              <a:rPr lang="zh-CN" altLang="en-US" sz="2800" dirty="0">
                <a:solidFill>
                  <a:srgbClr val="FF0000"/>
                </a:solidFill>
              </a:rPr>
              <a:t>　指令的分类</a:t>
            </a:r>
            <a:r>
              <a:rPr lang="zh-CN" altLang="en-US" sz="2400" dirty="0"/>
              <a:t> 　　　　　　　　　　</a:t>
            </a:r>
            <a:r>
              <a:rPr lang="zh-CN" altLang="en-US" sz="2400" dirty="0">
                <a:hlinkClick r:id="rId1" action="ppaction://hlinkfile"/>
              </a:rPr>
              <a:t> </a:t>
            </a:r>
            <a:endParaRPr lang="zh-CN" altLang="en-US" sz="24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数据传送指令</a:t>
            </a:r>
            <a:endParaRPr lang="zh-CN" altLang="en-US" sz="24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算术运算指令</a:t>
            </a:r>
            <a:endParaRPr lang="zh-CN" altLang="en-US" sz="24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逻辑运算指令</a:t>
            </a:r>
            <a:endParaRPr lang="zh-CN" altLang="en-US" sz="24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程序控制指令　　</a:t>
            </a:r>
            <a:endParaRPr lang="zh-CN" altLang="en-US" sz="24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/>
              <a:t>5.</a:t>
            </a:r>
            <a:r>
              <a:rPr lang="zh-CN" altLang="en-US" sz="2400" dirty="0"/>
              <a:t>输入输出指令 　　</a:t>
            </a:r>
            <a:endParaRPr lang="zh-CN" altLang="en-US" sz="24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/>
              <a:t>6.</a:t>
            </a:r>
            <a:r>
              <a:rPr lang="zh-CN" altLang="en-US" sz="2400" dirty="0"/>
              <a:t>字符串处理指令</a:t>
            </a:r>
            <a:endParaRPr lang="zh-CN" altLang="en-US" sz="24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/>
              <a:t>7.</a:t>
            </a:r>
            <a:r>
              <a:rPr lang="zh-CN" altLang="en-US" sz="2400" dirty="0"/>
              <a:t>特权指令　　</a:t>
            </a:r>
            <a:endParaRPr lang="zh-CN" altLang="en-US" sz="24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/>
              <a:t>8.</a:t>
            </a:r>
            <a:r>
              <a:rPr lang="zh-CN" altLang="en-US" sz="2400" dirty="0"/>
              <a:t>其他指令 </a:t>
            </a:r>
            <a:endParaRPr lang="zh-CN" altLang="en-US" sz="24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　　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5" name="标题 3072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i="1" dirty="0"/>
              <a:t>4.4.3  </a:t>
            </a:r>
            <a:r>
              <a:rPr lang="zh-CN" altLang="en-US" sz="4000" i="1" dirty="0"/>
              <a:t>寻址方式举例</a:t>
            </a:r>
            <a:endParaRPr lang="zh-CN" altLang="en-US" sz="4000" i="1" dirty="0"/>
          </a:p>
        </p:txBody>
      </p:sp>
      <p:sp>
        <p:nvSpPr>
          <p:cNvPr id="30723" name="文本占位符 30722"/>
          <p:cNvSpPr>
            <a:spLocks noGrp="1"/>
          </p:cNvSpPr>
          <p:nvPr>
            <p:ph type="body" sz="half" idx="1"/>
          </p:nvPr>
        </p:nvSpPr>
        <p:spPr>
          <a:xfrm>
            <a:off x="179705" y="549275"/>
            <a:ext cx="8855710" cy="6120130"/>
          </a:xfrm>
        </p:spPr>
        <p:txBody>
          <a:bodyPr/>
          <a:p>
            <a:pPr marL="0" indent="0">
              <a:lnSpc>
                <a:spcPct val="130000"/>
              </a:lnSpc>
              <a:buClrTx/>
              <a:buSzTx/>
              <a:buNone/>
            </a:pPr>
            <a:r>
              <a:rPr lang="en-US" altLang="zh-CN" sz="2800" i="1" dirty="0">
                <a:solidFill>
                  <a:srgbClr val="FF0000"/>
                </a:solidFill>
              </a:rPr>
              <a:t>1.pentium</a:t>
            </a:r>
            <a:r>
              <a:rPr lang="zh-CN" altLang="en-US" sz="2800" i="1" dirty="0">
                <a:solidFill>
                  <a:srgbClr val="FF0000"/>
                </a:solidFill>
              </a:rPr>
              <a:t>的寻址方式</a:t>
            </a:r>
            <a:endParaRPr lang="zh-CN" altLang="en-US" sz="2800" dirty="0"/>
          </a:p>
          <a:p>
            <a:pPr marL="0" indent="0">
              <a:lnSpc>
                <a:spcPct val="130000"/>
              </a:lnSpc>
              <a:buClrTx/>
              <a:buSzTx/>
              <a:buNone/>
            </a:pPr>
            <a:endParaRPr lang="zh-CN" altLang="en-US" sz="2400" dirty="0"/>
          </a:p>
        </p:txBody>
      </p:sp>
      <p:graphicFrame>
        <p:nvGraphicFramePr>
          <p:cNvPr id="30724" name="内容占位符 30723"/>
          <p:cNvGraphicFramePr/>
          <p:nvPr>
            <p:ph sz="half" idx="2"/>
          </p:nvPr>
        </p:nvGraphicFramePr>
        <p:xfrm>
          <a:off x="179070" y="1485265"/>
          <a:ext cx="8856980" cy="323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648450" imgH="1933575" progId="Paint.Picture">
                  <p:embed/>
                </p:oleObj>
              </mc:Choice>
              <mc:Fallback>
                <p:oleObj name="" r:id="rId1" imgW="6648450" imgH="19335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070" y="1485265"/>
                        <a:ext cx="8856980" cy="32308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52" name="标题 3175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i="1" dirty="0"/>
              <a:t>4.4  </a:t>
            </a:r>
            <a:r>
              <a:rPr lang="zh-CN" altLang="en-US" sz="4000" i="1" dirty="0"/>
              <a:t>指令和数据的寻址方式</a:t>
            </a:r>
            <a:endParaRPr lang="zh-CN" altLang="en-US" sz="4000" i="1" dirty="0"/>
          </a:p>
        </p:txBody>
      </p:sp>
      <p:sp>
        <p:nvSpPr>
          <p:cNvPr id="31747" name="文本占位符 31746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8785225" cy="5688013"/>
          </a:xfrm>
        </p:spPr>
        <p:txBody>
          <a:bodyPr/>
          <a:p>
            <a:pPr marL="0" indent="0">
              <a:lnSpc>
                <a:spcPct val="90000"/>
              </a:lnSpc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</a:rPr>
              <a:t>4.5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zh-CN" altLang="en-US" sz="2400" dirty="0"/>
              <a:t>一种二地址</a:t>
            </a:r>
            <a:r>
              <a:rPr lang="en-US" altLang="zh-CN" sz="2400" dirty="0"/>
              <a:t>RS</a:t>
            </a:r>
            <a:r>
              <a:rPr lang="zh-CN" altLang="en-US" sz="2400" dirty="0"/>
              <a:t>型指令的结构如下所示：</a:t>
            </a:r>
            <a:endParaRPr lang="zh-CN" altLang="en-US" sz="24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r>
              <a:rPr lang="en-US" altLang="zh-CN" sz="2400" dirty="0"/>
              <a:t>     6</a:t>
            </a:r>
            <a:r>
              <a:rPr lang="zh-CN" altLang="en-US" sz="2400" dirty="0"/>
              <a:t>位　　</a:t>
            </a:r>
            <a:r>
              <a:rPr lang="en-US" altLang="zh-CN" sz="2400" dirty="0"/>
              <a:t>    </a:t>
            </a:r>
            <a:r>
              <a:rPr lang="zh-CN" altLang="en-US" sz="2400" dirty="0"/>
              <a:t>　   </a:t>
            </a:r>
            <a:r>
              <a:rPr lang="en-US" altLang="zh-CN" sz="2400" dirty="0"/>
              <a:t>4</a:t>
            </a:r>
            <a:r>
              <a:rPr lang="zh-CN" altLang="en-US" sz="2400" dirty="0"/>
              <a:t>位　   </a:t>
            </a:r>
            <a:r>
              <a:rPr lang="en-US" altLang="zh-CN" sz="2400" dirty="0"/>
              <a:t>  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r>
              <a:rPr lang="zh-CN" altLang="en-US" sz="2400" dirty="0"/>
              <a:t>位</a:t>
            </a:r>
            <a:r>
              <a:rPr lang="en-US" altLang="zh-CN" sz="2400" dirty="0"/>
              <a:t>    2</a:t>
            </a:r>
            <a:r>
              <a:rPr lang="zh-CN" altLang="en-US" sz="2400" dirty="0"/>
              <a:t>位　　</a:t>
            </a:r>
            <a:r>
              <a:rPr lang="en-US" altLang="zh-CN" sz="2400" dirty="0"/>
              <a:t>  </a:t>
            </a:r>
            <a:r>
              <a:rPr lang="zh-CN" altLang="en-US" sz="2400" dirty="0"/>
              <a:t>　　　</a:t>
            </a:r>
            <a:r>
              <a:rPr lang="en-US" altLang="zh-CN" sz="2400" dirty="0"/>
              <a:t>16</a:t>
            </a:r>
            <a:r>
              <a:rPr lang="zh-CN" altLang="en-US" sz="2400" dirty="0"/>
              <a:t>位</a:t>
            </a:r>
            <a:endParaRPr lang="zh-CN" altLang="en-US" sz="24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r>
              <a:rPr lang="zh-CN" altLang="en-US" sz="2400" dirty="0"/>
              <a:t>　　　　　　</a:t>
            </a:r>
            <a:endParaRPr lang="zh-CN" altLang="en-US" sz="24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4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r>
              <a:rPr lang="zh-CN" altLang="en-US" sz="2400" dirty="0"/>
              <a:t>其中</a:t>
            </a:r>
            <a:r>
              <a:rPr lang="en-US" altLang="zh-CN" sz="2400" dirty="0">
                <a:solidFill>
                  <a:srgbClr val="FF0000"/>
                </a:solidFill>
              </a:rPr>
              <a:t>I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间接寻址</a:t>
            </a:r>
            <a:r>
              <a:rPr lang="zh-CN" altLang="en-US" sz="2400" dirty="0"/>
              <a:t>标志位，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寻址模式</a:t>
            </a:r>
            <a:r>
              <a:rPr lang="zh-CN" altLang="en-US" sz="2400" dirty="0"/>
              <a:t>字段，</a:t>
            </a:r>
            <a:r>
              <a:rPr lang="en-US" altLang="zh-CN" sz="2400" dirty="0"/>
              <a:t>D</a:t>
            </a:r>
            <a:r>
              <a:rPr lang="zh-CN" altLang="en-US" sz="2400" dirty="0"/>
              <a:t>位偏移量字段。 请写出下表六种寻址方式的名称。</a:t>
            </a:r>
            <a:endParaRPr lang="zh-CN" altLang="en-US" sz="24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40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40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40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40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40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40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解</a:t>
            </a:r>
            <a:r>
              <a:rPr lang="en-US" altLang="zh-CN" sz="2400" dirty="0">
                <a:solidFill>
                  <a:srgbClr val="FF0000"/>
                </a:solidFill>
              </a:rPr>
              <a:t>]: </a:t>
            </a:r>
            <a:r>
              <a:rPr lang="en-US" altLang="zh-CN" sz="2400" dirty="0"/>
              <a:t>⑴</a:t>
            </a:r>
            <a:r>
              <a:rPr lang="zh-CN" altLang="en-US" sz="2400" dirty="0"/>
              <a:t>直接寻址　　　     </a:t>
            </a:r>
            <a:r>
              <a:rPr lang="en-US" altLang="zh-CN" sz="2400" dirty="0"/>
              <a:t>⑵</a:t>
            </a:r>
            <a:r>
              <a:rPr lang="zh-CN" altLang="en-US" sz="2400" dirty="0"/>
              <a:t>相对寻址 　　　</a:t>
            </a:r>
            <a:r>
              <a:rPr lang="en-US" altLang="zh-CN" sz="2400" dirty="0"/>
              <a:t>⑶</a:t>
            </a:r>
            <a:r>
              <a:rPr lang="zh-CN" altLang="en-US" sz="2400" dirty="0"/>
              <a:t>变址寻址</a:t>
            </a:r>
            <a:endParaRPr lang="zh-CN" altLang="en-US" sz="24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r>
              <a:rPr lang="zh-CN" altLang="en-US" sz="2400" dirty="0"/>
              <a:t>　　 </a:t>
            </a:r>
            <a:r>
              <a:rPr lang="en-US" altLang="zh-CN" sz="2400" dirty="0"/>
              <a:t>⑷</a:t>
            </a:r>
            <a:r>
              <a:rPr lang="zh-CN" altLang="en-US" sz="2400" dirty="0"/>
              <a:t>寄存器间接寻址 　</a:t>
            </a:r>
            <a:r>
              <a:rPr lang="en-US" altLang="zh-CN" sz="2400" dirty="0"/>
              <a:t>⑸</a:t>
            </a:r>
            <a:r>
              <a:rPr lang="zh-CN" altLang="en-US" sz="2400" dirty="0"/>
              <a:t>间接寻址　　     </a:t>
            </a:r>
            <a:r>
              <a:rPr lang="en-US" altLang="zh-CN" sz="2400" dirty="0"/>
              <a:t>⑹</a:t>
            </a:r>
            <a:r>
              <a:rPr lang="zh-CN" altLang="en-US" sz="2400" dirty="0"/>
              <a:t>基址寻址 </a:t>
            </a:r>
            <a:endParaRPr lang="zh-CN" altLang="en-US" sz="2400" dirty="0"/>
          </a:p>
        </p:txBody>
      </p:sp>
      <p:pic>
        <p:nvPicPr>
          <p:cNvPr id="31748" name="内容占位符 31747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684213" y="1989138"/>
            <a:ext cx="7775575" cy="339725"/>
          </a:xfrm>
        </p:spPr>
      </p:pic>
      <p:pic>
        <p:nvPicPr>
          <p:cNvPr id="31751" name="内容占位符 31750"/>
          <p:cNvPicPr>
            <a:picLocks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539750" y="3357563"/>
            <a:ext cx="6911975" cy="224948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2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6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7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22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55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1" uiExpand="1" build="p"/>
      <p:bldP spid="31748" grpId="1" build="p"/>
      <p:bldP spid="31751" grpI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5662"/>
          </a:xfrm>
        </p:spPr>
        <p:txBody>
          <a:bodyPr anchor="t" anchorCtr="0"/>
          <a:p>
            <a:pPr algn="ctr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作业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307975" y="977900"/>
            <a:ext cx="8556625" cy="5676265"/>
          </a:xfrm>
        </p:spPr>
        <p:txBody>
          <a:bodyPr anchor="t" anchorCtr="0"/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8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总结本章内容</a:t>
            </a:r>
            <a:endParaRPr lang="en-US" altLang="zh-CN" sz="2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80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lang="zh-CN" altLang="en-US" sz="28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习题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：第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章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指令系统</a:t>
            </a:r>
            <a:endParaRPr lang="zh-CN" altLang="en-US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word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文档）</a:t>
            </a:r>
            <a:endParaRPr lang="zh-CN" altLang="en-US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、画第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章的“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章节知识结构图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”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1484630"/>
            <a:ext cx="6677660" cy="187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36195" tIns="0" rIns="0" bIns="0" rtlCol="0" anchor="t" anchorCtr="1">
            <a:noAutofit/>
          </a:bodyPr>
          <a:p>
            <a:pPr eaLnBrk="1" hangingPunct="1">
              <a:lnSpc>
                <a:spcPct val="160000"/>
              </a:lnSpc>
              <a:buSzPct val="70000"/>
              <a:buFont typeface="Wingdings" panose="05000000000000000000" pitchFamily="2" charset="2"/>
              <a:buNone/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4.1  指令系统的发展与性能要求（CISC</a:t>
            </a:r>
            <a:r>
              <a:rPr 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RISC）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160000"/>
              </a:lnSpc>
              <a:buSzPct val="70000"/>
              <a:buFont typeface="Wingdings" panose="05000000000000000000" pitchFamily="2" charset="2"/>
              <a:buNone/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4.2  指令格式 （重点，扩展指令码）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160000"/>
              </a:lnSpc>
              <a:buSzPct val="70000"/>
              <a:buFont typeface="Wingdings" panose="05000000000000000000" pitchFamily="2" charset="2"/>
              <a:buNone/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4.4  指令和数据的寻址方式  （重点）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395288" y="44133"/>
            <a:ext cx="8229600" cy="561975"/>
          </a:xfrm>
        </p:spPr>
        <p:txBody>
          <a:bodyPr anchor="ctr"/>
          <a:p>
            <a:r>
              <a:rPr lang="en-US" altLang="zh-CN" sz="4000" dirty="0"/>
              <a:t>4.1 </a:t>
            </a:r>
            <a:r>
              <a:rPr lang="zh-CN" altLang="en-US" sz="4000" dirty="0"/>
              <a:t>指令系统的发展与性能要求</a:t>
            </a:r>
            <a:endParaRPr lang="zh-CN" altLang="en-US" sz="4000" dirty="0"/>
          </a:p>
        </p:txBody>
      </p:sp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117158" y="692785"/>
            <a:ext cx="8785225" cy="5688013"/>
          </a:xfrm>
        </p:spPr>
        <p:txBody>
          <a:bodyPr/>
          <a:p>
            <a:r>
              <a:rPr lang="en-US" altLang="zh-CN" sz="2800" dirty="0">
                <a:solidFill>
                  <a:srgbClr val="FF0000"/>
                </a:solidFill>
              </a:rPr>
              <a:t>4.1.1</a:t>
            </a:r>
            <a:r>
              <a:rPr lang="zh-CN" altLang="en-US" sz="2800" dirty="0">
                <a:solidFill>
                  <a:srgbClr val="FF0000"/>
                </a:solidFill>
              </a:rPr>
              <a:t>　指令系统的发展</a:t>
            </a:r>
            <a:r>
              <a:rPr lang="zh-CN" altLang="en-US" sz="2800" i="1" dirty="0"/>
              <a:t> 　　　　　　　　　</a:t>
            </a:r>
            <a:r>
              <a:rPr lang="zh-CN" altLang="en-US" sz="2800" i="1" dirty="0">
                <a:hlinkClick r:id="rId1" action="ppaction://hlinkfile"/>
              </a:rPr>
              <a:t> </a:t>
            </a:r>
            <a:endParaRPr lang="zh-CN" altLang="en-US" sz="2800" dirty="0"/>
          </a:p>
          <a:p>
            <a:r>
              <a:rPr lang="zh-CN" altLang="en-US" sz="2400" dirty="0">
                <a:solidFill>
                  <a:srgbClr val="FF00FF"/>
                </a:solidFill>
              </a:rPr>
              <a:t>微指令：</a:t>
            </a:r>
            <a:r>
              <a:rPr lang="zh-CN" altLang="en-US" sz="2400" dirty="0"/>
              <a:t>微程序级的命令，它属于</a:t>
            </a:r>
            <a:r>
              <a:rPr lang="zh-CN" altLang="en-US" sz="2400" dirty="0">
                <a:solidFill>
                  <a:srgbClr val="FF0000"/>
                </a:solidFill>
              </a:rPr>
              <a:t>硬件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FF00FF"/>
                </a:solidFill>
              </a:rPr>
              <a:t>宏指令：</a:t>
            </a:r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rgbClr val="FF0000"/>
                </a:solidFill>
              </a:rPr>
              <a:t>若干条机器指令</a:t>
            </a:r>
            <a:r>
              <a:rPr lang="zh-CN" altLang="en-US" sz="2400" dirty="0"/>
              <a:t>组成的软件指令，它属于</a:t>
            </a:r>
            <a:r>
              <a:rPr lang="zh-CN" altLang="en-US" sz="2400" dirty="0">
                <a:solidFill>
                  <a:srgbClr val="FF0000"/>
                </a:solidFill>
              </a:rPr>
              <a:t>软件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FF00FF"/>
                </a:solidFill>
              </a:rPr>
              <a:t>机器指令（指令）：</a:t>
            </a:r>
            <a:r>
              <a:rPr lang="zh-CN" altLang="en-US" sz="2400" dirty="0"/>
              <a:t>介于微指令与宏指令之间，每条指令可完成一个独立的算术运算或逻辑运算。</a:t>
            </a:r>
            <a:r>
              <a:rPr lang="zh-CN" altLang="en-US" sz="2400" dirty="0">
                <a:solidFill>
                  <a:srgbClr val="FF0000"/>
                </a:solidFill>
              </a:rPr>
              <a:t>（若干个微指令） 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35844" name="Picture 4" descr="1a7">
            <a:hlinkClick r:id="rId2" action="ppaction://hlinkfile"/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89195" y="2947035"/>
            <a:ext cx="4177030" cy="3910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211955" y="6236970"/>
            <a:ext cx="963295" cy="491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微指令</a:t>
            </a:r>
            <a:endParaRPr lang="zh-CN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4210" y="5589270"/>
            <a:ext cx="2120265" cy="491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机器指令、指令</a:t>
            </a:r>
            <a:endParaRPr lang="zh-CN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96055" y="4940935"/>
            <a:ext cx="963295" cy="491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宏指令</a:t>
            </a:r>
            <a:endParaRPr lang="zh-CN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占位符 3074"/>
          <p:cNvSpPr>
            <a:spLocks noGrp="1"/>
          </p:cNvSpPr>
          <p:nvPr/>
        </p:nvSpPr>
        <p:spPr>
          <a:xfrm>
            <a:off x="117475" y="3068955"/>
            <a:ext cx="3500755" cy="16465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0" u="non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0" u="non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2000" b="1" i="0" u="non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FF00FF"/>
                </a:solidFill>
              </a:rPr>
              <a:t>指令系统：</a:t>
            </a:r>
            <a:r>
              <a:rPr lang="zh-CN" altLang="en-US" sz="2400" dirty="0">
                <a:solidFill>
                  <a:srgbClr val="0000FF"/>
                </a:solidFill>
              </a:rPr>
              <a:t>一台计算机中所有机器指令的集合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dirty="0"/>
              <a:t>4.1  </a:t>
            </a:r>
            <a:r>
              <a:rPr lang="zh-CN" altLang="en-US" sz="4000" dirty="0"/>
              <a:t>指令系统的发展与性能要求</a:t>
            </a:r>
            <a:endParaRPr lang="zh-CN" altLang="en-US" sz="4000" dirty="0"/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en-US" altLang="zh-CN" sz="2400" i="1" dirty="0">
                <a:solidFill>
                  <a:srgbClr val="FF00FF"/>
                </a:solidFill>
              </a:rPr>
              <a:t>50</a:t>
            </a:r>
            <a:r>
              <a:rPr lang="zh-CN" altLang="en-US" sz="2400" i="1" dirty="0">
                <a:solidFill>
                  <a:srgbClr val="FF00FF"/>
                </a:solidFill>
              </a:rPr>
              <a:t>年代</a:t>
            </a:r>
            <a:r>
              <a:rPr lang="zh-CN" altLang="en-US" sz="2400" dirty="0">
                <a:solidFill>
                  <a:srgbClr val="FF00FF"/>
                </a:solidFill>
              </a:rPr>
              <a:t>：</a:t>
            </a:r>
            <a:r>
              <a:rPr lang="zh-CN" altLang="en-US" sz="2400" dirty="0"/>
              <a:t>指令系统只有</a:t>
            </a:r>
            <a:r>
              <a:rPr lang="zh-CN" altLang="en-US" sz="2400" dirty="0">
                <a:solidFill>
                  <a:srgbClr val="FF0000"/>
                </a:solidFill>
              </a:rPr>
              <a:t>定点加减</a:t>
            </a:r>
            <a:r>
              <a:rPr lang="zh-CN" altLang="en-US" sz="2400" dirty="0"/>
              <a:t>、逻辑运算、数据传送、转移等十几至几十条指令。 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en-US" altLang="zh-CN" sz="2400" i="1" dirty="0">
                <a:solidFill>
                  <a:srgbClr val="FF00FF"/>
                </a:solidFill>
              </a:rPr>
              <a:t>60</a:t>
            </a:r>
            <a:r>
              <a:rPr lang="zh-CN" altLang="en-US" sz="2400" i="1" dirty="0">
                <a:solidFill>
                  <a:srgbClr val="FF00FF"/>
                </a:solidFill>
              </a:rPr>
              <a:t>年代后期</a:t>
            </a:r>
            <a:r>
              <a:rPr lang="zh-CN" altLang="en-US" sz="2400" dirty="0">
                <a:solidFill>
                  <a:srgbClr val="FF00FF"/>
                </a:solidFill>
              </a:rPr>
              <a:t>：</a:t>
            </a:r>
            <a:r>
              <a:rPr lang="zh-CN" altLang="en-US" sz="2400" dirty="0"/>
              <a:t>增加了</a:t>
            </a:r>
            <a:r>
              <a:rPr lang="zh-CN" altLang="en-US" sz="2400" dirty="0">
                <a:solidFill>
                  <a:srgbClr val="FF0000"/>
                </a:solidFill>
              </a:rPr>
              <a:t>乘除</a:t>
            </a:r>
            <a:r>
              <a:rPr lang="zh-CN" altLang="en-US" sz="2400" dirty="0"/>
              <a:t>运算、</a:t>
            </a:r>
            <a:r>
              <a:rPr lang="zh-CN" altLang="en-US" sz="2400" dirty="0">
                <a:solidFill>
                  <a:srgbClr val="FF0000"/>
                </a:solidFill>
              </a:rPr>
              <a:t>浮点</a:t>
            </a:r>
            <a:r>
              <a:rPr lang="zh-CN" altLang="en-US" sz="2400" dirty="0"/>
              <a:t>运算、十进制运算、字符串处理等指令，指令数目多达一二百条，寻址方式也趋多样化。 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60</a:t>
            </a:r>
            <a:r>
              <a:rPr lang="zh-CN" altLang="en-US" sz="2400" dirty="0"/>
              <a:t>年代后期开始出现</a:t>
            </a:r>
            <a:r>
              <a:rPr lang="zh-CN" altLang="en-US" sz="2400" dirty="0">
                <a:solidFill>
                  <a:srgbClr val="FF0000"/>
                </a:solidFill>
              </a:rPr>
              <a:t>系列计算机</a:t>
            </a:r>
            <a:r>
              <a:rPr lang="en-US" altLang="zh-CN" sz="2400" dirty="0"/>
              <a:t>(</a:t>
            </a:r>
            <a:r>
              <a:rPr lang="zh-CN" altLang="en-US" sz="2400" dirty="0"/>
              <a:t>指基本指令系统相同、基本体系结构相同的一系列计算机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指令兼容</a:t>
            </a:r>
            <a:r>
              <a:rPr lang="zh-CN" altLang="en-US" sz="2400" dirty="0"/>
              <a:t>。 </a:t>
            </a:r>
            <a:endParaRPr lang="zh-CN" altLang="en-US" sz="2400" i="1" dirty="0"/>
          </a:p>
          <a:p>
            <a:pPr>
              <a:lnSpc>
                <a:spcPct val="110000"/>
              </a:lnSpc>
            </a:pPr>
            <a:r>
              <a:rPr lang="en-US" altLang="zh-CN" sz="2400" i="1" dirty="0">
                <a:solidFill>
                  <a:srgbClr val="FF00FF"/>
                </a:solidFill>
              </a:rPr>
              <a:t>70</a:t>
            </a:r>
            <a:r>
              <a:rPr lang="zh-CN" altLang="en-US" sz="2400" i="1" dirty="0">
                <a:solidFill>
                  <a:srgbClr val="FF00FF"/>
                </a:solidFill>
              </a:rPr>
              <a:t>年代末期</a:t>
            </a:r>
            <a:r>
              <a:rPr lang="en-US" altLang="zh-CN" sz="2400">
                <a:solidFill>
                  <a:srgbClr val="FF00FF"/>
                </a:solidFill>
              </a:rPr>
              <a:t>:</a:t>
            </a:r>
            <a:r>
              <a:rPr lang="zh-CN" altLang="en-US" sz="2400" dirty="0"/>
              <a:t>大多数计算机的指令系统多达几百条。我们称这些计算机为</a:t>
            </a:r>
            <a:r>
              <a:rPr lang="zh-CN" altLang="en-US" sz="2400" dirty="0">
                <a:solidFill>
                  <a:srgbClr val="0000FF"/>
                </a:solidFill>
              </a:rPr>
              <a:t>复杂指令系统计算机</a:t>
            </a:r>
            <a:r>
              <a:rPr lang="en-US" altLang="zh-CN" sz="2400" dirty="0">
                <a:solidFill>
                  <a:srgbClr val="0000FF"/>
                </a:solidFill>
              </a:rPr>
              <a:t>(CISC)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/>
              <a:t>但是如此</a:t>
            </a:r>
            <a:r>
              <a:rPr lang="zh-CN" altLang="en-US" sz="2400" dirty="0">
                <a:solidFill>
                  <a:srgbClr val="FF0000"/>
                </a:solidFill>
              </a:rPr>
              <a:t>庞大</a:t>
            </a:r>
            <a:r>
              <a:rPr lang="zh-CN" altLang="en-US" sz="2400" dirty="0"/>
              <a:t>的指令系统难以保证正确性，不易调试维护，造成硬件资源浪费。为此人们又提出了便于</a:t>
            </a:r>
            <a:r>
              <a:rPr lang="en-US" altLang="zh-CN" sz="2400" dirty="0"/>
              <a:t>VLSI</a:t>
            </a:r>
            <a:r>
              <a:rPr lang="zh-CN" altLang="en-US" sz="2400" dirty="0"/>
              <a:t>技术实现的</a:t>
            </a:r>
            <a:r>
              <a:rPr lang="zh-CN" altLang="en-US" sz="2400" dirty="0">
                <a:solidFill>
                  <a:srgbClr val="0000FF"/>
                </a:solidFill>
              </a:rPr>
              <a:t>精简指令系统计算机（</a:t>
            </a:r>
            <a:r>
              <a:rPr lang="en-US" altLang="zh-CN" sz="2400" dirty="0">
                <a:solidFill>
                  <a:srgbClr val="0000FF"/>
                </a:solidFill>
              </a:rPr>
              <a:t>RISC</a:t>
            </a:r>
            <a:r>
              <a:rPr lang="zh-CN" altLang="en-US" sz="2400" dirty="0">
                <a:solidFill>
                  <a:srgbClr val="0000FF"/>
                </a:solidFill>
              </a:rPr>
              <a:t>）</a:t>
            </a:r>
            <a:r>
              <a:rPr lang="zh-CN" altLang="en-US" sz="2400" dirty="0">
                <a:solidFill>
                  <a:srgbClr val="FF00FF"/>
                </a:solidFill>
              </a:rPr>
              <a:t>（二八原则）</a:t>
            </a:r>
            <a:r>
              <a:rPr lang="zh-CN" altLang="en-US" sz="2400" dirty="0"/>
              <a:t>。 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95605" y="6165215"/>
            <a:ext cx="8710295" cy="57086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思考：为什么出现从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CISC 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RISC 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的转变？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>
                <a:solidFill>
                  <a:srgbClr val="FF0000"/>
                </a:solidFill>
              </a:rPr>
              <a:t>问题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>
                <a:solidFill>
                  <a:srgbClr val="0000FF"/>
                </a:solidFill>
              </a:rPr>
              <a:t>RISC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对比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CISC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的主要优点有哪些？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答：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1.充分利用VLSI芯片的面积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2.提高计算机运算速度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3.便于设计，可降低成本，提高可靠性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4.有效支持高级语言程序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dirty="0"/>
              <a:t>4.1  </a:t>
            </a:r>
            <a:r>
              <a:rPr lang="zh-CN" altLang="en-US" sz="4000" dirty="0"/>
              <a:t>指令系统的发展与性能要求</a:t>
            </a:r>
            <a:endParaRPr lang="zh-CN" altLang="en-US" sz="4000" dirty="0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4.1.2</a:t>
            </a:r>
            <a:r>
              <a:rPr lang="zh-CN" altLang="en-US" sz="2800" dirty="0">
                <a:solidFill>
                  <a:srgbClr val="FF0000"/>
                </a:solidFill>
              </a:rPr>
              <a:t>　对指令系统性能的要求</a:t>
            </a:r>
            <a:r>
              <a:rPr lang="zh-CN" altLang="en-US" sz="2800" i="1" dirty="0"/>
              <a:t> </a:t>
            </a:r>
            <a:r>
              <a:rPr lang="zh-CN" altLang="en-US" sz="2400" i="1" dirty="0"/>
              <a:t>　　　　　</a:t>
            </a:r>
            <a:r>
              <a:rPr lang="zh-CN" altLang="en-US" sz="2400" i="1" dirty="0">
                <a:hlinkClick r:id="rId1" action="ppaction://hlinkfile"/>
              </a:rPr>
              <a:t> </a:t>
            </a:r>
            <a:endParaRPr lang="zh-CN" altLang="en-US" sz="2400" dirty="0"/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2400" i="1" dirty="0">
                <a:solidFill>
                  <a:srgbClr val="FF00FF"/>
                </a:solidFill>
              </a:rPr>
              <a:t>完备性</a:t>
            </a:r>
            <a:r>
              <a:rPr lang="zh-CN" altLang="en-US" sz="2400" dirty="0">
                <a:solidFill>
                  <a:srgbClr val="FF00FF"/>
                </a:solidFill>
              </a:rPr>
              <a:t>　</a:t>
            </a:r>
            <a:r>
              <a:rPr lang="zh-CN" altLang="en-US" sz="2400" dirty="0"/>
              <a:t>汇编指令足够使用（多</a:t>
            </a:r>
            <a:r>
              <a:rPr lang="zh-CN" altLang="en-US" sz="2400" dirty="0"/>
              <a:t>）。 </a:t>
            </a:r>
            <a:endParaRPr lang="zh-CN" altLang="en-US" sz="2400" dirty="0"/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2400" i="1" dirty="0">
                <a:solidFill>
                  <a:srgbClr val="FF00FF"/>
                </a:solidFill>
              </a:rPr>
              <a:t>有效性</a:t>
            </a:r>
            <a:r>
              <a:rPr lang="zh-CN" altLang="en-US" sz="2400" dirty="0">
                <a:solidFill>
                  <a:srgbClr val="FF00FF"/>
                </a:solidFill>
              </a:rPr>
              <a:t>　</a:t>
            </a:r>
            <a:r>
              <a:rPr lang="zh-CN" altLang="en-US" sz="2400" dirty="0"/>
              <a:t>编写程序能够高效率</a:t>
            </a:r>
            <a:r>
              <a:rPr lang="en-US" altLang="zh-CN" sz="2400" dirty="0"/>
              <a:t>(</a:t>
            </a:r>
            <a:r>
              <a:rPr lang="zh-CN" altLang="en-US" sz="2400" dirty="0"/>
              <a:t>时、空</a:t>
            </a:r>
            <a:r>
              <a:rPr lang="en-US" altLang="zh-CN" sz="2400" dirty="0"/>
              <a:t>)</a:t>
            </a:r>
            <a:r>
              <a:rPr lang="zh-CN" altLang="en-US" sz="2400" dirty="0"/>
              <a:t>的运行（高效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2400" i="1" dirty="0">
                <a:solidFill>
                  <a:srgbClr val="FF00FF"/>
                </a:solidFill>
              </a:rPr>
              <a:t>规整性</a:t>
            </a:r>
            <a:r>
              <a:rPr lang="zh-CN" altLang="en-US" sz="2400" dirty="0">
                <a:solidFill>
                  <a:srgbClr val="FF00FF"/>
                </a:solidFill>
              </a:rPr>
              <a:t>　</a:t>
            </a:r>
            <a:r>
              <a:rPr lang="zh-CN" altLang="en-US" sz="2400" dirty="0"/>
              <a:t>具体如下：</a:t>
            </a:r>
            <a:endParaRPr lang="zh-CN" altLang="en-US" sz="2400" dirty="0"/>
          </a:p>
          <a:p>
            <a:pPr marL="342900" lvl="1" indent="-34290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 对称性：</a:t>
            </a:r>
            <a:r>
              <a:rPr lang="zh-CN" altLang="en-US" sz="2400" dirty="0"/>
              <a:t>指令系统中所有的</a:t>
            </a:r>
            <a:r>
              <a:rPr lang="zh-CN" altLang="en-US" sz="2400" dirty="0">
                <a:solidFill>
                  <a:srgbClr val="FF00FF"/>
                </a:solidFill>
              </a:rPr>
              <a:t>寄存器和存储器单元都可同等对待</a:t>
            </a:r>
            <a:r>
              <a:rPr lang="zh-CN" altLang="en-US" sz="2400" dirty="0"/>
              <a:t>，所有的指令都可使用</a:t>
            </a:r>
            <a:r>
              <a:rPr lang="zh-CN" altLang="en-US" sz="2400" dirty="0">
                <a:solidFill>
                  <a:srgbClr val="FF00FF"/>
                </a:solidFill>
              </a:rPr>
              <a:t>各种寻址方式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marL="0" lvl="1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 匀齐性：</a:t>
            </a:r>
            <a:r>
              <a:rPr lang="zh-CN" altLang="en-US" sz="2400" dirty="0"/>
              <a:t>一种操作性质的指令可以支持</a:t>
            </a:r>
            <a:r>
              <a:rPr lang="zh-CN" altLang="en-US" sz="2400" dirty="0">
                <a:solidFill>
                  <a:srgbClr val="FF00FF"/>
                </a:solidFill>
              </a:rPr>
              <a:t>各种数据类型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marL="0" lvl="1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 指令格式和数据格式的一致性：</a:t>
            </a:r>
            <a:r>
              <a:rPr lang="zh-CN" altLang="en-US" sz="2400" dirty="0"/>
              <a:t>指令长度和数据</a:t>
            </a:r>
            <a:r>
              <a:rPr lang="zh-CN" altLang="en-US" sz="2400" dirty="0">
                <a:solidFill>
                  <a:srgbClr val="FF00FF"/>
                </a:solidFill>
              </a:rPr>
              <a:t>长度</a:t>
            </a:r>
            <a:r>
              <a:rPr lang="zh-CN" altLang="en-US" sz="2400" dirty="0"/>
              <a:t>有一定的关系，以方便处理和存取。</a:t>
            </a:r>
            <a:endParaRPr lang="zh-CN" altLang="en-US" sz="2400" dirty="0"/>
          </a:p>
          <a:p>
            <a:pPr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2400" i="1" dirty="0">
                <a:solidFill>
                  <a:srgbClr val="FF00FF"/>
                </a:solidFill>
              </a:rPr>
              <a:t>兼容性</a:t>
            </a:r>
            <a:r>
              <a:rPr lang="zh-CN" altLang="en-US" sz="2400" dirty="0">
                <a:solidFill>
                  <a:srgbClr val="FF00FF"/>
                </a:solidFill>
              </a:rPr>
              <a:t>　</a:t>
            </a:r>
            <a:r>
              <a:rPr lang="zh-CN" altLang="en-US" sz="2400" dirty="0">
                <a:solidFill>
                  <a:srgbClr val="0000FF"/>
                </a:solidFill>
              </a:rPr>
              <a:t>系列机</a:t>
            </a:r>
            <a:r>
              <a:rPr lang="zh-CN" altLang="en-US" sz="2400" dirty="0"/>
              <a:t>各机种之间具有相同的基本结构和共同的基本指令集，因而指令系统是兼容的，即各机种上基本软件可以通用。一般只能做到“</a:t>
            </a:r>
            <a:r>
              <a:rPr lang="zh-CN" altLang="en-US" sz="2400" dirty="0">
                <a:solidFill>
                  <a:srgbClr val="FF00FF"/>
                </a:solidFill>
              </a:rPr>
              <a:t>向上兼容</a:t>
            </a:r>
            <a:r>
              <a:rPr lang="zh-CN" altLang="en-US" sz="2400" dirty="0"/>
              <a:t>”。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9" name="标题 614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dirty="0"/>
              <a:t>4.1  </a:t>
            </a:r>
            <a:r>
              <a:rPr lang="zh-CN" altLang="en-US" sz="4000" dirty="0"/>
              <a:t>指令系统的发展与性能要求</a:t>
            </a:r>
            <a:endParaRPr lang="zh-CN" altLang="en-US" sz="4000" dirty="0"/>
          </a:p>
        </p:txBody>
      </p:sp>
      <p:sp>
        <p:nvSpPr>
          <p:cNvPr id="6147" name="文本占位符 6146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8785225" cy="5688013"/>
          </a:xfrm>
        </p:spPr>
        <p:txBody>
          <a:bodyPr/>
          <a:p>
            <a:pPr marL="0" indent="0">
              <a:lnSpc>
                <a:spcPct val="90000"/>
              </a:lnSpc>
              <a:buClrTx/>
              <a:buSz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4.1.3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低级语言与硬件结构的关系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　</a:t>
            </a:r>
            <a:r>
              <a:rPr lang="zh-CN" altLang="en-US" sz="2400" dirty="0"/>
              <a:t>　　　　</a:t>
            </a:r>
            <a:r>
              <a:rPr lang="zh-CN" altLang="en-US" sz="2400" dirty="0">
                <a:hlinkClick r:id="rId1" action="ppaction://hlinkfile"/>
              </a:rPr>
              <a:t> </a:t>
            </a:r>
            <a:endParaRPr lang="zh-CN" altLang="en-US" sz="2400" dirty="0"/>
          </a:p>
          <a:p>
            <a:pPr>
              <a:lnSpc>
                <a:spcPct val="9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FF0000"/>
                </a:solidFill>
              </a:rPr>
              <a:t>高级语言</a:t>
            </a:r>
            <a:r>
              <a:rPr lang="zh-CN" altLang="en-US" sz="2400" dirty="0"/>
              <a:t>：语句和用法与具体机器的指令系统无关。</a:t>
            </a:r>
            <a:endParaRPr lang="zh-CN" altLang="en-US" sz="2400" dirty="0"/>
          </a:p>
          <a:p>
            <a:pPr>
              <a:lnSpc>
                <a:spcPct val="9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FF0000"/>
                </a:solidFill>
              </a:rPr>
              <a:t>低级语言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0000FF"/>
                </a:solidFill>
              </a:rPr>
              <a:t>机器语言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汇编语言</a:t>
            </a:r>
            <a:r>
              <a:rPr lang="zh-CN" altLang="en-US" sz="2400" dirty="0"/>
              <a:t>（</a:t>
            </a:r>
            <a:r>
              <a:rPr lang="zh-CN" altLang="en-US" sz="2400" dirty="0"/>
              <a:t>面向机器）</a:t>
            </a:r>
            <a:endParaRPr lang="zh-CN" altLang="en-US" sz="24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4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4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0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0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0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0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0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4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4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endParaRPr lang="zh-CN" altLang="en-US" sz="2400" dirty="0"/>
          </a:p>
          <a:p>
            <a:pPr marL="0" indent="0">
              <a:lnSpc>
                <a:spcPct val="90000"/>
              </a:lnSpc>
              <a:buClrTx/>
              <a:buSzTx/>
              <a:buNone/>
            </a:pPr>
            <a:r>
              <a:rPr lang="zh-CN" altLang="en-US" sz="2400" dirty="0"/>
              <a:t>一般可通过</a:t>
            </a:r>
            <a:r>
              <a:rPr lang="zh-CN" altLang="en-US" sz="2400" dirty="0">
                <a:solidFill>
                  <a:srgbClr val="FF0000"/>
                </a:solidFill>
              </a:rPr>
              <a:t>高级语言调用用汇编语言编写的外部过程或函数</a:t>
            </a:r>
            <a:r>
              <a:rPr lang="zh-CN" altLang="en-US" sz="2400" dirty="0"/>
              <a:t>来提高运行效率。</a:t>
            </a:r>
            <a:endParaRPr lang="zh-CN" altLang="en-US" sz="2400" dirty="0"/>
          </a:p>
        </p:txBody>
      </p:sp>
      <p:graphicFrame>
        <p:nvGraphicFramePr>
          <p:cNvPr id="6151" name="内容占位符 6150"/>
          <p:cNvGraphicFramePr>
            <a:graphicFrameLocks noGrp="1"/>
          </p:cNvGraphicFramePr>
          <p:nvPr>
            <p:ph sz="half" idx="2"/>
          </p:nvPr>
        </p:nvGraphicFramePr>
        <p:xfrm>
          <a:off x="467360" y="2493010"/>
          <a:ext cx="8209280" cy="317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524375" imgH="1914525" progId="Paint.Picture">
                  <p:embed/>
                </p:oleObj>
              </mc:Choice>
              <mc:Fallback>
                <p:oleObj name="" r:id="rId2" imgW="4524375" imgH="19145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360" y="2493010"/>
                        <a:ext cx="8209280" cy="31705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000" dirty="0"/>
              <a:t>4.2  </a:t>
            </a:r>
            <a:r>
              <a:rPr lang="zh-CN" altLang="en-US" sz="4000" dirty="0"/>
              <a:t>指令格式</a:t>
            </a:r>
            <a:endParaRPr lang="zh-CN" altLang="en-US" sz="4000" dirty="0"/>
          </a:p>
        </p:txBody>
      </p:sp>
      <p:sp>
        <p:nvSpPr>
          <p:cNvPr id="7171" name="文本占位符 7170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8785225" cy="5688013"/>
          </a:xfrm>
        </p:spPr>
        <p:txBody>
          <a:bodyPr/>
          <a:p>
            <a:pPr marL="0" indent="0">
              <a:lnSpc>
                <a:spcPct val="180000"/>
              </a:lnSpc>
              <a:buClrTx/>
              <a:buSz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4.2.1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操作码 </a:t>
            </a:r>
            <a:r>
              <a:rPr lang="zh-CN" altLang="en-US" sz="2400" i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　　　　　　　　　　</a:t>
            </a:r>
            <a:r>
              <a:rPr lang="zh-CN" altLang="en-US" sz="2400" i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1" action="ppaction://hlinkfile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80000"/>
              </a:lnSpc>
              <a:buClrTx/>
              <a:buSzTx/>
              <a:buNone/>
            </a:pP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指令字（简称指令）：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一条指令的机器字。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80000"/>
              </a:lnSpc>
              <a:buClrTx/>
              <a:buSzTx/>
              <a:buNone/>
            </a:pPr>
            <a:r>
              <a:rPr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指令格式：</a:t>
            </a:r>
            <a:endParaRPr lang="zh-CN" altLang="en-US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80000"/>
              </a:lnSpc>
              <a:buClrTx/>
              <a:buSzTx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80000"/>
              </a:lnSpc>
              <a:buClrTx/>
              <a:buSz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lvl="1" indent="0">
              <a:lnSpc>
                <a:spcPct val="18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操作码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指令的操作特性与功能；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lvl="1" indent="0">
              <a:lnSpc>
                <a:spcPct val="18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地址码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参与操作的操作数的地址。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80000"/>
              </a:lnSpc>
              <a:buClrTx/>
              <a:buSzTx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7172" name="内容占位符 717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3855" y="3519170"/>
            <a:ext cx="8439785" cy="61214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2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charRg st="2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charRg st="2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4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charRg st="4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charRg st="4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7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charRg st="7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charRg st="7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75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1">
                                            <p:txEl>
                                              <p:charRg st="75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1">
                                            <p:txEl>
                                              <p:charRg st="75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9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1">
                                            <p:txEl>
                                              <p:charRg st="9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1">
                                            <p:txEl>
                                              <p:charRg st="9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159,&quot;width&quot;:6578}"/>
</p:tagLst>
</file>

<file path=ppt/tags/tag2.xml><?xml version="1.0" encoding="utf-8"?>
<p:tagLst xmlns:p="http://schemas.openxmlformats.org/presentationml/2006/main">
  <p:tag name="KSO_WM_UNIT_TABLE_BEAUTIFY" val="smartTable{2608a9b9-503d-4276-a699-803afaba4bec}"/>
</p:tagLst>
</file>

<file path=ppt/tags/tag3.xml><?xml version="1.0" encoding="utf-8"?>
<p:tagLst xmlns:p="http://schemas.openxmlformats.org/presentationml/2006/main">
  <p:tag name="COMMONDATA" val="eyJoZGlkIjoiZTA1OGViMDJjMGQzMThmMGQ1YTI1NDM3MGFlZjFjZWYifQ=="/>
  <p:tag name="KSO_WPP_MARK_KEY" val="ab075074-3ec2-4986-85fa-0e1727b4be58"/>
  <p:tag name="commondata" val="eyJoZGlkIjoiZDk3NmJkYjNkZGMzMmIwNWRmZThiNjcyN2RhNzBiOWU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4924</Words>
  <Application>WPS 演示</Application>
  <PresentationFormat/>
  <Paragraphs>387</Paragraphs>
  <Slides>36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36</vt:i4>
      </vt:variant>
    </vt:vector>
  </HeadingPairs>
  <TitlesOfParts>
    <vt:vector size="56" baseType="lpstr">
      <vt:lpstr>Arial</vt:lpstr>
      <vt:lpstr>宋体</vt:lpstr>
      <vt:lpstr>Wingdings</vt:lpstr>
      <vt:lpstr>黑体</vt:lpstr>
      <vt:lpstr>Wingdings</vt:lpstr>
      <vt:lpstr>方正粗黑宋简体</vt:lpstr>
      <vt:lpstr>微软雅黑</vt:lpstr>
      <vt:lpstr>Arial Unicode MS</vt:lpstr>
      <vt:lpstr>Times New Roman</vt:lpstr>
      <vt:lpstr>默认设计模板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第4章  指令系统</vt:lpstr>
      <vt:lpstr>1.3.1 计算机硬件组成</vt:lpstr>
      <vt:lpstr>4.1 指令系统的发展与性能要求</vt:lpstr>
      <vt:lpstr>4.1 指令系统的发展与性能要求</vt:lpstr>
      <vt:lpstr>4.1  指令系统的发展与性能要求</vt:lpstr>
      <vt:lpstr>PowerPoint 演示文稿</vt:lpstr>
      <vt:lpstr>4.1  指令系统的发展与性能要求</vt:lpstr>
      <vt:lpstr>4.1  指令系统的发展与性能要求</vt:lpstr>
      <vt:lpstr>4.2  指令格式</vt:lpstr>
      <vt:lpstr>4.2  指令格式</vt:lpstr>
      <vt:lpstr>4.2  指令格式</vt:lpstr>
      <vt:lpstr>4.2  指令格式</vt:lpstr>
      <vt:lpstr> </vt:lpstr>
      <vt:lpstr>4.2  指令格式</vt:lpstr>
      <vt:lpstr>4-2 习题</vt:lpstr>
      <vt:lpstr>增加：扩展操作码</vt:lpstr>
      <vt:lpstr>4.4  指令和数据的寻址方式</vt:lpstr>
      <vt:lpstr>4.4  指令和数据的寻址方式</vt:lpstr>
      <vt:lpstr>4.4  指令和数据的寻址方式</vt:lpstr>
      <vt:lpstr>4.4  指令和数据的寻址方式</vt:lpstr>
      <vt:lpstr>4.4  指令和数据的寻址方式</vt:lpstr>
      <vt:lpstr>4.4  指令和数据的寻址方式</vt:lpstr>
      <vt:lpstr>4.4  指令和数据的寻址方式</vt:lpstr>
      <vt:lpstr>4.4.2 操作数基本寻址方式</vt:lpstr>
      <vt:lpstr>4.4.2 操作数基本寻址方式</vt:lpstr>
      <vt:lpstr>4.4  指令和数据的寻址方式</vt:lpstr>
      <vt:lpstr>4.4  指令和数据的寻址方式</vt:lpstr>
      <vt:lpstr>4.4  指令和数据的寻址方式</vt:lpstr>
      <vt:lpstr>4.4  指令和数据的寻址方式</vt:lpstr>
      <vt:lpstr>4.4  指令和数据的寻址方式</vt:lpstr>
      <vt:lpstr>4.4  指令和数据的寻址方式</vt:lpstr>
      <vt:lpstr>4.4  指令和数据的寻址方式</vt:lpstr>
      <vt:lpstr>4.5  典型指令</vt:lpstr>
      <vt:lpstr>4.4.3  寻址方式举例</vt:lpstr>
      <vt:lpstr>4.4  指令和数据的寻址方式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</dc:creator>
  <cp:lastModifiedBy>李艳军（杨林妈妈）</cp:lastModifiedBy>
  <cp:revision>39</cp:revision>
  <dcterms:created xsi:type="dcterms:W3CDTF">2005-04-09T04:14:00Z</dcterms:created>
  <dcterms:modified xsi:type="dcterms:W3CDTF">2024-09-02T04:09:51Z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466BCD992B0F4FBD904AF479161D6997</vt:lpwstr>
  </property>
</Properties>
</file>