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EE44-A6B2-EA46-98DD-8E8D6BC73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6F2E4-322A-DF4E-B609-6E978A99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BEDBD-782C-804B-85F9-9CC8622B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ECB10-FEF3-C446-9BAB-EDA1A538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BA6E4-E79A-7A4B-859C-22A9340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71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F7F2E-9652-2041-9671-DCAEAE3F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E8E78-BA23-254A-9536-82527B30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EF026-E492-FD4D-8B54-B9D4AEC8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35327-2A3B-A043-AE0A-5FE3E9B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0549-EC1D-B440-8C14-DF727FD9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21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0A8482-0291-C148-9598-24B70046F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A2AC6-A23D-014F-8B81-B7DECF801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34BF5-D1D7-D54D-9277-4B41815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B5EA-9BDA-504D-89BD-A45AC2D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F4723-294F-B24A-B1D4-F8C1B665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86B90-2D37-834D-B938-3BC0C47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58262-13BB-1E4A-9B4E-81491407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CEB05-42D2-D247-A1CB-06797D8D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20765-8BDB-B346-8FE2-14FD2F52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35BE2-F686-F347-9C7F-F4232434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0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8506F-AB9E-C54B-8574-67886524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F1256-5D30-C843-B3A3-6AE573FB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FF73A-55B0-1E44-A2BD-AE18DEFA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3C3FA-12F3-E34D-9523-6B9712E4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3EF30-FAB0-144E-AA1D-60C7244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9201-8076-964E-AB2B-0B1EE8B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45764-DD51-E54B-B662-F6B2A140F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67875-366D-C848-96B7-433819C0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795AD-05CA-1740-BFE7-D328E99D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3990D-4935-3A4A-B420-BCBE759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E2126-2E54-B54F-A3BF-4747441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4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EC8C-61F3-A349-8CB4-B893492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FB35C-0B31-FC4C-8D0E-F4109E62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185B7-BFCD-1A46-AAF2-5861C89D2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C889D-1604-524E-9AF2-F778A423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3FE40-415D-3D47-82A5-C85D16BEA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E1BCC1-2C8C-E546-8B21-6F31C63D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ACD82-FCAE-C24E-9547-DD60BDA9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01FCE-8B1C-094B-8952-171A7BEC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6D99-F03E-CD49-B1EA-EFCFA9FA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673EE7-104C-A74F-87DE-4B094EF3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4C22E9-3C12-9240-9BBA-FDEC24D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CA6A8-5039-8243-A6E5-186906DB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4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B9614-FF04-0748-BA7A-52BFCF11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65F3D-46C8-9B44-9BAE-14E4BB36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E50BE-6248-A54F-8662-A3945659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A628C-0F74-7247-8823-23D6F7D2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22411-9A20-064E-A6FF-535D426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D48A2-0B0B-CC4C-B61C-82F0D91D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61FF0-9F64-BA45-8051-4A5D75ED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F963E-4819-F342-84A9-BF037B50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79F8F-8996-8244-BB29-701CE202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32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2E3E-59ED-E544-A81C-E163AE28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FD434-7E6B-E24E-9018-CC3B6B311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48DC8-845C-EB48-A388-1F81DCD0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8B230-AC3E-6846-8E0C-7980EA9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2A319-8FA8-CB44-B901-C24B378E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85E3C-25F8-124B-9EEC-984F115C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2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8FDFC-FF1D-C94C-8373-2924E7EA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D2F21-99A2-6849-A908-76FEC095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4FCB-552F-5743-941A-502CDB5F2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454B-E4E9-8F44-905C-C6CB6DB38EB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F00F-642B-F446-9940-78B37B75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A81FD-4EF4-6C47-9963-C0558F19A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36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B1F0-4EC3-7547-8502-24F666BD6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0BFEC-DBD7-D242-935F-4FBF57056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zzsure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0E04-1525-9041-9AFA-5588BE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九 操作系统和硬件优化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5A510-A8F6-764B-908E-B1832551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49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0BEA2-0923-684A-BBF1-80DE551D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十 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B52C6-466C-CD48-AB5A-2619B2A4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复制概述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基于语句的复制和基于行的复制，主库记录二进制日志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中继日志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备库重放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复制解决问题：数据分布，负载均衡，备份，高可用和故障转移，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升级测试</a:t>
            </a:r>
            <a:endParaRPr kumimoji="1" lang="en-US" altLang="zh-CN" dirty="0"/>
          </a:p>
          <a:p>
            <a:r>
              <a:rPr kumimoji="1" lang="zh-CN" altLang="en-US" dirty="0"/>
              <a:t>复制的原理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</a:t>
            </a:r>
            <a:r>
              <a:rPr kumimoji="1" lang="zh-CN" altLang="en-US"/>
              <a:t>语句的复制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48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D5AD-9979-334B-B367-DC0A74A0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0C06-F215-E840-A8C3-9CA53A22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‘user’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\G</a:t>
            </a:r>
          </a:p>
          <a:p>
            <a:r>
              <a:rPr kumimoji="1" lang="en-US" altLang="zh-CN" dirty="0"/>
              <a:t>ALTER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InnoDB</a:t>
            </a:r>
            <a:endParaRPr kumimoji="1" lang="en-US" altLang="zh-CN" dirty="0"/>
          </a:p>
          <a:p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innodb_table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*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myisam_table</a:t>
            </a:r>
            <a:endParaRPr kumimoji="1" lang="en-US" altLang="zh-CN" dirty="0"/>
          </a:p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my_summary_new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</a:t>
            </a:r>
            <a:endParaRPr kumimoji="1" lang="en-US" altLang="zh-CN" dirty="0"/>
          </a:p>
          <a:p>
            <a:r>
              <a:rPr kumimoji="1" lang="en-US" altLang="zh-CN" dirty="0"/>
              <a:t>RENAME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my_summary_old</a:t>
            </a:r>
            <a:endParaRPr kumimoji="1" lang="en-US" altLang="zh-CN" dirty="0"/>
          </a:p>
          <a:p>
            <a:r>
              <a:rPr kumimoji="1" lang="en-US" altLang="zh-CN" dirty="0"/>
              <a:t>FLUSH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LOCK;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：重新整理数据</a:t>
            </a:r>
            <a:endParaRPr kumimoji="1" lang="en-US" altLang="zh-CN" dirty="0"/>
          </a:p>
          <a:p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：找到损坏的表，</a:t>
            </a:r>
            <a:r>
              <a:rPr kumimoji="1" lang="en-US" altLang="zh-CN" dirty="0"/>
              <a:t>REPAIR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修复表</a:t>
            </a:r>
            <a:endParaRPr kumimoji="1" lang="en-US" altLang="zh-CN" dirty="0"/>
          </a:p>
          <a:p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：生成统计信息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索引的基数</a:t>
            </a:r>
            <a:endParaRPr kumimoji="1" lang="en-US" altLang="zh-CN" dirty="0"/>
          </a:p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PROCESLIST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列表示当前的状态</a:t>
            </a:r>
            <a:endParaRPr kumimoji="1" lang="en-US" altLang="zh-CN" dirty="0"/>
          </a:p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，查看是否有二进制日志文件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48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F9DA-AFCF-E34F-B681-32E9F1BD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6A03D-C4DC-1E46-A288-EB358E70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pt</a:t>
            </a:r>
            <a:r>
              <a:rPr kumimoji="1" lang="en-US" altLang="zh-CN" dirty="0"/>
              <a:t>-online-schema-change</a:t>
            </a:r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-query-digest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processlist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–type=</a:t>
            </a:r>
            <a:r>
              <a:rPr kumimoji="1" lang="en-US" altLang="zh-CN" dirty="0" err="1"/>
              <a:t>tcpdump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--explain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Relic</a:t>
            </a:r>
            <a:r>
              <a:rPr kumimoji="1" lang="zh-CN" altLang="en-US" dirty="0"/>
              <a:t>，插入应用程序中进行性能剖析</a:t>
            </a:r>
            <a:endParaRPr kumimoji="1" lang="en-US" altLang="zh-CN" dirty="0"/>
          </a:p>
          <a:p>
            <a:r>
              <a:rPr kumimoji="1" lang="en-US" altLang="zh-CN" dirty="0" err="1"/>
              <a:t>Xhprof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facebook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php</a:t>
            </a:r>
            <a:r>
              <a:rPr kumimoji="1" lang="zh-CN" altLang="en-US" dirty="0"/>
              <a:t>性能剖析工具</a:t>
            </a:r>
            <a:endParaRPr kumimoji="1" lang="en-US" altLang="zh-CN" dirty="0"/>
          </a:p>
          <a:p>
            <a:r>
              <a:rPr kumimoji="1" lang="en-US" altLang="zh-CN" dirty="0" err="1"/>
              <a:t>Ifp</a:t>
            </a:r>
            <a:r>
              <a:rPr kumimoji="1" lang="zh-CN" altLang="en-US" dirty="0"/>
              <a:t>，应用程序的请求，数据库的查询和缓存的查询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-stalk</a:t>
            </a:r>
            <a:r>
              <a:rPr kumimoji="1" lang="zh-CN" altLang="en-US" dirty="0"/>
              <a:t>，只需配置需要监控的变量、阈值、检查的频率等</a:t>
            </a:r>
            <a:endParaRPr kumimoji="1" lang="en-US" altLang="zh-CN" dirty="0"/>
          </a:p>
          <a:p>
            <a:r>
              <a:rPr kumimoji="1" lang="en-US" altLang="zh-CN" dirty="0" err="1"/>
              <a:t>oprofile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pt-pmp</a:t>
            </a:r>
            <a:endParaRPr kumimoji="1" lang="en-US" altLang="zh-CN" dirty="0"/>
          </a:p>
          <a:p>
            <a:r>
              <a:rPr kumimoji="1" lang="en-US" altLang="zh-CN" dirty="0" err="1"/>
              <a:t>Flexviews</a:t>
            </a:r>
            <a:r>
              <a:rPr kumimoji="1" lang="zh-CN" altLang="en-US" dirty="0"/>
              <a:t>：物化视图</a:t>
            </a:r>
            <a:endParaRPr kumimoji="1" lang="en-US" altLang="zh-CN" dirty="0"/>
          </a:p>
          <a:p>
            <a:r>
              <a:rPr kumimoji="1" lang="en-US" altLang="zh-CN" dirty="0" err="1"/>
              <a:t>common_schema</a:t>
            </a:r>
            <a:r>
              <a:rPr kumimoji="1" lang="zh-CN" altLang="en-US" dirty="0"/>
              <a:t>常用的存储和视图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-duplicate-key-checker</a:t>
            </a:r>
            <a:r>
              <a:rPr kumimoji="1" lang="zh-CN" altLang="en-US" dirty="0"/>
              <a:t>找出冗余和重复的索引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-upgrade</a:t>
            </a:r>
            <a:r>
              <a:rPr kumimoji="1" lang="zh-CN" altLang="en-US" dirty="0"/>
              <a:t>检查计划中的索引变更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-index-usage</a:t>
            </a:r>
            <a:r>
              <a:rPr kumimoji="1" lang="zh-CN" altLang="en-US" dirty="0"/>
              <a:t>：查找哪些索引未使用过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2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5AD1-8E87-374C-B23F-F7518878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架构与历史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C925F-4F31-124D-BE4B-3D42C95C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逻辑架构：连接处理、授权认证、安全；查询解析、分析、优化、缓存、存储过程、触发器、视图；存储引擎；</a:t>
            </a:r>
            <a:endParaRPr kumimoji="1" lang="en-US" altLang="zh-CN" dirty="0"/>
          </a:p>
          <a:p>
            <a:r>
              <a:rPr kumimoji="1" lang="zh-CN" altLang="en-US" dirty="0"/>
              <a:t>共享锁和排他锁；读锁和写锁；表锁和行级锁；</a:t>
            </a:r>
            <a:endParaRPr kumimoji="1" lang="en-US" altLang="zh-CN" dirty="0"/>
          </a:p>
          <a:p>
            <a:r>
              <a:rPr kumimoji="1" lang="zh-CN" altLang="en-US" dirty="0"/>
              <a:t>事务：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atomicity,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isolation,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durability</a:t>
            </a:r>
          </a:p>
          <a:p>
            <a:r>
              <a:rPr kumimoji="1" lang="zh-CN" altLang="en-US" dirty="0"/>
              <a:t>隔离级别：未提交读、提交读、可重复读、可串行化；脏读，不可重复读，幻读，每行加锁读；</a:t>
            </a:r>
            <a:endParaRPr kumimoji="1" lang="en-US" altLang="zh-CN" dirty="0"/>
          </a:p>
          <a:p>
            <a:r>
              <a:rPr kumimoji="1" lang="zh-CN" altLang="en-US" dirty="0"/>
              <a:t>死锁：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检测死锁循环，持有最少排他锁回滚</a:t>
            </a:r>
            <a:endParaRPr kumimoji="1" lang="en-US" altLang="zh-CN" dirty="0"/>
          </a:p>
          <a:p>
            <a:r>
              <a:rPr kumimoji="1" lang="zh-CN" altLang="en-US" dirty="0"/>
              <a:t>事务日志：预写式日志，修改数据需要写两次磁盘</a:t>
            </a:r>
            <a:endParaRPr kumimoji="1" lang="en-US" altLang="zh-CN" dirty="0"/>
          </a:p>
          <a:p>
            <a:r>
              <a:rPr kumimoji="1" lang="zh-CN" altLang="en-US" dirty="0"/>
              <a:t>事务：自动提交，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两阶段锁定协议</a:t>
            </a:r>
            <a:endParaRPr kumimoji="1" lang="en-US" altLang="zh-CN" dirty="0"/>
          </a:p>
          <a:p>
            <a:r>
              <a:rPr kumimoji="1" lang="en-US" altLang="zh-CN" dirty="0"/>
              <a:t>MVCC</a:t>
            </a:r>
            <a:r>
              <a:rPr kumimoji="1" lang="zh-CN" altLang="en-US" dirty="0"/>
              <a:t>：行级锁变种，非阻塞读，写只锁定必要行，快照，版本号</a:t>
            </a:r>
            <a:endParaRPr kumimoji="1" lang="en-US" altLang="zh-CN" dirty="0"/>
          </a:p>
          <a:p>
            <a:r>
              <a:rPr kumimoji="1" lang="zh-CN" altLang="en-US" dirty="0"/>
              <a:t>存储引擎：</a:t>
            </a:r>
            <a:r>
              <a:rPr kumimoji="1" lang="en-US" altLang="zh-CN" dirty="0" err="1"/>
              <a:t>InnoDB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MyISAM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CSV,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NDB,</a:t>
            </a:r>
            <a:r>
              <a:rPr kumimoji="1" lang="zh-CN" altLang="en-US" dirty="0"/>
              <a:t> </a:t>
            </a:r>
            <a:r>
              <a:rPr kumimoji="1" lang="en-US" altLang="zh-CN" dirty="0"/>
              <a:t>OLTP,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SphinxSE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3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9C018-FBFF-9D44-A765-26E26E57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 基准测试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998EC-183A-1444-BB25-3857C95B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zh-CN" altLang="en-US" dirty="0"/>
              <a:t>测试指标：吞吐量、响应时间或者延迟、并发性、可扩展性</a:t>
            </a:r>
            <a:endParaRPr kumimoji="1" lang="en-US" altLang="zh-CN" dirty="0"/>
          </a:p>
          <a:p>
            <a:r>
              <a:rPr kumimoji="1" lang="zh-CN" altLang="en-US" dirty="0"/>
              <a:t>系统性能和状态：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使用率、磁盘</a:t>
            </a:r>
            <a:r>
              <a:rPr kumimoji="1" lang="en-US" altLang="zh-CN" dirty="0"/>
              <a:t>I/O</a:t>
            </a:r>
            <a:r>
              <a:rPr kumimoji="1" lang="zh-CN" altLang="en-US" dirty="0"/>
              <a:t>、网络流量统计、计数器</a:t>
            </a:r>
            <a:endParaRPr kumimoji="1" lang="en-US" altLang="zh-CN" dirty="0"/>
          </a:p>
          <a:p>
            <a:r>
              <a:rPr kumimoji="1" lang="zh-CN" altLang="en-US" dirty="0"/>
              <a:t>绘图工具：</a:t>
            </a:r>
            <a:r>
              <a:rPr kumimoji="1" lang="en-US" altLang="zh-CN" dirty="0" err="1"/>
              <a:t>gunplot</a:t>
            </a:r>
            <a:r>
              <a:rPr kumimoji="1" lang="en-US" altLang="zh-CN" dirty="0"/>
              <a:t>/R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gnuplot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”QPS-per-5-seconds”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“QPS”</a:t>
            </a:r>
          </a:p>
          <a:p>
            <a:r>
              <a:rPr kumimoji="1" lang="zh-CN" altLang="en-US" dirty="0"/>
              <a:t>集成测试工具：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http_load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Jmeter</a:t>
            </a:r>
            <a:endParaRPr kumimoji="1" lang="en-US" altLang="zh-CN" dirty="0"/>
          </a:p>
          <a:p>
            <a:r>
              <a:rPr kumimoji="1" lang="zh-CN" altLang="en-US" dirty="0"/>
              <a:t>单组件测试工具：</a:t>
            </a:r>
            <a:r>
              <a:rPr kumimoji="1" lang="en-US" altLang="zh-CN" dirty="0" err="1"/>
              <a:t>mysqlslap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-bench,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dbt2,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sysbench</a:t>
            </a:r>
            <a:endParaRPr kumimoji="1" lang="en-US" altLang="zh-CN" dirty="0"/>
          </a:p>
          <a:p>
            <a:r>
              <a:rPr kumimoji="1" lang="en-US" altLang="zh-CN" dirty="0" err="1"/>
              <a:t>http_load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http_load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–seconds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urls.txt</a:t>
            </a:r>
            <a:endParaRPr kumimoji="1" lang="en-US" altLang="zh-CN" dirty="0"/>
          </a:p>
          <a:p>
            <a:r>
              <a:rPr kumimoji="1" lang="en-US" altLang="zh-CN" dirty="0" err="1"/>
              <a:t>Mysql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Suite: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./run-all-tests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--server=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--user=root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--fast</a:t>
            </a:r>
          </a:p>
          <a:p>
            <a:r>
              <a:rPr kumimoji="1" lang="en-US" altLang="zh-CN" dirty="0" err="1"/>
              <a:t>sysbench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-max-prime=20000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fileio</a:t>
            </a:r>
            <a:r>
              <a:rPr kumimoji="1" lang="zh-CN" altLang="en-US" dirty="0"/>
              <a:t> </a:t>
            </a:r>
            <a:r>
              <a:rPr kumimoji="1" lang="en-US" altLang="zh-CN" dirty="0"/>
              <a:t>--file-total-size=150G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–-test=</a:t>
            </a:r>
            <a:r>
              <a:rPr kumimoji="1" lang="en-US" altLang="zh-CN" dirty="0" err="1"/>
              <a:t>fileio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–file-total-size-150G</a:t>
            </a:r>
            <a:r>
              <a:rPr kumimoji="1" lang="zh-CN" altLang="en-US" dirty="0"/>
              <a:t> </a:t>
            </a:r>
            <a:r>
              <a:rPr kumimoji="1" lang="en-US" altLang="zh-CN" dirty="0"/>
              <a:t>--file-test-mode=</a:t>
            </a:r>
            <a:r>
              <a:rPr kumimoji="1" lang="en-US" altLang="zh-CN" dirty="0" err="1"/>
              <a:t>rndrw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init-rng</a:t>
            </a:r>
            <a:r>
              <a:rPr kumimoji="1" lang="en-US" altLang="zh-CN" dirty="0"/>
              <a:t>=on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–max-time=300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–max-requests=0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oltp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oltp</a:t>
            </a:r>
            <a:r>
              <a:rPr kumimoji="1" lang="en-US" altLang="zh-CN" dirty="0"/>
              <a:t>-table-size=1000000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mysql-db</a:t>
            </a:r>
            <a:r>
              <a:rPr kumimoji="1" lang="en-US" altLang="zh-CN" dirty="0"/>
              <a:t>=test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-user=root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oltp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oltp</a:t>
            </a:r>
            <a:r>
              <a:rPr kumimoji="1" lang="en-US" altLang="zh-CN" dirty="0"/>
              <a:t>-table-size=1000000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mysql-db</a:t>
            </a:r>
            <a:r>
              <a:rPr kumimoji="1" lang="en-US" altLang="zh-CN" dirty="0"/>
              <a:t>=test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-user=root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--max-time=60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oltp</a:t>
            </a:r>
            <a:r>
              <a:rPr kumimoji="1" lang="en-US" altLang="zh-CN" dirty="0"/>
              <a:t>-read-only=on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--max-requests=0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--num-threads=8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r>
              <a:rPr kumimoji="1" lang="en-US" altLang="zh-CN" dirty="0"/>
              <a:t>dbt2</a:t>
            </a:r>
          </a:p>
          <a:p>
            <a:pPr lvl="1"/>
            <a:r>
              <a:rPr kumimoji="1" lang="en-US" altLang="zh-CN" dirty="0" err="1"/>
              <a:t>src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datagen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/data/dbt2-w10</a:t>
            </a:r>
          </a:p>
          <a:p>
            <a:pPr lvl="1"/>
            <a:r>
              <a:rPr kumimoji="1" lang="en-US" altLang="zh-CN" dirty="0"/>
              <a:t>Scripts/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mysql_load_db.sh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</a:t>
            </a:r>
            <a:r>
              <a:rPr kumimoji="1" lang="zh-CN" altLang="en-US" dirty="0"/>
              <a:t> </a:t>
            </a:r>
            <a:r>
              <a:rPr kumimoji="1" lang="en-US" altLang="zh-CN" dirty="0"/>
              <a:t>dbt2w10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/data/dbt2-w10/</a:t>
            </a:r>
            <a:r>
              <a:rPr kumimoji="1" lang="zh-CN" altLang="en-US" dirty="0"/>
              <a:t> </a:t>
            </a:r>
            <a:r>
              <a:rPr kumimoji="1" lang="en-US" altLang="zh-CN" dirty="0"/>
              <a:t>-s</a:t>
            </a:r>
            <a:r>
              <a:rPr kumimoji="1" lang="zh-CN" altLang="en-US" dirty="0"/>
              <a:t> </a:t>
            </a:r>
            <a:r>
              <a:rPr kumimoji="1" lang="en-US" altLang="zh-CN" dirty="0"/>
              <a:t>/var/lib/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mysql.sock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mysql.sh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-w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–t</a:t>
            </a:r>
            <a:r>
              <a:rPr kumimoji="1" lang="zh-CN" altLang="en-US" dirty="0"/>
              <a:t> </a:t>
            </a:r>
            <a:r>
              <a:rPr kumimoji="1" lang="en-US" altLang="zh-CN" dirty="0"/>
              <a:t>300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–n</a:t>
            </a:r>
            <a:r>
              <a:rPr kumimoji="1" lang="zh-CN" altLang="en-US" dirty="0"/>
              <a:t> </a:t>
            </a:r>
            <a:r>
              <a:rPr kumimoji="1" lang="en-US" altLang="zh-CN" dirty="0"/>
              <a:t>dbt2w10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–u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-o</a:t>
            </a:r>
            <a:r>
              <a:rPr kumimoji="1" lang="zh-CN" altLang="en-US" dirty="0"/>
              <a:t> </a:t>
            </a:r>
            <a:r>
              <a:rPr kumimoji="1" lang="en-US" altLang="zh-CN" dirty="0"/>
              <a:t>/var/lib/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mysql.sock</a:t>
            </a:r>
            <a:r>
              <a:rPr kumimoji="1" lang="en-US" altLang="zh-CN" dirty="0"/>
              <a:t>-e</a:t>
            </a:r>
          </a:p>
          <a:p>
            <a:r>
              <a:rPr kumimoji="1" lang="en-US" altLang="zh-CN" dirty="0"/>
              <a:t>Tpcc5</a:t>
            </a:r>
          </a:p>
          <a:p>
            <a:pPr lvl="1"/>
            <a:r>
              <a:rPr kumimoji="1" lang="en-US" altLang="zh-CN" dirty="0"/>
              <a:t>./</a:t>
            </a:r>
            <a:r>
              <a:rPr kumimoji="1" lang="en-US" altLang="zh-CN" dirty="0" err="1"/>
              <a:t>tpcc_load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tpcc5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p4ssword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pPr lvl="1"/>
            <a:r>
              <a:rPr kumimoji="1" lang="en-US" altLang="zh-CN" dirty="0"/>
              <a:t>./</a:t>
            </a:r>
            <a:r>
              <a:rPr kumimoji="1" lang="en-US" altLang="zh-CN" dirty="0" err="1"/>
              <a:t>tpcc_start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tpcc5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p4ssword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AE820-7854-6847-8667-3499A572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 服务器性能剖析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D0E6E-23B4-F644-BFDF-231E5516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性能：完成某件任务所需要的时间度量，性能即响应时间</a:t>
            </a:r>
            <a:endParaRPr kumimoji="1" lang="en-US" altLang="zh-CN" dirty="0"/>
          </a:p>
          <a:p>
            <a:r>
              <a:rPr kumimoji="1" lang="zh-CN" altLang="en-US" dirty="0"/>
              <a:t>性能剖析：测量任务所花费的时间，然后对结果进行统计和排序</a:t>
            </a:r>
            <a:endParaRPr kumimoji="1" lang="en-US" altLang="zh-CN" dirty="0"/>
          </a:p>
          <a:p>
            <a:r>
              <a:rPr kumimoji="1" lang="zh-CN" altLang="en-US" dirty="0"/>
              <a:t>慢查询日志：</a:t>
            </a:r>
            <a:r>
              <a:rPr kumimoji="1" lang="en-US" altLang="zh-CN" dirty="0"/>
              <a:t>long_query_time:0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pt</a:t>
            </a:r>
            <a:r>
              <a:rPr kumimoji="1" lang="en-US" altLang="zh-CN" dirty="0"/>
              <a:t>-query-digest</a:t>
            </a:r>
            <a:r>
              <a:rPr kumimoji="1" lang="zh-CN" altLang="en-US" dirty="0"/>
              <a:t>剖析报告</a:t>
            </a:r>
            <a:endParaRPr kumimoji="1" lang="en-US" altLang="zh-CN" dirty="0"/>
          </a:p>
          <a:p>
            <a:r>
              <a:rPr kumimoji="1" lang="zh-CN" altLang="en-US" dirty="0"/>
              <a:t>剖析单条查询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PROFILES;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1;</a:t>
            </a:r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STATUS;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STATUS;</a:t>
            </a:r>
            <a:r>
              <a:rPr kumimoji="1" lang="zh-CN" altLang="en-US" dirty="0"/>
              <a:t>  </a:t>
            </a:r>
            <a:r>
              <a:rPr kumimoji="1" lang="en-US" altLang="zh-CN" dirty="0"/>
              <a:t>Handler%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Created%</a:t>
            </a:r>
          </a:p>
          <a:p>
            <a:pPr lvl="1"/>
            <a:r>
              <a:rPr kumimoji="1" lang="zh-CN" altLang="en-US" dirty="0"/>
              <a:t>慢查询日志，</a:t>
            </a:r>
            <a:r>
              <a:rPr kumimoji="1" lang="en-US" altLang="zh-CN" dirty="0" err="1"/>
              <a:t>pt</a:t>
            </a:r>
            <a:r>
              <a:rPr kumimoji="1" lang="en-US" altLang="zh-CN" dirty="0"/>
              <a:t>-query-digest</a:t>
            </a:r>
            <a:r>
              <a:rPr kumimoji="1" lang="zh-CN" altLang="en-US" dirty="0"/>
              <a:t>报告，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/>
              <a:t>+3214</a:t>
            </a:r>
            <a:r>
              <a:rPr kumimoji="1" lang="zh-CN" altLang="en-US" dirty="0"/>
              <a:t> </a:t>
            </a:r>
            <a:r>
              <a:rPr kumimoji="1" lang="en-US" altLang="zh-CN" dirty="0"/>
              <a:t>/path/to/</a:t>
            </a:r>
            <a:r>
              <a:rPr kumimoji="1" lang="en-US" altLang="zh-CN" dirty="0" err="1"/>
              <a:t>query.log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–n100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</a:p>
          <a:p>
            <a:r>
              <a:rPr kumimoji="1" lang="zh-CN" altLang="en-US" dirty="0"/>
              <a:t>单条查询问题还是服务器问题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Queries/</a:t>
            </a:r>
            <a:r>
              <a:rPr kumimoji="1" lang="en-US" altLang="zh-CN" dirty="0" err="1"/>
              <a:t>Threads_connected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Threads_running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PROCESSLIST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State</a:t>
            </a:r>
          </a:p>
          <a:p>
            <a:pPr lvl="1"/>
            <a:r>
              <a:rPr kumimoji="1" lang="zh-CN" altLang="en-US" dirty="0"/>
              <a:t>使用慢查询日志</a:t>
            </a:r>
            <a:endParaRPr kumimoji="1" lang="en-US" altLang="zh-CN" dirty="0"/>
          </a:p>
          <a:p>
            <a:r>
              <a:rPr kumimoji="1" lang="zh-CN" altLang="en-US" dirty="0"/>
              <a:t>其他剖析工具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USER_STATISTICS</a:t>
            </a:r>
            <a:r>
              <a:rPr kumimoji="1" lang="zh-CN" altLang="en-US" dirty="0"/>
              <a:t>表：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INFORMATION_SCHEMA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‘%_STATISTICS’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cfp</a:t>
            </a:r>
            <a:r>
              <a:rPr kumimoji="1" lang="zh-CN" altLang="en-US" dirty="0"/>
              <a:t> </a:t>
            </a:r>
            <a:r>
              <a:rPr kumimoji="1" lang="en-US" altLang="zh-CN" dirty="0"/>
              <a:t>$(</a:t>
            </a:r>
            <a:r>
              <a:rPr kumimoji="1" lang="en-US" altLang="zh-CN" dirty="0" err="1"/>
              <a:t>pidof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mysqld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42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E66AF-2F13-DD4B-9278-5526F7B2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与数据类型优化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8325-BAC4-AC4B-9376-A9157375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CN" altLang="en-US" dirty="0"/>
              <a:t>选择优化的数据类型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更小的通常更好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简单就好：应该使用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内建类型存日期，应该使用整型存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尽量避免</a:t>
            </a:r>
            <a:r>
              <a:rPr kumimoji="1" lang="en-US" altLang="zh-CN" dirty="0"/>
              <a:t>NULL</a:t>
            </a:r>
          </a:p>
          <a:p>
            <a:r>
              <a:rPr kumimoji="1" lang="zh-CN" altLang="en-US" dirty="0"/>
              <a:t>数据类型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整数类型：</a:t>
            </a:r>
            <a:r>
              <a:rPr kumimoji="1" lang="en-US" altLang="zh-CN" dirty="0"/>
              <a:t>INT(11)</a:t>
            </a:r>
            <a:r>
              <a:rPr kumimoji="1" lang="zh-CN" altLang="en-US" dirty="0"/>
              <a:t>，没有意义，存储和计算，</a:t>
            </a:r>
            <a:r>
              <a:rPr kumimoji="1" lang="en-US" altLang="zh-CN" dirty="0"/>
              <a:t>INT(1)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INT(20)</a:t>
            </a:r>
            <a:r>
              <a:rPr kumimoji="1" lang="zh-CN" altLang="en-US" dirty="0"/>
              <a:t>是相同的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实数类型：只有对小数进行精确计算才使用</a:t>
            </a:r>
            <a:r>
              <a:rPr kumimoji="1" lang="en-US" altLang="zh-CN" dirty="0"/>
              <a:t>DECIMAL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BIGINT</a:t>
            </a:r>
            <a:r>
              <a:rPr kumimoji="1" lang="zh-CN" altLang="en-US" dirty="0"/>
              <a:t>可代替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字符串类型：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适合存</a:t>
            </a:r>
            <a:r>
              <a:rPr kumimoji="1" lang="en-US" altLang="zh-CN" dirty="0"/>
              <a:t>MD5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CHAR(1)</a:t>
            </a:r>
            <a:r>
              <a:rPr kumimoji="1" lang="zh-CN" altLang="en-US" dirty="0"/>
              <a:t>存</a:t>
            </a:r>
            <a:r>
              <a:rPr kumimoji="1" lang="en-US" altLang="zh-CN" dirty="0"/>
              <a:t>Y/N</a:t>
            </a:r>
            <a:r>
              <a:rPr kumimoji="1" lang="zh-CN" altLang="en-US" dirty="0"/>
              <a:t>。</a:t>
            </a:r>
            <a:r>
              <a:rPr kumimoji="1" lang="en-US" altLang="zh-CN" dirty="0"/>
              <a:t>VARCHAR</a:t>
            </a:r>
            <a:r>
              <a:rPr kumimoji="1" lang="zh-CN" altLang="en-US" dirty="0"/>
              <a:t>不要慷慨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BLOB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：二进制和字符方式，</a:t>
            </a:r>
            <a:r>
              <a:rPr kumimoji="1" lang="en-US" altLang="zh-CN" dirty="0" err="1"/>
              <a:t>max_sort_length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ENUM</a:t>
            </a:r>
            <a:r>
              <a:rPr kumimoji="1" lang="zh-CN" altLang="en-US" dirty="0"/>
              <a:t>：存储为证书，</a:t>
            </a:r>
            <a:r>
              <a:rPr kumimoji="1" lang="en-US" altLang="zh-CN" dirty="0" err="1"/>
              <a:t>frm</a:t>
            </a:r>
            <a:r>
              <a:rPr kumimoji="1" lang="zh-CN" altLang="en-US" dirty="0"/>
              <a:t>有数字</a:t>
            </a:r>
            <a:r>
              <a:rPr kumimoji="1" lang="en-US" altLang="zh-CN" dirty="0"/>
              <a:t>-</a:t>
            </a:r>
            <a:r>
              <a:rPr kumimoji="1" lang="zh-CN" altLang="en-US" dirty="0"/>
              <a:t>字符串映射，和</a:t>
            </a:r>
            <a:r>
              <a:rPr kumimoji="1" lang="en-US" altLang="zh-CN" dirty="0"/>
              <a:t>VARCHAR</a:t>
            </a:r>
            <a:r>
              <a:rPr kumimoji="1" lang="zh-CN" altLang="en-US" dirty="0"/>
              <a:t>关联慢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日期：</a:t>
            </a:r>
            <a:r>
              <a:rPr kumimoji="1" lang="en-US" altLang="zh-CN" dirty="0"/>
              <a:t>DATETIME8</a:t>
            </a:r>
            <a:r>
              <a:rPr kumimoji="1" lang="zh-CN" altLang="en-US" dirty="0"/>
              <a:t>字节日期整数格式存储，</a:t>
            </a:r>
            <a:r>
              <a:rPr kumimoji="1" lang="en-US" altLang="zh-CN" dirty="0"/>
              <a:t>TIMESTAMP4</a:t>
            </a:r>
            <a:r>
              <a:rPr kumimoji="1" lang="zh-CN" altLang="en-US" dirty="0"/>
              <a:t>字节依赖时区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位数据：</a:t>
            </a:r>
            <a:r>
              <a:rPr kumimoji="1" lang="en-US" altLang="zh-CN" dirty="0"/>
              <a:t>BIT(1)</a:t>
            </a:r>
            <a:r>
              <a:rPr kumimoji="1" lang="zh-CN" altLang="en-US" dirty="0"/>
              <a:t>存</a:t>
            </a:r>
            <a:r>
              <a:rPr kumimoji="1" lang="en-US" altLang="zh-CN" dirty="0"/>
              <a:t>true/false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，保存权限的访问控制表（</a:t>
            </a:r>
            <a:r>
              <a:rPr kumimoji="1" lang="en-US" altLang="zh-CN" dirty="0"/>
              <a:t>ACL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选择标识符：整数类型，</a:t>
            </a:r>
            <a:r>
              <a:rPr kumimoji="1" lang="en-US" altLang="zh-CN" dirty="0"/>
              <a:t>ENUM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，字符串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特殊类型数据：</a:t>
            </a:r>
            <a:r>
              <a:rPr kumimoji="1" lang="en-US" altLang="zh-CN" dirty="0"/>
              <a:t>VARCHAR(15)</a:t>
            </a:r>
            <a:r>
              <a:rPr kumimoji="1" lang="zh-CN" altLang="en-US" dirty="0"/>
              <a:t>存</a:t>
            </a:r>
            <a:r>
              <a:rPr kumimoji="1" lang="en-US" altLang="zh-CN" dirty="0"/>
              <a:t>IP-&gt;32</a:t>
            </a:r>
            <a:r>
              <a:rPr kumimoji="1" lang="zh-CN" altLang="en-US" dirty="0"/>
              <a:t>位无符号整型</a:t>
            </a:r>
            <a:endParaRPr kumimoji="1" lang="en-US" altLang="zh-CN" dirty="0"/>
          </a:p>
          <a:p>
            <a:r>
              <a:rPr kumimoji="1" lang="zh-CN" altLang="en-US" dirty="0"/>
              <a:t>设计陷阱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太多的列；太多的关联；全能的枚举；变相的枚举；非此发明的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，特殊值，空字符串代替</a:t>
            </a:r>
            <a:endParaRPr kumimoji="1" lang="en-US" altLang="zh-CN" dirty="0"/>
          </a:p>
          <a:p>
            <a:r>
              <a:rPr kumimoji="1" lang="zh-CN" altLang="en-US" dirty="0"/>
              <a:t>计数器表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只有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，事务需要串行执行，可改成</a:t>
            </a:r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，周期任务合并到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号槽，删除其他数据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1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706C-C6E9-0B42-9321-53EF9D6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 创建高性能的索引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31BC3-7940-6043-A6C4-89C744B2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索引类型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B-Tree</a:t>
            </a:r>
            <a:r>
              <a:rPr kumimoji="1" lang="zh-CN" altLang="en-US" dirty="0"/>
              <a:t>索引的查询类型：全值匹配</a:t>
            </a:r>
            <a:r>
              <a:rPr kumimoji="1" lang="en-US" altLang="zh-CN" dirty="0"/>
              <a:t>;</a:t>
            </a:r>
            <a:r>
              <a:rPr kumimoji="1" lang="zh-CN" altLang="en-US" dirty="0"/>
              <a:t>匹配最左前缀</a:t>
            </a:r>
            <a:r>
              <a:rPr kumimoji="1" lang="en-US" altLang="zh-CN" dirty="0"/>
              <a:t>;</a:t>
            </a:r>
            <a:r>
              <a:rPr kumimoji="1" lang="zh-CN" altLang="en-US" dirty="0"/>
              <a:t>匹配列前缀</a:t>
            </a:r>
            <a:r>
              <a:rPr kumimoji="1" lang="en-US" altLang="zh-CN" dirty="0"/>
              <a:t>;</a:t>
            </a:r>
            <a:r>
              <a:rPr kumimoji="1" lang="zh-CN" altLang="en-US" dirty="0"/>
              <a:t>匹配范围值</a:t>
            </a:r>
            <a:r>
              <a:rPr kumimoji="1" lang="en-US" altLang="zh-CN" dirty="0"/>
              <a:t>;</a:t>
            </a:r>
            <a:r>
              <a:rPr kumimoji="1" lang="zh-CN" altLang="en-US" dirty="0"/>
              <a:t>精确匹配某一列并范围匹配另外一列</a:t>
            </a:r>
            <a:r>
              <a:rPr kumimoji="1" lang="en-US" altLang="zh-CN" dirty="0"/>
              <a:t>;</a:t>
            </a:r>
            <a:r>
              <a:rPr kumimoji="1" lang="zh-CN" altLang="en-US" dirty="0"/>
              <a:t>只反问索引的查询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哈希索引，只有精准匹配你索引所有列的查询你才有效，可以在</a:t>
            </a:r>
            <a:r>
              <a:rPr kumimoji="1" lang="en-US" altLang="zh-CN" dirty="0"/>
              <a:t>B-Tree</a:t>
            </a:r>
            <a:r>
              <a:rPr kumimoji="1" lang="zh-CN" altLang="en-US" dirty="0"/>
              <a:t>上创建自定义哈希索引，</a:t>
            </a:r>
            <a:r>
              <a:rPr kumimoji="1" lang="en-US" altLang="zh-CN" dirty="0"/>
              <a:t>CRC32(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，触发器维护哈希索引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空间数据索引，</a:t>
            </a:r>
            <a:r>
              <a:rPr kumimoji="1" lang="en-US" altLang="zh-CN" dirty="0" err="1"/>
              <a:t>MyISAM</a:t>
            </a:r>
            <a:r>
              <a:rPr kumimoji="1" lang="zh-CN" altLang="en-US" dirty="0"/>
              <a:t>表支持，可用作地理数据存储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全文索引，查找文本的关键词</a:t>
            </a:r>
            <a:endParaRPr kumimoji="1" lang="en-US" altLang="zh-CN" dirty="0"/>
          </a:p>
          <a:p>
            <a:r>
              <a:rPr kumimoji="1" lang="zh-CN" altLang="en-US" dirty="0"/>
              <a:t>高性能索引策略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独立的列：不能是表达式的一半部分，也不能是函数的参数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前缀索引和索引选择性：不重复的索引值</a:t>
            </a:r>
            <a:r>
              <a:rPr kumimoji="1" lang="en-US" altLang="zh-CN" dirty="0"/>
              <a:t>/</a:t>
            </a:r>
            <a:r>
              <a:rPr kumimoji="1" lang="zh-CN" altLang="en-US" dirty="0"/>
              <a:t>数据表的记录总数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多列索引：</a:t>
            </a:r>
            <a:r>
              <a:rPr kumimoji="1" lang="en-US" altLang="zh-CN" dirty="0"/>
              <a:t>EXPLAIN</a:t>
            </a:r>
            <a:r>
              <a:rPr kumimoji="1" lang="zh-CN" altLang="en-US" dirty="0"/>
              <a:t>中有索引合并，要好好检查下查询和表的结构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选择合适的索引列顺序：将索引选择性高的放前面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聚簇索引：是一种数据存储方式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覆盖索引：一个索引包含所有需要查询的字段的值，</a:t>
            </a:r>
            <a:r>
              <a:rPr kumimoji="1" lang="en-US" altLang="zh-CN" dirty="0"/>
              <a:t>Extra: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</a:p>
          <a:p>
            <a:pPr lvl="1"/>
            <a:r>
              <a:rPr kumimoji="1" lang="zh-CN" altLang="en-US" dirty="0"/>
              <a:t>索引扫描排序：索引列顺序和</a:t>
            </a:r>
            <a:r>
              <a:rPr kumimoji="1" lang="en-US" altLang="zh-CN" dirty="0"/>
              <a:t>ORDERR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字距顺序完全一致，列的排序方向一致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压缩（前缀压缩）索引：</a:t>
            </a:r>
            <a:r>
              <a:rPr kumimoji="1" lang="en-US" altLang="zh-CN" dirty="0" err="1"/>
              <a:t>MyISAM</a:t>
            </a:r>
            <a:r>
              <a:rPr kumimoji="1" lang="zh-CN" altLang="en-US" dirty="0"/>
              <a:t>使用压缩减少索引大小，但</a:t>
            </a:r>
            <a:r>
              <a:rPr kumimoji="1" lang="zh-CN" altLang="en-US"/>
              <a:t>扫描速度变慢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730C-7DFA-3241-9489-BE839A14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 查询性能优化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AFE66-C0C5-7641-8B86-BC669C33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慢查询基础：优化数据访问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是否想数据库请求了不需要的数据：查询不需要的记录，多表关联时返回全部列，总是取出全部列，重复查询相同的数据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MySQL</a:t>
            </a:r>
            <a:r>
              <a:rPr kumimoji="1" lang="zh-CN" altLang="en-US" dirty="0"/>
              <a:t>是否在扫描额外的记录：响应时间，扫描的行数和返回的行数，扫描的行数和访问类型</a:t>
            </a:r>
            <a:endParaRPr kumimoji="1" lang="en-US" altLang="zh-CN" dirty="0"/>
          </a:p>
          <a:p>
            <a:r>
              <a:rPr kumimoji="1" lang="zh-CN" altLang="en-US" dirty="0"/>
              <a:t>重构查询方式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一个复杂查询还是多个简单查询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切分查询，比如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很多数据，分批间隔一会删除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分解关联查询</a:t>
            </a:r>
            <a:endParaRPr kumimoji="1" lang="en-US" altLang="zh-CN" dirty="0"/>
          </a:p>
          <a:p>
            <a:r>
              <a:rPr kumimoji="1" lang="zh-CN" altLang="en-US" dirty="0"/>
              <a:t>查询执行的基础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查询路径，查询缓存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解析器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预处理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执行计划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存储引擎</a:t>
            </a:r>
            <a:r>
              <a:rPr kumimoji="1" lang="en-US" altLang="zh-CN" dirty="0"/>
              <a:t>API</a:t>
            </a:r>
          </a:p>
          <a:p>
            <a:r>
              <a:rPr kumimoji="1" lang="zh-CN" altLang="en-US" dirty="0"/>
              <a:t>优化特定类型的查询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</a:t>
            </a:r>
            <a:r>
              <a:rPr kumimoji="1" lang="en-US" altLang="zh-CN" dirty="0"/>
              <a:t>COUNT()</a:t>
            </a:r>
            <a:r>
              <a:rPr kumimoji="1" lang="zh-CN" altLang="en-US" dirty="0"/>
              <a:t>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优化关联查询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优化子查询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DISTINCT</a:t>
            </a:r>
          </a:p>
          <a:p>
            <a:pPr lvl="1"/>
            <a:r>
              <a:rPr kumimoji="1" lang="zh-CN" altLang="en-US" dirty="0"/>
              <a:t>优化</a:t>
            </a:r>
            <a:r>
              <a:rPr kumimoji="1" lang="en-US" altLang="zh-CN" dirty="0"/>
              <a:t>LIMIT</a:t>
            </a:r>
            <a:r>
              <a:rPr kumimoji="1" lang="zh-CN" altLang="en-US" dirty="0"/>
              <a:t>分页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</a:t>
            </a:r>
            <a:r>
              <a:rPr kumimoji="1" lang="en-US" altLang="zh-CN" dirty="0"/>
              <a:t>SQL_CALC_FOUND_ROWS</a:t>
            </a:r>
          </a:p>
          <a:p>
            <a:pPr lvl="1"/>
            <a:r>
              <a:rPr kumimoji="1" lang="zh-CN" altLang="en-US" dirty="0"/>
              <a:t>优化</a:t>
            </a:r>
            <a:r>
              <a:rPr kumimoji="1" lang="en-US" altLang="zh-CN" dirty="0"/>
              <a:t>UNION</a:t>
            </a:r>
            <a:r>
              <a:rPr kumimoji="1" lang="zh-CN" altLang="en-US" dirty="0"/>
              <a:t>查询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45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2679C-AFBB-D34B-A56D-9BD4B482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高级特性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E9C51-477A-AC47-A54C-2A57E1CA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分区表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独立的逻辑表，底层是由多个物理表组成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创建表时用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子句定义每个分区存放的数据</a:t>
            </a:r>
            <a:endParaRPr kumimoji="1" lang="en-US" altLang="zh-CN" dirty="0"/>
          </a:p>
          <a:p>
            <a:r>
              <a:rPr kumimoji="1" lang="zh-CN" altLang="en-US" dirty="0"/>
              <a:t>视图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视图本身是一个虚拟表，不存放任何数据</a:t>
            </a:r>
            <a:endParaRPr kumimoji="1" lang="en-US" altLang="zh-CN" dirty="0"/>
          </a:p>
          <a:p>
            <a:r>
              <a:rPr kumimoji="1" lang="zh-CN" altLang="en-US" dirty="0"/>
              <a:t>外键约束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你欧</a:t>
            </a:r>
            <a:r>
              <a:rPr kumimoji="1" lang="en-US" altLang="zh-CN" dirty="0"/>
              <a:t>DB</a:t>
            </a:r>
            <a:r>
              <a:rPr kumimoji="1" lang="zh-CN" altLang="en-US" dirty="0"/>
              <a:t>是目前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中唯一支持外键的内置存储引擎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如果只是使用外键做约束，那通常在应用程序里实现该</a:t>
            </a:r>
            <a:r>
              <a:rPr kumimoji="1" lang="zh-CN" altLang="en-US"/>
              <a:t>约束会更好</a:t>
            </a:r>
          </a:p>
        </p:txBody>
      </p:sp>
    </p:spTree>
    <p:extLst>
      <p:ext uri="{BB962C8B-B14F-4D97-AF65-F5344CB8AC3E}">
        <p14:creationId xmlns:p14="http://schemas.microsoft.com/office/powerpoint/2010/main" val="337591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F6A-0AC2-1C47-A3E3-E19BA4BA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 优化服务器设置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63D7F-C646-E244-88E5-185FDFBA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34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35127</TotalTime>
  <Words>1692</Words>
  <Application>Microsoft Macintosh PowerPoint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High Performance MySQL</vt:lpstr>
      <vt:lpstr>一 MySQL架构与历史</vt:lpstr>
      <vt:lpstr>二 基准测试</vt:lpstr>
      <vt:lpstr>三 服务器性能剖析</vt:lpstr>
      <vt:lpstr>四 Schema与数据类型优化</vt:lpstr>
      <vt:lpstr>五 创建高性能的索引</vt:lpstr>
      <vt:lpstr>六 查询性能优化</vt:lpstr>
      <vt:lpstr>七 MySQL高级特性</vt:lpstr>
      <vt:lpstr>八 优化服务器设置</vt:lpstr>
      <vt:lpstr>九 操作系统和硬件优化</vt:lpstr>
      <vt:lpstr>十 复制</vt:lpstr>
      <vt:lpstr>命令</vt:lpstr>
      <vt:lpstr>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MySQL</dc:title>
  <dc:creator>Microsoft Office User</dc:creator>
  <cp:lastModifiedBy>Zongshuo Zhang</cp:lastModifiedBy>
  <cp:revision>96</cp:revision>
  <dcterms:created xsi:type="dcterms:W3CDTF">2020-03-31T01:08:13Z</dcterms:created>
  <dcterms:modified xsi:type="dcterms:W3CDTF">2020-06-14T14:07:46Z</dcterms:modified>
</cp:coreProperties>
</file>