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50C8E-1755-9147-84FC-845FE263C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5D0747-0CA7-804C-9A0B-843FE09BE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7FA7E-5D22-2B4E-A437-25008714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3B8C4-C46D-734C-99D4-4DE56A0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D5A2E-87A1-164E-9090-5FC991BD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52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CF402-F9EC-7C47-95BB-23214B96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197A6-A3A1-6245-9BA6-EB3913DAB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D1136-A006-F747-BF4E-1E4FB8FF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EE1B0-4BAB-2A4F-8047-E72C11F2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C52F0-FBEC-C442-AD9F-3C97C584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87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AA2D76-5320-F444-833F-9CBF0F60A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FAED0B-C143-8C48-8124-A2B39BAE4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491C7-3E0C-264B-A1FD-BF5E0461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75684-EA7E-C54E-8475-DEC38E05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AF844-D590-5C42-AF85-229B57BE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480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6461D-3572-DF48-863B-19BF2017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ED83C-BD1E-2343-83C1-C4366DAC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52C49-0D41-DC49-9CDE-01BEF4C3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D4A9-DC16-9F49-A44E-93F57B0D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CC5A7-0E9C-9549-8957-A9CD7177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67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544E3-6B17-934B-8A8F-7700F5BE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8D30B-2F91-F840-8A01-D5963102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43D63-FE53-2B44-9D8D-93F31051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AA393-576E-F54B-85AF-E30F0F02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BA705-314D-794D-B4C8-DCD6CA1D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04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3BE4C-5326-F747-AD58-AC82133B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5B79B-9C26-1D46-8CB7-A51B84F95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88369C-54F9-A041-A4B5-0A81D26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2D1BE-EE65-2E4D-ADA5-E23F725B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DBE52-4660-E944-8067-E306A11E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1A858-D0E2-4E44-9816-015C3288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3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0FA2-897E-2343-B8F0-CCF56B63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0066B-920A-4740-9267-5D89BE3AB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1A0713-8EE1-ED40-9775-8376C53D6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59042-5AA1-5E40-860D-263F6C96E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5F5563-1335-2141-AE5C-395800C38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B7DD85-D88D-B840-B5E4-6E5AC568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2020/4/4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087708-3545-E644-8B39-FE7BA641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D97B30-E62C-F043-93B7-3D810F9F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48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ED60E-E97C-B249-9847-9AFF6D30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E9A9EE-7ED5-6C45-9904-A704EC4F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2020/4/4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20627F-7F83-1F4D-97FC-698BD7E1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B802D3-57FE-4647-93CB-C378A170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95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58414-3216-7141-A84A-6545D63D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2020/4/4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60AF87-9234-FE43-B0E1-73900FC3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49D6D-C02C-174B-90FB-BA1D7891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6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B559-9C48-274F-AA5B-1735995A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2447A-DDA2-B044-9190-9FD6BCB3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73ACA7-64F7-AE40-9296-379BB3A88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B1294A-B7EC-674E-82F7-8C923AD0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9E791-EA59-EC43-A57C-42C658B1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21A9F-BFB7-524D-8070-19EA0B59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73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6A26C-5DE7-E748-BAE3-66D783BD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CA463-DF5A-C04E-BBEF-C815CAF53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8A3710-C9A0-4342-A198-1B69E96D8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64A77-DD77-9D43-BC0E-9C73DFBD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A5C-6E68-A445-90E1-6DED98768CBB}" type="datetimeFigureOut">
              <a:rPr kumimoji="1" lang="zh-CN" altLang="en-US" smtClean="0"/>
              <a:t>2020/4/4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BECFE-96EE-B244-AE18-F0A75E7D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E0D76-B2F2-2B40-9120-F36972F2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84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94055A-CFBA-A94E-9E3D-98C57F80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8C924-3FAA-2A4C-91E9-01ABB307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CF39B-4A9F-7848-A085-652C69A0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4A5C-6E68-A445-90E1-6DED98768CBB}" type="datetimeFigureOut">
              <a:rPr kumimoji="1" lang="zh-CN" altLang="en-US" smtClean="0"/>
              <a:t>2020/4/4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08651-0C28-0C4D-BA07-6F6E1C5EC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DE274-3E22-2346-A29F-E00A6FC60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B3E3-78AC-9940-9D18-2B4CFB692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6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BAB90-7BEB-6541-B74E-890E15AF7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Redis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8804C-C4B5-9241-8165-209BBAACD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张宗硕</a:t>
            </a:r>
          </a:p>
        </p:txBody>
      </p:sp>
    </p:spTree>
    <p:extLst>
      <p:ext uri="{BB962C8B-B14F-4D97-AF65-F5344CB8AC3E}">
        <p14:creationId xmlns:p14="http://schemas.microsoft.com/office/powerpoint/2010/main" val="23734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2F760-D0E5-AA4D-9C78-10F3E7F0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67694-A178-5D42-937E-3AF8583CB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Redis</a:t>
            </a:r>
            <a:r>
              <a:rPr kumimoji="1" lang="zh-CN" altLang="en-US" dirty="0"/>
              <a:t>是单线程，慎用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级别指令</a:t>
            </a:r>
            <a:endParaRPr kumimoji="1" lang="en-US" altLang="zh-CN" dirty="0"/>
          </a:p>
          <a:p>
            <a:r>
              <a:rPr kumimoji="1" lang="zh-CN" altLang="en-US" dirty="0"/>
              <a:t>非阻塞</a:t>
            </a:r>
            <a:r>
              <a:rPr kumimoji="1" lang="en-US" altLang="zh-CN" dirty="0"/>
              <a:t>IO/</a:t>
            </a:r>
            <a:r>
              <a:rPr kumimoji="1" lang="zh-CN" altLang="en-US" dirty="0"/>
              <a:t>多路复用</a:t>
            </a:r>
            <a:r>
              <a:rPr kumimoji="1" lang="en-US" altLang="zh-CN" dirty="0"/>
              <a:t>/select-&gt;</a:t>
            </a:r>
            <a:r>
              <a:rPr kumimoji="1" lang="en-US" altLang="zh-CN" dirty="0" err="1"/>
              <a:t>epoll</a:t>
            </a:r>
            <a:r>
              <a:rPr kumimoji="1" lang="en-US" altLang="zh-CN" dirty="0"/>
              <a:t>/Java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NIO</a:t>
            </a:r>
          </a:p>
          <a:p>
            <a:r>
              <a:rPr kumimoji="1" lang="en-US" altLang="zh-CN" dirty="0"/>
              <a:t>RESP</a:t>
            </a:r>
            <a:r>
              <a:rPr kumimoji="1" lang="zh-CN" altLang="en-US"/>
              <a:t>序列化协议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62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A5F4-ECAF-1B4F-BCB5-69882112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RDB/AOF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A0365-6130-3A41-8FD3-9A84F978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快照是内存数据的二进制序列化形式</a:t>
            </a:r>
            <a:endParaRPr kumimoji="1" lang="en-US" altLang="zh-CN" dirty="0"/>
          </a:p>
          <a:p>
            <a:r>
              <a:rPr kumimoji="1" lang="en-US" altLang="zh-CN" dirty="0"/>
              <a:t>AOF</a:t>
            </a:r>
            <a:r>
              <a:rPr kumimoji="1" lang="zh-CN" altLang="en-US" dirty="0"/>
              <a:t>日志记录的是内存数据修改的指令记录文本</a:t>
            </a:r>
            <a:endParaRPr kumimoji="1" lang="en-US" altLang="zh-CN" dirty="0"/>
          </a:p>
          <a:p>
            <a:r>
              <a:rPr kumimoji="1" lang="en-US" altLang="zh-CN" dirty="0"/>
              <a:t>COW</a:t>
            </a:r>
            <a:r>
              <a:rPr kumimoji="1" lang="zh-CN" altLang="en-US" dirty="0"/>
              <a:t>机制实现快照持久化，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子进程，数据段页面分离</a:t>
            </a:r>
            <a:endParaRPr kumimoji="1" lang="en-US" altLang="zh-CN" dirty="0"/>
          </a:p>
          <a:p>
            <a:r>
              <a:rPr kumimoji="1" lang="en-US" altLang="zh-CN" dirty="0" err="1"/>
              <a:t>bgrewriteaof</a:t>
            </a:r>
            <a:r>
              <a:rPr kumimoji="1" lang="zh-CN" altLang="en-US" dirty="0"/>
              <a:t>对</a:t>
            </a:r>
            <a:r>
              <a:rPr kumimoji="1" lang="en-US" altLang="zh-CN" dirty="0"/>
              <a:t>AOF</a:t>
            </a:r>
            <a:r>
              <a:rPr kumimoji="1" lang="zh-CN" altLang="en-US" dirty="0"/>
              <a:t>日志进行瘦身，内存遍历</a:t>
            </a:r>
            <a:r>
              <a:rPr kumimoji="1" lang="en-US" altLang="zh-CN" dirty="0"/>
              <a:t>-&gt;Redis</a:t>
            </a:r>
            <a:r>
              <a:rPr kumimoji="1" lang="zh-CN" altLang="en-US" dirty="0"/>
              <a:t>操作指令</a:t>
            </a:r>
            <a:endParaRPr kumimoji="1" lang="en-US" altLang="zh-CN" dirty="0"/>
          </a:p>
          <a:p>
            <a:r>
              <a:rPr kumimoji="1" lang="en-US" altLang="zh-CN" dirty="0"/>
              <a:t>Redis</a:t>
            </a:r>
            <a:r>
              <a:rPr kumimoji="1" lang="zh-CN" altLang="en-US" dirty="0"/>
              <a:t>通常配置每隔</a:t>
            </a:r>
            <a:r>
              <a:rPr kumimoji="1" lang="en-US" altLang="zh-CN" dirty="0"/>
              <a:t>1s</a:t>
            </a:r>
            <a:r>
              <a:rPr kumimoji="1" lang="zh-CN" altLang="en-US" dirty="0"/>
              <a:t>执行一次</a:t>
            </a:r>
            <a:r>
              <a:rPr kumimoji="1" lang="en-US" altLang="zh-CN" dirty="0" err="1"/>
              <a:t>fsync</a:t>
            </a:r>
            <a:r>
              <a:rPr kumimoji="1" lang="zh-CN" altLang="en-US" dirty="0"/>
              <a:t>，强制内核缓冲刷新到磁盘</a:t>
            </a:r>
            <a:endParaRPr kumimoji="1" lang="en-US" altLang="zh-CN" dirty="0"/>
          </a:p>
          <a:p>
            <a:r>
              <a:rPr kumimoji="1" lang="zh-CN" altLang="en-US" dirty="0"/>
              <a:t>通常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主节点不会进行持久化操作，从节点进行</a:t>
            </a:r>
            <a:endParaRPr kumimoji="1" lang="en-US" altLang="zh-CN" dirty="0"/>
          </a:p>
          <a:p>
            <a:r>
              <a:rPr kumimoji="1" lang="en-US" altLang="zh-CN" dirty="0"/>
              <a:t>Redis</a:t>
            </a:r>
            <a:r>
              <a:rPr kumimoji="1" lang="zh-CN" altLang="en-US" dirty="0"/>
              <a:t> </a:t>
            </a:r>
            <a:r>
              <a:rPr kumimoji="1" lang="en-US" altLang="zh-CN" dirty="0"/>
              <a:t>4.0</a:t>
            </a:r>
            <a:r>
              <a:rPr kumimoji="1" lang="zh-CN" altLang="en-US" dirty="0"/>
              <a:t>混合持久化，</a:t>
            </a:r>
            <a:r>
              <a:rPr kumimoji="1" lang="en-US" altLang="zh-CN"/>
              <a:t>Redis</a:t>
            </a:r>
            <a:r>
              <a:rPr kumimoji="1" lang="zh-CN" altLang="en-US"/>
              <a:t>重启先</a:t>
            </a:r>
            <a:r>
              <a:rPr kumimoji="1" lang="zh-CN" altLang="en-US" dirty="0"/>
              <a:t>加载</a:t>
            </a:r>
            <a:r>
              <a:rPr kumimoji="1" lang="en-US" altLang="zh-CN" dirty="0" err="1"/>
              <a:t>rdb</a:t>
            </a:r>
            <a:r>
              <a:rPr kumimoji="1" lang="zh-CN" altLang="en-US" dirty="0"/>
              <a:t>，后重放</a:t>
            </a:r>
            <a:r>
              <a:rPr kumimoji="1" lang="en-US" altLang="zh-CN" dirty="0"/>
              <a:t>AOF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09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68ED7-6741-8F41-95EC-9352E118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4BC0E-C19F-D94A-857C-B7BBD7DC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redis.get</a:t>
            </a:r>
            <a:r>
              <a:rPr kumimoji="1" lang="en-US" altLang="zh-CN" dirty="0"/>
              <a:t>(key)</a:t>
            </a:r>
          </a:p>
          <a:p>
            <a:r>
              <a:rPr kumimoji="1" lang="en-US" altLang="zh-CN" dirty="0"/>
              <a:t>write</a:t>
            </a:r>
            <a:r>
              <a:rPr kumimoji="1" lang="zh-CN" altLang="en-US" dirty="0"/>
              <a:t>操作几乎没有耗时，写到发送缓冲中就返回了</a:t>
            </a:r>
            <a:endParaRPr kumimoji="1" lang="en-US" altLang="zh-CN" dirty="0"/>
          </a:p>
          <a:p>
            <a:r>
              <a:rPr kumimoji="1" lang="en-US" altLang="zh-CN" dirty="0"/>
              <a:t>read</a:t>
            </a:r>
            <a:r>
              <a:rPr kumimoji="1" lang="zh-CN" altLang="en-US" dirty="0"/>
              <a:t>它要等到消息经过网络路由到目标及其处理后的响应消息，再回送到当前的内核读缓存才可以返回</a:t>
            </a:r>
            <a:endParaRPr kumimoji="1" lang="en-US" altLang="zh-CN" dirty="0"/>
          </a:p>
          <a:p>
            <a:r>
              <a:rPr kumimoji="1" lang="zh-CN" altLang="en-US" dirty="0"/>
              <a:t>对于管道来说，连续的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操作根本没有耗时，之后的第一个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操作会等待一个网络的来回开销，然后所有的响应消息就都已经送回到内核的读缓冲了，后面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直接从缓冲拿数据，瞬间返回</a:t>
            </a:r>
          </a:p>
        </p:txBody>
      </p:sp>
    </p:spTree>
    <p:extLst>
      <p:ext uri="{BB962C8B-B14F-4D97-AF65-F5344CB8AC3E}">
        <p14:creationId xmlns:p14="http://schemas.microsoft.com/office/powerpoint/2010/main" val="276955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25620-42B7-384D-9AE4-1867615C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CBD26-9451-204B-B3E1-7D9CCC44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事务流程：</a:t>
            </a:r>
            <a:r>
              <a:rPr kumimoji="1" lang="en-US" altLang="zh-CN" dirty="0"/>
              <a:t>begin/commit/rollback</a:t>
            </a:r>
          </a:p>
          <a:p>
            <a:r>
              <a:rPr kumimoji="1" lang="en-US" altLang="zh-CN" dirty="0"/>
              <a:t>multi/exec/discard</a:t>
            </a:r>
          </a:p>
          <a:p>
            <a:r>
              <a:rPr kumimoji="1" lang="zh-CN" altLang="en-US" dirty="0"/>
              <a:t>只满足事务的“隔离性”中的串行化</a:t>
            </a:r>
            <a:endParaRPr kumimoji="1" lang="en-US" altLang="zh-CN" dirty="0"/>
          </a:p>
          <a:p>
            <a:r>
              <a:rPr kumimoji="1" lang="zh-CN" altLang="en-US" dirty="0"/>
              <a:t>事务和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一起使用</a:t>
            </a:r>
            <a:endParaRPr kumimoji="1" lang="en-US" altLang="zh-CN" dirty="0"/>
          </a:p>
          <a:p>
            <a:r>
              <a:rPr kumimoji="1" lang="zh-CN" altLang="en-US" dirty="0"/>
              <a:t>分布式锁是悲观锁</a:t>
            </a:r>
            <a:endParaRPr kumimoji="1" lang="en-US" altLang="zh-CN" dirty="0"/>
          </a:p>
          <a:p>
            <a:r>
              <a:rPr kumimoji="1" lang="en-US" altLang="zh-CN" dirty="0"/>
              <a:t>watch</a:t>
            </a:r>
            <a:r>
              <a:rPr kumimoji="1" lang="zh-CN" altLang="en-US" dirty="0"/>
              <a:t>乐观锁，</a:t>
            </a:r>
            <a:r>
              <a:rPr kumimoji="1" lang="en-US" altLang="zh-CN" dirty="0"/>
              <a:t>multi</a:t>
            </a:r>
            <a:r>
              <a:rPr kumimoji="1" lang="zh-CN" altLang="en-US"/>
              <a:t>之前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365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EEF51-6F7F-B24D-9D7C-D99878FD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消息多播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3F36D-5489-2741-8641-FA4048EB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PubSub</a:t>
            </a:r>
            <a:endParaRPr kumimoji="1" lang="en-US" altLang="zh-CN" dirty="0"/>
          </a:p>
          <a:p>
            <a:r>
              <a:rPr kumimoji="1" lang="zh-CN" altLang="en-US" dirty="0"/>
              <a:t>客户端可以</a:t>
            </a:r>
            <a:r>
              <a:rPr kumimoji="1" lang="en-US" altLang="zh-CN" dirty="0"/>
              <a:t>listen</a:t>
            </a:r>
            <a:r>
              <a:rPr kumimoji="1" lang="zh-CN" altLang="en-US" dirty="0"/>
              <a:t>阻塞 监听消息来处理</a:t>
            </a:r>
            <a:endParaRPr kumimoji="1" lang="en-US" altLang="zh-CN" dirty="0"/>
          </a:p>
          <a:p>
            <a:r>
              <a:rPr kumimoji="1" lang="en-US" altLang="zh-CN" dirty="0"/>
              <a:t>subscribe</a:t>
            </a:r>
            <a:r>
              <a:rPr kumimoji="1" lang="zh-CN" altLang="en-US" dirty="0"/>
              <a:t>可以加多个主题</a:t>
            </a:r>
            <a:endParaRPr kumimoji="1" lang="en-US" altLang="zh-CN" dirty="0"/>
          </a:p>
          <a:p>
            <a:r>
              <a:rPr kumimoji="1" lang="en-US" altLang="zh-CN" dirty="0" err="1"/>
              <a:t>psubscribe</a:t>
            </a:r>
            <a:r>
              <a:rPr kumimoji="1" lang="zh-CN" altLang="en-US" dirty="0"/>
              <a:t>可以支持模式监听</a:t>
            </a:r>
            <a:endParaRPr kumimoji="1" lang="en-US" altLang="zh-CN" dirty="0"/>
          </a:p>
          <a:p>
            <a:r>
              <a:rPr kumimoji="1" lang="en-US" altLang="zh-CN" dirty="0" err="1"/>
              <a:t>PubSub</a:t>
            </a:r>
            <a:r>
              <a:rPr kumimoji="1" lang="zh-CN" altLang="en-US" dirty="0"/>
              <a:t>不做持久化</a:t>
            </a:r>
            <a:endParaRPr kumimoji="1" lang="en-US" altLang="zh-CN" dirty="0"/>
          </a:p>
          <a:p>
            <a:r>
              <a:rPr kumimoji="1" lang="en-US" altLang="zh-CN" dirty="0"/>
              <a:t>Redis</a:t>
            </a:r>
            <a:r>
              <a:rPr kumimoji="1" lang="zh-CN" altLang="en-US" dirty="0"/>
              <a:t> </a:t>
            </a:r>
            <a:r>
              <a:rPr kumimoji="1" lang="en-US" altLang="zh-CN" dirty="0"/>
              <a:t>5.0</a:t>
            </a:r>
            <a:r>
              <a:rPr kumimoji="1" lang="zh-CN" altLang="en-US" dirty="0"/>
              <a:t>后的</a:t>
            </a:r>
            <a:r>
              <a:rPr kumimoji="1" lang="en-US" altLang="zh-CN" dirty="0"/>
              <a:t>Stream</a:t>
            </a:r>
            <a:r>
              <a:rPr kumimoji="1" lang="zh-CN" altLang="en-US" dirty="0"/>
              <a:t>增加了持久化消息队列</a:t>
            </a:r>
          </a:p>
        </p:txBody>
      </p:sp>
    </p:spTree>
    <p:extLst>
      <p:ext uri="{BB962C8B-B14F-4D97-AF65-F5344CB8AC3E}">
        <p14:creationId xmlns:p14="http://schemas.microsoft.com/office/powerpoint/2010/main" val="16523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02C07-CAB3-004E-B316-15384F2F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小对象压缩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A1FDE-67BC-5D49-9D1B-DC0E062F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32bit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64bit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4GB</a:t>
            </a:r>
            <a:r>
              <a:rPr kumimoji="1" lang="zh-CN" altLang="en-US" dirty="0"/>
              <a:t>一下可以选择</a:t>
            </a:r>
            <a:r>
              <a:rPr kumimoji="1" lang="en-US" altLang="zh-CN" dirty="0"/>
              <a:t>32bit</a:t>
            </a:r>
          </a:p>
          <a:p>
            <a:r>
              <a:rPr kumimoji="1" lang="en-US" altLang="zh-CN" dirty="0" err="1"/>
              <a:t>ziplist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zlbytes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zltail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zlen</a:t>
            </a:r>
            <a:r>
              <a:rPr kumimoji="1" lang="en-US" altLang="zh-CN" dirty="0"/>
              <a:t>/entry…/</a:t>
            </a:r>
            <a:r>
              <a:rPr kumimoji="1" lang="en-US" altLang="zh-CN" dirty="0" err="1"/>
              <a:t>zlend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hash: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key,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value-&gt;entry</a:t>
            </a:r>
          </a:p>
          <a:p>
            <a:pPr lvl="1"/>
            <a:r>
              <a:rPr kumimoji="1" lang="en-US" altLang="zh-CN" dirty="0" err="1"/>
              <a:t>zset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score-&gt;entry</a:t>
            </a:r>
          </a:p>
          <a:p>
            <a:r>
              <a:rPr kumimoji="1" lang="en-US" altLang="zh-CN" dirty="0" err="1"/>
              <a:t>intset:encoding</a:t>
            </a:r>
            <a:r>
              <a:rPr kumimoji="1" lang="en-US" altLang="zh-CN" dirty="0"/>
              <a:t>/length/value…</a:t>
            </a:r>
          </a:p>
          <a:p>
            <a:r>
              <a:rPr kumimoji="1" lang="zh-CN" altLang="en-US" dirty="0"/>
              <a:t>操作系统以页的方式回收内存</a:t>
            </a:r>
            <a:endParaRPr kumimoji="1" lang="en-US" altLang="zh-CN" dirty="0"/>
          </a:p>
          <a:p>
            <a:r>
              <a:rPr kumimoji="1" lang="en-US" altLang="zh-CN" dirty="0" err="1"/>
              <a:t>Flushdb</a:t>
            </a:r>
            <a:endParaRPr kumimoji="1" lang="en-US" altLang="zh-CN" dirty="0"/>
          </a:p>
          <a:p>
            <a:r>
              <a:rPr kumimoji="1" lang="zh-CN" altLang="en-US" dirty="0"/>
              <a:t>分配内存使用的</a:t>
            </a:r>
            <a:r>
              <a:rPr kumimoji="1" lang="en-US" altLang="zh-CN" dirty="0" err="1"/>
              <a:t>jemalloc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74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7EACB-2075-6741-A27B-B33C1D24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AF6DB-06C4-5243-9036-F35D9E0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Consistent,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Availability,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tolerance</a:t>
            </a:r>
          </a:p>
          <a:p>
            <a:r>
              <a:rPr kumimoji="1" lang="zh-CN" altLang="en-US" dirty="0"/>
              <a:t>当网络分区发生时，一致性和可用性两难全</a:t>
            </a:r>
            <a:endParaRPr kumimoji="1" lang="en-US" altLang="zh-CN" dirty="0"/>
          </a:p>
          <a:p>
            <a:r>
              <a:rPr kumimoji="1" lang="zh-CN" altLang="en-US" dirty="0"/>
              <a:t>分布式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不满足一致性，满足可用性，保证最终一致性</a:t>
            </a:r>
            <a:endParaRPr kumimoji="1" lang="en-US" altLang="zh-CN" dirty="0"/>
          </a:p>
          <a:p>
            <a:r>
              <a:rPr kumimoji="1" lang="zh-CN" altLang="en-US" dirty="0"/>
              <a:t>主从复制：增量同步</a:t>
            </a:r>
            <a:r>
              <a:rPr kumimoji="1" lang="en-US" altLang="zh-CN" dirty="0"/>
              <a:t>/</a:t>
            </a:r>
            <a:r>
              <a:rPr kumimoji="1" lang="zh-CN" altLang="en-US" dirty="0"/>
              <a:t>快照同步</a:t>
            </a:r>
            <a:r>
              <a:rPr kumimoji="1" lang="en-US" altLang="zh-CN" dirty="0"/>
              <a:t>/</a:t>
            </a:r>
            <a:r>
              <a:rPr kumimoji="1" lang="zh-CN" altLang="en-US" dirty="0"/>
              <a:t>无盘复制，</a:t>
            </a:r>
            <a:r>
              <a:rPr kumimoji="1" lang="en-US" altLang="zh-CN" dirty="0"/>
              <a:t>buffer/</a:t>
            </a:r>
            <a:r>
              <a:rPr kumimoji="1" lang="en-US" altLang="zh-CN" dirty="0" err="1"/>
              <a:t>bgsave</a:t>
            </a:r>
            <a:r>
              <a:rPr kumimoji="1" lang="en-US" altLang="zh-CN" dirty="0"/>
              <a:t>/socket</a:t>
            </a:r>
          </a:p>
          <a:p>
            <a:r>
              <a:rPr kumimoji="1" lang="en-US" altLang="zh-CN" dirty="0"/>
              <a:t>Sentinel</a:t>
            </a:r>
            <a:r>
              <a:rPr kumimoji="1" lang="zh-CN" altLang="en-US" dirty="0"/>
              <a:t>：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client-&gt;sentinel-&gt;</a:t>
            </a:r>
            <a:r>
              <a:rPr kumimoji="1" lang="en-US" altLang="zh-CN" dirty="0" err="1"/>
              <a:t>ip</a:t>
            </a:r>
            <a:r>
              <a:rPr kumimoji="1" lang="en-US" altLang="zh-CN" dirty="0"/>
              <a:t>-&gt;client-&gt;master</a:t>
            </a:r>
          </a:p>
          <a:p>
            <a:r>
              <a:rPr kumimoji="1" lang="zh-CN" altLang="en-US" dirty="0"/>
              <a:t>消息丢失：</a:t>
            </a:r>
            <a:r>
              <a:rPr kumimoji="1" lang="en-US" altLang="zh-CN" dirty="0"/>
              <a:t>min-slaves-to-write,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min-slaves-max-lag</a:t>
            </a:r>
          </a:p>
          <a:p>
            <a:r>
              <a:rPr kumimoji="1" lang="en-US" altLang="zh-CN" dirty="0" err="1"/>
              <a:t>Codis</a:t>
            </a:r>
            <a:r>
              <a:rPr kumimoji="1" lang="zh-CN" altLang="en-US" dirty="0"/>
              <a:t>：代理中间件，</a:t>
            </a:r>
            <a:r>
              <a:rPr kumimoji="1" lang="en-US" altLang="zh-CN" dirty="0"/>
              <a:t>1024</a:t>
            </a:r>
            <a:r>
              <a:rPr kumimoji="1" lang="zh-CN" altLang="en-US" dirty="0"/>
              <a:t>槽，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同步槽位，</a:t>
            </a:r>
            <a:r>
              <a:rPr kumimoji="1" lang="en-US" altLang="zh-CN" dirty="0"/>
              <a:t>SLOTSSCAN</a:t>
            </a:r>
          </a:p>
          <a:p>
            <a:r>
              <a:rPr kumimoji="1" lang="en-US" altLang="zh-CN" dirty="0"/>
              <a:t>Cluster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16384</a:t>
            </a:r>
            <a:r>
              <a:rPr kumimoji="1" lang="zh-CN" altLang="en-US" dirty="0"/>
              <a:t>槽，</a:t>
            </a:r>
            <a:r>
              <a:rPr kumimoji="1" lang="en-US" altLang="zh-CN" dirty="0"/>
              <a:t>MOVED,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redis-trib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dump-&gt;restore,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55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ED81B-C6A2-DB4F-A096-CCF369FA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Stream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6CC7C-FFF4-004A-B363-63231381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支持多播可持久化消息队列</a:t>
            </a:r>
            <a:endParaRPr kumimoji="1" lang="en-US" altLang="zh-CN" dirty="0"/>
          </a:p>
          <a:p>
            <a:r>
              <a:rPr kumimoji="1" lang="en-US" altLang="zh-CN" dirty="0" err="1"/>
              <a:t>xadd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xdel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xrange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xlen</a:t>
            </a:r>
            <a:r>
              <a:rPr kumimoji="1" lang="en-US" altLang="zh-CN" dirty="0"/>
              <a:t>/del/</a:t>
            </a:r>
            <a:r>
              <a:rPr kumimoji="1" lang="en-US" altLang="zh-CN" dirty="0" err="1"/>
              <a:t>xread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create/</a:t>
            </a:r>
            <a:r>
              <a:rPr kumimoji="1" lang="en-US" altLang="zh-CN" dirty="0" err="1"/>
              <a:t>xinfo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xreadgroup</a:t>
            </a:r>
            <a:endParaRPr kumimoji="1" lang="en-US" altLang="zh-CN" dirty="0"/>
          </a:p>
          <a:p>
            <a:r>
              <a:rPr kumimoji="1" lang="en-US" altLang="zh-CN" dirty="0" err="1"/>
              <a:t>xack</a:t>
            </a:r>
            <a:endParaRPr kumimoji="1" lang="en-US" altLang="zh-CN" dirty="0"/>
          </a:p>
          <a:p>
            <a:r>
              <a:rPr kumimoji="1" lang="en-US" altLang="zh-CN" dirty="0" err="1"/>
              <a:t>last_delivered_id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pending_ids</a:t>
            </a:r>
            <a:endParaRPr kumimoji="1" lang="en-US" altLang="zh-CN" dirty="0"/>
          </a:p>
          <a:p>
            <a:r>
              <a:rPr kumimoji="1" lang="en-US" altLang="zh-CN" dirty="0" err="1"/>
              <a:t>maxlen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1288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7C92-5FF4-A84F-BF97-4DA0C141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EB296-35AA-F140-B8DC-34A55198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Server</a:t>
            </a:r>
          </a:p>
          <a:p>
            <a:r>
              <a:rPr kumimoji="1" lang="en-US" altLang="zh-CN" dirty="0"/>
              <a:t>Clients,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rejected_connections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maxclients</a:t>
            </a:r>
            <a:endParaRPr kumimoji="1" lang="en-US" altLang="zh-CN" dirty="0"/>
          </a:p>
          <a:p>
            <a:r>
              <a:rPr kumimoji="1" lang="en-US" altLang="zh-CN" dirty="0"/>
              <a:t>Memory</a:t>
            </a:r>
          </a:p>
          <a:p>
            <a:r>
              <a:rPr kumimoji="1" lang="en-US" altLang="zh-CN" dirty="0"/>
              <a:t>Persistence</a:t>
            </a:r>
          </a:p>
          <a:p>
            <a:r>
              <a:rPr kumimoji="1" lang="en-US" altLang="zh-CN" dirty="0"/>
              <a:t>Stats,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ops,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monitor,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sync_partial_err</a:t>
            </a:r>
            <a:endParaRPr kumimoji="1" lang="en-US" altLang="zh-CN" dirty="0"/>
          </a:p>
          <a:p>
            <a:r>
              <a:rPr kumimoji="1" lang="en-US" altLang="zh-CN" dirty="0"/>
              <a:t>Replication,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repl_backlog_size</a:t>
            </a:r>
            <a:endParaRPr kumimoji="1" lang="en-US" altLang="zh-CN" dirty="0"/>
          </a:p>
          <a:p>
            <a:r>
              <a:rPr kumimoji="1" lang="en-US" altLang="zh-CN" dirty="0"/>
              <a:t>CPU</a:t>
            </a:r>
          </a:p>
          <a:p>
            <a:r>
              <a:rPr kumimoji="1" lang="en-US" altLang="zh-CN" dirty="0"/>
              <a:t>Cluster</a:t>
            </a:r>
          </a:p>
          <a:p>
            <a:r>
              <a:rPr kumimoji="1" lang="en-US" altLang="zh-CN" dirty="0" err="1"/>
              <a:t>KeySpace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879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E2CBA-C66A-1443-A89E-5DDE73F5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过期策略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A025C-EF70-DA40-BB18-47564118A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集中处理</a:t>
            </a:r>
            <a:r>
              <a:rPr kumimoji="1" lang="en-US" altLang="zh-CN" dirty="0"/>
              <a:t>/</a:t>
            </a:r>
            <a:r>
              <a:rPr kumimoji="1" lang="zh-CN" altLang="en-US" dirty="0"/>
              <a:t>惰性删除</a:t>
            </a:r>
            <a:endParaRPr kumimoji="1" lang="en-US" altLang="zh-CN" dirty="0"/>
          </a:p>
          <a:p>
            <a:r>
              <a:rPr kumimoji="1" lang="zh-CN" altLang="en-US" dirty="0"/>
              <a:t>大批量</a:t>
            </a:r>
            <a:r>
              <a:rPr kumimoji="1" lang="en-US" altLang="zh-CN" dirty="0"/>
              <a:t>key</a:t>
            </a:r>
            <a:r>
              <a:rPr kumimoji="1" lang="zh-CN" altLang="en-US" dirty="0"/>
              <a:t>过期，过期时间随机范围</a:t>
            </a:r>
          </a:p>
        </p:txBody>
      </p:sp>
    </p:spTree>
    <p:extLst>
      <p:ext uri="{BB962C8B-B14F-4D97-AF65-F5344CB8AC3E}">
        <p14:creationId xmlns:p14="http://schemas.microsoft.com/office/powerpoint/2010/main" val="80610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ABE48-E913-EF44-8C26-38CFAEDA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种数据结构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E6EB4-46F9-634D-964D-7C37BFA9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string</a:t>
            </a:r>
            <a:r>
              <a:rPr kumimoji="1" lang="zh-CN" altLang="en-US" dirty="0"/>
              <a:t>字符串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ArrayList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set,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mset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mget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setex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setnx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incr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incrby</a:t>
            </a:r>
            <a:endParaRPr kumimoji="1" lang="en-US" altLang="zh-CN" dirty="0"/>
          </a:p>
          <a:p>
            <a:r>
              <a:rPr kumimoji="1" lang="en-US" altLang="zh-CN" dirty="0"/>
              <a:t>list</a:t>
            </a:r>
            <a:r>
              <a:rPr kumimoji="1" lang="zh-CN" altLang="en-US" dirty="0"/>
              <a:t>列表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LinkedList/ </a:t>
            </a:r>
            <a:r>
              <a:rPr kumimoji="1" lang="en-US" altLang="zh-CN" dirty="0" err="1"/>
              <a:t>ZipList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QuickList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rpush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llen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lpop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ltrim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lindex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lrange</a:t>
            </a:r>
            <a:endParaRPr kumimoji="1" lang="en-US" altLang="zh-CN" dirty="0"/>
          </a:p>
          <a:p>
            <a:r>
              <a:rPr kumimoji="1" lang="en-US" altLang="zh-CN" dirty="0"/>
              <a:t>hash</a:t>
            </a:r>
            <a:r>
              <a:rPr kumimoji="1" lang="zh-CN" altLang="en-US" dirty="0"/>
              <a:t>字典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HashMap,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rehash,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hset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hgetall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hlen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hget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hincrby</a:t>
            </a:r>
            <a:endParaRPr kumimoji="1" lang="en-US" altLang="zh-CN" dirty="0"/>
          </a:p>
          <a:p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HashSet,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sadd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smembers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sismember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scard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spop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 err="1"/>
              <a:t>zset</a:t>
            </a:r>
            <a:r>
              <a:rPr kumimoji="1" lang="zh-CN" altLang="en-US" dirty="0"/>
              <a:t>有序集合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SortedSet</a:t>
            </a:r>
            <a:r>
              <a:rPr kumimoji="1" lang="en-US" altLang="zh-CN" dirty="0"/>
              <a:t>/HashMap,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zadd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zrange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zrevrange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zcard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zscore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zrank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zrem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12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7C848-9A5E-F048-9451-B5AE7979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LRU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52293-875B-9540-BC75-35F5D2A5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maxmemory</a:t>
            </a:r>
            <a:r>
              <a:rPr kumimoji="1" lang="en-US" altLang="zh-CN" dirty="0"/>
              <a:t>-policy</a:t>
            </a:r>
          </a:p>
          <a:p>
            <a:pPr lvl="1"/>
            <a:r>
              <a:rPr kumimoji="1" lang="en-US" altLang="zh-CN" dirty="0" err="1"/>
              <a:t>noeviction</a:t>
            </a:r>
            <a:r>
              <a:rPr kumimoji="1" lang="zh-CN" altLang="en-US" dirty="0"/>
              <a:t>：</a:t>
            </a:r>
            <a:r>
              <a:rPr kumimoji="1" lang="en-US" altLang="zh-CN" dirty="0"/>
              <a:t>del</a:t>
            </a:r>
            <a:r>
              <a:rPr kumimoji="1" lang="zh-CN" altLang="en-US" dirty="0"/>
              <a:t>可以，读可以，不服务写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volatile-</a:t>
            </a:r>
            <a:r>
              <a:rPr kumimoji="1" lang="en-US" altLang="zh-CN" dirty="0" err="1"/>
              <a:t>lru</a:t>
            </a:r>
            <a:r>
              <a:rPr kumimoji="1" lang="zh-CN" altLang="en-US" dirty="0"/>
              <a:t>：淘汰设置了过期时间的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，最少使用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volatile-</a:t>
            </a:r>
            <a:r>
              <a:rPr kumimoji="1" lang="en-US" altLang="zh-CN" dirty="0" err="1"/>
              <a:t>ttl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ttl</a:t>
            </a:r>
            <a:r>
              <a:rPr kumimoji="1" lang="zh-CN" altLang="en-US" dirty="0"/>
              <a:t>越小优先被淘汰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volatile-random</a:t>
            </a:r>
            <a:r>
              <a:rPr kumimoji="1" lang="zh-CN" altLang="en-US" dirty="0"/>
              <a:t>：过期</a:t>
            </a:r>
            <a:r>
              <a:rPr kumimoji="1" lang="en-US" altLang="zh-CN" dirty="0"/>
              <a:t>key</a:t>
            </a:r>
            <a:r>
              <a:rPr kumimoji="1" lang="zh-CN" altLang="en-US" dirty="0"/>
              <a:t>随机选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allkeys-lru</a:t>
            </a:r>
            <a:r>
              <a:rPr kumimoji="1" lang="zh-CN" altLang="en-US" dirty="0"/>
              <a:t>：淘汰的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是全体的</a:t>
            </a:r>
            <a:r>
              <a:rPr kumimoji="1" lang="en-US" altLang="zh-CN" dirty="0"/>
              <a:t>key</a:t>
            </a:r>
            <a:r>
              <a:rPr kumimoji="1" lang="zh-CN" altLang="en-US" dirty="0"/>
              <a:t>集合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allkeys</a:t>
            </a:r>
            <a:r>
              <a:rPr kumimoji="1" lang="en-US" altLang="zh-CN" dirty="0"/>
              <a:t>-random</a:t>
            </a:r>
            <a:r>
              <a:rPr kumimoji="1" lang="zh-CN" altLang="en-US" dirty="0"/>
              <a:t>：淘汰的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是全体</a:t>
            </a:r>
            <a:r>
              <a:rPr kumimoji="1" lang="en-US" altLang="zh-CN" dirty="0"/>
              <a:t>key</a:t>
            </a:r>
            <a:r>
              <a:rPr kumimoji="1" lang="zh-CN" altLang="en-US" dirty="0"/>
              <a:t>集合</a:t>
            </a:r>
            <a:endParaRPr kumimoji="1" lang="en-US" altLang="zh-CN" dirty="0"/>
          </a:p>
          <a:p>
            <a:r>
              <a:rPr kumimoji="1" lang="en-US" altLang="zh-CN" dirty="0"/>
              <a:t>Redis</a:t>
            </a:r>
            <a:r>
              <a:rPr kumimoji="1" lang="zh-CN" altLang="en-US" dirty="0"/>
              <a:t>近似</a:t>
            </a:r>
            <a:r>
              <a:rPr kumimoji="1" lang="en-US" altLang="zh-CN" dirty="0"/>
              <a:t>LRU</a:t>
            </a:r>
            <a:r>
              <a:rPr kumimoji="1" lang="zh-CN" altLang="en-US" dirty="0"/>
              <a:t>，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加</a:t>
            </a:r>
            <a:r>
              <a:rPr kumimoji="1" lang="en-US" altLang="zh-CN" dirty="0"/>
              <a:t>24bit</a:t>
            </a:r>
            <a:r>
              <a:rPr kumimoji="1" lang="zh-CN" altLang="en-US" dirty="0"/>
              <a:t>字段记录访问的时间戳，懒惰处理</a:t>
            </a:r>
            <a:endParaRPr kumimoji="1" lang="en-US" altLang="zh-CN" dirty="0"/>
          </a:p>
          <a:p>
            <a:r>
              <a:rPr kumimoji="1" lang="en-US" altLang="zh-CN" dirty="0"/>
              <a:t>unlink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，删除惰性处理，后台线程来异步回收内存</a:t>
            </a:r>
            <a:endParaRPr kumimoji="1" lang="en-US" altLang="zh-CN" dirty="0"/>
          </a:p>
          <a:p>
            <a:r>
              <a:rPr kumimoji="1" lang="en-US" altLang="zh-CN" dirty="0" err="1"/>
              <a:t>flushall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async</a:t>
            </a:r>
          </a:p>
        </p:txBody>
      </p:sp>
    </p:spTree>
    <p:extLst>
      <p:ext uri="{BB962C8B-B14F-4D97-AF65-F5344CB8AC3E}">
        <p14:creationId xmlns:p14="http://schemas.microsoft.com/office/powerpoint/2010/main" val="949012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B7D21-1457-DE45-BF56-4EFD9570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D89F2-CF85-F14D-A42B-7094180C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字符串：</a:t>
            </a:r>
            <a:r>
              <a:rPr kumimoji="1" lang="en-US" altLang="zh-CN" dirty="0"/>
              <a:t>SDS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embedded/raw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44</a:t>
            </a:r>
            <a:r>
              <a:rPr kumimoji="1" lang="zh-CN" altLang="en-US" dirty="0"/>
              <a:t>字节，</a:t>
            </a:r>
            <a:r>
              <a:rPr kumimoji="1" lang="en-US" altLang="zh-CN" dirty="0"/>
              <a:t>1M</a:t>
            </a:r>
            <a:r>
              <a:rPr kumimoji="1" lang="zh-CN" altLang="en-US" dirty="0"/>
              <a:t>前加倍扩容</a:t>
            </a:r>
            <a:endParaRPr kumimoji="1" lang="en-US" altLang="zh-CN" dirty="0"/>
          </a:p>
          <a:p>
            <a:r>
              <a:rPr kumimoji="1" lang="zh-CN" altLang="en-US" dirty="0"/>
              <a:t>字典：两个</a:t>
            </a:r>
            <a:r>
              <a:rPr kumimoji="1" lang="en-US" altLang="zh-CN" dirty="0" err="1"/>
              <a:t>hashtable</a:t>
            </a:r>
            <a:r>
              <a:rPr kumimoji="1" lang="zh-CN" altLang="en-US" dirty="0"/>
              <a:t>，一维数组，二维链表，</a:t>
            </a:r>
            <a:r>
              <a:rPr kumimoji="1" lang="en-US" altLang="zh-CN" dirty="0"/>
              <a:t>rehash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set</a:t>
            </a:r>
          </a:p>
          <a:p>
            <a:r>
              <a:rPr kumimoji="1" lang="zh-CN" altLang="en-US" dirty="0"/>
              <a:t>压缩列表：</a:t>
            </a:r>
            <a:r>
              <a:rPr kumimoji="1" lang="en-US" altLang="zh-CN" dirty="0" err="1"/>
              <a:t>ziplist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entry: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prevlen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intset</a:t>
            </a:r>
            <a:endParaRPr kumimoji="1" lang="en-US" altLang="zh-CN" dirty="0"/>
          </a:p>
          <a:p>
            <a:r>
              <a:rPr kumimoji="1" lang="zh-CN" altLang="en-US" dirty="0"/>
              <a:t>快速列表：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quicklist</a:t>
            </a:r>
            <a:r>
              <a:rPr kumimoji="1" lang="zh-CN" altLang="en-US" dirty="0"/>
              <a:t>代替了</a:t>
            </a:r>
            <a:r>
              <a:rPr kumimoji="1" lang="en-US" altLang="zh-CN" dirty="0" err="1"/>
              <a:t>ziplist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linkedlist</a:t>
            </a:r>
            <a:endParaRPr kumimoji="1" lang="en-US" altLang="zh-CN" dirty="0"/>
          </a:p>
          <a:p>
            <a:r>
              <a:rPr kumimoji="1" lang="zh-CN" altLang="en-US" dirty="0"/>
              <a:t>跳跃列表：</a:t>
            </a:r>
            <a:r>
              <a:rPr kumimoji="1" lang="en-US" altLang="zh-CN" dirty="0" err="1"/>
              <a:t>zset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hash+skiplist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64</a:t>
            </a:r>
            <a:r>
              <a:rPr kumimoji="1" lang="zh-CN" altLang="en-US" dirty="0"/>
              <a:t>层，随机层数，</a:t>
            </a:r>
            <a:r>
              <a:rPr kumimoji="1" lang="en-US" altLang="zh-CN" dirty="0"/>
              <a:t>span</a:t>
            </a:r>
          </a:p>
          <a:p>
            <a:r>
              <a:rPr kumimoji="1" lang="zh-CN" altLang="en-US" dirty="0"/>
              <a:t>紧凑列表：</a:t>
            </a:r>
            <a:r>
              <a:rPr kumimoji="1" lang="en-US" altLang="zh-CN" dirty="0" err="1"/>
              <a:t>ziplist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listpack</a:t>
            </a:r>
            <a:r>
              <a:rPr kumimoji="1" lang="zh-CN" altLang="en-US" dirty="0"/>
              <a:t>，消除级联更新</a:t>
            </a:r>
            <a:endParaRPr kumimoji="1" lang="en-US" altLang="zh-CN" dirty="0"/>
          </a:p>
          <a:p>
            <a:r>
              <a:rPr kumimoji="1" lang="en-US" altLang="zh-CN" dirty="0" err="1"/>
              <a:t>rax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string-&gt;list-&gt;hash-&gt;</a:t>
            </a:r>
            <a:r>
              <a:rPr kumimoji="1" lang="en-US" altLang="zh-CN" dirty="0" err="1"/>
              <a:t>zset</a:t>
            </a:r>
            <a:r>
              <a:rPr kumimoji="1" lang="zh-CN" altLang="en-US" dirty="0"/>
              <a:t>，按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排序</a:t>
            </a:r>
            <a:r>
              <a:rPr kumimoji="1" lang="en-US" altLang="zh-CN" dirty="0"/>
              <a:t>hash-&gt;</a:t>
            </a:r>
            <a:r>
              <a:rPr kumimoji="1" lang="en-US" altLang="zh-CN" dirty="0" err="1"/>
              <a:t>rax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Router</a:t>
            </a:r>
          </a:p>
          <a:p>
            <a:r>
              <a:rPr kumimoji="1" lang="en-US" altLang="zh-CN" dirty="0"/>
              <a:t>LFU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LRU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ldt+logc</a:t>
            </a:r>
            <a:r>
              <a:rPr kumimoji="1" lang="zh-CN" altLang="en-US" dirty="0"/>
              <a:t>；</a:t>
            </a:r>
            <a:r>
              <a:rPr kumimoji="1" lang="en-US" altLang="zh-CN" dirty="0"/>
              <a:t>Unix%2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24</a:t>
            </a:r>
            <a:r>
              <a:rPr kumimoji="1" lang="zh-CN" altLang="en-US" dirty="0"/>
              <a:t>方</a:t>
            </a:r>
            <a:endParaRPr kumimoji="1" lang="en-US" altLang="zh-CN" dirty="0"/>
          </a:p>
          <a:p>
            <a:r>
              <a:rPr kumimoji="1" lang="en-US" altLang="zh-CN" dirty="0"/>
              <a:t>BIO</a:t>
            </a:r>
            <a:r>
              <a:rPr kumimoji="1" lang="zh-CN" altLang="en-US" dirty="0"/>
              <a:t>：懒惰删除，舍弃对象共享</a:t>
            </a:r>
          </a:p>
        </p:txBody>
      </p:sp>
    </p:spTree>
    <p:extLst>
      <p:ext uri="{BB962C8B-B14F-4D97-AF65-F5344CB8AC3E}">
        <p14:creationId xmlns:p14="http://schemas.microsoft.com/office/powerpoint/2010/main" val="164678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C1668-5C5B-F248-AA4A-698AA4C0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分布式锁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B2D8C-08AC-D74F-A11B-5CBECD25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setnx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exists</a:t>
            </a:r>
          </a:p>
          <a:p>
            <a:r>
              <a:rPr kumimoji="1" lang="en-US" altLang="zh-CN" dirty="0" err="1"/>
              <a:t>sxpire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</a:p>
          <a:p>
            <a:r>
              <a:rPr kumimoji="1" lang="en-US" altLang="zh-CN" dirty="0" err="1"/>
              <a:t>setnx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nx</a:t>
            </a:r>
            <a:endParaRPr kumimoji="1" lang="en-US" altLang="zh-CN" dirty="0"/>
          </a:p>
          <a:p>
            <a:r>
              <a:rPr kumimoji="1" lang="zh-CN" altLang="en-US" dirty="0"/>
              <a:t>原子操作，死锁，事务</a:t>
            </a:r>
            <a:endParaRPr kumimoji="1" lang="en-US" altLang="zh-CN" dirty="0"/>
          </a:p>
          <a:p>
            <a:r>
              <a:rPr kumimoji="1" lang="zh-CN" altLang="en-US" dirty="0"/>
              <a:t>分布式，主从发生</a:t>
            </a:r>
            <a:r>
              <a:rPr kumimoji="1" lang="en-US" altLang="zh-CN" dirty="0"/>
              <a:t>failover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redlock</a:t>
            </a:r>
            <a:r>
              <a:rPr kumimoji="1" lang="zh-CN" altLang="en-US" dirty="0"/>
              <a:t>，大多数机制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343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6A157-9E41-D24E-85CD-1EB03FFD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延时队列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CE6F5-BC1B-5048-9A49-0CFA2784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rpush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lpush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rpop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lpop</a:t>
            </a:r>
            <a:endParaRPr kumimoji="1" lang="en-US" altLang="zh-CN" dirty="0"/>
          </a:p>
          <a:p>
            <a:r>
              <a:rPr kumimoji="1" lang="en-US" altLang="zh-CN" dirty="0" err="1"/>
              <a:t>blpop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brpop</a:t>
            </a:r>
            <a:endParaRPr kumimoji="1" lang="en-US" altLang="zh-CN" dirty="0"/>
          </a:p>
          <a:p>
            <a:r>
              <a:rPr kumimoji="1" lang="en-US" altLang="zh-CN" dirty="0" err="1"/>
              <a:t>zset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zrem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11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D5134-2B3C-F840-80DD-28F92B14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位图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95595-2B97-1E4A-8876-A6A37765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setbit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getbit</a:t>
            </a:r>
            <a:endParaRPr kumimoji="1" lang="en-US" altLang="zh-CN" dirty="0"/>
          </a:p>
          <a:p>
            <a:r>
              <a:rPr kumimoji="1" lang="en-US" altLang="zh-CN" dirty="0" err="1"/>
              <a:t>bitcount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bitpos</a:t>
            </a:r>
            <a:endParaRPr kumimoji="1" lang="en-US" altLang="zh-CN" dirty="0"/>
          </a:p>
          <a:p>
            <a:r>
              <a:rPr kumimoji="1" lang="en-US" altLang="zh-CN" dirty="0"/>
              <a:t>bitfield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17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EA078-2909-E344-9618-5847DC9D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HyperLogLog</a:t>
            </a:r>
            <a:r>
              <a:rPr kumimoji="1" lang="en-US" altLang="zh-CN" dirty="0"/>
              <a:t>/</a:t>
            </a:r>
            <a:r>
              <a:rPr kumimoji="1" lang="zh-CN" altLang="en-US" dirty="0"/>
              <a:t>布隆过滤器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B2D21-875D-B745-9FEC-9A585A654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PV-&gt;</a:t>
            </a:r>
            <a:r>
              <a:rPr kumimoji="1" lang="en-US" altLang="zh-CN" dirty="0" err="1"/>
              <a:t>incrby</a:t>
            </a:r>
            <a:endParaRPr kumimoji="1" lang="en-US" altLang="zh-CN" dirty="0"/>
          </a:p>
          <a:p>
            <a:r>
              <a:rPr kumimoji="1" lang="en-US" altLang="zh-CN" dirty="0"/>
              <a:t>UV-&gt;set-&gt;</a:t>
            </a:r>
            <a:r>
              <a:rPr kumimoji="1" lang="en-US" altLang="zh-CN" dirty="0" err="1"/>
              <a:t>HyperLogLog</a:t>
            </a:r>
            <a:endParaRPr kumimoji="1" lang="en-US" altLang="zh-CN" dirty="0"/>
          </a:p>
          <a:p>
            <a:r>
              <a:rPr kumimoji="1" lang="en-US" altLang="zh-CN" dirty="0" err="1"/>
              <a:t>pfadd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pfcount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pfmerge</a:t>
            </a:r>
            <a:endParaRPr kumimoji="1" lang="en-US" altLang="zh-CN" dirty="0"/>
          </a:p>
          <a:p>
            <a:r>
              <a:rPr kumimoji="1" lang="zh-CN" altLang="en-US" dirty="0"/>
              <a:t>去重</a:t>
            </a:r>
            <a:r>
              <a:rPr kumimoji="1" lang="en-US" altLang="zh-CN" dirty="0"/>
              <a:t>-&gt;Set-&gt;</a:t>
            </a:r>
            <a:r>
              <a:rPr kumimoji="1" lang="en-US" altLang="zh-CN" dirty="0" err="1"/>
              <a:t>BloomFilter</a:t>
            </a:r>
            <a:endParaRPr kumimoji="1" lang="en-US" altLang="zh-CN" dirty="0"/>
          </a:p>
          <a:p>
            <a:r>
              <a:rPr kumimoji="1" lang="en-US" altLang="zh-CN" dirty="0" err="1"/>
              <a:t>bf.add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bf.exists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bf.madd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bf.mexists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2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00D46-8072-0E42-B3E4-E471CB4A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限流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284E4-812D-594E-A0E4-AC2AFED0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简单限流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滑动窗口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zset</a:t>
            </a:r>
            <a:endParaRPr kumimoji="1" lang="en-US" altLang="zh-CN" dirty="0"/>
          </a:p>
          <a:p>
            <a:r>
              <a:rPr kumimoji="1" lang="zh-CN" altLang="en-US" dirty="0"/>
              <a:t>漏斗限流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hash</a:t>
            </a:r>
          </a:p>
          <a:p>
            <a:pPr lvl="1"/>
            <a:r>
              <a:rPr kumimoji="1" lang="en-US" altLang="zh-CN" dirty="0" err="1"/>
              <a:t>redis</a:t>
            </a:r>
            <a:r>
              <a:rPr kumimoji="1" lang="en-US" altLang="zh-CN" dirty="0"/>
              <a:t>-cell/</a:t>
            </a:r>
            <a:r>
              <a:rPr kumimoji="1" lang="en-US" altLang="zh-CN" dirty="0" err="1"/>
              <a:t>cl.throttle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回帖举例：每</a:t>
            </a:r>
            <a:r>
              <a:rPr kumimoji="1" lang="en-US" altLang="zh-CN" dirty="0"/>
              <a:t>60s</a:t>
            </a:r>
            <a:r>
              <a:rPr kumimoji="1" lang="zh-CN" altLang="en-US" dirty="0"/>
              <a:t>最多</a:t>
            </a:r>
            <a:r>
              <a:rPr kumimoji="1" lang="en-US" altLang="zh-CN" dirty="0"/>
              <a:t>30</a:t>
            </a:r>
            <a:r>
              <a:rPr kumimoji="1" lang="zh-CN" altLang="en-US" dirty="0"/>
              <a:t>次（漏水速率），漏斗初始容量</a:t>
            </a:r>
            <a:r>
              <a:rPr kumimoji="1" lang="en-US" altLang="zh-CN" dirty="0"/>
              <a:t>15</a:t>
            </a:r>
            <a:r>
              <a:rPr kumimoji="1" lang="zh-CN" altLang="en-US" dirty="0"/>
              <a:t>，一开始可以回复</a:t>
            </a:r>
            <a:r>
              <a:rPr kumimoji="1" lang="en-US" altLang="zh-CN" dirty="0"/>
              <a:t>15</a:t>
            </a:r>
            <a:r>
              <a:rPr kumimoji="1" lang="zh-CN" altLang="en-US" dirty="0"/>
              <a:t>个帖子，接下来开始受漏水速率影响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cl.throttle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15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60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en-US" altLang="zh-CN" dirty="0"/>
              <a:t>15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capacity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60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seconds</a:t>
            </a:r>
            <a:r>
              <a:rPr kumimoji="1" lang="zh-CN" altLang="en-US" dirty="0"/>
              <a:t>漏水速率，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kumimoji="1" lang="en-US" altLang="zh-CN" dirty="0"/>
              <a:t>quota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40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73AD3-D880-AC4A-B91F-EFF365D6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GeoHash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9D608-F63E-4C49-84CF-A19CDBFFD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经纬度</a:t>
            </a:r>
            <a:r>
              <a:rPr kumimoji="1" lang="en-US" altLang="zh-CN" dirty="0"/>
              <a:t>52</a:t>
            </a:r>
            <a:r>
              <a:rPr kumimoji="1" lang="zh-CN" altLang="en-US" dirty="0"/>
              <a:t>位整数进行编码，放进了</a:t>
            </a:r>
            <a:r>
              <a:rPr kumimoji="1" lang="en-US" altLang="zh-CN" dirty="0" err="1"/>
              <a:t>zset</a:t>
            </a:r>
            <a:r>
              <a:rPr kumimoji="1" lang="zh-CN" altLang="en-US" dirty="0"/>
              <a:t>里面，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是元素的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score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GeoHash</a:t>
            </a:r>
            <a:r>
              <a:rPr kumimoji="1" lang="zh-CN" altLang="en-US" dirty="0"/>
              <a:t>的</a:t>
            </a:r>
            <a:r>
              <a:rPr kumimoji="1" lang="en-US" altLang="zh-CN" dirty="0"/>
              <a:t>52</a:t>
            </a:r>
            <a:r>
              <a:rPr kumimoji="1" lang="zh-CN" altLang="en-US" dirty="0"/>
              <a:t>位整数值</a:t>
            </a:r>
            <a:endParaRPr kumimoji="1" lang="en-US" altLang="zh-CN" dirty="0"/>
          </a:p>
          <a:p>
            <a:r>
              <a:rPr kumimoji="1" lang="en-US" altLang="zh-CN" dirty="0" err="1"/>
              <a:t>geoadd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geodist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geopos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georadiusbymember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georadius</a:t>
            </a:r>
            <a:endParaRPr kumimoji="1" lang="en-US" altLang="zh-CN" dirty="0"/>
          </a:p>
          <a:p>
            <a:r>
              <a:rPr kumimoji="1" lang="zh-CN" altLang="en-US" dirty="0"/>
              <a:t>建议</a:t>
            </a:r>
            <a:r>
              <a:rPr kumimoji="1" lang="en-US" altLang="zh-CN" dirty="0"/>
              <a:t>Geo</a:t>
            </a:r>
            <a:r>
              <a:rPr kumimoji="1" lang="zh-CN" altLang="en-US" dirty="0"/>
              <a:t>的数据单独的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实例部署，不使用集群环境</a:t>
            </a:r>
            <a:endParaRPr kumimoji="1" lang="en-US" altLang="zh-CN" dirty="0"/>
          </a:p>
          <a:p>
            <a:r>
              <a:rPr kumimoji="1" lang="zh-CN" altLang="en-US" dirty="0"/>
              <a:t>如果数据量过大，按照国家、省、人口特大城市拆分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059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842-12AD-0248-BA6E-73931472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E5862-222F-EC42-947C-B3DCAA1B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key99</a:t>
            </a:r>
            <a:r>
              <a:rPr kumimoji="1" lang="zh-CN" altLang="en-US" dirty="0"/>
              <a:t>* </a:t>
            </a:r>
            <a:r>
              <a:rPr kumimoji="1" lang="en-US" altLang="zh-CN" dirty="0"/>
              <a:t>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r>
              <a:rPr kumimoji="1" lang="zh-CN" altLang="en-US" dirty="0"/>
              <a:t>高位进位加法避免槽位的遍历重复和遗漏</a:t>
            </a:r>
            <a:endParaRPr kumimoji="1" lang="en-US" altLang="zh-CN" dirty="0"/>
          </a:p>
          <a:p>
            <a:r>
              <a:rPr kumimoji="1" lang="zh-CN" altLang="en-US" dirty="0"/>
              <a:t>渐进式</a:t>
            </a:r>
            <a:r>
              <a:rPr kumimoji="1" lang="en-US" altLang="zh-CN" dirty="0"/>
              <a:t>rehash</a:t>
            </a:r>
          </a:p>
          <a:p>
            <a:r>
              <a:rPr kumimoji="1" lang="en-US" altLang="zh-CN" dirty="0" err="1"/>
              <a:t>zscan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hscan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sscan</a:t>
            </a:r>
            <a:endParaRPr kumimoji="1" lang="en-US" altLang="zh-CN" dirty="0"/>
          </a:p>
          <a:p>
            <a:r>
              <a:rPr kumimoji="1" lang="zh-CN" altLang="en-US" dirty="0"/>
              <a:t>大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扫描：</a:t>
            </a:r>
            <a:r>
              <a:rPr kumimoji="1" lang="en-US" altLang="zh-CN" dirty="0" err="1"/>
              <a:t>redis</a:t>
            </a:r>
            <a:r>
              <a:rPr kumimoji="1" lang="en-US" altLang="zh-CN" dirty="0"/>
              <a:t>-cli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–h</a:t>
            </a:r>
            <a:r>
              <a:rPr kumimoji="1" lang="zh-CN" altLang="en-US" dirty="0"/>
              <a:t> </a:t>
            </a:r>
            <a:r>
              <a:rPr kumimoji="1" lang="en-US" altLang="zh-CN" dirty="0"/>
              <a:t>127.0.0.1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–p</a:t>
            </a:r>
            <a:r>
              <a:rPr kumimoji="1" lang="zh-CN" altLang="en-US" dirty="0"/>
              <a:t> </a:t>
            </a:r>
            <a:r>
              <a:rPr kumimoji="1" lang="en-US" altLang="zh-CN" dirty="0"/>
              <a:t>7001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bigkeys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/>
              <a:t>i</a:t>
            </a:r>
            <a:r>
              <a:rPr kumimoji="1" lang="zh-CN" altLang="en-US"/>
              <a:t> </a:t>
            </a:r>
            <a:r>
              <a:rPr kumimoji="1" lang="en-US" altLang="zh-CN" dirty="0"/>
              <a:t>0.1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7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10782</TotalTime>
  <Words>1149</Words>
  <Application>Microsoft Macintosh PowerPoint</Application>
  <PresentationFormat>宽屏</PresentationFormat>
  <Paragraphs>143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Redis</vt:lpstr>
      <vt:lpstr>5种数据结构</vt:lpstr>
      <vt:lpstr>分布式锁</vt:lpstr>
      <vt:lpstr>延时队列</vt:lpstr>
      <vt:lpstr>位图</vt:lpstr>
      <vt:lpstr>HyperLogLog/布隆过滤器</vt:lpstr>
      <vt:lpstr>限流</vt:lpstr>
      <vt:lpstr>GeoHash</vt:lpstr>
      <vt:lpstr>scan</vt:lpstr>
      <vt:lpstr>原理</vt:lpstr>
      <vt:lpstr>RDB/AOF</vt:lpstr>
      <vt:lpstr>管道</vt:lpstr>
      <vt:lpstr>事务</vt:lpstr>
      <vt:lpstr>消息多播</vt:lpstr>
      <vt:lpstr>小对象压缩</vt:lpstr>
      <vt:lpstr>集群</vt:lpstr>
      <vt:lpstr>Stream</vt:lpstr>
      <vt:lpstr>info</vt:lpstr>
      <vt:lpstr>过期策略</vt:lpstr>
      <vt:lpstr>LRU</vt:lpstr>
      <vt:lpstr>源码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Microsoft Office User</dc:creator>
  <cp:lastModifiedBy>Microsoft Office User</cp:lastModifiedBy>
  <cp:revision>94</cp:revision>
  <dcterms:created xsi:type="dcterms:W3CDTF">2020-03-14T13:06:45Z</dcterms:created>
  <dcterms:modified xsi:type="dcterms:W3CDTF">2020-04-06T10:58:26Z</dcterms:modified>
</cp:coreProperties>
</file>