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329" r:id="rId3"/>
    <p:sldId id="354" r:id="rId4"/>
    <p:sldId id="359" r:id="rId5"/>
  </p:sldIdLst>
  <p:sldSz cx="9144000" cy="5184775"/>
  <p:notesSz cx="6858000" cy="9144000"/>
  <p:defaultTextStyle>
    <a:defPPr>
      <a:defRPr lang="zh-CN"/>
    </a:defPPr>
    <a:lvl1pPr marL="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1pPr>
    <a:lvl2pPr marL="34417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2pPr>
    <a:lvl3pPr marL="68770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3pPr>
    <a:lvl4pPr marL="103187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4pPr>
    <a:lvl5pPr marL="137541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5pPr>
    <a:lvl6pPr marL="171958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6pPr>
    <a:lvl7pPr marL="206311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7pPr>
    <a:lvl8pPr marL="240728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8pPr>
    <a:lvl9pPr marL="275082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34" userDrawn="1">
          <p15:clr>
            <a:srgbClr val="A4A3A4"/>
          </p15:clr>
        </p15:guide>
        <p15:guide id="2" orient="horz" pos="3039" userDrawn="1">
          <p15:clr>
            <a:srgbClr val="A4A3A4"/>
          </p15:clr>
        </p15:guide>
        <p15:guide id="3" pos="1474" userDrawn="1">
          <p15:clr>
            <a:srgbClr val="A4A3A4"/>
          </p15:clr>
        </p15:guide>
        <p15:guide id="4" orient="horz" pos="2495" userDrawn="1">
          <p15:clr>
            <a:srgbClr val="A4A3A4"/>
          </p15:clr>
        </p15:guide>
        <p15:guide id="5" pos="2653" userDrawn="1">
          <p15:clr>
            <a:srgbClr val="A4A3A4"/>
          </p15:clr>
        </p15:guide>
        <p15:guide id="6" orient="horz" pos="1520" userDrawn="1">
          <p15:clr>
            <a:srgbClr val="A4A3A4"/>
          </p15:clr>
        </p15:guide>
        <p15:guide id="7" orient="horz" pos="601" userDrawn="1">
          <p15:clr>
            <a:srgbClr val="A4A3A4"/>
          </p15:clr>
        </p15:guide>
        <p15:guide id="8" orient="horz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E36"/>
    <a:srgbClr val="C76A6B"/>
    <a:srgbClr val="E3A9A7"/>
    <a:srgbClr val="555759"/>
    <a:srgbClr val="FFFFFF"/>
    <a:srgbClr val="E9004C"/>
    <a:srgbClr val="F26E7D"/>
    <a:srgbClr val="E9F0F9"/>
    <a:srgbClr val="A0D6EF"/>
    <a:srgbClr val="6EC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 showGuides="1">
      <p:cViewPr varScale="1">
        <p:scale>
          <a:sx n="141" d="100"/>
          <a:sy n="141" d="100"/>
        </p:scale>
        <p:origin x="728" y="72"/>
      </p:cViewPr>
      <p:guideLst>
        <p:guide pos="5534"/>
        <p:guide orient="horz" pos="3039"/>
        <p:guide pos="1474"/>
        <p:guide orient="horz" pos="2495"/>
        <p:guide pos="2653"/>
        <p:guide orient="horz" pos="1520"/>
        <p:guide orient="horz" pos="601"/>
        <p:guide orient="horz" pos="22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9612-F53E-5945-9C8E-1F92400E66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1143000"/>
            <a:ext cx="5441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208A1-D38D-C548-96DE-88E99097BF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8527"/>
            <a:ext cx="6858000" cy="180507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23207"/>
            <a:ext cx="6858000" cy="125178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6041"/>
            <a:ext cx="1971675" cy="439385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6041"/>
            <a:ext cx="5800725" cy="439385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92594"/>
            <a:ext cx="7886700" cy="21567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69719"/>
            <a:ext cx="7886700" cy="113416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6042"/>
            <a:ext cx="7886700" cy="10021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70990"/>
            <a:ext cx="3868340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93883"/>
            <a:ext cx="3868340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70990"/>
            <a:ext cx="3887391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93883"/>
            <a:ext cx="3887391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6512"/>
            <a:ext cx="4629150" cy="36845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6512"/>
            <a:ext cx="4629150" cy="368455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6042"/>
            <a:ext cx="7886700" cy="100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80206"/>
            <a:ext cx="7886700" cy="328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05519"/>
            <a:ext cx="30861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send2me.cn/rpa8hI2i/QB6Q64Kt3SU5W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-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635" cy="5184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44" y="936625"/>
            <a:ext cx="1338221" cy="432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63503" y="2365820"/>
            <a:ext cx="5489803" cy="546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kumimoji="1" lang="zh-CN" altLang="en-US" sz="32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实验五：词典压缩</a:t>
            </a:r>
            <a:endParaRPr kumimoji="1" lang="en-US" altLang="zh-CN" sz="32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887673" y="517122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实验目标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5366" y="1042501"/>
            <a:ext cx="5453419" cy="870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zh-CN" altLang="en-US" sz="1400" dirty="0">
                <a:latin typeface="兰亭黑-简 纤黑" charset="-122"/>
                <a:ea typeface="兰亭黑-简 纤黑" charset="-122"/>
              </a:rPr>
              <a:t>更高效地存储倒排索引中的词项部分</a:t>
            </a:r>
            <a:endParaRPr lang="en-US" altLang="zh-CN" sz="1400" dirty="0"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>
              <a:defRPr/>
            </a:pPr>
            <a:endParaRPr lang="zh-CN" altLang="en-US" sz="1400" dirty="0">
              <a:solidFill>
                <a:srgbClr val="6C6E70"/>
              </a:solidFill>
              <a:ea typeface="兰亭黑-简 纤黑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7673" y="1622657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实验输入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1065" y="2157095"/>
            <a:ext cx="6337935" cy="1153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ts val="2200"/>
              </a:lnSpc>
            </a:pPr>
            <a:r>
              <a:rPr lang="zh-CN" altLang="en-US" sz="1400" dirty="0">
                <a:latin typeface="兰亭黑-简 纤黑" charset="-122"/>
                <a:ea typeface="兰亭黑-简 纤黑" charset="-122"/>
              </a:rPr>
              <a:t>按字典序排序的</a:t>
            </a:r>
            <a:r>
              <a:rPr lang="en-US" altLang="zh-CN" sz="1400" dirty="0">
                <a:latin typeface="兰亭黑-简 纤黑" charset="-122"/>
                <a:ea typeface="兰亭黑-简 纤黑" charset="-122"/>
              </a:rPr>
              <a:t>txt</a:t>
            </a:r>
            <a:r>
              <a:rPr lang="zh-CN" altLang="en-US" sz="1400" dirty="0">
                <a:latin typeface="兰亭黑-简 纤黑" charset="-122"/>
                <a:ea typeface="兰亭黑-简 纤黑" charset="-122"/>
              </a:rPr>
              <a:t>词项文件，词与词之间通过空格</a:t>
            </a:r>
            <a:r>
              <a:rPr lang="zh-CN" altLang="en-US" sz="1400" dirty="0">
                <a:latin typeface="兰亭黑-简 纤黑" charset="-122"/>
                <a:ea typeface="兰亭黑-简 纤黑" charset="-122"/>
              </a:rPr>
              <a:t>分隔，每个词项仅包含</a:t>
            </a:r>
            <a:r>
              <a:rPr lang="en-US" altLang="zh-CN" sz="1400" dirty="0">
                <a:latin typeface="兰亭黑-简 纤黑" charset="-122"/>
                <a:ea typeface="兰亭黑-简 纤黑" charset="-122"/>
              </a:rPr>
              <a:t>a-z,</a:t>
            </a:r>
            <a:r>
              <a:rPr lang="zh-CN" altLang="en-US" sz="1400" dirty="0">
                <a:latin typeface="兰亭黑-简 纤黑" charset="-122"/>
                <a:ea typeface="兰亭黑-简 纤黑" charset="-122"/>
              </a:rPr>
              <a:t>长度均在</a:t>
            </a:r>
            <a:r>
              <a:rPr lang="en-US" altLang="zh-CN" sz="1400" dirty="0">
                <a:latin typeface="兰亭黑-简 纤黑" charset="-122"/>
                <a:ea typeface="兰亭黑-简 纤黑" charset="-122"/>
              </a:rPr>
              <a:t>256</a:t>
            </a:r>
            <a:r>
              <a:rPr lang="zh-CN" altLang="en-US" sz="1400" dirty="0">
                <a:latin typeface="兰亭黑-简 纤黑" charset="-122"/>
                <a:ea typeface="兰亭黑-简 纤黑" charset="-122"/>
              </a:rPr>
              <a:t>以内。</a:t>
            </a:r>
            <a:endParaRPr lang="en-US" altLang="zh-CN" sz="1400" dirty="0"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>
              <a:defRPr/>
            </a:pPr>
            <a:endParaRPr lang="zh-CN" altLang="en-US" sz="1400" dirty="0">
              <a:solidFill>
                <a:srgbClr val="6C6E70"/>
              </a:solidFill>
              <a:ea typeface="兰亭黑-简 纤黑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2753" y="2935202"/>
            <a:ext cx="4591526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实验要求</a:t>
            </a:r>
            <a:endParaRPr kumimoji="1" lang="zh-CN" altLang="en-US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6145" y="3387090"/>
            <a:ext cx="6337935" cy="1518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>
              <a:lnSpc>
                <a:spcPts val="2200"/>
              </a:lnSpc>
              <a:buClrTx/>
              <a:buSzTx/>
              <a:buFontTx/>
            </a:pPr>
            <a:r>
              <a:rPr lang="zh-CN" altLang="en-US" sz="1400" dirty="0">
                <a:latin typeface="兰亭黑-简 纤黑" charset="-122"/>
                <a:ea typeface="兰亭黑-简 纤黑" charset="-122"/>
              </a:rPr>
              <a:t>1. 手动实现基于按块存储+前端编码的压缩算法（参考索引压缩课件32-36页的内容，不用实现解压，</a:t>
            </a:r>
            <a:r>
              <a:rPr lang="zh-CN" altLang="en-US" sz="1400" dirty="0">
                <a:latin typeface="兰亭黑-简 纤黑" charset="-122"/>
                <a:ea typeface="兰亭黑-简 纤黑" charset="-122"/>
                <a:sym typeface="+mn-ea"/>
              </a:rPr>
              <a:t>块大小</a:t>
            </a:r>
            <a:r>
              <a:rPr lang="en-US" altLang="zh-CN" sz="1400" dirty="0">
                <a:latin typeface="兰亭黑-简 纤黑" charset="-122"/>
                <a:ea typeface="兰亭黑-简 纤黑" charset="-122"/>
                <a:sym typeface="+mn-ea"/>
              </a:rPr>
              <a:t>k</a:t>
            </a:r>
            <a:r>
              <a:rPr lang="zh-CN" altLang="en-US" sz="1400" dirty="0">
                <a:latin typeface="兰亭黑-简 纤黑" charset="-122"/>
                <a:ea typeface="兰亭黑-简 纤黑" charset="-122"/>
                <a:sym typeface="+mn-ea"/>
              </a:rPr>
              <a:t>的值自行选择</a:t>
            </a:r>
            <a:r>
              <a:rPr lang="zh-CN" altLang="en-US" sz="1400" dirty="0">
                <a:latin typeface="兰亭黑-简 纤黑" charset="-122"/>
                <a:ea typeface="兰亭黑-简 纤黑" charset="-122"/>
              </a:rPr>
              <a:t>）（80分）</a:t>
            </a:r>
            <a:endParaRPr lang="zh-CN" altLang="en-US" sz="1400" dirty="0">
              <a:latin typeface="兰亭黑-简 纤黑" charset="-122"/>
              <a:ea typeface="兰亭黑-简 纤黑" charset="-122"/>
            </a:endParaRPr>
          </a:p>
          <a:p>
            <a:pPr marL="0" lvl="2" algn="just">
              <a:lnSpc>
                <a:spcPts val="2200"/>
              </a:lnSpc>
              <a:buClrTx/>
              <a:buSzTx/>
              <a:buFontTx/>
            </a:pPr>
            <a:r>
              <a:rPr lang="zh-CN" altLang="en-US" sz="1400" dirty="0">
                <a:latin typeface="兰亭黑-简 纤黑" charset="-122"/>
                <a:ea typeface="兰亭黑-简 纤黑" charset="-122"/>
                <a:sym typeface="+mn-ea"/>
              </a:rPr>
              <a:t>2. 现场演示功能并询问代码的实现细节和创新点，如其他的压缩算法（20 分）</a:t>
            </a:r>
            <a:endParaRPr lang="zh-CN" altLang="en-US" sz="1400" dirty="0">
              <a:latin typeface="兰亭黑-简 纤黑" charset="-122"/>
              <a:ea typeface="兰亭黑-简 纤黑" charset="-122"/>
              <a:sym typeface="+mn-ea"/>
            </a:endParaRPr>
          </a:p>
          <a:p>
            <a:pPr marL="0" lvl="2" algn="just">
              <a:lnSpc>
                <a:spcPts val="2200"/>
              </a:lnSpc>
              <a:buClrTx/>
              <a:buSzTx/>
              <a:buFontTx/>
            </a:pPr>
            <a:endParaRPr lang="zh-CN" altLang="en-US" sz="1400" dirty="0">
              <a:latin typeface="兰亭黑-简 纤黑" charset="-122"/>
              <a:ea typeface="兰亭黑-简 纤黑" charset="-122"/>
              <a:sym typeface="+mn-ea"/>
            </a:endParaRPr>
          </a:p>
          <a:p>
            <a:pPr marL="0" lvl="2" algn="just">
              <a:lnSpc>
                <a:spcPts val="2200"/>
              </a:lnSpc>
              <a:buClrTx/>
              <a:buSzTx/>
              <a:buFontTx/>
            </a:pPr>
            <a:endParaRPr lang="zh-CN" altLang="en-US" sz="1400" dirty="0"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algn="just">
              <a:lnSpc>
                <a:spcPts val="2200"/>
              </a:lnSpc>
            </a:pP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>
              <a:defRPr/>
            </a:pPr>
            <a:endParaRPr lang="zh-CN" altLang="en-US" sz="1400" dirty="0">
              <a:solidFill>
                <a:srgbClr val="6C6E70"/>
              </a:solidFill>
              <a:ea typeface="兰亭黑-简 纤黑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提交要求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提交实验报告</a:t>
            </a:r>
            <a:r>
              <a:rPr lang="zh-CN" altLang="en-US"/>
              <a:t>以及压缩后的文件</a:t>
            </a:r>
            <a:r>
              <a:rPr lang="en-US" altLang="zh-CN"/>
              <a:t>(</a:t>
            </a:r>
            <a:r>
              <a:rPr lang="zh-CN" altLang="en-US"/>
              <a:t>不用打包</a:t>
            </a:r>
            <a:r>
              <a:rPr lang="en-US" altLang="zh-CN"/>
              <a:t>)</a:t>
            </a:r>
            <a:r>
              <a:rPr lang="zh-CN" altLang="en-US"/>
              <a:t>，页数</a:t>
            </a:r>
            <a:r>
              <a:rPr lang="en-US" altLang="zh-CN"/>
              <a:t>3</a:t>
            </a:r>
            <a:r>
              <a:rPr lang="zh-CN" altLang="en-US"/>
              <a:t>页即</a:t>
            </a:r>
            <a:r>
              <a:rPr lang="zh-CN" altLang="en-US"/>
              <a:t>以内。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编程语言</a:t>
            </a:r>
            <a:r>
              <a:rPr lang="zh-CN" altLang="en-US"/>
              <a:t>不限。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实验内容包括</a:t>
            </a:r>
            <a:r>
              <a:rPr lang="en-US" altLang="zh-CN"/>
              <a:t>: (1)</a:t>
            </a:r>
            <a:r>
              <a:rPr lang="zh-CN" altLang="en-US"/>
              <a:t>压缩算法实现细节</a:t>
            </a:r>
            <a:r>
              <a:rPr lang="en-US" altLang="zh-CN"/>
              <a:t>(2)</a:t>
            </a:r>
            <a:r>
              <a:rPr lang="zh-CN" altLang="en-US"/>
              <a:t>压缩率</a:t>
            </a:r>
            <a:r>
              <a:rPr lang="en-US" altLang="zh-CN"/>
              <a:t>(</a:t>
            </a:r>
            <a:r>
              <a:rPr lang="zh-CN" altLang="en-US"/>
              <a:t>不需要考虑按块存储下词项指针的额外空间开销</a:t>
            </a:r>
            <a:r>
              <a:rPr lang="en-US" altLang="zh-CN"/>
              <a:t>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4. </a:t>
            </a:r>
            <a:r>
              <a:rPr lang="zh-CN" altLang="en-US"/>
              <a:t>截止日期：</a:t>
            </a:r>
            <a:r>
              <a:rPr lang="en-US" altLang="zh-CN"/>
              <a:t>2025-5-14 23:59:59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5. </a:t>
            </a:r>
            <a:r>
              <a:rPr lang="zh-CN" altLang="en-US"/>
              <a:t>提交网址：</a:t>
            </a:r>
            <a:r>
              <a:rPr lang="en-US" altLang="zh-CN">
                <a:hlinkClick r:id="rId1" tooltip="" action="ppaction://hlinkfile"/>
              </a:rPr>
              <a:t>https://send2me.cn/rpa8hI2i/QB6Q64Kt3SU5Wg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360</Words>
  <Application>WPS 演示</Application>
  <PresentationFormat>自定义</PresentationFormat>
  <Paragraphs>33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9" baseType="lpstr">
      <vt:lpstr>Arial</vt:lpstr>
      <vt:lpstr>宋体</vt:lpstr>
      <vt:lpstr>Wingdings</vt:lpstr>
      <vt:lpstr>兰亭黑-简 中黑</vt:lpstr>
      <vt:lpstr>黑体</vt:lpstr>
      <vt:lpstr>Gotham Bold</vt:lpstr>
      <vt:lpstr>兰亭黑-简 纤黑</vt:lpstr>
      <vt:lpstr>Calibri</vt:lpstr>
      <vt:lpstr>Geometria</vt:lpstr>
      <vt:lpstr>NumberOnly</vt:lpstr>
      <vt:lpstr>微软雅黑</vt:lpstr>
      <vt:lpstr>Arial Unicode MS</vt:lpstr>
      <vt:lpstr>Calibri Light</vt:lpstr>
      <vt:lpstr>等线</vt:lpstr>
      <vt:lpstr>Segoe Print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snow noir</dc:creator>
  <cp:lastModifiedBy>LCH</cp:lastModifiedBy>
  <cp:revision>363</cp:revision>
  <dcterms:created xsi:type="dcterms:W3CDTF">2017-10-31T12:19:00Z</dcterms:created>
  <dcterms:modified xsi:type="dcterms:W3CDTF">2025-04-24T02:03:06Z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EA83AD495EDC4964935791BACC433186</vt:lpwstr>
  </property>
  <property fmtid="{D5CDD505-2E9C-101B-9397-08002B2CF9AE}" pid="3" name="KSOProductBuildVer">
    <vt:lpwstr>2052-12.1.0.20784</vt:lpwstr>
  </property>
</Properties>
</file>