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2"/>
    <p:sldId id="354" r:id="rId3"/>
    <p:sldId id="342" r:id="rId4"/>
    <p:sldId id="356" r:id="rId5"/>
    <p:sldId id="355" r:id="rId6"/>
    <p:sldId id="357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42" userDrawn="1">
          <p15:clr>
            <a:srgbClr val="A4A3A4"/>
          </p15:clr>
        </p15:guide>
        <p15:guide id="2" orient="horz" pos="3035" userDrawn="1">
          <p15:clr>
            <a:srgbClr val="A4A3A4"/>
          </p15:clr>
        </p15:guide>
        <p15:guide id="3" pos="1474" userDrawn="1">
          <p15:clr>
            <a:srgbClr val="A4A3A4"/>
          </p15:clr>
        </p15:guide>
        <p15:guide id="4" orient="horz" pos="2495" userDrawn="1">
          <p15:clr>
            <a:srgbClr val="A4A3A4"/>
          </p15:clr>
        </p15:guide>
        <p15:guide id="5" pos="2653" userDrawn="1">
          <p15:clr>
            <a:srgbClr val="A4A3A4"/>
          </p15:clr>
        </p15:guide>
        <p15:guide id="6" orient="horz" pos="2093" userDrawn="1">
          <p15:clr>
            <a:srgbClr val="A4A3A4"/>
          </p15:clr>
        </p15:guide>
        <p15:guide id="7" orient="horz" pos="590" userDrawn="1">
          <p15:clr>
            <a:srgbClr val="A4A3A4"/>
          </p15:clr>
        </p15:guide>
        <p15:guide id="8" orient="horz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 showGuides="1">
      <p:cViewPr varScale="1">
        <p:scale>
          <a:sx n="103" d="100"/>
          <a:sy n="103" d="100"/>
        </p:scale>
        <p:origin x="444" y="56"/>
      </p:cViewPr>
      <p:guideLst>
        <p:guide pos="5542"/>
        <p:guide orient="horz" pos="3035"/>
        <p:guide pos="1474"/>
        <p:guide orient="horz" pos="2495"/>
        <p:guide pos="2653"/>
        <p:guide orient="horz" pos="2093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2025/4/23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2me.cn/wYt_a5qa/SkGmt93lpl0leQ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实验四：倒排索引（二）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517122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366" y="1042501"/>
            <a:ext cx="5453419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更高效地基于倒排索引实现关联词的联合搜索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2" name="Picture 2" descr="链表遍历，时间代价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4" y="3784452"/>
            <a:ext cx="5387311" cy="12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跳表查找，检索加速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" y="3285334"/>
            <a:ext cx="7497203" cy="18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链表遍历，时间代价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1" y="1511348"/>
            <a:ext cx="7453223" cy="16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723" y="1129167"/>
            <a:ext cx="8462514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实验步骤：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Step1.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lab3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基础上实现倒排索引的跳表优化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Step2.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支持输出与某个词具有关联关系的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K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个相似词的功能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Step3.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最终输出指定词以及与指定词语义相似度最高的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Top2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个词同时包含的文档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，以及检索时间。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示例：输入“优秀”，检索到其文档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[1,2,3,10]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，与之相似度最高的词为“良好”和“不错”，其文档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分别为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[1,3,11]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[1,2,3]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，最后合并输出即为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[1,3]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提示：其中语义相似度可以借助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word2vec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或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Bert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等预训练模型对词语进行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Embedding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，编码成某个向量，例如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x=[0.1,0.2,0.15]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，而后基于例如欧几里得距离衡量两个向量的相似度。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05" y="1361101"/>
            <a:ext cx="7928335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article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目录下的所有文件（文件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即文件名），分词去除标点，数字，单字。基于跳表实现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倒排索引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支持任意词的检索，</a:t>
            </a:r>
            <a:r>
              <a:rPr lang="zh-CN" altLang="en-US" sz="14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输出指定词及其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语义相似度最高的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个词同时包含时对应的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文件</a:t>
            </a:r>
            <a:r>
              <a:rPr lang="en-US" altLang="zh-CN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以及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检索时间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，如算法的设计优化思路以及检索的更多功能（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724670"/>
            <a:ext cx="4572000" cy="35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7622" y="776953"/>
            <a:ext cx="8241418" cy="375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ts val="2200"/>
              </a:lnSpc>
              <a:buNone/>
            </a:pP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实验报告要求：</a:t>
            </a: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报告页数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页及以内。</a:t>
            </a: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报告中不要出现大段的源码，以文字描述为主，可以出现一些关键代码。</a:t>
            </a: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实验报告需包含（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）倒排索引优化实现（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）语义相似性度量方法（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输入以下词汇：互联网，经济，美国，消费，军队，展示实验结果（若文档过多，则展示部分文档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ID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即可）。</a:t>
            </a:r>
            <a:endParaRPr lang="zh-CN" altLang="en-US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提交要求：</a:t>
            </a: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只提交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.pdf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文件</a:t>
            </a: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提交网址：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hlinkClick r:id="rId2" action="ppaction://hlinkfile"/>
              </a:rPr>
              <a:t>https://send2me.cn/wYt_a5qa/SkGmt93lpl0leQ</a:t>
            </a:r>
            <a:endParaRPr lang="en-US" altLang="zh-CN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截止日期：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2025-04-23 23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59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EE9FC6-9F3A-C545-99E0-3965FE8EC05B}"/>
              </a:ext>
            </a:extLst>
          </p:cNvPr>
          <p:cNvSpPr/>
          <p:nvPr/>
        </p:nvSpPr>
        <p:spPr>
          <a:xfrm>
            <a:off x="3095368" y="1804087"/>
            <a:ext cx="1631092" cy="469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分词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tokenized_docs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21A361-FCCC-6C52-F6C9-1D692AED4C4A}"/>
              </a:ext>
            </a:extLst>
          </p:cNvPr>
          <p:cNvSpPr/>
          <p:nvPr/>
        </p:nvSpPr>
        <p:spPr>
          <a:xfrm>
            <a:off x="3095368" y="869092"/>
            <a:ext cx="1631092" cy="469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倒排索引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A895BF2-66BA-D7B9-59C7-E5F99EDFA505}"/>
              </a:ext>
            </a:extLst>
          </p:cNvPr>
          <p:cNvSpPr/>
          <p:nvPr/>
        </p:nvSpPr>
        <p:spPr>
          <a:xfrm rot="10800000">
            <a:off x="3808970" y="1351005"/>
            <a:ext cx="203887" cy="440725"/>
          </a:xfrm>
          <a:prstGeom prst="downArrow">
            <a:avLst>
              <a:gd name="adj1" fmla="val 25758"/>
              <a:gd name="adj2" fmla="val 4697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86A4ED2-A557-651C-A32E-07EADC49C9E1}"/>
              </a:ext>
            </a:extLst>
          </p:cNvPr>
          <p:cNvSpPr/>
          <p:nvPr/>
        </p:nvSpPr>
        <p:spPr>
          <a:xfrm>
            <a:off x="3808970" y="2298357"/>
            <a:ext cx="203887" cy="440725"/>
          </a:xfrm>
          <a:prstGeom prst="downArrow">
            <a:avLst>
              <a:gd name="adj1" fmla="val 25758"/>
              <a:gd name="adj2" fmla="val 4697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901CDB2-5FF6-5DE9-2434-91E64B7F366E}"/>
              </a:ext>
            </a:extLst>
          </p:cNvPr>
          <p:cNvSpPr/>
          <p:nvPr/>
        </p:nvSpPr>
        <p:spPr>
          <a:xfrm>
            <a:off x="3095368" y="2739082"/>
            <a:ext cx="1631092" cy="469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word_list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830F71-32ED-BA0C-E732-6DCC872031FE}"/>
              </a:ext>
            </a:extLst>
          </p:cNvPr>
          <p:cNvSpPr txBox="1"/>
          <p:nvPr/>
        </p:nvSpPr>
        <p:spPr>
          <a:xfrm>
            <a:off x="4083908" y="2391032"/>
            <a:ext cx="908222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去重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5595B97-455F-4969-09FD-76C9FBF90EFC}"/>
              </a:ext>
            </a:extLst>
          </p:cNvPr>
          <p:cNvSpPr/>
          <p:nvPr/>
        </p:nvSpPr>
        <p:spPr>
          <a:xfrm>
            <a:off x="3827505" y="3233352"/>
            <a:ext cx="203887" cy="440725"/>
          </a:xfrm>
          <a:prstGeom prst="downArrow">
            <a:avLst>
              <a:gd name="adj1" fmla="val 25758"/>
              <a:gd name="adj2" fmla="val 4697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87EEEC9-A2ED-2A91-5B68-7A1B5EB215EC}"/>
              </a:ext>
            </a:extLst>
          </p:cNvPr>
          <p:cNvSpPr/>
          <p:nvPr/>
        </p:nvSpPr>
        <p:spPr>
          <a:xfrm>
            <a:off x="3113903" y="3674077"/>
            <a:ext cx="1631092" cy="469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word_vector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CB9053-5ED8-8910-8CE7-8C9AA7486D4F}"/>
              </a:ext>
            </a:extLst>
          </p:cNvPr>
          <p:cNvSpPr txBox="1"/>
          <p:nvPr/>
        </p:nvSpPr>
        <p:spPr>
          <a:xfrm>
            <a:off x="4083908" y="3348511"/>
            <a:ext cx="908222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BERT</a:t>
            </a:r>
            <a:endParaRPr lang="zh-CN" altLang="en-US" b="1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F750326-5C57-F6FC-293E-875E72EDF38D}"/>
              </a:ext>
            </a:extLst>
          </p:cNvPr>
          <p:cNvSpPr/>
          <p:nvPr/>
        </p:nvSpPr>
        <p:spPr>
          <a:xfrm>
            <a:off x="3833683" y="4172467"/>
            <a:ext cx="203887" cy="440725"/>
          </a:xfrm>
          <a:prstGeom prst="downArrow">
            <a:avLst>
              <a:gd name="adj1" fmla="val 25758"/>
              <a:gd name="adj2" fmla="val 4697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335A8C2-9F8F-0830-139E-E61A494B23CB}"/>
              </a:ext>
            </a:extLst>
          </p:cNvPr>
          <p:cNvSpPr/>
          <p:nvPr/>
        </p:nvSpPr>
        <p:spPr>
          <a:xfrm>
            <a:off x="3120081" y="4613192"/>
            <a:ext cx="1631092" cy="469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faiss.index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FBCCFB-8C41-D1F1-917B-2691D5D6909F}"/>
              </a:ext>
            </a:extLst>
          </p:cNvPr>
          <p:cNvSpPr txBox="1"/>
          <p:nvPr/>
        </p:nvSpPr>
        <p:spPr>
          <a:xfrm>
            <a:off x="4117889" y="4283506"/>
            <a:ext cx="908222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FAISS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62B315-19A4-D163-0257-6BD35729C9C0}"/>
              </a:ext>
            </a:extLst>
          </p:cNvPr>
          <p:cNvSpPr txBox="1"/>
          <p:nvPr/>
        </p:nvSpPr>
        <p:spPr>
          <a:xfrm>
            <a:off x="5132686" y="3556089"/>
            <a:ext cx="908222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查询词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61E8801-FB81-FCFB-0B40-DE8BFABAA54D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5586796" y="3856941"/>
            <a:ext cx="1" cy="356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F285216-3763-819C-64AF-86FA8C2867BD}"/>
              </a:ext>
            </a:extLst>
          </p:cNvPr>
          <p:cNvSpPr txBox="1"/>
          <p:nvPr/>
        </p:nvSpPr>
        <p:spPr>
          <a:xfrm>
            <a:off x="5674837" y="3842781"/>
            <a:ext cx="908222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BERT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986EDE-C06C-1AF2-32A4-BC98CD5DA38C}"/>
              </a:ext>
            </a:extLst>
          </p:cNvPr>
          <p:cNvSpPr txBox="1"/>
          <p:nvPr/>
        </p:nvSpPr>
        <p:spPr>
          <a:xfrm>
            <a:off x="5044645" y="4213399"/>
            <a:ext cx="1084301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查询词向量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304A442-A4E0-623E-FD20-C8015F9902CD}"/>
              </a:ext>
            </a:extLst>
          </p:cNvPr>
          <p:cNvCxnSpPr>
            <a:cxnSpLocks/>
            <a:stCxn id="15" idx="1"/>
            <a:endCxn id="9" idx="1"/>
          </p:cNvCxnSpPr>
          <p:nvPr/>
        </p:nvCxnSpPr>
        <p:spPr>
          <a:xfrm rot="10800000">
            <a:off x="3095369" y="2973860"/>
            <a:ext cx="24713" cy="1874110"/>
          </a:xfrm>
          <a:prstGeom prst="bentConnector3">
            <a:avLst>
              <a:gd name="adj1" fmla="val 310006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851C9C8-B460-AF09-390A-452060398691}"/>
              </a:ext>
            </a:extLst>
          </p:cNvPr>
          <p:cNvSpPr txBox="1"/>
          <p:nvPr/>
        </p:nvSpPr>
        <p:spPr>
          <a:xfrm>
            <a:off x="1624405" y="3261938"/>
            <a:ext cx="567380" cy="92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TOPK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相似词索引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4ADFB1F7-EF81-0DE4-4799-687238C36D05}"/>
              </a:ext>
            </a:extLst>
          </p:cNvPr>
          <p:cNvCxnSpPr>
            <a:cxnSpLocks/>
            <a:stCxn id="26" idx="2"/>
            <a:endCxn id="15" idx="3"/>
          </p:cNvCxnSpPr>
          <p:nvPr/>
        </p:nvCxnSpPr>
        <p:spPr>
          <a:xfrm rot="5400000">
            <a:off x="5002126" y="4263299"/>
            <a:ext cx="333719" cy="8356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4C5B395-E125-8595-FB7D-4C020BDA12D8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V="1">
            <a:off x="4726460" y="1103870"/>
            <a:ext cx="12700" cy="1869990"/>
          </a:xfrm>
          <a:prstGeom prst="bentConnector3">
            <a:avLst>
              <a:gd name="adj1" fmla="val 520540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9DA3735-972C-9823-9148-16E1D04F3B79}"/>
              </a:ext>
            </a:extLst>
          </p:cNvPr>
          <p:cNvSpPr txBox="1"/>
          <p:nvPr/>
        </p:nvSpPr>
        <p:spPr>
          <a:xfrm>
            <a:off x="5561566" y="1586647"/>
            <a:ext cx="567380" cy="717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TOPK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相似词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4D5EDB-16FA-C031-74A5-4D2D4D47CFF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131541" y="1103870"/>
            <a:ext cx="9638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5AA37ED-1F30-AA16-3C52-BE18F6D387D1}"/>
              </a:ext>
            </a:extLst>
          </p:cNvPr>
          <p:cNvSpPr txBox="1"/>
          <p:nvPr/>
        </p:nvSpPr>
        <p:spPr>
          <a:xfrm>
            <a:off x="2189723" y="561546"/>
            <a:ext cx="1046722" cy="5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倒排索引表取交集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6FAFAB4-D8C0-7CAA-037B-526E382011AB}"/>
              </a:ext>
            </a:extLst>
          </p:cNvPr>
          <p:cNvSpPr txBox="1"/>
          <p:nvPr/>
        </p:nvSpPr>
        <p:spPr>
          <a:xfrm>
            <a:off x="1356154" y="953444"/>
            <a:ext cx="908222" cy="30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查询结果</a:t>
            </a:r>
          </a:p>
        </p:txBody>
      </p:sp>
    </p:spTree>
    <p:extLst>
      <p:ext uri="{BB962C8B-B14F-4D97-AF65-F5344CB8AC3E}">
        <p14:creationId xmlns:p14="http://schemas.microsoft.com/office/powerpoint/2010/main" val="402155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430</Words>
  <Application>Microsoft Office PowerPoint</Application>
  <PresentationFormat>自定义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DengXian</vt:lpstr>
      <vt:lpstr>楷体</vt:lpstr>
      <vt:lpstr>兰亭黑-简 纤黑</vt:lpstr>
      <vt:lpstr>兰亭黑-简 中黑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佳亮 李</cp:lastModifiedBy>
  <cp:revision>372</cp:revision>
  <dcterms:created xsi:type="dcterms:W3CDTF">2017-10-31T12:19:00Z</dcterms:created>
  <dcterms:modified xsi:type="dcterms:W3CDTF">2025-04-23T07:15:36Z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2052-12.1.0.20305</vt:lpwstr>
  </property>
</Properties>
</file>