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63" r:id="rId4"/>
    <p:sldId id="257" r:id="rId5"/>
    <p:sldId id="258" r:id="rId6"/>
    <p:sldId id="259" r:id="rId7"/>
    <p:sldId id="260" r:id="rId8"/>
    <p:sldId id="261" r:id="rId9"/>
    <p:sldId id="266" r:id="rId10"/>
    <p:sldId id="274" r:id="rId11"/>
    <p:sldId id="275" r:id="rId12"/>
    <p:sldId id="276" r:id="rId13"/>
    <p:sldId id="268" r:id="rId14"/>
    <p:sldId id="267" r:id="rId15"/>
    <p:sldId id="269" r:id="rId16"/>
    <p:sldId id="270" r:id="rId17"/>
    <p:sldId id="284" r:id="rId18"/>
    <p:sldId id="271" r:id="rId19"/>
    <p:sldId id="265" r:id="rId20"/>
    <p:sldId id="272" r:id="rId21"/>
    <p:sldId id="273" r:id="rId22"/>
    <p:sldId id="277" r:id="rId23"/>
    <p:sldId id="278" r:id="rId24"/>
    <p:sldId id="279" r:id="rId25"/>
    <p:sldId id="262" r:id="rId26"/>
    <p:sldId id="281" r:id="rId27"/>
    <p:sldId id="282" r:id="rId28"/>
    <p:sldId id="283" r:id="rId29"/>
    <p:sldId id="286" r:id="rId30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0430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用来处理顶点的信息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4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Fragment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用来处理，</a:t>
            </a:r>
            <a:r>
              <a:rPr lang="en-US" altLang="zh-CN" dirty="0" err="1" smtClean="0"/>
              <a:t>Rasterization</a:t>
            </a:r>
            <a:r>
              <a:rPr lang="zh-CN" altLang="en-US" dirty="0" smtClean="0"/>
              <a:t>之后的片段信息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63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 Programming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535353"/>
                </a:solidFill>
              </a:rPr>
              <a:t>2014-11-6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8" y="738553"/>
            <a:ext cx="11981718" cy="82911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089655" y="272561"/>
            <a:ext cx="1753583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88495" y="272561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43887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7" y="2072771"/>
            <a:ext cx="12009005" cy="557653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44829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9364" y="249474"/>
            <a:ext cx="2136531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09640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4" y="385885"/>
            <a:ext cx="12286016" cy="864381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21" y="0"/>
            <a:ext cx="1846879" cy="1740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866164" y="254000"/>
            <a:ext cx="1940905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6234" y="254000"/>
            <a:ext cx="2011244" cy="9223130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88521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一个简单的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范例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4399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这些信息通常由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8" y="4455493"/>
            <a:ext cx="11942959" cy="28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1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19946" cy="9777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736033"/>
            <a:ext cx="20925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顶点信息的传入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4666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798" y="465990"/>
            <a:ext cx="1846879" cy="17408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1798" y="4459034"/>
            <a:ext cx="20925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Gill Sans Light"/>
              </a:rPr>
              <a:t>“三角形”信息的传入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8" y="3681591"/>
            <a:ext cx="7931998" cy="29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555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/>
              <a:t>WebGL</a:t>
            </a:r>
            <a:r>
              <a:rPr lang="zh-CN" altLang="en-US" sz="4400" dirty="0" smtClean="0"/>
              <a:t>基本图形与绘制</a:t>
            </a:r>
            <a:endParaRPr lang="zh-CN" altLang="en-US" sz="4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2088660"/>
            <a:ext cx="10526966" cy="72071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68757" y="2914939"/>
            <a:ext cx="65024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/>
              <a:t>gl.drawArrays</a:t>
            </a:r>
            <a:r>
              <a:rPr lang="en-US" altLang="zh-CN" dirty="0"/>
              <a:t>(</a:t>
            </a:r>
            <a:r>
              <a:rPr lang="en-US" altLang="zh-CN" dirty="0" err="1"/>
              <a:t>gl.TRIANGLES</a:t>
            </a:r>
            <a:r>
              <a:rPr lang="en-US" altLang="zh-CN" dirty="0"/>
              <a:t>, 0, n);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93533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渐变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57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WebGL绘制一个渐变的三角形所需信息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每个顶点的颜色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组成三角形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按照渐变的方式填充三角形内部</a:t>
            </a:r>
            <a:endParaRPr sz="4600" dirty="0">
              <a:solidFill>
                <a:srgbClr val="535353"/>
              </a:solidFill>
            </a:endParaRPr>
          </a:p>
        </p:txBody>
      </p:sp>
      <p:pic>
        <p:nvPicPr>
          <p:cNvPr id="5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5373" y="3919615"/>
            <a:ext cx="3589598" cy="35895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698227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WebGL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altLang="zh-CN" sz="3200" dirty="0" smtClean="0"/>
              <a:t>Canvas</a:t>
            </a:r>
            <a:r>
              <a:rPr lang="zh-CN" altLang="en-US" sz="3200" dirty="0" smtClean="0"/>
              <a:t>使用</a:t>
            </a:r>
            <a:r>
              <a:rPr lang="en-US" altLang="zh-CN" sz="3200" dirty="0" err="1" smtClean="0"/>
              <a:t>Javascript</a:t>
            </a:r>
            <a:r>
              <a:rPr lang="zh-CN" altLang="en-US" sz="3200" dirty="0" smtClean="0"/>
              <a:t>代码，通过</a:t>
            </a:r>
            <a:r>
              <a:rPr lang="en-US" altLang="zh-CN" sz="3200" dirty="0" smtClean="0"/>
              <a:t>context</a:t>
            </a:r>
            <a:r>
              <a:rPr lang="zh-CN" altLang="en-US" sz="3200" dirty="0" smtClean="0"/>
              <a:t>调用各种绘制函数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93" y="2403671"/>
            <a:ext cx="8979327" cy="56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1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60438" y="4511787"/>
            <a:ext cx="324436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VertexBuffer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传入更多顶点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31"/>
            <a:ext cx="9986431" cy="89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00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86430" y="4511787"/>
            <a:ext cx="301836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 latinLnBrk="1" hangingPunct="0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更多顶点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4876" y="209261"/>
            <a:ext cx="2595485" cy="25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6" y="1661919"/>
            <a:ext cx="6256855" cy="68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07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Varying</a:t>
            </a:r>
            <a:r>
              <a:rPr lang="zh-CN" altLang="en-US" dirty="0"/>
              <a:t>变量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0" y="3756136"/>
            <a:ext cx="12597259" cy="45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28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插值操作（</a:t>
            </a:r>
            <a:r>
              <a:rPr lang="en-US" altLang="zh-CN" dirty="0" smtClean="0"/>
              <a:t>Interpolation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227497"/>
            <a:ext cx="12430785" cy="41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7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3258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相关库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的引用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0" y="3169433"/>
            <a:ext cx="8442360" cy="50337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altLang="zh-CN" sz="7200" cap="all" dirty="0" smtClean="0">
                <a:solidFill>
                  <a:srgbClr val="535353"/>
                </a:solidFill>
              </a:rPr>
              <a:t>matrix</a:t>
            </a:r>
            <a:r>
              <a:rPr lang="zh-CN" altLang="en-US" sz="7200" cap="all" dirty="0" smtClean="0">
                <a:solidFill>
                  <a:srgbClr val="535353"/>
                </a:solidFill>
              </a:rPr>
              <a:t>库与模型变换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39" y="2235440"/>
            <a:ext cx="6396477" cy="1844970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0" y="4431864"/>
            <a:ext cx="10612959" cy="48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658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692400"/>
            <a:ext cx="10388678" cy="32077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647" y="6954255"/>
            <a:ext cx="1275315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altLang="zh-CN" b="1" dirty="0" err="1" smtClean="0"/>
              <a:t>requestAnimationFrame</a:t>
            </a:r>
            <a:endParaRPr lang="en-US" altLang="zh-CN" b="1" dirty="0" smtClean="0"/>
          </a:p>
          <a:p>
            <a:pPr rtl="0" latinLnBrk="1" hangingPunct="0"/>
            <a:r>
              <a:rPr lang="zh-CN" altLang="en-US" b="1" dirty="0" smtClean="0"/>
              <a:t>与</a:t>
            </a:r>
            <a:endParaRPr lang="en-US" altLang="zh-CN" b="1" dirty="0" smtClean="0"/>
          </a:p>
          <a:p>
            <a:pPr rtl="0" latinLnBrk="1" hangingPunct="0"/>
            <a:r>
              <a:rPr lang="en-US" altLang="zh-CN" b="1" dirty="0" err="1" smtClean="0"/>
              <a:t>setInterval</a:t>
            </a:r>
            <a:r>
              <a:rPr lang="en-US" altLang="zh-CN" b="1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func</a:t>
            </a:r>
            <a:r>
              <a:rPr lang="en-US" altLang="zh-CN" dirty="0"/>
              <a:t>, delay)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5974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切换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VSHADER_SOURCE_1, FSHADER_SOURCE_1)</a:t>
            </a:r>
          </a:p>
          <a:p>
            <a:r>
              <a:rPr lang="en-US" altLang="zh-CN" sz="3600" dirty="0" err="1"/>
              <a:t>initShaders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gl</a:t>
            </a:r>
            <a:r>
              <a:rPr lang="en-US" altLang="zh-CN" sz="3600" dirty="0"/>
              <a:t>, </a:t>
            </a:r>
            <a:r>
              <a:rPr lang="en-US" altLang="zh-CN" sz="3600" dirty="0" smtClean="0"/>
              <a:t>VSHADER_SOURCE_2, FSHADER_SOURCE_2)</a:t>
            </a:r>
          </a:p>
          <a:p>
            <a:r>
              <a:rPr lang="zh-CN" altLang="en-US" sz="3600" dirty="0" smtClean="0"/>
              <a:t>这种方法简单便捷，但是存在性能问题，详情查看</a:t>
            </a:r>
            <a:r>
              <a:rPr lang="en-US" altLang="zh-CN" sz="3600" dirty="0" smtClean="0"/>
              <a:t>cuon-util.js</a:t>
            </a:r>
            <a:r>
              <a:rPr lang="zh-CN" altLang="en-US" sz="3600" dirty="0" smtClean="0"/>
              <a:t>库中的源代码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64805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1616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400" dirty="0" err="1" smtClean="0"/>
              <a:t>WebGL</a:t>
            </a:r>
            <a:r>
              <a:rPr lang="zh-CN" altLang="en-US" sz="3400" dirty="0" smtClean="0"/>
              <a:t>以</a:t>
            </a:r>
            <a:r>
              <a:rPr sz="3400" dirty="0" smtClean="0">
                <a:solidFill>
                  <a:srgbClr val="535353"/>
                </a:solidFill>
              </a:rPr>
              <a:t>Canvas</a:t>
            </a:r>
            <a:r>
              <a:rPr lang="zh-CN" altLang="en-US" sz="3400" dirty="0" smtClean="0">
                <a:solidFill>
                  <a:srgbClr val="535353"/>
                </a:solidFill>
              </a:rPr>
              <a:t>为载体</a:t>
            </a:r>
            <a:r>
              <a:rPr sz="3400" dirty="0" smtClean="0">
                <a:solidFill>
                  <a:srgbClr val="535353"/>
                </a:solidFill>
              </a:rPr>
              <a:t>，</a:t>
            </a:r>
            <a:r>
              <a:rPr sz="3400" dirty="0" err="1" smtClean="0">
                <a:solidFill>
                  <a:srgbClr val="535353"/>
                </a:solidFill>
              </a:rPr>
              <a:t>获取一个</a:t>
            </a:r>
            <a:r>
              <a:rPr lang="zh-CN" altLang="en-US" sz="3400" dirty="0" smtClean="0">
                <a:solidFill>
                  <a:srgbClr val="535353"/>
                </a:solidFill>
              </a:rPr>
              <a:t>上下文</a:t>
            </a:r>
            <a:r>
              <a:rPr lang="en-US" altLang="zh-CN" sz="3400" dirty="0" err="1" smtClean="0">
                <a:solidFill>
                  <a:srgbClr val="535353"/>
                </a:solidFill>
              </a:rPr>
              <a:t>gl</a:t>
            </a:r>
            <a:r>
              <a:rPr sz="3400" dirty="0" err="1" smtClean="0">
                <a:solidFill>
                  <a:srgbClr val="535353"/>
                </a:solidFill>
              </a:rPr>
              <a:t>来调用各种接口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3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4014" y="2415995"/>
            <a:ext cx="8836772" cy="544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16723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从Canvas到WebGL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400" dirty="0" err="1" smtClean="0">
                <a:solidFill>
                  <a:srgbClr val="535353"/>
                </a:solidFill>
              </a:rPr>
              <a:t>WebG</a:t>
            </a:r>
            <a:r>
              <a:rPr lang="en-US" sz="3400" dirty="0" err="1" smtClean="0"/>
              <a:t>L</a:t>
            </a:r>
            <a:r>
              <a:rPr lang="zh-CN" altLang="en-US" sz="3400" dirty="0" smtClean="0"/>
              <a:t>以</a:t>
            </a:r>
            <a:r>
              <a:rPr lang="en-US" altLang="zh-CN" sz="3400" dirty="0" smtClean="0"/>
              <a:t>Canvas</a:t>
            </a:r>
            <a:r>
              <a:rPr lang="zh-CN" altLang="en-US" sz="3400" dirty="0" smtClean="0"/>
              <a:t>为载体在浏览器中绘制，但具有不同的坐标系</a:t>
            </a:r>
            <a:endParaRPr sz="3400" dirty="0">
              <a:solidFill>
                <a:srgbClr val="535353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0" y="2730500"/>
            <a:ext cx="5746750" cy="521639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00" y="2730500"/>
            <a:ext cx="5868440" cy="52163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WebGL组成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WebGL</a:t>
            </a:r>
            <a:r>
              <a:rPr lang="zh-CN" altLang="en-US" sz="3100" dirty="0" smtClean="0">
                <a:solidFill>
                  <a:srgbClr val="535353"/>
                </a:solidFill>
              </a:rPr>
              <a:t>系统包含两种编程语言：</a:t>
            </a:r>
            <a:r>
              <a:rPr lang="en-US" altLang="zh-CN" sz="3100" dirty="0" err="1" smtClean="0">
                <a:solidFill>
                  <a:srgbClr val="535353"/>
                </a:solidFill>
              </a:rPr>
              <a:t>Javascript</a:t>
            </a:r>
            <a:r>
              <a:rPr lang="zh-CN" altLang="en-US" sz="3100" dirty="0" smtClean="0">
                <a:solidFill>
                  <a:srgbClr val="535353"/>
                </a:solidFill>
              </a:rPr>
              <a:t>和</a:t>
            </a:r>
            <a:r>
              <a:rPr lang="en-US" altLang="zh-CN" sz="3100" dirty="0" smtClean="0">
                <a:solidFill>
                  <a:srgbClr val="535353"/>
                </a:solidFill>
              </a:rPr>
              <a:t>OpenGL </a:t>
            </a:r>
            <a:r>
              <a:rPr lang="en-US" altLang="zh-CN" sz="3100" dirty="0" smtClean="0"/>
              <a:t>ES Shading Language</a:t>
            </a: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Javascript进行总体控制，</a:t>
            </a:r>
            <a:r>
              <a:rPr sz="3100" dirty="0" err="1" smtClean="0">
                <a:solidFill>
                  <a:srgbClr val="535353"/>
                </a:solidFill>
              </a:rPr>
              <a:t>提供绘制内容</a:t>
            </a:r>
            <a:r>
              <a:rPr lang="zh-CN" altLang="en-US" sz="3100" dirty="0" smtClean="0"/>
              <a:t>（画什么）</a:t>
            </a:r>
            <a:endParaRPr sz="3100" dirty="0">
              <a:solidFill>
                <a:srgbClr val="535353"/>
              </a:solidFill>
            </a:endParaRPr>
          </a:p>
          <a:p>
            <a:pPr marL="1392306" lvl="2" indent="-350906">
              <a:defRPr sz="1800">
                <a:solidFill>
                  <a:srgbClr val="000000"/>
                </a:solidFill>
              </a:defRPr>
            </a:pPr>
            <a:r>
              <a:rPr sz="3100" dirty="0" err="1">
                <a:solidFill>
                  <a:srgbClr val="535353"/>
                </a:solidFill>
              </a:rPr>
              <a:t>着色器语言（Shading</a:t>
            </a:r>
            <a:r>
              <a:rPr sz="3100" dirty="0">
                <a:solidFill>
                  <a:srgbClr val="535353"/>
                </a:solidFill>
              </a:rPr>
              <a:t> </a:t>
            </a:r>
            <a:r>
              <a:rPr sz="3100" dirty="0" err="1">
                <a:solidFill>
                  <a:srgbClr val="535353"/>
                </a:solidFill>
              </a:rPr>
              <a:t>Language）</a:t>
            </a:r>
            <a:r>
              <a:rPr sz="3100" dirty="0" err="1" smtClean="0">
                <a:solidFill>
                  <a:srgbClr val="535353"/>
                </a:solidFill>
              </a:rPr>
              <a:t>控制绘制过程</a:t>
            </a:r>
            <a:r>
              <a:rPr lang="zh-CN" altLang="en-US" sz="3100" dirty="0" smtClean="0">
                <a:solidFill>
                  <a:srgbClr val="535353"/>
                </a:solidFill>
              </a:rPr>
              <a:t>（怎么画）</a:t>
            </a:r>
            <a:endParaRPr sz="3100" dirty="0">
              <a:solidFill>
                <a:srgbClr val="535353"/>
              </a:solidFill>
            </a:endParaRPr>
          </a:p>
          <a:p>
            <a:pPr marL="871606" lvl="1" indent="-350906">
              <a:defRPr sz="1800">
                <a:solidFill>
                  <a:srgbClr val="000000"/>
                </a:solidFill>
              </a:defRPr>
            </a:pPr>
            <a:r>
              <a:rPr sz="3100" dirty="0" err="1" smtClean="0">
                <a:solidFill>
                  <a:srgbClr val="535353"/>
                </a:solidFill>
              </a:rPr>
              <a:t>着色器语言的代码</a:t>
            </a:r>
            <a:r>
              <a:rPr lang="zh-CN" altLang="en-US" sz="3100" dirty="0" smtClean="0">
                <a:solidFill>
                  <a:srgbClr val="535353"/>
                </a:solidFill>
              </a:rPr>
              <a:t>以字符串的形式</a:t>
            </a:r>
            <a:r>
              <a:rPr sz="3100" dirty="0" err="1" smtClean="0">
                <a:solidFill>
                  <a:srgbClr val="535353"/>
                </a:solidFill>
              </a:rPr>
              <a:t>通过</a:t>
            </a:r>
            <a:r>
              <a:rPr sz="3100" dirty="0" err="1">
                <a:solidFill>
                  <a:srgbClr val="535353"/>
                </a:solidFill>
              </a:rPr>
              <a:t>Javascript传入WebGL系统，并由显卡来执行</a:t>
            </a:r>
            <a:r>
              <a:rPr sz="3100" dirty="0">
                <a:solidFill>
                  <a:srgbClr val="535353"/>
                </a:solidFill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WEBGL——</a:t>
            </a:r>
            <a:r>
              <a:rPr sz="7200" cap="all" dirty="0" err="1">
                <a:solidFill>
                  <a:srgbClr val="535353"/>
                </a:solidFill>
              </a:rPr>
              <a:t>SHader</a:t>
            </a:r>
            <a:endParaRPr sz="7200" cap="all" dirty="0">
              <a:solidFill>
                <a:srgbClr val="535353"/>
              </a:solidFill>
            </a:endParaRPr>
          </a:p>
        </p:txBody>
      </p:sp>
      <p:pic>
        <p:nvPicPr>
          <p:cNvPr id="43" name="pasted-image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6" y="2571706"/>
            <a:ext cx="10194776" cy="484020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355600" y="3066402"/>
            <a:ext cx="12293600" cy="62992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520699" indent="-520699">
              <a:defRPr sz="3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hader</a:t>
            </a:r>
            <a:r>
              <a:rPr sz="36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是由显卡执行的程序，由Javascript传入WebGL</a:t>
            </a:r>
            <a:r>
              <a:rPr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中以字符串的形式存在</a:t>
            </a:r>
            <a:endParaRPr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WEBGL</a:t>
            </a:r>
            <a:r>
              <a:rPr sz="7200" cap="all" dirty="0" smtClean="0">
                <a:solidFill>
                  <a:srgbClr val="535353"/>
                </a:solidFill>
              </a:rPr>
              <a:t>——SHADER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使用Shader之前，</a:t>
            </a:r>
            <a:r>
              <a:rPr sz="3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需要编译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zh-CN" altLang="en-US" sz="3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3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启用，比较复杂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通过cuon-utils.js库，简化这一过程</a:t>
            </a:r>
            <a:endParaRPr sz="3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899" y="5620216"/>
            <a:ext cx="12573001" cy="302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 err="1">
                <a:solidFill>
                  <a:srgbClr val="535353"/>
                </a:solidFill>
              </a:rPr>
              <a:t>WebGL绘制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WebGL</a:t>
            </a:r>
            <a:r>
              <a:rPr sz="4600" dirty="0" err="1" smtClean="0">
                <a:solidFill>
                  <a:srgbClr val="535353"/>
                </a:solidFill>
              </a:rPr>
              <a:t>绘制一个</a:t>
            </a:r>
            <a:r>
              <a:rPr lang="zh-CN" altLang="en-US" sz="4600" dirty="0" smtClean="0">
                <a:solidFill>
                  <a:srgbClr val="535353"/>
                </a:solidFill>
              </a:rPr>
              <a:t>红色</a:t>
            </a:r>
            <a:r>
              <a:rPr sz="4600" dirty="0" err="1" smtClean="0">
                <a:solidFill>
                  <a:srgbClr val="535353"/>
                </a:solidFill>
              </a:rPr>
              <a:t>的三角形所需信息</a:t>
            </a:r>
            <a:r>
              <a:rPr sz="4600" dirty="0">
                <a:solidFill>
                  <a:srgbClr val="535353"/>
                </a:solidFill>
              </a:rPr>
              <a:t>：</a:t>
            </a: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4600" dirty="0" err="1">
                <a:solidFill>
                  <a:srgbClr val="535353"/>
                </a:solidFill>
              </a:rPr>
              <a:t>三个顶点坐标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它们组</a:t>
            </a:r>
            <a:r>
              <a:rPr sz="4600" dirty="0" err="1" smtClean="0">
                <a:solidFill>
                  <a:srgbClr val="535353"/>
                </a:solidFill>
              </a:rPr>
              <a:t>成三角形</a:t>
            </a:r>
            <a:endParaRPr sz="4600" dirty="0">
              <a:solidFill>
                <a:srgbClr val="535353"/>
              </a:solidFill>
            </a:endParaRPr>
          </a:p>
          <a:p>
            <a:pPr marL="2438400" lvl="2" indent="-812800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</a:rPr>
              <a:t>颜色是红色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56" y="3846498"/>
            <a:ext cx="4230244" cy="39874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WebGL绘制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要绘制的图形信息</a:t>
            </a:r>
            <a:r>
              <a:rPr lang="zh-CN" altLang="en-US" sz="4600" b="1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Javscript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代码传递给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WebGL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系统并在</a:t>
            </a:r>
            <a:r>
              <a:rPr lang="en-US" altLang="zh-CN" sz="4600" dirty="0" err="1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Shader</a:t>
            </a:r>
            <a:r>
              <a:rPr lang="zh-CN" altLang="en-US"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的控制下来绘制</a:t>
            </a:r>
            <a:r>
              <a:rPr sz="4600" dirty="0" smtClean="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sz="4600" dirty="0">
              <a:solidFill>
                <a:srgbClr val="5353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2" y="703383"/>
            <a:ext cx="1846879" cy="1740877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3" y="5593627"/>
            <a:ext cx="11940797" cy="25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02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316</Words>
  <Application>Microsoft Office PowerPoint</Application>
  <PresentationFormat>自定义</PresentationFormat>
  <Paragraphs>64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Avenir Roman</vt:lpstr>
      <vt:lpstr>Gill Sans Light</vt:lpstr>
      <vt:lpstr>宋体</vt:lpstr>
      <vt:lpstr>Showroom</vt:lpstr>
      <vt:lpstr>WebGL Programming</vt:lpstr>
      <vt:lpstr>从Canvas到WebGL</vt:lpstr>
      <vt:lpstr>从Canvas到WebGL</vt:lpstr>
      <vt:lpstr>从Canvas到WebGL</vt:lpstr>
      <vt:lpstr>WebGL组成</vt:lpstr>
      <vt:lpstr>WEBGL——SHader</vt:lpstr>
      <vt:lpstr>WEBGL——SHADER</vt:lpstr>
      <vt:lpstr>WebGL绘制</vt:lpstr>
      <vt:lpstr>WebGL绘制</vt:lpstr>
      <vt:lpstr>PowerPoint 演示文稿</vt:lpstr>
      <vt:lpstr>PowerPoint 演示文稿</vt:lpstr>
      <vt:lpstr>PowerPoint 演示文稿</vt:lpstr>
      <vt:lpstr>WEBGL——SHader</vt:lpstr>
      <vt:lpstr>WebGL绘制</vt:lpstr>
      <vt:lpstr>PowerPoint 演示文稿</vt:lpstr>
      <vt:lpstr>PowerPoint 演示文稿</vt:lpstr>
      <vt:lpstr>WebGL基本图形与绘制</vt:lpstr>
      <vt:lpstr>渐变</vt:lpstr>
      <vt:lpstr>WebGL绘制</vt:lpstr>
      <vt:lpstr>PowerPoint 演示文稿</vt:lpstr>
      <vt:lpstr>PowerPoint 演示文稿</vt:lpstr>
      <vt:lpstr>Varying变量</vt:lpstr>
      <vt:lpstr>插值操作（Interpolation）</vt:lpstr>
      <vt:lpstr>更多内容</vt:lpstr>
      <vt:lpstr>WebGL相关库的引用</vt:lpstr>
      <vt:lpstr>matrix库与模型变换</vt:lpstr>
      <vt:lpstr>动画</vt:lpstr>
      <vt:lpstr>Shader 切换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Programming</dc:title>
  <dc:creator>hellosword</dc:creator>
  <cp:lastModifiedBy>hellosword</cp:lastModifiedBy>
  <cp:revision>38</cp:revision>
  <dcterms:modified xsi:type="dcterms:W3CDTF">2014-11-05T14:30:17Z</dcterms:modified>
</cp:coreProperties>
</file>