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86" r:id="rId6"/>
    <p:sldId id="287" r:id="rId7"/>
    <p:sldId id="269" r:id="rId8"/>
    <p:sldId id="289" r:id="rId9"/>
    <p:sldId id="288" r:id="rId10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8659"/>
    <a:srgbClr val="DCDD84"/>
    <a:srgbClr val="D5A254"/>
    <a:srgbClr val="94CB74"/>
    <a:srgbClr val="E5B852"/>
    <a:srgbClr val="80BCA3"/>
    <a:srgbClr val="DA936C"/>
    <a:srgbClr val="DC9A76"/>
    <a:srgbClr val="D88C63"/>
    <a:srgbClr val="5C4D7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1709" y="-768"/>
      </p:cViewPr>
      <p:guideLst>
        <p:guide orient="horz" pos="7123"/>
        <p:guide pos="3526"/>
        <p:guide pos="1575"/>
        <p:guide pos="4093"/>
        <p:guide pos="6062"/>
        <p:guide pos="6620"/>
        <p:guide pos="8571"/>
        <p:guide pos="9147"/>
        <p:guide pos="11098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2C009-255A-4E59-A1AF-823DD11320F1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372100"/>
            <a:ext cx="16084550" cy="5089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0211B-8C04-4108-8354-C4AA435E8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39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8208010" y="1669415"/>
            <a:ext cx="3671454" cy="679450"/>
          </a:xfrm>
          <a:prstGeom prst="rect">
            <a:avLst/>
          </a:prstGeom>
        </p:spPr>
        <p:txBody>
          <a:bodyPr/>
          <a:lstStyle>
            <a:lvl1pPr algn="ctr">
              <a:defRPr sz="41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20104100" cy="11309350"/>
          </a:xfrm>
          <a:prstGeom prst="rect">
            <a:avLst/>
          </a:prstGeom>
          <a:gradFill>
            <a:gsLst>
              <a:gs pos="20000">
                <a:srgbClr val="44ADDB"/>
              </a:gs>
              <a:gs pos="92000">
                <a:srgbClr val="4BBC8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center.heroku.com/articles/getting-started-with-java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/>
        </p:nvSpPr>
        <p:spPr bwMode="auto">
          <a:xfrm>
            <a:off x="7119938" y="-3175"/>
            <a:ext cx="4448175" cy="46847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rgbClr val="48B39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3175" y="2652713"/>
            <a:ext cx="11564938" cy="8653463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rgbClr val="38A1A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1301750" y="-3175"/>
            <a:ext cx="8024813" cy="2655888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rgbClr val="38A39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3175" y="-3175"/>
            <a:ext cx="7116763" cy="11210925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rgbClr val="31939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object 4"/>
          <p:cNvSpPr txBox="1"/>
          <p:nvPr/>
        </p:nvSpPr>
        <p:spPr>
          <a:xfrm>
            <a:off x="6763902" y="2969627"/>
            <a:ext cx="980959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200" b="1" dirty="0" smtClean="0">
                <a:solidFill>
                  <a:srgbClr val="FFFFFF"/>
                </a:solidFill>
                <a:cs typeface="Trebuchet MS"/>
              </a:rPr>
              <a:t>CI&amp;CD</a:t>
            </a:r>
            <a:r>
              <a:rPr lang="zh-CN" altLang="en-US" sz="7200" b="1" dirty="0" smtClean="0">
                <a:solidFill>
                  <a:srgbClr val="FFFFFF"/>
                </a:solidFill>
                <a:cs typeface="Trebuchet MS"/>
              </a:rPr>
              <a:t>环境搭建小组作业</a:t>
            </a:r>
            <a:endParaRPr sz="7200" b="1" dirty="0">
              <a:cs typeface="Trebuchet MS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4329876" y="2342950"/>
            <a:ext cx="1865184" cy="2274770"/>
            <a:chOff x="6501576" y="3805990"/>
            <a:chExt cx="800622" cy="708329"/>
          </a:xfrm>
        </p:grpSpPr>
        <p:sp>
          <p:nvSpPr>
            <p:cNvPr id="31" name="object 5"/>
            <p:cNvSpPr/>
            <p:nvPr/>
          </p:nvSpPr>
          <p:spPr>
            <a:xfrm>
              <a:off x="7075503" y="3875999"/>
              <a:ext cx="226695" cy="262255"/>
            </a:xfrm>
            <a:custGeom>
              <a:avLst/>
              <a:gdLst/>
              <a:ahLst/>
              <a:cxnLst/>
              <a:rect l="l" t="t" r="r" b="b"/>
              <a:pathLst>
                <a:path w="226695" h="262254">
                  <a:moveTo>
                    <a:pt x="132153" y="0"/>
                  </a:moveTo>
                  <a:lnTo>
                    <a:pt x="0" y="158895"/>
                  </a:lnTo>
                  <a:lnTo>
                    <a:pt x="226160" y="262033"/>
                  </a:lnTo>
                  <a:lnTo>
                    <a:pt x="132153" y="0"/>
                  </a:lnTo>
                  <a:close/>
                </a:path>
              </a:pathLst>
            </a:custGeom>
            <a:solidFill>
              <a:srgbClr val="4ABA9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2" name="object 6"/>
            <p:cNvSpPr/>
            <p:nvPr/>
          </p:nvSpPr>
          <p:spPr>
            <a:xfrm>
              <a:off x="6701599" y="4034894"/>
              <a:ext cx="600075" cy="479425"/>
            </a:xfrm>
            <a:custGeom>
              <a:avLst/>
              <a:gdLst/>
              <a:ahLst/>
              <a:cxnLst/>
              <a:rect l="l" t="t" r="r" b="b"/>
              <a:pathLst>
                <a:path w="600075" h="479425">
                  <a:moveTo>
                    <a:pt x="373904" y="0"/>
                  </a:moveTo>
                  <a:lnTo>
                    <a:pt x="0" y="449588"/>
                  </a:lnTo>
                  <a:lnTo>
                    <a:pt x="446049" y="479179"/>
                  </a:lnTo>
                  <a:lnTo>
                    <a:pt x="600065" y="103138"/>
                  </a:lnTo>
                  <a:lnTo>
                    <a:pt x="373904" y="0"/>
                  </a:lnTo>
                  <a:close/>
                </a:path>
              </a:pathLst>
            </a:custGeom>
            <a:solidFill>
              <a:srgbClr val="23877A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3" name="object 7"/>
            <p:cNvSpPr/>
            <p:nvPr/>
          </p:nvSpPr>
          <p:spPr>
            <a:xfrm>
              <a:off x="6573588" y="3805995"/>
              <a:ext cx="634365" cy="229235"/>
            </a:xfrm>
            <a:custGeom>
              <a:avLst/>
              <a:gdLst/>
              <a:ahLst/>
              <a:cxnLst/>
              <a:rect l="l" t="t" r="r" b="b"/>
              <a:pathLst>
                <a:path w="634365" h="229235">
                  <a:moveTo>
                    <a:pt x="0" y="0"/>
                  </a:moveTo>
                  <a:lnTo>
                    <a:pt x="501911" y="228904"/>
                  </a:lnTo>
                  <a:lnTo>
                    <a:pt x="634064" y="70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8875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4" name="object 8"/>
            <p:cNvSpPr/>
            <p:nvPr/>
          </p:nvSpPr>
          <p:spPr>
            <a:xfrm>
              <a:off x="6501576" y="3805995"/>
              <a:ext cx="200025" cy="678815"/>
            </a:xfrm>
            <a:custGeom>
              <a:avLst/>
              <a:gdLst/>
              <a:ahLst/>
              <a:cxnLst/>
              <a:rect l="l" t="t" r="r" b="b"/>
              <a:pathLst>
                <a:path w="200025" h="678814">
                  <a:moveTo>
                    <a:pt x="72008" y="0"/>
                  </a:moveTo>
                  <a:lnTo>
                    <a:pt x="0" y="332031"/>
                  </a:lnTo>
                  <a:lnTo>
                    <a:pt x="200025" y="678481"/>
                  </a:lnTo>
                  <a:lnTo>
                    <a:pt x="72008" y="0"/>
                  </a:lnTo>
                  <a:close/>
                </a:path>
              </a:pathLst>
            </a:custGeom>
            <a:solidFill>
              <a:srgbClr val="008185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5" name="object 9"/>
            <p:cNvSpPr/>
            <p:nvPr/>
          </p:nvSpPr>
          <p:spPr>
            <a:xfrm>
              <a:off x="6573581" y="3805990"/>
              <a:ext cx="502284" cy="678815"/>
            </a:xfrm>
            <a:custGeom>
              <a:avLst/>
              <a:gdLst/>
              <a:ahLst/>
              <a:cxnLst/>
              <a:rect l="l" t="t" r="r" b="b"/>
              <a:pathLst>
                <a:path w="502284" h="678814">
                  <a:moveTo>
                    <a:pt x="0" y="0"/>
                  </a:moveTo>
                  <a:lnTo>
                    <a:pt x="128017" y="678492"/>
                  </a:lnTo>
                  <a:lnTo>
                    <a:pt x="501921" y="228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16C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0440" y="4823460"/>
            <a:ext cx="14584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组员：方俊杰，王子阳，李青弈，张政童，罗一淏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/>
          <p:cNvSpPr/>
          <p:nvPr/>
        </p:nvSpPr>
        <p:spPr>
          <a:xfrm>
            <a:off x="0" y="10348686"/>
            <a:ext cx="20104100" cy="960664"/>
          </a:xfrm>
          <a:prstGeom prst="rect">
            <a:avLst/>
          </a:prstGeom>
          <a:solidFill>
            <a:srgbClr val="DCD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0" y="6648450"/>
            <a:ext cx="20104100" cy="3700236"/>
          </a:xfrm>
          <a:prstGeom prst="rect">
            <a:avLst/>
          </a:prstGeom>
          <a:solidFill>
            <a:srgbClr val="D5A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0"/>
            <a:ext cx="20104100" cy="6648450"/>
          </a:xfrm>
          <a:prstGeom prst="rect">
            <a:avLst/>
          </a:prstGeom>
          <a:solidFill>
            <a:srgbClr val="94C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" name="Группа 30"/>
          <p:cNvGrpSpPr/>
          <p:nvPr/>
        </p:nvGrpSpPr>
        <p:grpSpPr>
          <a:xfrm>
            <a:off x="7270177" y="378361"/>
            <a:ext cx="6400104" cy="2181960"/>
            <a:chOff x="7498777" y="1475641"/>
            <a:chExt cx="5111586" cy="1156806"/>
          </a:xfrm>
        </p:grpSpPr>
        <p:sp>
          <p:nvSpPr>
            <p:cNvPr id="30" name="object 23"/>
            <p:cNvSpPr/>
            <p:nvPr/>
          </p:nvSpPr>
          <p:spPr>
            <a:xfrm>
              <a:off x="7503693" y="1480557"/>
              <a:ext cx="5106670" cy="1151890"/>
            </a:xfrm>
            <a:custGeom>
              <a:avLst/>
              <a:gdLst/>
              <a:ahLst/>
              <a:cxnLst/>
              <a:rect l="l" t="t" r="r" b="b"/>
              <a:pathLst>
                <a:path w="5106670" h="1151889">
                  <a:moveTo>
                    <a:pt x="5106535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5106535" y="0"/>
                  </a:lnTo>
                  <a:lnTo>
                    <a:pt x="5106535" y="1151797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1047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98777" y="1475641"/>
              <a:ext cx="5106670" cy="1151890"/>
            </a:xfrm>
            <a:custGeom>
              <a:avLst/>
              <a:gdLst/>
              <a:ahLst/>
              <a:cxnLst/>
              <a:rect l="l" t="t" r="r" b="b"/>
              <a:pathLst>
                <a:path w="5106670" h="1151889">
                  <a:moveTo>
                    <a:pt x="5106535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5106535" y="0"/>
                  </a:lnTo>
                  <a:lnTo>
                    <a:pt x="5106535" y="1151797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</p:grpSp>
      <p:sp>
        <p:nvSpPr>
          <p:cNvPr id="28" name="Текст 27"/>
          <p:cNvSpPr>
            <a:spLocks noGrp="1"/>
          </p:cNvSpPr>
          <p:nvPr>
            <p:ph type="body" sz="quarter" idx="10"/>
          </p:nvPr>
        </p:nvSpPr>
        <p:spPr>
          <a:xfrm>
            <a:off x="8253730" y="982980"/>
            <a:ext cx="4342130" cy="1577339"/>
          </a:xfrm>
        </p:spPr>
        <p:txBody>
          <a:bodyPr/>
          <a:lstStyle/>
          <a:p>
            <a:r>
              <a:rPr lang="en-US" sz="6000" dirty="0" smtClean="0"/>
              <a:t>CI&amp;CD</a:t>
            </a:r>
            <a:r>
              <a:rPr lang="zh-CN" altLang="en-US" sz="6000" dirty="0" smtClean="0"/>
              <a:t>简介</a:t>
            </a:r>
            <a:endParaRPr lang="ru-RU" sz="6000" dirty="0"/>
          </a:p>
        </p:txBody>
      </p:sp>
      <p:sp>
        <p:nvSpPr>
          <p:cNvPr id="38" name="object 3"/>
          <p:cNvSpPr txBox="1"/>
          <p:nvPr/>
        </p:nvSpPr>
        <p:spPr>
          <a:xfrm>
            <a:off x="845820" y="2926080"/>
            <a:ext cx="15796259" cy="7048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CI</a:t>
            </a:r>
            <a:r>
              <a:rPr lang="en-US" altLang="zh-CN" sz="5400" dirty="0" smtClean="0">
                <a:solidFill>
                  <a:schemeClr val="bg1"/>
                </a:solidFill>
              </a:rPr>
              <a:t>:</a:t>
            </a:r>
            <a:r>
              <a:rPr lang="zh-CN" altLang="en-US" sz="5400" dirty="0" smtClean="0">
                <a:solidFill>
                  <a:schemeClr val="bg1"/>
                </a:solidFill>
              </a:rPr>
              <a:t>它</a:t>
            </a:r>
            <a:r>
              <a:rPr lang="zh-CN" altLang="en-US" sz="5400" dirty="0" smtClean="0">
                <a:solidFill>
                  <a:schemeClr val="bg1"/>
                </a:solidFill>
              </a:rPr>
              <a:t>绑定 </a:t>
            </a:r>
            <a:r>
              <a:rPr lang="en-US" altLang="zh-CN" sz="5400" dirty="0" err="1" smtClean="0">
                <a:solidFill>
                  <a:schemeClr val="bg1"/>
                </a:solidFill>
              </a:rPr>
              <a:t>Github</a:t>
            </a:r>
            <a:r>
              <a:rPr lang="en-US" altLang="zh-CN" sz="5400" dirty="0" smtClean="0">
                <a:solidFill>
                  <a:schemeClr val="bg1"/>
                </a:solidFill>
              </a:rPr>
              <a:t> </a:t>
            </a:r>
            <a:r>
              <a:rPr lang="zh-CN" altLang="en-US" sz="5400" dirty="0" smtClean="0">
                <a:solidFill>
                  <a:schemeClr val="bg1"/>
                </a:solidFill>
              </a:rPr>
              <a:t>上面的项目，只要有新的代码，就会自动抓取。然后</a:t>
            </a:r>
            <a:r>
              <a:rPr lang="zh-CN" altLang="en-US" sz="5400" dirty="0" smtClean="0">
                <a:solidFill>
                  <a:schemeClr val="bg1"/>
                </a:solidFill>
              </a:rPr>
              <a:t>，       提供</a:t>
            </a:r>
            <a:r>
              <a:rPr lang="zh-CN" altLang="en-US" sz="5400" dirty="0" smtClean="0">
                <a:solidFill>
                  <a:schemeClr val="bg1"/>
                </a:solidFill>
              </a:rPr>
              <a:t>一个运行环境，执行测试，完成构建</a:t>
            </a:r>
            <a:r>
              <a:rPr lang="zh-CN" altLang="en-US" sz="5400" dirty="0" smtClean="0">
                <a:solidFill>
                  <a:schemeClr val="bg1"/>
                </a:solidFill>
              </a:rPr>
              <a:t>。</a:t>
            </a:r>
            <a:endParaRPr lang="en-US" altLang="zh-CN" sz="5400" dirty="0" smtClean="0">
              <a:solidFill>
                <a:schemeClr val="bg1"/>
              </a:solidFill>
            </a:endParaRPr>
          </a:p>
          <a:p>
            <a:endParaRPr lang="en-US" altLang="zh-CN" sz="5400" dirty="0" smtClean="0">
              <a:solidFill>
                <a:schemeClr val="bg1"/>
              </a:solidFill>
            </a:endParaRPr>
          </a:p>
          <a:p>
            <a:endParaRPr lang="en-US" altLang="zh-CN" sz="5400" dirty="0" smtClean="0">
              <a:solidFill>
                <a:schemeClr val="bg1"/>
              </a:solidFill>
            </a:endParaRPr>
          </a:p>
          <a:p>
            <a:endParaRPr lang="en-US" altLang="zh-CN" sz="5400" dirty="0" smtClean="0">
              <a:solidFill>
                <a:schemeClr val="bg1"/>
              </a:solidFill>
            </a:endParaRPr>
          </a:p>
          <a:p>
            <a:r>
              <a:rPr lang="en-US" altLang="zh-CN" sz="5400" dirty="0" smtClean="0">
                <a:solidFill>
                  <a:schemeClr val="bg1"/>
                </a:solidFill>
              </a:rPr>
              <a:t>CD</a:t>
            </a:r>
            <a:r>
              <a:rPr lang="zh-CN" altLang="en-US" sz="5400" dirty="0" smtClean="0">
                <a:solidFill>
                  <a:schemeClr val="bg1"/>
                </a:solidFill>
              </a:rPr>
              <a:t>：持续交付，自动将修改部署到服务器</a:t>
            </a:r>
            <a:r>
              <a:rPr lang="zh-CN" altLang="en-US" sz="4000" b="1" dirty="0" smtClean="0"/>
              <a:t>。</a:t>
            </a:r>
          </a:p>
          <a:p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 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02170" y="915034"/>
            <a:ext cx="5416550" cy="2079625"/>
          </a:xfrm>
        </p:spPr>
        <p:txBody>
          <a:bodyPr/>
          <a:lstStyle/>
          <a:p>
            <a:r>
              <a:rPr lang="en-US" altLang="zh-CN" sz="6600" dirty="0" smtClean="0"/>
              <a:t>CI</a:t>
            </a:r>
            <a:r>
              <a:rPr lang="zh-CN" altLang="en-US" sz="6600" dirty="0" smtClean="0"/>
              <a:t>环境搭建</a:t>
            </a:r>
            <a:endParaRPr lang="ru-RU" sz="66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2500313" y="3713163"/>
            <a:ext cx="1995487" cy="1997075"/>
            <a:chOff x="2500313" y="3713163"/>
            <a:chExt cx="1995487" cy="1997075"/>
          </a:xfrm>
        </p:grpSpPr>
        <p:sp>
          <p:nvSpPr>
            <p:cNvPr id="14" name="Овал 13"/>
            <p:cNvSpPr/>
            <p:nvPr/>
          </p:nvSpPr>
          <p:spPr>
            <a:xfrm>
              <a:off x="2500313" y="3714751"/>
              <a:ext cx="1995487" cy="1995487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2500313" y="3713163"/>
              <a:ext cx="1995487" cy="19954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500313" y="6188075"/>
            <a:ext cx="1995487" cy="1997075"/>
            <a:chOff x="2500313" y="3713163"/>
            <a:chExt cx="1995487" cy="1997075"/>
          </a:xfrm>
        </p:grpSpPr>
        <p:sp>
          <p:nvSpPr>
            <p:cNvPr id="17" name="Овал 16"/>
            <p:cNvSpPr/>
            <p:nvPr/>
          </p:nvSpPr>
          <p:spPr>
            <a:xfrm>
              <a:off x="2500313" y="3714751"/>
              <a:ext cx="1995487" cy="1995487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500313" y="3713163"/>
              <a:ext cx="1995487" cy="19954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0509250" y="3713163"/>
            <a:ext cx="1995487" cy="1997075"/>
            <a:chOff x="2500313" y="3713163"/>
            <a:chExt cx="1995487" cy="1997075"/>
          </a:xfrm>
        </p:grpSpPr>
        <p:sp>
          <p:nvSpPr>
            <p:cNvPr id="20" name="Овал 19"/>
            <p:cNvSpPr/>
            <p:nvPr/>
          </p:nvSpPr>
          <p:spPr>
            <a:xfrm>
              <a:off x="2500313" y="3714751"/>
              <a:ext cx="1995487" cy="1995487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2500313" y="3713163"/>
              <a:ext cx="1995487" cy="19954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10509250" y="6188075"/>
            <a:ext cx="1995487" cy="1997075"/>
            <a:chOff x="2500313" y="3713163"/>
            <a:chExt cx="1995487" cy="1997075"/>
          </a:xfrm>
        </p:grpSpPr>
        <p:sp>
          <p:nvSpPr>
            <p:cNvPr id="23" name="Овал 22"/>
            <p:cNvSpPr/>
            <p:nvPr/>
          </p:nvSpPr>
          <p:spPr>
            <a:xfrm>
              <a:off x="2500313" y="3714751"/>
              <a:ext cx="1995487" cy="1995487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2500313" y="3713163"/>
              <a:ext cx="1995487" cy="19954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object 13"/>
          <p:cNvSpPr txBox="1"/>
          <p:nvPr/>
        </p:nvSpPr>
        <p:spPr>
          <a:xfrm>
            <a:off x="4989813" y="4149271"/>
            <a:ext cx="3129915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5" dirty="0">
                <a:solidFill>
                  <a:srgbClr val="44ACDB"/>
                </a:solidFill>
                <a:latin typeface="Trebuchet MS"/>
                <a:cs typeface="Trebuchet MS"/>
              </a:rPr>
              <a:t>Lore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m</a:t>
            </a:r>
            <a:r>
              <a:rPr sz="2450" spc="10" dirty="0">
                <a:solidFill>
                  <a:srgbClr val="44ACDB"/>
                </a:solidFill>
                <a:latin typeface="Trebuchet MS"/>
                <a:cs typeface="Trebuchet MS"/>
              </a:rPr>
              <a:t> </a:t>
            </a:r>
            <a:r>
              <a:rPr sz="2450" spc="-5" dirty="0">
                <a:solidFill>
                  <a:srgbClr val="44ACDB"/>
                </a:solidFill>
                <a:latin typeface="Trebuchet MS"/>
                <a:cs typeface="Trebuchet MS"/>
              </a:rPr>
              <a:t>Ipsu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m</a:t>
            </a:r>
            <a:r>
              <a:rPr sz="2450" spc="10" dirty="0">
                <a:solidFill>
                  <a:srgbClr val="44ACDB"/>
                </a:solidFill>
                <a:latin typeface="Trebuchet MS"/>
                <a:cs typeface="Trebuchet MS"/>
              </a:rPr>
              <a:t> </a:t>
            </a:r>
            <a:r>
              <a:rPr sz="2450" spc="-5" dirty="0">
                <a:solidFill>
                  <a:srgbClr val="44ACDB"/>
                </a:solidFill>
                <a:latin typeface="Trebuchet MS"/>
                <a:cs typeface="Trebuchet MS"/>
              </a:rPr>
              <a:t>i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s</a:t>
            </a:r>
            <a:r>
              <a:rPr sz="2450" spc="5" dirty="0">
                <a:solidFill>
                  <a:srgbClr val="44ACDB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simply</a:t>
            </a:r>
            <a:endParaRPr sz="2450" dirty="0">
              <a:latin typeface="Trebuchet MS"/>
              <a:cs typeface="Trebuchet MS"/>
            </a:endParaRPr>
          </a:p>
        </p:txBody>
      </p:sp>
      <p:sp>
        <p:nvSpPr>
          <p:cNvPr id="30" name="object 17"/>
          <p:cNvSpPr txBox="1"/>
          <p:nvPr/>
        </p:nvSpPr>
        <p:spPr>
          <a:xfrm>
            <a:off x="4989813" y="6639501"/>
            <a:ext cx="3129915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5" dirty="0">
                <a:solidFill>
                  <a:srgbClr val="44ACDB"/>
                </a:solidFill>
                <a:latin typeface="Trebuchet MS"/>
                <a:cs typeface="Trebuchet MS"/>
              </a:rPr>
              <a:t>Lore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m</a:t>
            </a:r>
            <a:r>
              <a:rPr sz="2450" spc="10" dirty="0">
                <a:solidFill>
                  <a:srgbClr val="44ACDB"/>
                </a:solidFill>
                <a:latin typeface="Trebuchet MS"/>
                <a:cs typeface="Trebuchet MS"/>
              </a:rPr>
              <a:t> </a:t>
            </a:r>
            <a:r>
              <a:rPr sz="2450" spc="-5" dirty="0">
                <a:solidFill>
                  <a:srgbClr val="44ACDB"/>
                </a:solidFill>
                <a:latin typeface="Trebuchet MS"/>
                <a:cs typeface="Trebuchet MS"/>
              </a:rPr>
              <a:t>Ipsu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m</a:t>
            </a:r>
            <a:r>
              <a:rPr sz="2450" spc="10" dirty="0">
                <a:solidFill>
                  <a:srgbClr val="44ACDB"/>
                </a:solidFill>
                <a:latin typeface="Trebuchet MS"/>
                <a:cs typeface="Trebuchet MS"/>
              </a:rPr>
              <a:t> </a:t>
            </a:r>
            <a:r>
              <a:rPr sz="2450" spc="-5" dirty="0">
                <a:solidFill>
                  <a:srgbClr val="44ACDB"/>
                </a:solidFill>
                <a:latin typeface="Trebuchet MS"/>
                <a:cs typeface="Trebuchet MS"/>
              </a:rPr>
              <a:t>i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s</a:t>
            </a:r>
            <a:r>
              <a:rPr sz="2450" spc="5" dirty="0">
                <a:solidFill>
                  <a:srgbClr val="44ACDB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simply</a:t>
            </a:r>
            <a:endParaRPr sz="2450" dirty="0">
              <a:latin typeface="Trebuchet MS"/>
              <a:cs typeface="Trebuchet MS"/>
            </a:endParaRPr>
          </a:p>
        </p:txBody>
      </p:sp>
      <p:sp>
        <p:nvSpPr>
          <p:cNvPr id="33" name="object 21"/>
          <p:cNvSpPr txBox="1"/>
          <p:nvPr/>
        </p:nvSpPr>
        <p:spPr>
          <a:xfrm>
            <a:off x="12977667" y="4149271"/>
            <a:ext cx="3129915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5" dirty="0">
                <a:solidFill>
                  <a:srgbClr val="44ACDB"/>
                </a:solidFill>
                <a:latin typeface="Trebuchet MS"/>
                <a:cs typeface="Trebuchet MS"/>
              </a:rPr>
              <a:t>Lore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m</a:t>
            </a:r>
            <a:r>
              <a:rPr sz="2450" spc="10" dirty="0">
                <a:solidFill>
                  <a:srgbClr val="44ACDB"/>
                </a:solidFill>
                <a:latin typeface="Trebuchet MS"/>
                <a:cs typeface="Trebuchet MS"/>
              </a:rPr>
              <a:t> </a:t>
            </a:r>
            <a:r>
              <a:rPr sz="2450" spc="-5" dirty="0">
                <a:solidFill>
                  <a:srgbClr val="44ACDB"/>
                </a:solidFill>
                <a:latin typeface="Trebuchet MS"/>
                <a:cs typeface="Trebuchet MS"/>
              </a:rPr>
              <a:t>Ipsu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m</a:t>
            </a:r>
            <a:r>
              <a:rPr sz="2450" spc="10" dirty="0">
                <a:solidFill>
                  <a:srgbClr val="44ACDB"/>
                </a:solidFill>
                <a:latin typeface="Trebuchet MS"/>
                <a:cs typeface="Trebuchet MS"/>
              </a:rPr>
              <a:t> </a:t>
            </a:r>
            <a:r>
              <a:rPr sz="2450" spc="-5" dirty="0">
                <a:solidFill>
                  <a:srgbClr val="44ACDB"/>
                </a:solidFill>
                <a:latin typeface="Trebuchet MS"/>
                <a:cs typeface="Trebuchet MS"/>
              </a:rPr>
              <a:t>i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s</a:t>
            </a:r>
            <a:r>
              <a:rPr sz="2450" spc="5" dirty="0">
                <a:solidFill>
                  <a:srgbClr val="44ACDB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simply</a:t>
            </a:r>
            <a:endParaRPr sz="2450" dirty="0">
              <a:latin typeface="Trebuchet MS"/>
              <a:cs typeface="Trebuchet MS"/>
            </a:endParaRPr>
          </a:p>
        </p:txBody>
      </p:sp>
      <p:sp>
        <p:nvSpPr>
          <p:cNvPr id="36" name="object 25"/>
          <p:cNvSpPr txBox="1"/>
          <p:nvPr/>
        </p:nvSpPr>
        <p:spPr>
          <a:xfrm>
            <a:off x="12977667" y="6639501"/>
            <a:ext cx="3129915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5" dirty="0">
                <a:solidFill>
                  <a:srgbClr val="44ACDB"/>
                </a:solidFill>
                <a:latin typeface="Trebuchet MS"/>
                <a:cs typeface="Trebuchet MS"/>
              </a:rPr>
              <a:t>Lore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m</a:t>
            </a:r>
            <a:r>
              <a:rPr sz="2450" spc="10" dirty="0">
                <a:solidFill>
                  <a:srgbClr val="44ACDB"/>
                </a:solidFill>
                <a:latin typeface="Trebuchet MS"/>
                <a:cs typeface="Trebuchet MS"/>
              </a:rPr>
              <a:t> </a:t>
            </a:r>
            <a:r>
              <a:rPr sz="2450" spc="-5" dirty="0">
                <a:solidFill>
                  <a:srgbClr val="44ACDB"/>
                </a:solidFill>
                <a:latin typeface="Trebuchet MS"/>
                <a:cs typeface="Trebuchet MS"/>
              </a:rPr>
              <a:t>Ipsu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m</a:t>
            </a:r>
            <a:r>
              <a:rPr sz="2450" spc="10" dirty="0">
                <a:solidFill>
                  <a:srgbClr val="44ACDB"/>
                </a:solidFill>
                <a:latin typeface="Trebuchet MS"/>
                <a:cs typeface="Trebuchet MS"/>
              </a:rPr>
              <a:t> </a:t>
            </a:r>
            <a:r>
              <a:rPr sz="2450" spc="-5" dirty="0">
                <a:solidFill>
                  <a:srgbClr val="44ACDB"/>
                </a:solidFill>
                <a:latin typeface="Trebuchet MS"/>
                <a:cs typeface="Trebuchet MS"/>
              </a:rPr>
              <a:t>i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s</a:t>
            </a:r>
            <a:r>
              <a:rPr sz="2450" spc="5" dirty="0">
                <a:solidFill>
                  <a:srgbClr val="44ACDB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44ACDB"/>
                </a:solidFill>
                <a:latin typeface="Trebuchet MS"/>
                <a:cs typeface="Trebuchet MS"/>
              </a:rPr>
              <a:t>simply</a:t>
            </a:r>
            <a:endParaRPr sz="2450" dirty="0">
              <a:latin typeface="Trebuchet MS"/>
              <a:cs typeface="Trebuchet MS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3094038" y="4356100"/>
            <a:ext cx="847724" cy="711200"/>
            <a:chOff x="3094038" y="4356100"/>
            <a:chExt cx="847724" cy="711200"/>
          </a:xfrm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094038" y="4699000"/>
              <a:ext cx="369887" cy="368300"/>
            </a:xfrm>
            <a:custGeom>
              <a:avLst/>
              <a:gdLst/>
              <a:ahLst/>
              <a:cxnLst>
                <a:cxn ang="0">
                  <a:pos x="128" y="81"/>
                </a:cxn>
                <a:cxn ang="0">
                  <a:pos x="141" y="72"/>
                </a:cxn>
                <a:cxn ang="0">
                  <a:pos x="134" y="41"/>
                </a:cxn>
                <a:cxn ang="0">
                  <a:pos x="119" y="37"/>
                </a:cxn>
                <a:cxn ang="0">
                  <a:pos x="121" y="22"/>
                </a:cxn>
                <a:cxn ang="0">
                  <a:pos x="95" y="4"/>
                </a:cxn>
                <a:cxn ang="0">
                  <a:pos x="82" y="12"/>
                </a:cxn>
                <a:cxn ang="0">
                  <a:pos x="72" y="0"/>
                </a:cxn>
                <a:cxn ang="0">
                  <a:pos x="41" y="6"/>
                </a:cxn>
                <a:cxn ang="0">
                  <a:pos x="38" y="21"/>
                </a:cxn>
                <a:cxn ang="0">
                  <a:pos x="22" y="19"/>
                </a:cxn>
                <a:cxn ang="0">
                  <a:pos x="5" y="46"/>
                </a:cxn>
                <a:cxn ang="0">
                  <a:pos x="13" y="59"/>
                </a:cxn>
                <a:cxn ang="0">
                  <a:pos x="0" y="68"/>
                </a:cxn>
                <a:cxn ang="0">
                  <a:pos x="7" y="99"/>
                </a:cxn>
                <a:cxn ang="0">
                  <a:pos x="22" y="103"/>
                </a:cxn>
                <a:cxn ang="0">
                  <a:pos x="20" y="118"/>
                </a:cxn>
                <a:cxn ang="0">
                  <a:pos x="46" y="136"/>
                </a:cxn>
                <a:cxn ang="0">
                  <a:pos x="59" y="127"/>
                </a:cxn>
                <a:cxn ang="0">
                  <a:pos x="69" y="140"/>
                </a:cxn>
                <a:cxn ang="0">
                  <a:pos x="100" y="134"/>
                </a:cxn>
                <a:cxn ang="0">
                  <a:pos x="103" y="118"/>
                </a:cxn>
                <a:cxn ang="0">
                  <a:pos x="119" y="121"/>
                </a:cxn>
                <a:cxn ang="0">
                  <a:pos x="136" y="94"/>
                </a:cxn>
                <a:cxn ang="0">
                  <a:pos x="128" y="81"/>
                </a:cxn>
                <a:cxn ang="0">
                  <a:pos x="62" y="112"/>
                </a:cxn>
                <a:cxn ang="0">
                  <a:pos x="28" y="62"/>
                </a:cxn>
                <a:cxn ang="0">
                  <a:pos x="79" y="28"/>
                </a:cxn>
                <a:cxn ang="0">
                  <a:pos x="113" y="78"/>
                </a:cxn>
                <a:cxn ang="0">
                  <a:pos x="62" y="112"/>
                </a:cxn>
              </a:cxnLst>
              <a:rect l="0" t="0" r="r" b="b"/>
              <a:pathLst>
                <a:path w="141" h="140">
                  <a:moveTo>
                    <a:pt x="128" y="81"/>
                  </a:moveTo>
                  <a:cubicBezTo>
                    <a:pt x="129" y="75"/>
                    <a:pt x="135" y="71"/>
                    <a:pt x="141" y="72"/>
                  </a:cubicBezTo>
                  <a:cubicBezTo>
                    <a:pt x="141" y="61"/>
                    <a:pt x="139" y="50"/>
                    <a:pt x="134" y="41"/>
                  </a:cubicBezTo>
                  <a:cubicBezTo>
                    <a:pt x="129" y="43"/>
                    <a:pt x="122" y="42"/>
                    <a:pt x="119" y="37"/>
                  </a:cubicBezTo>
                  <a:cubicBezTo>
                    <a:pt x="116" y="32"/>
                    <a:pt x="117" y="25"/>
                    <a:pt x="121" y="22"/>
                  </a:cubicBezTo>
                  <a:cubicBezTo>
                    <a:pt x="114" y="14"/>
                    <a:pt x="105" y="8"/>
                    <a:pt x="95" y="4"/>
                  </a:cubicBezTo>
                  <a:cubicBezTo>
                    <a:pt x="93" y="10"/>
                    <a:pt x="87" y="14"/>
                    <a:pt x="82" y="12"/>
                  </a:cubicBezTo>
                  <a:cubicBezTo>
                    <a:pt x="76" y="11"/>
                    <a:pt x="72" y="6"/>
                    <a:pt x="72" y="0"/>
                  </a:cubicBezTo>
                  <a:cubicBezTo>
                    <a:pt x="61" y="0"/>
                    <a:pt x="51" y="2"/>
                    <a:pt x="41" y="6"/>
                  </a:cubicBezTo>
                  <a:cubicBezTo>
                    <a:pt x="44" y="11"/>
                    <a:pt x="43" y="18"/>
                    <a:pt x="38" y="21"/>
                  </a:cubicBezTo>
                  <a:cubicBezTo>
                    <a:pt x="33" y="25"/>
                    <a:pt x="26" y="24"/>
                    <a:pt x="22" y="19"/>
                  </a:cubicBezTo>
                  <a:cubicBezTo>
                    <a:pt x="15" y="26"/>
                    <a:pt x="9" y="35"/>
                    <a:pt x="5" y="46"/>
                  </a:cubicBezTo>
                  <a:cubicBezTo>
                    <a:pt x="10" y="47"/>
                    <a:pt x="14" y="53"/>
                    <a:pt x="13" y="59"/>
                  </a:cubicBezTo>
                  <a:cubicBezTo>
                    <a:pt x="12" y="65"/>
                    <a:pt x="6" y="69"/>
                    <a:pt x="0" y="68"/>
                  </a:cubicBezTo>
                  <a:cubicBezTo>
                    <a:pt x="0" y="79"/>
                    <a:pt x="2" y="90"/>
                    <a:pt x="7" y="99"/>
                  </a:cubicBezTo>
                  <a:cubicBezTo>
                    <a:pt x="12" y="96"/>
                    <a:pt x="19" y="98"/>
                    <a:pt x="22" y="103"/>
                  </a:cubicBezTo>
                  <a:cubicBezTo>
                    <a:pt x="25" y="108"/>
                    <a:pt x="24" y="114"/>
                    <a:pt x="20" y="118"/>
                  </a:cubicBezTo>
                  <a:cubicBezTo>
                    <a:pt x="27" y="126"/>
                    <a:pt x="36" y="132"/>
                    <a:pt x="46" y="136"/>
                  </a:cubicBezTo>
                  <a:cubicBezTo>
                    <a:pt x="48" y="130"/>
                    <a:pt x="54" y="126"/>
                    <a:pt x="59" y="127"/>
                  </a:cubicBezTo>
                  <a:cubicBezTo>
                    <a:pt x="65" y="129"/>
                    <a:pt x="69" y="134"/>
                    <a:pt x="69" y="140"/>
                  </a:cubicBezTo>
                  <a:cubicBezTo>
                    <a:pt x="80" y="140"/>
                    <a:pt x="90" y="138"/>
                    <a:pt x="100" y="134"/>
                  </a:cubicBezTo>
                  <a:cubicBezTo>
                    <a:pt x="97" y="128"/>
                    <a:pt x="98" y="122"/>
                    <a:pt x="103" y="118"/>
                  </a:cubicBezTo>
                  <a:cubicBezTo>
                    <a:pt x="108" y="115"/>
                    <a:pt x="115" y="116"/>
                    <a:pt x="119" y="121"/>
                  </a:cubicBezTo>
                  <a:cubicBezTo>
                    <a:pt x="126" y="114"/>
                    <a:pt x="132" y="104"/>
                    <a:pt x="136" y="94"/>
                  </a:cubicBezTo>
                  <a:cubicBezTo>
                    <a:pt x="131" y="93"/>
                    <a:pt x="127" y="87"/>
                    <a:pt x="128" y="81"/>
                  </a:cubicBezTo>
                  <a:close/>
                  <a:moveTo>
                    <a:pt x="62" y="112"/>
                  </a:moveTo>
                  <a:cubicBezTo>
                    <a:pt x="39" y="108"/>
                    <a:pt x="24" y="85"/>
                    <a:pt x="28" y="62"/>
                  </a:cubicBezTo>
                  <a:cubicBezTo>
                    <a:pt x="33" y="38"/>
                    <a:pt x="55" y="23"/>
                    <a:pt x="79" y="28"/>
                  </a:cubicBezTo>
                  <a:cubicBezTo>
                    <a:pt x="102" y="32"/>
                    <a:pt x="117" y="55"/>
                    <a:pt x="113" y="78"/>
                  </a:cubicBezTo>
                  <a:cubicBezTo>
                    <a:pt x="108" y="101"/>
                    <a:pt x="86" y="117"/>
                    <a:pt x="62" y="11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3435350" y="4356100"/>
              <a:ext cx="506412" cy="511175"/>
            </a:xfrm>
            <a:custGeom>
              <a:avLst/>
              <a:gdLst/>
              <a:ahLst/>
              <a:cxnLst>
                <a:cxn ang="0">
                  <a:pos x="177" y="85"/>
                </a:cxn>
                <a:cxn ang="0">
                  <a:pos x="189" y="67"/>
                </a:cxn>
                <a:cxn ang="0">
                  <a:pos x="166" y="29"/>
                </a:cxn>
                <a:cxn ang="0">
                  <a:pos x="144" y="32"/>
                </a:cxn>
                <a:cxn ang="0">
                  <a:pos x="140" y="11"/>
                </a:cxn>
                <a:cxn ang="0">
                  <a:pos x="98" y="0"/>
                </a:cxn>
                <a:cxn ang="0">
                  <a:pos x="84" y="17"/>
                </a:cxn>
                <a:cxn ang="0">
                  <a:pos x="66" y="5"/>
                </a:cxn>
                <a:cxn ang="0">
                  <a:pos x="29" y="28"/>
                </a:cxn>
                <a:cxn ang="0">
                  <a:pos x="31" y="49"/>
                </a:cxn>
                <a:cxn ang="0">
                  <a:pos x="10" y="53"/>
                </a:cxn>
                <a:cxn ang="0">
                  <a:pos x="0" y="96"/>
                </a:cxn>
                <a:cxn ang="0">
                  <a:pos x="17" y="109"/>
                </a:cxn>
                <a:cxn ang="0">
                  <a:pos x="5" y="127"/>
                </a:cxn>
                <a:cxn ang="0">
                  <a:pos x="28" y="165"/>
                </a:cxn>
                <a:cxn ang="0">
                  <a:pos x="49" y="162"/>
                </a:cxn>
                <a:cxn ang="0">
                  <a:pos x="53" y="183"/>
                </a:cxn>
                <a:cxn ang="0">
                  <a:pos x="96" y="194"/>
                </a:cxn>
                <a:cxn ang="0">
                  <a:pos x="109" y="177"/>
                </a:cxn>
                <a:cxn ang="0">
                  <a:pos x="127" y="189"/>
                </a:cxn>
                <a:cxn ang="0">
                  <a:pos x="164" y="166"/>
                </a:cxn>
                <a:cxn ang="0">
                  <a:pos x="162" y="145"/>
                </a:cxn>
                <a:cxn ang="0">
                  <a:pos x="183" y="141"/>
                </a:cxn>
                <a:cxn ang="0">
                  <a:pos x="193" y="98"/>
                </a:cxn>
                <a:cxn ang="0">
                  <a:pos x="177" y="85"/>
                </a:cxn>
                <a:cxn ang="0">
                  <a:pos x="106" y="156"/>
                </a:cxn>
                <a:cxn ang="0">
                  <a:pos x="38" y="106"/>
                </a:cxn>
                <a:cxn ang="0">
                  <a:pos x="88" y="38"/>
                </a:cxn>
                <a:cxn ang="0">
                  <a:pos x="156" y="88"/>
                </a:cxn>
                <a:cxn ang="0">
                  <a:pos x="106" y="156"/>
                </a:cxn>
              </a:cxnLst>
              <a:rect l="0" t="0" r="r" b="b"/>
              <a:pathLst>
                <a:path w="193" h="194">
                  <a:moveTo>
                    <a:pt x="177" y="85"/>
                  </a:moveTo>
                  <a:cubicBezTo>
                    <a:pt x="175" y="76"/>
                    <a:pt x="181" y="69"/>
                    <a:pt x="189" y="67"/>
                  </a:cubicBezTo>
                  <a:cubicBezTo>
                    <a:pt x="184" y="52"/>
                    <a:pt x="176" y="40"/>
                    <a:pt x="166" y="29"/>
                  </a:cubicBezTo>
                  <a:cubicBezTo>
                    <a:pt x="160" y="35"/>
                    <a:pt x="151" y="37"/>
                    <a:pt x="144" y="32"/>
                  </a:cubicBezTo>
                  <a:cubicBezTo>
                    <a:pt x="138" y="27"/>
                    <a:pt x="136" y="18"/>
                    <a:pt x="140" y="11"/>
                  </a:cubicBezTo>
                  <a:cubicBezTo>
                    <a:pt x="127" y="4"/>
                    <a:pt x="113" y="0"/>
                    <a:pt x="98" y="0"/>
                  </a:cubicBezTo>
                  <a:cubicBezTo>
                    <a:pt x="98" y="8"/>
                    <a:pt x="92" y="16"/>
                    <a:pt x="84" y="17"/>
                  </a:cubicBezTo>
                  <a:cubicBezTo>
                    <a:pt x="76" y="18"/>
                    <a:pt x="68" y="13"/>
                    <a:pt x="66" y="5"/>
                  </a:cubicBezTo>
                  <a:cubicBezTo>
                    <a:pt x="52" y="10"/>
                    <a:pt x="39" y="18"/>
                    <a:pt x="29" y="28"/>
                  </a:cubicBezTo>
                  <a:cubicBezTo>
                    <a:pt x="35" y="33"/>
                    <a:pt x="36" y="43"/>
                    <a:pt x="31" y="49"/>
                  </a:cubicBezTo>
                  <a:cubicBezTo>
                    <a:pt x="26" y="56"/>
                    <a:pt x="17" y="58"/>
                    <a:pt x="10" y="53"/>
                  </a:cubicBezTo>
                  <a:cubicBezTo>
                    <a:pt x="4" y="66"/>
                    <a:pt x="0" y="81"/>
                    <a:pt x="0" y="96"/>
                  </a:cubicBezTo>
                  <a:cubicBezTo>
                    <a:pt x="8" y="95"/>
                    <a:pt x="15" y="101"/>
                    <a:pt x="17" y="109"/>
                  </a:cubicBezTo>
                  <a:cubicBezTo>
                    <a:pt x="18" y="118"/>
                    <a:pt x="13" y="125"/>
                    <a:pt x="5" y="127"/>
                  </a:cubicBezTo>
                  <a:cubicBezTo>
                    <a:pt x="9" y="142"/>
                    <a:pt x="17" y="154"/>
                    <a:pt x="28" y="165"/>
                  </a:cubicBezTo>
                  <a:cubicBezTo>
                    <a:pt x="33" y="159"/>
                    <a:pt x="42" y="157"/>
                    <a:pt x="49" y="162"/>
                  </a:cubicBezTo>
                  <a:cubicBezTo>
                    <a:pt x="56" y="167"/>
                    <a:pt x="57" y="176"/>
                    <a:pt x="53" y="183"/>
                  </a:cubicBezTo>
                  <a:cubicBezTo>
                    <a:pt x="66" y="190"/>
                    <a:pt x="81" y="194"/>
                    <a:pt x="96" y="194"/>
                  </a:cubicBezTo>
                  <a:cubicBezTo>
                    <a:pt x="95" y="186"/>
                    <a:pt x="101" y="178"/>
                    <a:pt x="109" y="177"/>
                  </a:cubicBezTo>
                  <a:cubicBezTo>
                    <a:pt x="117" y="176"/>
                    <a:pt x="125" y="181"/>
                    <a:pt x="127" y="189"/>
                  </a:cubicBezTo>
                  <a:cubicBezTo>
                    <a:pt x="141" y="184"/>
                    <a:pt x="154" y="176"/>
                    <a:pt x="164" y="166"/>
                  </a:cubicBezTo>
                  <a:cubicBezTo>
                    <a:pt x="158" y="161"/>
                    <a:pt x="157" y="152"/>
                    <a:pt x="162" y="145"/>
                  </a:cubicBezTo>
                  <a:cubicBezTo>
                    <a:pt x="167" y="138"/>
                    <a:pt x="176" y="136"/>
                    <a:pt x="183" y="141"/>
                  </a:cubicBezTo>
                  <a:cubicBezTo>
                    <a:pt x="190" y="128"/>
                    <a:pt x="193" y="113"/>
                    <a:pt x="193" y="98"/>
                  </a:cubicBezTo>
                  <a:cubicBezTo>
                    <a:pt x="185" y="99"/>
                    <a:pt x="178" y="93"/>
                    <a:pt x="177" y="85"/>
                  </a:cubicBezTo>
                  <a:close/>
                  <a:moveTo>
                    <a:pt x="106" y="156"/>
                  </a:moveTo>
                  <a:cubicBezTo>
                    <a:pt x="73" y="161"/>
                    <a:pt x="43" y="139"/>
                    <a:pt x="38" y="106"/>
                  </a:cubicBezTo>
                  <a:cubicBezTo>
                    <a:pt x="33" y="74"/>
                    <a:pt x="55" y="43"/>
                    <a:pt x="88" y="38"/>
                  </a:cubicBezTo>
                  <a:cubicBezTo>
                    <a:pt x="120" y="33"/>
                    <a:pt x="150" y="55"/>
                    <a:pt x="156" y="88"/>
                  </a:cubicBezTo>
                  <a:cubicBezTo>
                    <a:pt x="161" y="120"/>
                    <a:pt x="138" y="151"/>
                    <a:pt x="106" y="15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3216275" y="6959600"/>
            <a:ext cx="604837" cy="512763"/>
            <a:chOff x="3216275" y="6959600"/>
            <a:chExt cx="604837" cy="512763"/>
          </a:xfrm>
        </p:grpSpPr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3216275" y="7242175"/>
              <a:ext cx="604837" cy="230188"/>
            </a:xfrm>
            <a:custGeom>
              <a:avLst/>
              <a:gdLst/>
              <a:ahLst/>
              <a:cxnLst>
                <a:cxn ang="0">
                  <a:pos x="237" y="0"/>
                </a:cxn>
                <a:cxn ang="0">
                  <a:pos x="237" y="14"/>
                </a:cxn>
                <a:cxn ang="0">
                  <a:pos x="144" y="14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45"/>
                </a:cxn>
                <a:cxn ang="0">
                  <a:pos x="381" y="145"/>
                </a:cxn>
                <a:cxn ang="0">
                  <a:pos x="381" y="0"/>
                </a:cxn>
                <a:cxn ang="0">
                  <a:pos x="237" y="0"/>
                </a:cxn>
              </a:cxnLst>
              <a:rect l="0" t="0" r="r" b="b"/>
              <a:pathLst>
                <a:path w="381" h="145">
                  <a:moveTo>
                    <a:pt x="237" y="0"/>
                  </a:moveTo>
                  <a:lnTo>
                    <a:pt x="237" y="14"/>
                  </a:lnTo>
                  <a:lnTo>
                    <a:pt x="144" y="14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145"/>
                  </a:lnTo>
                  <a:lnTo>
                    <a:pt x="381" y="145"/>
                  </a:lnTo>
                  <a:lnTo>
                    <a:pt x="381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3216275" y="6959600"/>
              <a:ext cx="604837" cy="239713"/>
            </a:xfrm>
            <a:custGeom>
              <a:avLst/>
              <a:gdLst/>
              <a:ahLst/>
              <a:cxnLst>
                <a:cxn ang="0">
                  <a:pos x="165" y="32"/>
                </a:cxn>
                <a:cxn ang="0">
                  <a:pos x="165" y="20"/>
                </a:cxn>
                <a:cxn ang="0">
                  <a:pos x="144" y="0"/>
                </a:cxn>
                <a:cxn ang="0">
                  <a:pos x="85" y="0"/>
                </a:cxn>
                <a:cxn ang="0">
                  <a:pos x="64" y="20"/>
                </a:cxn>
                <a:cxn ang="0">
                  <a:pos x="64" y="32"/>
                </a:cxn>
                <a:cxn ang="0">
                  <a:pos x="0" y="32"/>
                </a:cxn>
                <a:cxn ang="0">
                  <a:pos x="0" y="91"/>
                </a:cxn>
                <a:cxn ang="0">
                  <a:pos x="87" y="91"/>
                </a:cxn>
                <a:cxn ang="0">
                  <a:pos x="87" y="83"/>
                </a:cxn>
                <a:cxn ang="0">
                  <a:pos x="143" y="83"/>
                </a:cxn>
                <a:cxn ang="0">
                  <a:pos x="143" y="91"/>
                </a:cxn>
                <a:cxn ang="0">
                  <a:pos x="230" y="91"/>
                </a:cxn>
                <a:cxn ang="0">
                  <a:pos x="230" y="32"/>
                </a:cxn>
                <a:cxn ang="0">
                  <a:pos x="165" y="32"/>
                </a:cxn>
                <a:cxn ang="0">
                  <a:pos x="149" y="32"/>
                </a:cxn>
                <a:cxn ang="0">
                  <a:pos x="81" y="32"/>
                </a:cxn>
                <a:cxn ang="0">
                  <a:pos x="81" y="20"/>
                </a:cxn>
                <a:cxn ang="0">
                  <a:pos x="85" y="17"/>
                </a:cxn>
                <a:cxn ang="0">
                  <a:pos x="144" y="17"/>
                </a:cxn>
                <a:cxn ang="0">
                  <a:pos x="149" y="20"/>
                </a:cxn>
                <a:cxn ang="0">
                  <a:pos x="149" y="32"/>
                </a:cxn>
              </a:cxnLst>
              <a:rect l="0" t="0" r="r" b="b"/>
              <a:pathLst>
                <a:path w="230" h="91">
                  <a:moveTo>
                    <a:pt x="165" y="32"/>
                  </a:moveTo>
                  <a:cubicBezTo>
                    <a:pt x="165" y="20"/>
                    <a:pt x="165" y="20"/>
                    <a:pt x="165" y="20"/>
                  </a:cubicBezTo>
                  <a:cubicBezTo>
                    <a:pt x="165" y="9"/>
                    <a:pt x="156" y="0"/>
                    <a:pt x="14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4" y="0"/>
                    <a:pt x="64" y="9"/>
                    <a:pt x="64" y="20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230" y="91"/>
                    <a:pt x="230" y="91"/>
                    <a:pt x="230" y="91"/>
                  </a:cubicBezTo>
                  <a:cubicBezTo>
                    <a:pt x="230" y="32"/>
                    <a:pt x="230" y="32"/>
                    <a:pt x="230" y="32"/>
                  </a:cubicBezTo>
                  <a:lnTo>
                    <a:pt x="165" y="32"/>
                  </a:lnTo>
                  <a:close/>
                  <a:moveTo>
                    <a:pt x="149" y="32"/>
                  </a:moveTo>
                  <a:cubicBezTo>
                    <a:pt x="81" y="32"/>
                    <a:pt x="81" y="32"/>
                    <a:pt x="81" y="32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19"/>
                    <a:pt x="83" y="17"/>
                    <a:pt x="85" y="17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7" y="17"/>
                    <a:pt x="149" y="19"/>
                    <a:pt x="149" y="20"/>
                  </a:cubicBezTo>
                  <a:lnTo>
                    <a:pt x="149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11195050" y="6964363"/>
            <a:ext cx="609600" cy="503238"/>
            <a:chOff x="11195050" y="6964363"/>
            <a:chExt cx="609600" cy="503238"/>
          </a:xfrm>
        </p:grpSpPr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11195050" y="6964363"/>
              <a:ext cx="609600" cy="347663"/>
            </a:xfrm>
            <a:custGeom>
              <a:avLst/>
              <a:gdLst/>
              <a:ahLst/>
              <a:cxnLst>
                <a:cxn ang="0">
                  <a:pos x="225" y="36"/>
                </a:cxn>
                <a:cxn ang="0">
                  <a:pos x="214" y="41"/>
                </a:cxn>
                <a:cxn ang="0">
                  <a:pos x="186" y="115"/>
                </a:cxn>
                <a:cxn ang="0">
                  <a:pos x="144" y="115"/>
                </a:cxn>
                <a:cxn ang="0">
                  <a:pos x="102" y="115"/>
                </a:cxn>
                <a:cxn ang="0">
                  <a:pos x="57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8" y="17"/>
                </a:cxn>
                <a:cxn ang="0">
                  <a:pos x="45" y="17"/>
                </a:cxn>
                <a:cxn ang="0">
                  <a:pos x="90" y="132"/>
                </a:cxn>
                <a:cxn ang="0">
                  <a:pos x="144" y="132"/>
                </a:cxn>
                <a:cxn ang="0">
                  <a:pos x="198" y="132"/>
                </a:cxn>
                <a:cxn ang="0">
                  <a:pos x="230" y="47"/>
                </a:cxn>
                <a:cxn ang="0">
                  <a:pos x="225" y="36"/>
                </a:cxn>
              </a:cxnLst>
              <a:rect l="0" t="0" r="r" b="b"/>
              <a:pathLst>
                <a:path w="232" h="132">
                  <a:moveTo>
                    <a:pt x="225" y="36"/>
                  </a:moveTo>
                  <a:cubicBezTo>
                    <a:pt x="221" y="35"/>
                    <a:pt x="216" y="37"/>
                    <a:pt x="214" y="41"/>
                  </a:cubicBezTo>
                  <a:cubicBezTo>
                    <a:pt x="186" y="115"/>
                    <a:pt x="186" y="115"/>
                    <a:pt x="186" y="115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90" y="132"/>
                    <a:pt x="90" y="132"/>
                    <a:pt x="90" y="132"/>
                  </a:cubicBezTo>
                  <a:cubicBezTo>
                    <a:pt x="144" y="132"/>
                    <a:pt x="144" y="132"/>
                    <a:pt x="144" y="132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230" y="47"/>
                    <a:pt x="230" y="47"/>
                    <a:pt x="230" y="47"/>
                  </a:cubicBezTo>
                  <a:cubicBezTo>
                    <a:pt x="232" y="43"/>
                    <a:pt x="230" y="38"/>
                    <a:pt x="225" y="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11428413" y="7059613"/>
              <a:ext cx="292100" cy="44450"/>
            </a:xfrm>
            <a:custGeom>
              <a:avLst/>
              <a:gdLst/>
              <a:ahLst/>
              <a:cxnLst>
                <a:cxn ang="0">
                  <a:pos x="9" y="17"/>
                </a:cxn>
                <a:cxn ang="0">
                  <a:pos x="103" y="17"/>
                </a:cxn>
                <a:cxn ang="0">
                  <a:pos x="111" y="8"/>
                </a:cxn>
                <a:cxn ang="0">
                  <a:pos x="103" y="0"/>
                </a:cxn>
                <a:cxn ang="0">
                  <a:pos x="9" y="0"/>
                </a:cxn>
                <a:cxn ang="0">
                  <a:pos x="0" y="8"/>
                </a:cxn>
                <a:cxn ang="0">
                  <a:pos x="9" y="17"/>
                </a:cxn>
              </a:cxnLst>
              <a:rect l="0" t="0" r="r" b="b"/>
              <a:pathLst>
                <a:path w="111" h="17">
                  <a:moveTo>
                    <a:pt x="9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8" y="17"/>
                    <a:pt x="111" y="13"/>
                    <a:pt x="111" y="8"/>
                  </a:cubicBezTo>
                  <a:cubicBezTo>
                    <a:pt x="111" y="4"/>
                    <a:pt x="108" y="0"/>
                    <a:pt x="10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11444288" y="7126288"/>
              <a:ext cx="260350" cy="44450"/>
            </a:xfrm>
            <a:custGeom>
              <a:avLst/>
              <a:gdLst/>
              <a:ahLst/>
              <a:cxnLst>
                <a:cxn ang="0">
                  <a:pos x="99" y="9"/>
                </a:cxn>
                <a:cxn ang="0">
                  <a:pos x="90" y="0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9" y="17"/>
                </a:cxn>
                <a:cxn ang="0">
                  <a:pos x="90" y="17"/>
                </a:cxn>
                <a:cxn ang="0">
                  <a:pos x="99" y="9"/>
                </a:cxn>
              </a:cxnLst>
              <a:rect l="0" t="0" r="r" b="b"/>
              <a:pathLst>
                <a:path w="99" h="17">
                  <a:moveTo>
                    <a:pt x="99" y="9"/>
                  </a:moveTo>
                  <a:cubicBezTo>
                    <a:pt x="99" y="4"/>
                    <a:pt x="95" y="0"/>
                    <a:pt x="9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5" y="17"/>
                    <a:pt x="99" y="13"/>
                    <a:pt x="99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11468100" y="7191375"/>
              <a:ext cx="215900" cy="4762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8" y="18"/>
                </a:cxn>
                <a:cxn ang="0">
                  <a:pos x="73" y="18"/>
                </a:cxn>
                <a:cxn ang="0">
                  <a:pos x="82" y="9"/>
                </a:cxn>
                <a:cxn ang="0">
                  <a:pos x="73" y="0"/>
                </a:cxn>
              </a:cxnLst>
              <a:rect l="0" t="0" r="r" b="b"/>
              <a:pathLst>
                <a:path w="82" h="18">
                  <a:moveTo>
                    <a:pt x="7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4"/>
                    <a:pt x="3" y="18"/>
                    <a:pt x="8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8" y="18"/>
                    <a:pt x="82" y="14"/>
                    <a:pt x="82" y="9"/>
                  </a:cubicBezTo>
                  <a:cubicBezTo>
                    <a:pt x="82" y="4"/>
                    <a:pt x="78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Oval 13"/>
            <p:cNvSpPr>
              <a:spLocks noChangeArrowheads="1"/>
            </p:cNvSpPr>
            <p:nvPr/>
          </p:nvSpPr>
          <p:spPr bwMode="auto">
            <a:xfrm>
              <a:off x="11425238" y="7358063"/>
              <a:ext cx="111125" cy="10953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Oval 14"/>
            <p:cNvSpPr>
              <a:spLocks noChangeArrowheads="1"/>
            </p:cNvSpPr>
            <p:nvPr/>
          </p:nvSpPr>
          <p:spPr bwMode="auto">
            <a:xfrm>
              <a:off x="11596688" y="7358063"/>
              <a:ext cx="109537" cy="10953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11312525" y="4383088"/>
            <a:ext cx="449262" cy="657225"/>
            <a:chOff x="11312525" y="4383088"/>
            <a:chExt cx="449262" cy="657225"/>
          </a:xfrm>
        </p:grpSpPr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11312525" y="4984750"/>
              <a:ext cx="449262" cy="55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11668125" y="4600575"/>
              <a:ext cx="93662" cy="3349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11491913" y="4714875"/>
              <a:ext cx="93662" cy="2206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11312525" y="4787900"/>
              <a:ext cx="95250" cy="1476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11312525" y="4383088"/>
              <a:ext cx="431800" cy="277813"/>
            </a:xfrm>
            <a:custGeom>
              <a:avLst/>
              <a:gdLst/>
              <a:ahLst/>
              <a:cxnLst>
                <a:cxn ang="0">
                  <a:pos x="141" y="42"/>
                </a:cxn>
                <a:cxn ang="0">
                  <a:pos x="149" y="50"/>
                </a:cxn>
                <a:cxn ang="0">
                  <a:pos x="164" y="0"/>
                </a:cxn>
                <a:cxn ang="0">
                  <a:pos x="113" y="13"/>
                </a:cxn>
                <a:cxn ang="0">
                  <a:pos x="120" y="20"/>
                </a:cxn>
                <a:cxn ang="0">
                  <a:pos x="0" y="106"/>
                </a:cxn>
                <a:cxn ang="0">
                  <a:pos x="141" y="42"/>
                </a:cxn>
              </a:cxnLst>
              <a:rect l="0" t="0" r="r" b="b"/>
              <a:pathLst>
                <a:path w="164" h="106">
                  <a:moveTo>
                    <a:pt x="141" y="42"/>
                  </a:moveTo>
                  <a:cubicBezTo>
                    <a:pt x="149" y="50"/>
                    <a:pt x="149" y="50"/>
                    <a:pt x="149" y="5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07" y="41"/>
                    <a:pt x="70" y="88"/>
                    <a:pt x="0" y="106"/>
                  </a:cubicBezTo>
                  <a:cubicBezTo>
                    <a:pt x="0" y="106"/>
                    <a:pt x="81" y="103"/>
                    <a:pt x="141" y="4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20040" y="2057400"/>
            <a:ext cx="438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准备工作</a:t>
            </a:r>
            <a:endParaRPr lang="ru-RU" altLang="zh-CN" sz="54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732020" y="4274820"/>
            <a:ext cx="4846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拥有</a:t>
            </a:r>
            <a:r>
              <a:rPr lang="en-US" altLang="zh-CN" sz="4400" dirty="0" err="1" smtClean="0">
                <a:solidFill>
                  <a:schemeClr val="bg1"/>
                </a:solidFill>
              </a:rPr>
              <a:t>Github</a:t>
            </a:r>
            <a:r>
              <a:rPr lang="zh-CN" altLang="en-US" sz="4400" dirty="0" smtClean="0">
                <a:solidFill>
                  <a:schemeClr val="bg1"/>
                </a:solidFill>
              </a:rPr>
              <a:t>账号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77740" y="6697980"/>
            <a:ext cx="5212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该项目中含有可执行代码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748260" y="6896100"/>
            <a:ext cx="5212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该项目还拥有构建或测试脚本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664440" y="4251960"/>
            <a:ext cx="521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该账号下有一个项目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/>
          <p:cNvSpPr txBox="1"/>
          <p:nvPr/>
        </p:nvSpPr>
        <p:spPr>
          <a:xfrm>
            <a:off x="1139636" y="1845654"/>
            <a:ext cx="9513124" cy="3013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05"/>
              </a:lnSpc>
            </a:pP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登陆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travis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官方网站，使用自己的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lang="en-US" altLang="zh-CN" sz="3950" spc="-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ts val="4705"/>
              </a:lnSpc>
            </a:pP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账户登陆</a:t>
            </a:r>
            <a:endParaRPr lang="en-US" altLang="zh-CN" sz="3950" spc="-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ts val="4705"/>
              </a:lnSpc>
            </a:pP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2.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选择你需要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travis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帮你构建的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repo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，打开    </a:t>
            </a:r>
            <a:endParaRPr lang="en-US" altLang="zh-CN" sz="3950" spc="-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ts val="4705"/>
              </a:lnSpc>
            </a:pP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   repo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旁的开关即可完成激活。一旦完成激</a:t>
            </a:r>
            <a:endParaRPr lang="en-US" altLang="zh-CN" sz="3950" spc="-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ts val="4705"/>
              </a:lnSpc>
            </a:pP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活，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travis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会监听这个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repo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的所有变化。</a:t>
            </a:r>
            <a:endParaRPr sz="3950" dirty="0">
              <a:latin typeface="Trebuchet MS"/>
              <a:cs typeface="Trebuchet MS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5240" y="458236"/>
            <a:ext cx="7868640" cy="10560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/>
          <p:cNvSpPr txBox="1"/>
          <p:nvPr/>
        </p:nvSpPr>
        <p:spPr>
          <a:xfrm>
            <a:off x="1139636" y="1845654"/>
            <a:ext cx="9513124" cy="2410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05"/>
              </a:lnSpc>
            </a:pP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在项目根目录中添加一个配置文件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travis.yml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是给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Travis CI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用的，最后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chmod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给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mvnw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权限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否则在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Travis CI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跑的时候会报错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permission denied</a:t>
            </a:r>
            <a:endParaRPr sz="3950" dirty="0">
              <a:latin typeface="Trebuchet MS"/>
              <a:cs typeface="Trebuchet MS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7063" y="657944"/>
            <a:ext cx="8699697" cy="7708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/>
          <p:cNvSpPr txBox="1"/>
          <p:nvPr/>
        </p:nvSpPr>
        <p:spPr>
          <a:xfrm>
            <a:off x="1139636" y="1845654"/>
            <a:ext cx="9513124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05"/>
              </a:lnSpc>
            </a:pP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最后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push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到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，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Travis CI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就会触发，进行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build, CI 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搭建完成。</a:t>
            </a:r>
            <a:endParaRPr sz="3950" dirty="0">
              <a:latin typeface="Trebuchet MS"/>
              <a:cs typeface="Trebuchet MS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9682" y="923056"/>
            <a:ext cx="8321358" cy="9729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6242050" y="526414"/>
            <a:ext cx="8136890" cy="3977005"/>
          </a:xfrm>
        </p:spPr>
        <p:txBody>
          <a:bodyPr/>
          <a:lstStyle/>
          <a:p>
            <a:r>
              <a:rPr lang="en-US" sz="8000" dirty="0" smtClean="0"/>
              <a:t>CD</a:t>
            </a:r>
            <a:r>
              <a:rPr lang="zh-CN" altLang="en-US" sz="8000" dirty="0" smtClean="0"/>
              <a:t>环境的搭建</a:t>
            </a:r>
            <a:endParaRPr lang="ru-RU" sz="8000" dirty="0"/>
          </a:p>
        </p:txBody>
      </p:sp>
      <p:sp>
        <p:nvSpPr>
          <p:cNvPr id="6" name="object 3"/>
          <p:cNvSpPr txBox="1"/>
          <p:nvPr/>
        </p:nvSpPr>
        <p:spPr>
          <a:xfrm>
            <a:off x="6260276" y="4217762"/>
            <a:ext cx="9055924" cy="210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24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Trebuchet MS"/>
                <a:cs typeface="Trebuchet MS"/>
              </a:rPr>
              <a:t>以之前的</a:t>
            </a:r>
            <a:r>
              <a:rPr lang="en-US" altLang="zh-CN" sz="6000" dirty="0" smtClean="0">
                <a:solidFill>
                  <a:schemeClr val="bg1"/>
                </a:solidFill>
                <a:latin typeface="Trebuchet MS"/>
                <a:cs typeface="Trebuchet MS"/>
              </a:rPr>
              <a:t>CI</a:t>
            </a:r>
            <a:r>
              <a:rPr lang="zh-CN" altLang="en-US" sz="6000" dirty="0" smtClean="0">
                <a:solidFill>
                  <a:schemeClr val="bg1"/>
                </a:solidFill>
                <a:latin typeface="Trebuchet MS"/>
                <a:cs typeface="Trebuchet MS"/>
              </a:rPr>
              <a:t>项目为基础</a:t>
            </a:r>
            <a:endParaRPr lang="en-US" altLang="zh-CN" sz="60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ts val="824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Trebuchet MS"/>
                <a:cs typeface="Trebuchet MS"/>
              </a:rPr>
              <a:t>工具：</a:t>
            </a:r>
            <a:r>
              <a:rPr lang="en-US" altLang="zh-CN" sz="60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heroku</a:t>
            </a:r>
            <a:endParaRPr sz="6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625600" y="3022600"/>
            <a:ext cx="4381500" cy="4381500"/>
            <a:chOff x="1625600" y="3022600"/>
            <a:chExt cx="4381500" cy="4381500"/>
          </a:xfrm>
        </p:grpSpPr>
        <p:sp>
          <p:nvSpPr>
            <p:cNvPr id="9" name="object 6"/>
            <p:cNvSpPr/>
            <p:nvPr/>
          </p:nvSpPr>
          <p:spPr>
            <a:xfrm>
              <a:off x="1636659" y="5217512"/>
              <a:ext cx="3044825" cy="0"/>
            </a:xfrm>
            <a:custGeom>
              <a:avLst/>
              <a:gdLst/>
              <a:ahLst/>
              <a:cxnLst/>
              <a:rect l="l" t="t" r="r" b="b"/>
              <a:pathLst>
                <a:path w="3044825">
                  <a:moveTo>
                    <a:pt x="0" y="0"/>
                  </a:moveTo>
                  <a:lnTo>
                    <a:pt x="3044744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4047007" y="4583119"/>
              <a:ext cx="635000" cy="1269365"/>
            </a:xfrm>
            <a:custGeom>
              <a:avLst/>
              <a:gdLst/>
              <a:ahLst/>
              <a:cxnLst/>
              <a:rect l="l" t="t" r="r" b="b"/>
              <a:pathLst>
                <a:path w="635000" h="1269364">
                  <a:moveTo>
                    <a:pt x="0" y="0"/>
                  </a:moveTo>
                  <a:lnTo>
                    <a:pt x="634399" y="634389"/>
                  </a:lnTo>
                  <a:lnTo>
                    <a:pt x="0" y="1268799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" name="Овал 10"/>
            <p:cNvSpPr/>
            <p:nvPr/>
          </p:nvSpPr>
          <p:spPr>
            <a:xfrm>
              <a:off x="1625600" y="3022600"/>
              <a:ext cx="4381500" cy="4381500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/>
          <p:cNvSpPr txBox="1"/>
          <p:nvPr/>
        </p:nvSpPr>
        <p:spPr>
          <a:xfrm>
            <a:off x="754380" y="1845654"/>
            <a:ext cx="9898380" cy="663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05"/>
              </a:lnSpc>
            </a:pPr>
            <a:r>
              <a:rPr lang="zh-CN" altLang="en-US" sz="3950" dirty="0" smtClean="0">
                <a:solidFill>
                  <a:schemeClr val="bg1"/>
                </a:solidFill>
                <a:latin typeface="Trebuchet MS"/>
                <a:cs typeface="Trebuchet MS"/>
              </a:rPr>
              <a:t>首先搭建一个服务器，选择</a:t>
            </a:r>
            <a:r>
              <a:rPr lang="en-US" altLang="zh-CN" sz="395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heroku</a:t>
            </a:r>
            <a:r>
              <a:rPr lang="zh-CN" altLang="en-US" sz="3950" dirty="0" smtClean="0">
                <a:solidFill>
                  <a:schemeClr val="bg1"/>
                </a:solidFill>
                <a:latin typeface="Trebuchet MS"/>
                <a:cs typeface="Trebuchet MS"/>
              </a:rPr>
              <a:t>，将服务部署到其上。具体步骤参照</a:t>
            </a:r>
            <a:r>
              <a:rPr lang="en-US" altLang="zh-CN" sz="4000" b="1" dirty="0" err="1" smtClean="0">
                <a:solidFill>
                  <a:schemeClr val="bg1"/>
                </a:solidFill>
              </a:rPr>
              <a:t>heroku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的官网：</a:t>
            </a:r>
            <a:r>
              <a:rPr lang="en-US" altLang="zh-CN" sz="4000" b="1" dirty="0" smtClean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CN" sz="4000" b="1" dirty="0" smtClean="0">
                <a:solidFill>
                  <a:schemeClr val="bg1"/>
                </a:solidFill>
                <a:hlinkClick r:id="rId2"/>
              </a:rPr>
              <a:t>devcenter.heroku.com/articles/getting-started-with-java</a:t>
            </a:r>
            <a:endParaRPr lang="en-US" altLang="zh-CN" sz="4000" b="1" dirty="0" smtClean="0">
              <a:solidFill>
                <a:schemeClr val="bg1"/>
              </a:solidFill>
            </a:endParaRPr>
          </a:p>
          <a:p>
            <a:pPr marL="12700">
              <a:lnSpc>
                <a:spcPts val="4705"/>
              </a:lnSpc>
            </a:pPr>
            <a:endParaRPr lang="en-US" altLang="zh-CN" sz="4000" b="1" dirty="0" smtClean="0">
              <a:solidFill>
                <a:schemeClr val="bg1"/>
              </a:solidFill>
            </a:endParaRPr>
          </a:p>
          <a:p>
            <a:pPr marL="12700">
              <a:lnSpc>
                <a:spcPts val="4705"/>
              </a:lnSpc>
            </a:pPr>
            <a:r>
              <a:rPr lang="zh-CN" altLang="en-US" sz="4000" b="1" dirty="0" smtClean="0">
                <a:solidFill>
                  <a:schemeClr val="bg1"/>
                </a:solidFill>
              </a:rPr>
              <a:t>在此过程中，在项目里添加一个新文件名为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Profile(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大小写敏感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),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为</a:t>
            </a:r>
            <a:r>
              <a:rPr lang="en-US" altLang="zh-CN" sz="4000" b="1" dirty="0" err="1" smtClean="0">
                <a:solidFill>
                  <a:schemeClr val="bg1"/>
                </a:solidFill>
              </a:rPr>
              <a:t>heroku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所用。</a:t>
            </a:r>
            <a:endParaRPr lang="en-US" altLang="zh-CN" sz="4000" b="1" dirty="0" smtClean="0">
              <a:solidFill>
                <a:schemeClr val="bg1"/>
              </a:solidFill>
            </a:endParaRPr>
          </a:p>
          <a:p>
            <a:pPr marL="12700">
              <a:lnSpc>
                <a:spcPts val="4705"/>
              </a:lnSpc>
            </a:pPr>
            <a:r>
              <a:rPr lang="zh-CN" altLang="en-US" sz="4000" b="1" dirty="0" smtClean="0">
                <a:solidFill>
                  <a:schemeClr val="bg1"/>
                </a:solidFill>
              </a:rPr>
              <a:t>内容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为</a:t>
            </a:r>
            <a:endParaRPr lang="en-US" altLang="zh-CN" sz="4000" b="1" dirty="0" smtClean="0">
              <a:solidFill>
                <a:schemeClr val="bg1"/>
              </a:solidFill>
            </a:endParaRPr>
          </a:p>
          <a:p>
            <a:pPr marL="12700">
              <a:lnSpc>
                <a:spcPts val="4705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r>
              <a:rPr lang="en-US" altLang="zh-CN" sz="4000" dirty="0" smtClean="0">
                <a:solidFill>
                  <a:schemeClr val="bg1"/>
                </a:solidFill>
              </a:rPr>
              <a:t>: java -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Dserver.port</a:t>
            </a:r>
            <a:r>
              <a:rPr lang="en-US" altLang="zh-CN" sz="4000" dirty="0" smtClean="0">
                <a:solidFill>
                  <a:schemeClr val="bg1"/>
                </a:solidFill>
              </a:rPr>
              <a:t>=$PORT $JAVA_OPTS -jar target/*.jar</a:t>
            </a:r>
            <a:endParaRPr lang="en-US" altLang="zh-CN" sz="4000" b="1" dirty="0" smtClean="0">
              <a:solidFill>
                <a:schemeClr val="bg1"/>
              </a:solidFill>
            </a:endParaRPr>
          </a:p>
          <a:p>
            <a:pPr marL="12700">
              <a:lnSpc>
                <a:spcPts val="4705"/>
              </a:lnSpc>
            </a:pPr>
            <a:endParaRPr sz="39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89325" y="377063"/>
            <a:ext cx="7414775" cy="104979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49076" y="5470009"/>
            <a:ext cx="5805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web: java -</a:t>
            </a:r>
            <a:r>
              <a:rPr lang="en-US" altLang="zh-CN" dirty="0" err="1" smtClean="0"/>
              <a:t>Dserver.port</a:t>
            </a:r>
            <a:r>
              <a:rPr lang="en-US" altLang="zh-CN" dirty="0" smtClean="0"/>
              <a:t>=$PORT $JAVA_OPTS -jar target/*.jar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/>
          <p:cNvSpPr txBox="1"/>
          <p:nvPr/>
        </p:nvSpPr>
        <p:spPr>
          <a:xfrm>
            <a:off x="888176" y="634074"/>
            <a:ext cx="9513124" cy="8438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05"/>
              </a:lnSpc>
            </a:pP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现在服务已经部署在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heroku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服务器上了，要用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travis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 CI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完成对项目的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CD,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还需在之前的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travis.yml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文件中添加图示代码</a:t>
            </a:r>
            <a:endParaRPr lang="en-US" altLang="zh-CN" sz="3950" spc="-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ts val="4705"/>
              </a:lnSpc>
            </a:pPr>
            <a:endParaRPr lang="en-US" sz="3950" spc="-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ts val="4705"/>
              </a:lnSpc>
            </a:pP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其中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api_key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是在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heroku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网站上获取的，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指该程序名称，在部署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heroku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时自动生成，也可以修改，可在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heroku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的命令行工具中用命令</a:t>
            </a:r>
            <a:r>
              <a:rPr lang="en-US" altLang="zh-CN" sz="395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heroku</a:t>
            </a:r>
            <a:r>
              <a:rPr lang="en-US" altLang="zh-CN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 apps</a:t>
            </a:r>
            <a:r>
              <a:rPr lang="zh-CN" altLang="en-US" sz="395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获取，如右下图。</a:t>
            </a:r>
            <a:endParaRPr lang="en-US" altLang="zh-CN" sz="3950" spc="-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ts val="4705"/>
              </a:lnSpc>
            </a:pPr>
            <a:endParaRPr lang="en-US" sz="3950" spc="-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ts val="4705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这样完成之后，在每次有新的</a:t>
            </a:r>
            <a:r>
              <a:rPr lang="en-US" altLang="zh-CN" sz="4000" dirty="0" smtClean="0">
                <a:solidFill>
                  <a:schemeClr val="bg1"/>
                </a:solidFill>
              </a:rPr>
              <a:t>push</a:t>
            </a:r>
            <a:r>
              <a:rPr lang="zh-CN" altLang="en-US" sz="4000" dirty="0" smtClean="0">
                <a:solidFill>
                  <a:schemeClr val="bg1"/>
                </a:solidFill>
              </a:rPr>
              <a:t>时，</a:t>
            </a:r>
            <a:r>
              <a:rPr lang="en-US" altLang="zh-CN" sz="4000" dirty="0" smtClean="0">
                <a:solidFill>
                  <a:schemeClr val="bg1"/>
                </a:solidFill>
              </a:rPr>
              <a:t>Travis CI </a:t>
            </a:r>
            <a:r>
              <a:rPr lang="zh-CN" altLang="en-US" sz="4000" dirty="0" smtClean="0">
                <a:solidFill>
                  <a:schemeClr val="bg1"/>
                </a:solidFill>
              </a:rPr>
              <a:t>的操作就会多出一个自动部署功能，我们只需要修改代码，</a:t>
            </a:r>
            <a:r>
              <a:rPr lang="en-US" altLang="zh-CN" sz="4000" dirty="0" smtClean="0">
                <a:solidFill>
                  <a:schemeClr val="bg1"/>
                </a:solidFill>
              </a:rPr>
              <a:t>push</a:t>
            </a:r>
            <a:r>
              <a:rPr lang="zh-CN" altLang="en-US" sz="4000" dirty="0" smtClean="0">
                <a:solidFill>
                  <a:schemeClr val="bg1"/>
                </a:solidFill>
              </a:rPr>
              <a:t>到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github</a:t>
            </a:r>
            <a:r>
              <a:rPr lang="zh-CN" altLang="en-US" sz="4000" dirty="0" smtClean="0">
                <a:solidFill>
                  <a:schemeClr val="bg1"/>
                </a:solidFill>
              </a:rPr>
              <a:t>， </a:t>
            </a:r>
            <a:r>
              <a:rPr lang="en-US" altLang="zh-CN" sz="4000" dirty="0" smtClean="0">
                <a:solidFill>
                  <a:schemeClr val="bg1"/>
                </a:solidFill>
              </a:rPr>
              <a:t>Travis CI </a:t>
            </a:r>
            <a:r>
              <a:rPr lang="zh-CN" altLang="en-US" sz="4000" dirty="0" smtClean="0">
                <a:solidFill>
                  <a:schemeClr val="bg1"/>
                </a:solidFill>
              </a:rPr>
              <a:t>就会帮我们</a:t>
            </a:r>
            <a:r>
              <a:rPr lang="en-US" altLang="zh-CN" sz="4000" dirty="0" smtClean="0">
                <a:solidFill>
                  <a:schemeClr val="bg1"/>
                </a:solidFill>
              </a:rPr>
              <a:t>build</a:t>
            </a:r>
            <a:r>
              <a:rPr lang="zh-CN" altLang="en-US" sz="4000" dirty="0" smtClean="0">
                <a:solidFill>
                  <a:schemeClr val="bg1"/>
                </a:solidFill>
              </a:rPr>
              <a:t>并</a:t>
            </a:r>
            <a:r>
              <a:rPr lang="en-US" altLang="zh-CN" sz="4000" dirty="0" smtClean="0">
                <a:solidFill>
                  <a:schemeClr val="bg1"/>
                </a:solidFill>
              </a:rPr>
              <a:t>deploy</a:t>
            </a:r>
            <a:r>
              <a:rPr lang="zh-CN" altLang="en-US" sz="4000" dirty="0" smtClean="0">
                <a:solidFill>
                  <a:schemeClr val="bg1"/>
                </a:solidFill>
              </a:rPr>
              <a:t>到服务器</a:t>
            </a:r>
          </a:p>
          <a:p>
            <a:pPr marL="12700">
              <a:lnSpc>
                <a:spcPts val="4705"/>
              </a:lnSpc>
            </a:pPr>
            <a:endParaRPr lang="en-US" sz="3950" spc="-5" dirty="0" smtClean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8594" y="594360"/>
            <a:ext cx="9012606" cy="676656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86604" y="8225496"/>
            <a:ext cx="8192936" cy="2130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440</Words>
  <Application>Microsoft Office PowerPoint</Application>
  <PresentationFormat>自定义</PresentationFormat>
  <Paragraphs>41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Creative3</dc:title>
  <dc:creator>ПК</dc:creator>
  <cp:lastModifiedBy>lenovo</cp:lastModifiedBy>
  <cp:revision>33</cp:revision>
  <dcterms:created xsi:type="dcterms:W3CDTF">2014-09-25T11:38:43Z</dcterms:created>
  <dcterms:modified xsi:type="dcterms:W3CDTF">2018-05-22T12:02:56Z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2014-09-25T00:00:00Z</vt:filetime>
  </property>
  <property fmtid="{D5CDD505-2E9C-101B-9397-08002B2CF9AE}" pid="3" name="LastSaved">
    <vt:filetime>2014-09-25T00:00:00Z</vt:filetime>
  </property>
</Properties>
</file>