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5"/>
  </p:handoutMasterIdLst>
  <p:sldIdLst>
    <p:sldId id="258" r:id="rId3"/>
    <p:sldId id="264" r:id="rId4"/>
    <p:sldId id="263" r:id="rId5"/>
    <p:sldId id="301" r:id="rId6"/>
    <p:sldId id="302" r:id="rId8"/>
    <p:sldId id="336" r:id="rId9"/>
    <p:sldId id="297" r:id="rId10"/>
    <p:sldId id="303" r:id="rId11"/>
    <p:sldId id="340" r:id="rId12"/>
    <p:sldId id="341" r:id="rId13"/>
    <p:sldId id="298" r:id="rId14"/>
    <p:sldId id="304" r:id="rId15"/>
    <p:sldId id="299" r:id="rId16"/>
    <p:sldId id="338" r:id="rId17"/>
    <p:sldId id="339" r:id="rId18"/>
    <p:sldId id="342" r:id="rId19"/>
    <p:sldId id="300" r:id="rId20"/>
    <p:sldId id="308" r:id="rId21"/>
    <p:sldId id="305" r:id="rId22"/>
    <p:sldId id="343" r:id="rId23"/>
    <p:sldId id="307" r:id="rId24"/>
  </p:sldIdLst>
  <p:sldSz cx="6397625" cy="399859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0C0C0"/>
    <a:srgbClr val="808080"/>
    <a:srgbClr val="FFFFFF"/>
    <a:srgbClr val="DDDDDD"/>
    <a:srgbClr val="EAEAEA"/>
    <a:srgbClr val="BBE0E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2126" autoAdjust="0"/>
  </p:normalViewPr>
  <p:slideViewPr>
    <p:cSldViewPr snapToObjects="1">
      <p:cViewPr varScale="1">
        <p:scale>
          <a:sx n="158" d="100"/>
          <a:sy n="158" d="100"/>
        </p:scale>
        <p:origin x="1566" y="132"/>
      </p:cViewPr>
      <p:guideLst>
        <p:guide orient="horz" pos="1080"/>
        <p:guide pos="2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21609-BF74-41EB-8C13-093B55844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90FEB-8A81-45B3-80A7-7A9D9FE3BE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大学的教学过程中，考勤是一项比较重要的内容，出勤率影响到教学的质量。在大部分需要考勤制度的课程教学中，考勤工作还是由人工或者刷卡完成，这些方式一定程度上能起到作用，但可能存在着代答代刷的问题。由于学生们可以根据兴趣与实际情况选择很多的课程，这也给出勤考核的工作、对教学质量的提高带来难度。同时，课堂听课状态极大得影响着课堂教学质量，教师在讲课的同时如若要兼顾观察所有学生的动作，也将影响到教师的讲课质量。因而我们小组希望通过该项目的开发，使用人脸识别的技术解决该难题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90FEB-8A81-45B3-80A7-7A9D9FE3B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大学的教学过程中，考勤是一项比较重要的内容，出勤率影响到教学的质量。在大部分需要考勤制度的课程教学中，考勤工作还是由人工或者刷卡完成，这些方式一定程度上能起到作用，但可能存在着代答代刷的问题。由于学生们可以根据兴趣与实际情况选择很多的课程，这也给出勤考核的工作、对教学质量的提高带来难度。同时，课堂听课状态极大得影响着课堂教学质量，教师在讲课的同时如若要兼顾观察所有学生的动作，也将影响到教师的讲课质量。因而我们小组希望通过该项目的开发，使用人脸识别的技术解决该难题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090FEB-8A81-45B3-80A7-7A9D9FE3BE5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654050"/>
            <a:ext cx="4797425" cy="13922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00100" y="2100263"/>
            <a:ext cx="4797425" cy="965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96BE5-F553-4D27-9ADC-72093647288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A0D67-0ACB-442B-9470-06FE2C3BD8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638675" y="160338"/>
            <a:ext cx="1438275" cy="341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20675" y="160338"/>
            <a:ext cx="4165600" cy="34115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64BB7-3113-41F5-BEA3-AF37BD172D4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6C4-D4C4-4BAF-AD31-C1FC6622875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996950"/>
            <a:ext cx="5518150" cy="16637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36563" y="2676525"/>
            <a:ext cx="5518150" cy="8747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99E95-79AA-4942-8D83-2A2868B0874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0675" y="933450"/>
            <a:ext cx="2801938" cy="26384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275013" y="933450"/>
            <a:ext cx="2801937" cy="26384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20D00-76B9-4C4A-BD7C-EE659FCCFE4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325" y="212725"/>
            <a:ext cx="5516563" cy="7731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41325" y="981075"/>
            <a:ext cx="2705100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41325" y="1460500"/>
            <a:ext cx="2705100" cy="21494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238500" y="981075"/>
            <a:ext cx="27193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3238500" y="1460500"/>
            <a:ext cx="2719388" cy="21494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25F99-4F20-44FD-8712-C1C039EBBE9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B444F-8CCF-4DA6-A52A-F4E0D8DAA22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1A6A5-680E-46E1-9A30-AA49F21CA4B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325" y="266700"/>
            <a:ext cx="2062163" cy="9334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9388" y="576263"/>
            <a:ext cx="3238500" cy="2841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41325" y="1200150"/>
            <a:ext cx="2062163" cy="2222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85712-37A7-4C57-8F91-55554B16CBE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325" y="266700"/>
            <a:ext cx="2062163" cy="9334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719388" y="576263"/>
            <a:ext cx="3238500" cy="2841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41325" y="1200150"/>
            <a:ext cx="2062163" cy="2222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57BE4-5F74-4681-8F6E-8490571A0C3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675" y="160338"/>
            <a:ext cx="57562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675" y="933450"/>
            <a:ext cx="57562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0675" y="3641725"/>
            <a:ext cx="14922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t" anchorCtr="0" compatLnSpc="1"/>
          <a:lstStyle>
            <a:lvl1pPr>
              <a:defRPr sz="7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85988" y="3641725"/>
            <a:ext cx="20256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t" anchorCtr="0" compatLnSpc="1"/>
          <a:lstStyle>
            <a:lvl1pPr algn="ctr">
              <a:defRPr sz="7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84700" y="3641725"/>
            <a:ext cx="14922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650" tIns="25325" rIns="50650" bIns="25325" numCol="1" anchor="t" anchorCtr="0" compatLnSpc="1"/>
          <a:lstStyle>
            <a:lvl1pPr algn="r">
              <a:defRPr sz="700"/>
            </a:lvl1pPr>
          </a:lstStyle>
          <a:p>
            <a:fld id="{941959F8-81C5-4499-8093-A905BB5D7316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6095" rtl="0" fontAlgn="base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506095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90500" indent="-190500" algn="l" defTabSz="506095" rtl="0" fontAlgn="base">
        <a:spcBef>
          <a:spcPct val="20000"/>
        </a:spcBef>
        <a:spcAft>
          <a:spcPct val="0"/>
        </a:spcAft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57480" algn="l" defTabSz="506095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3730" indent="-127000" algn="l" defTabSz="506095" rtl="0" fontAlgn="base">
        <a:spcBef>
          <a:spcPct val="20000"/>
        </a:spcBef>
        <a:spcAft>
          <a:spcPct val="0"/>
        </a:spcAft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85825" indent="-127000" algn="l" defTabSz="506095" rtl="0" fontAlgn="base">
        <a:spcBef>
          <a:spcPct val="20000"/>
        </a:spcBef>
        <a:spcAft>
          <a:spcPct val="0"/>
        </a:spcAft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127000" algn="l" defTabSz="506095" rtl="0" fontAlgn="base">
        <a:spcBef>
          <a:spcPct val="20000"/>
        </a:spcBef>
        <a:spcAft>
          <a:spcPct val="0"/>
        </a:spcAft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任意多边形 29"/>
          <p:cNvSpPr/>
          <p:nvPr/>
        </p:nvSpPr>
        <p:spPr bwMode="auto">
          <a:xfrm>
            <a:off x="1501775" y="1085850"/>
            <a:ext cx="2860675" cy="2103438"/>
          </a:xfrm>
          <a:custGeom>
            <a:avLst/>
            <a:gdLst>
              <a:gd name="T0" fmla="*/ 3842 w 21600"/>
              <a:gd name="T1" fmla="*/ 0 h 21600"/>
              <a:gd name="T2" fmla="*/ 0 w 21600"/>
              <a:gd name="T3" fmla="*/ 20732 h 21600"/>
              <a:gd name="T4" fmla="*/ 21600 w 21600"/>
              <a:gd name="T5" fmla="*/ 21600 h 21600"/>
              <a:gd name="T6" fmla="*/ 19355 w 21600"/>
              <a:gd name="T7" fmla="*/ 7921 h 21600"/>
              <a:gd name="T8" fmla="*/ 3842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3842" y="0"/>
                </a:moveTo>
                <a:lnTo>
                  <a:pt x="0" y="20732"/>
                </a:lnTo>
                <a:lnTo>
                  <a:pt x="21600" y="21600"/>
                </a:lnTo>
                <a:lnTo>
                  <a:pt x="19355" y="7921"/>
                </a:lnTo>
                <a:lnTo>
                  <a:pt x="3842" y="0"/>
                </a:lnTo>
                <a:close/>
              </a:path>
            </a:pathLst>
          </a:cu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任意多边形 30"/>
          <p:cNvSpPr/>
          <p:nvPr/>
        </p:nvSpPr>
        <p:spPr bwMode="auto">
          <a:xfrm rot="240000">
            <a:off x="4073525" y="1928813"/>
            <a:ext cx="1546225" cy="1341437"/>
          </a:xfrm>
          <a:custGeom>
            <a:avLst/>
            <a:gdLst>
              <a:gd name="T0" fmla="*/ 0 w 21600"/>
              <a:gd name="T1" fmla="*/ 0 h 21600"/>
              <a:gd name="T2" fmla="*/ 5443 w 21600"/>
              <a:gd name="T3" fmla="*/ 20931 h 21600"/>
              <a:gd name="T4" fmla="*/ 21600 w 21600"/>
              <a:gd name="T5" fmla="*/ 21600 h 21600"/>
              <a:gd name="T6" fmla="*/ 16005 w 21600"/>
              <a:gd name="T7" fmla="*/ 2663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43" y="20931"/>
                </a:lnTo>
                <a:lnTo>
                  <a:pt x="21600" y="21600"/>
                </a:lnTo>
                <a:lnTo>
                  <a:pt x="16005" y="266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任意多边形 31"/>
          <p:cNvSpPr/>
          <p:nvPr/>
        </p:nvSpPr>
        <p:spPr bwMode="auto">
          <a:xfrm>
            <a:off x="925513" y="1087438"/>
            <a:ext cx="1027112" cy="2001837"/>
          </a:xfrm>
          <a:custGeom>
            <a:avLst/>
            <a:gdLst>
              <a:gd name="T0" fmla="*/ 0 w 21600"/>
              <a:gd name="T1" fmla="*/ 1644 h 21600"/>
              <a:gd name="T2" fmla="*/ 21600 w 21600"/>
              <a:gd name="T3" fmla="*/ 0 h 21600"/>
              <a:gd name="T4" fmla="*/ 10886 w 21600"/>
              <a:gd name="T5" fmla="*/ 21600 h 21600"/>
              <a:gd name="T6" fmla="*/ 0 w 21600"/>
              <a:gd name="T7" fmla="*/ 16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644"/>
                </a:moveTo>
                <a:lnTo>
                  <a:pt x="21600" y="0"/>
                </a:lnTo>
                <a:lnTo>
                  <a:pt x="10886" y="21600"/>
                </a:lnTo>
                <a:lnTo>
                  <a:pt x="0" y="1644"/>
                </a:lnTo>
                <a:close/>
              </a:path>
            </a:pathLst>
          </a:custGeom>
          <a:solidFill>
            <a:srgbClr val="FFFFFF">
              <a:alpha val="87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084625" y="1533525"/>
            <a:ext cx="2052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A2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课堂威视答辩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847975" y="2646680"/>
            <a:ext cx="5257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第四组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94225" y="2876550"/>
            <a:ext cx="7553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2018/9/10</a:t>
            </a:r>
            <a:endParaRPr lang="en-US" altLang="zh-CN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12725" y="90488"/>
            <a:ext cx="6463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课堂威视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19455" y="578168"/>
            <a:ext cx="1960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kern="1200" cap="none" spc="0" normalizeH="0" baseline="0" noProof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数据库实体设计</a:t>
            </a:r>
            <a:endParaRPr kumimoji="0" lang="zh-CN" altLang="en-US" sz="2000" b="1" i="0" kern="1200" cap="none" spc="0" normalizeH="0" baseline="0" noProof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2" descr="RQ_T~KJFYXRP7{QR0RJQ0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6355" y="1047115"/>
            <a:ext cx="3983990" cy="276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任意多边形 29"/>
          <p:cNvSpPr/>
          <p:nvPr/>
        </p:nvSpPr>
        <p:spPr bwMode="auto">
          <a:xfrm>
            <a:off x="1501775" y="1085850"/>
            <a:ext cx="2860675" cy="2103438"/>
          </a:xfrm>
          <a:custGeom>
            <a:avLst/>
            <a:gdLst>
              <a:gd name="T0" fmla="*/ 3842 w 21600"/>
              <a:gd name="T1" fmla="*/ 0 h 21600"/>
              <a:gd name="T2" fmla="*/ 0 w 21600"/>
              <a:gd name="T3" fmla="*/ 20732 h 21600"/>
              <a:gd name="T4" fmla="*/ 21600 w 21600"/>
              <a:gd name="T5" fmla="*/ 21600 h 21600"/>
              <a:gd name="T6" fmla="*/ 19355 w 21600"/>
              <a:gd name="T7" fmla="*/ 7921 h 21600"/>
              <a:gd name="T8" fmla="*/ 3842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3842" y="0"/>
                </a:moveTo>
                <a:lnTo>
                  <a:pt x="0" y="20732"/>
                </a:lnTo>
                <a:lnTo>
                  <a:pt x="21600" y="21600"/>
                </a:lnTo>
                <a:lnTo>
                  <a:pt x="19355" y="7921"/>
                </a:lnTo>
                <a:lnTo>
                  <a:pt x="3842" y="0"/>
                </a:lnTo>
                <a:close/>
              </a:path>
            </a:pathLst>
          </a:cu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任意多边形 30" descr="1306963,105"/>
          <p:cNvSpPr/>
          <p:nvPr/>
        </p:nvSpPr>
        <p:spPr bwMode="auto">
          <a:xfrm rot="240000">
            <a:off x="4073525" y="1928813"/>
            <a:ext cx="1546225" cy="1341437"/>
          </a:xfrm>
          <a:custGeom>
            <a:avLst/>
            <a:gdLst>
              <a:gd name="T0" fmla="*/ 0 w 21600"/>
              <a:gd name="T1" fmla="*/ 0 h 21600"/>
              <a:gd name="T2" fmla="*/ 5443 w 21600"/>
              <a:gd name="T3" fmla="*/ 20931 h 21600"/>
              <a:gd name="T4" fmla="*/ 21600 w 21600"/>
              <a:gd name="T5" fmla="*/ 21600 h 21600"/>
              <a:gd name="T6" fmla="*/ 16005 w 21600"/>
              <a:gd name="T7" fmla="*/ 2663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43" y="20931"/>
                </a:lnTo>
                <a:lnTo>
                  <a:pt x="21600" y="21600"/>
                </a:lnTo>
                <a:lnTo>
                  <a:pt x="16005" y="266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4124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任意多边形 31" descr="1306963,105"/>
          <p:cNvSpPr/>
          <p:nvPr/>
        </p:nvSpPr>
        <p:spPr bwMode="auto">
          <a:xfrm>
            <a:off x="925513" y="1087438"/>
            <a:ext cx="1027112" cy="2001837"/>
          </a:xfrm>
          <a:custGeom>
            <a:avLst/>
            <a:gdLst>
              <a:gd name="T0" fmla="*/ 0 w 21600"/>
              <a:gd name="T1" fmla="*/ 1644 h 21600"/>
              <a:gd name="T2" fmla="*/ 21600 w 21600"/>
              <a:gd name="T3" fmla="*/ 0 h 21600"/>
              <a:gd name="T4" fmla="*/ 10886 w 21600"/>
              <a:gd name="T5" fmla="*/ 21600 h 21600"/>
              <a:gd name="T6" fmla="*/ 0 w 21600"/>
              <a:gd name="T7" fmla="*/ 16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644"/>
                </a:moveTo>
                <a:lnTo>
                  <a:pt x="21600" y="0"/>
                </a:lnTo>
                <a:lnTo>
                  <a:pt x="10886" y="21600"/>
                </a:lnTo>
                <a:lnTo>
                  <a:pt x="0" y="1644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21183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52625" y="1928813"/>
            <a:ext cx="1446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关键技术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040188" y="1343025"/>
            <a:ext cx="209391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noProof="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整合利用</a:t>
            </a: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rPr>
              <a:t>Face++</a:t>
            </a: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rPr>
              <a:t>的人脸识别</a:t>
            </a: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rPr>
              <a:t>API</a:t>
            </a:r>
            <a:r>
              <a:rPr lang="zh-CN" altLang="en-US" sz="11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识别课堂图片</a:t>
            </a:r>
            <a:endParaRPr lang="en-US" altLang="zh-CN" sz="110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获取图片中的人脸数量及专注情况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88" y="1044575"/>
            <a:ext cx="3757612" cy="29845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611438" y="1077913"/>
            <a:ext cx="6463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人脸识别</a:t>
            </a:r>
            <a:endParaRPr kumimoji="0" lang="zh-CN" altLang="zh-CN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161" name="Group 17"/>
          <p:cNvGrpSpPr/>
          <p:nvPr/>
        </p:nvGrpSpPr>
        <p:grpSpPr bwMode="auto">
          <a:xfrm>
            <a:off x="4040188" y="958850"/>
            <a:ext cx="749300" cy="347663"/>
            <a:chOff x="0" y="0"/>
            <a:chExt cx="7391" cy="3440"/>
          </a:xfrm>
        </p:grpSpPr>
        <p:sp>
          <p:nvSpPr>
            <p:cNvPr id="6162" name="任意多边形 29"/>
            <p:cNvSpPr/>
            <p:nvPr/>
          </p:nvSpPr>
          <p:spPr bwMode="auto">
            <a:xfrm>
              <a:off x="908" y="0"/>
              <a:ext cx="4503" cy="3313"/>
            </a:xfrm>
            <a:custGeom>
              <a:avLst/>
              <a:gdLst>
                <a:gd name="T0" fmla="*/ 3842 w 21600"/>
                <a:gd name="T1" fmla="*/ 0 h 21600"/>
                <a:gd name="T2" fmla="*/ 0 w 21600"/>
                <a:gd name="T3" fmla="*/ 20732 h 21600"/>
                <a:gd name="T4" fmla="*/ 21600 w 21600"/>
                <a:gd name="T5" fmla="*/ 21600 h 21600"/>
                <a:gd name="T6" fmla="*/ 19355 w 21600"/>
                <a:gd name="T7" fmla="*/ 7921 h 21600"/>
                <a:gd name="T8" fmla="*/ 3842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3842" y="0"/>
                  </a:moveTo>
                  <a:lnTo>
                    <a:pt x="0" y="20732"/>
                  </a:lnTo>
                  <a:lnTo>
                    <a:pt x="21600" y="21600"/>
                  </a:lnTo>
                  <a:lnTo>
                    <a:pt x="19355" y="7921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tx1">
                <a:alpha val="60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3" name="任意多边形 30"/>
            <p:cNvSpPr/>
            <p:nvPr/>
          </p:nvSpPr>
          <p:spPr bwMode="auto">
            <a:xfrm rot="240000">
              <a:off x="4957" y="1328"/>
              <a:ext cx="2434" cy="2113"/>
            </a:xfrm>
            <a:custGeom>
              <a:avLst/>
              <a:gdLst>
                <a:gd name="T0" fmla="*/ 0 w 21600"/>
                <a:gd name="T1" fmla="*/ 0 h 21600"/>
                <a:gd name="T2" fmla="*/ 5443 w 21600"/>
                <a:gd name="T3" fmla="*/ 20931 h 21600"/>
                <a:gd name="T4" fmla="*/ 21600 w 21600"/>
                <a:gd name="T5" fmla="*/ 21600 h 21600"/>
                <a:gd name="T6" fmla="*/ 16005 w 21600"/>
                <a:gd name="T7" fmla="*/ 2663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43" y="20931"/>
                  </a:lnTo>
                  <a:lnTo>
                    <a:pt x="21600" y="21600"/>
                  </a:lnTo>
                  <a:lnTo>
                    <a:pt x="16005" y="2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4" name="任意多边形 31"/>
            <p:cNvSpPr/>
            <p:nvPr/>
          </p:nvSpPr>
          <p:spPr bwMode="auto">
            <a:xfrm>
              <a:off x="0" y="4"/>
              <a:ext cx="1617" cy="3153"/>
            </a:xfrm>
            <a:custGeom>
              <a:avLst/>
              <a:gdLst>
                <a:gd name="T0" fmla="*/ 0 w 21600"/>
                <a:gd name="T1" fmla="*/ 1644 h 21600"/>
                <a:gd name="T2" fmla="*/ 21600 w 21600"/>
                <a:gd name="T3" fmla="*/ 0 h 21600"/>
                <a:gd name="T4" fmla="*/ 10886 w 21600"/>
                <a:gd name="T5" fmla="*/ 21600 h 21600"/>
                <a:gd name="T6" fmla="*/ 0 w 21600"/>
                <a:gd name="T7" fmla="*/ 164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44"/>
                  </a:moveTo>
                  <a:lnTo>
                    <a:pt x="21600" y="0"/>
                  </a:lnTo>
                  <a:lnTo>
                    <a:pt x="10886" y="21600"/>
                  </a:lnTo>
                  <a:lnTo>
                    <a:pt x="0" y="1644"/>
                  </a:lnTo>
                  <a:close/>
                </a:path>
              </a:pathLst>
            </a:custGeom>
            <a:solidFill>
              <a:srgbClr val="FFFFFF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" y="1343025"/>
            <a:ext cx="3757612" cy="21363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8" y="2719446"/>
            <a:ext cx="1247619" cy="6140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任意多边形 29"/>
          <p:cNvSpPr/>
          <p:nvPr/>
        </p:nvSpPr>
        <p:spPr bwMode="auto">
          <a:xfrm>
            <a:off x="1501775" y="1085850"/>
            <a:ext cx="2860675" cy="2103438"/>
          </a:xfrm>
          <a:custGeom>
            <a:avLst/>
            <a:gdLst>
              <a:gd name="T0" fmla="*/ 3842 w 21600"/>
              <a:gd name="T1" fmla="*/ 0 h 21600"/>
              <a:gd name="T2" fmla="*/ 0 w 21600"/>
              <a:gd name="T3" fmla="*/ 20732 h 21600"/>
              <a:gd name="T4" fmla="*/ 21600 w 21600"/>
              <a:gd name="T5" fmla="*/ 21600 h 21600"/>
              <a:gd name="T6" fmla="*/ 19355 w 21600"/>
              <a:gd name="T7" fmla="*/ 7921 h 21600"/>
              <a:gd name="T8" fmla="*/ 3842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3842" y="0"/>
                </a:moveTo>
                <a:lnTo>
                  <a:pt x="0" y="20732"/>
                </a:lnTo>
                <a:lnTo>
                  <a:pt x="21600" y="21600"/>
                </a:lnTo>
                <a:lnTo>
                  <a:pt x="19355" y="7921"/>
                </a:lnTo>
                <a:lnTo>
                  <a:pt x="3842" y="0"/>
                </a:lnTo>
                <a:close/>
              </a:path>
            </a:pathLst>
          </a:cu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任意多边形 30" descr="1306963,105"/>
          <p:cNvSpPr/>
          <p:nvPr/>
        </p:nvSpPr>
        <p:spPr bwMode="auto">
          <a:xfrm rot="240000">
            <a:off x="4073525" y="1928813"/>
            <a:ext cx="1546225" cy="1341437"/>
          </a:xfrm>
          <a:custGeom>
            <a:avLst/>
            <a:gdLst>
              <a:gd name="T0" fmla="*/ 0 w 21600"/>
              <a:gd name="T1" fmla="*/ 0 h 21600"/>
              <a:gd name="T2" fmla="*/ 5443 w 21600"/>
              <a:gd name="T3" fmla="*/ 20931 h 21600"/>
              <a:gd name="T4" fmla="*/ 21600 w 21600"/>
              <a:gd name="T5" fmla="*/ 21600 h 21600"/>
              <a:gd name="T6" fmla="*/ 16005 w 21600"/>
              <a:gd name="T7" fmla="*/ 2663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43" y="20931"/>
                </a:lnTo>
                <a:lnTo>
                  <a:pt x="21600" y="21600"/>
                </a:lnTo>
                <a:lnTo>
                  <a:pt x="16005" y="266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4124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任意多边形 31" descr="1306963,105"/>
          <p:cNvSpPr/>
          <p:nvPr/>
        </p:nvSpPr>
        <p:spPr bwMode="auto">
          <a:xfrm>
            <a:off x="925513" y="1087438"/>
            <a:ext cx="1027112" cy="2001837"/>
          </a:xfrm>
          <a:custGeom>
            <a:avLst/>
            <a:gdLst>
              <a:gd name="T0" fmla="*/ 0 w 21600"/>
              <a:gd name="T1" fmla="*/ 1644 h 21600"/>
              <a:gd name="T2" fmla="*/ 21600 w 21600"/>
              <a:gd name="T3" fmla="*/ 0 h 21600"/>
              <a:gd name="T4" fmla="*/ 10886 w 21600"/>
              <a:gd name="T5" fmla="*/ 21600 h 21600"/>
              <a:gd name="T6" fmla="*/ 0 w 21600"/>
              <a:gd name="T7" fmla="*/ 16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644"/>
                </a:moveTo>
                <a:lnTo>
                  <a:pt x="21600" y="0"/>
                </a:lnTo>
                <a:lnTo>
                  <a:pt x="10886" y="21600"/>
                </a:lnTo>
                <a:lnTo>
                  <a:pt x="0" y="1644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21183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52625" y="1928813"/>
            <a:ext cx="9332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特色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课堂威视</a:t>
            </a:r>
            <a:endParaRPr lang="zh-CN" altLang="en-US" sz="18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41400" y="2179003"/>
            <a:ext cx="446563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400">
                <a:ea typeface="微软雅黑" panose="020B0503020204020204" pitchFamily="34" charset="-122"/>
              </a:rPr>
              <a:t>使原本只能同时识别</a:t>
            </a:r>
            <a:r>
              <a:rPr lang="en-US" altLang="zh-CN" sz="1400">
                <a:ea typeface="微软雅黑" panose="020B0503020204020204" pitchFamily="34" charset="-122"/>
              </a:rPr>
              <a:t>5</a:t>
            </a:r>
            <a:r>
              <a:rPr lang="zh-CN" altLang="en-US" sz="1400">
                <a:ea typeface="微软雅黑" panose="020B0503020204020204" pitchFamily="34" charset="-122"/>
              </a:rPr>
              <a:t>张脸的</a:t>
            </a:r>
            <a:r>
              <a:rPr lang="en-US" altLang="zh-CN" sz="1400">
                <a:ea typeface="微软雅黑" panose="020B0503020204020204" pitchFamily="34" charset="-122"/>
              </a:rPr>
              <a:t>api</a:t>
            </a:r>
            <a:r>
              <a:rPr lang="zh-CN" altLang="en-US" sz="1400">
                <a:ea typeface="微软雅黑" panose="020B0503020204020204" pitchFamily="34" charset="-122"/>
              </a:rPr>
              <a:t>扩展为无数量限制，更符合我们项目的需求。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10920" y="1333500"/>
            <a:ext cx="32664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再次封装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face++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41400" y="1012825"/>
            <a:ext cx="749300" cy="349250"/>
            <a:chOff x="0" y="0"/>
            <a:chExt cx="7391" cy="3440"/>
          </a:xfrm>
        </p:grpSpPr>
        <p:sp>
          <p:nvSpPr>
            <p:cNvPr id="5128" name="任意多边形 29"/>
            <p:cNvSpPr/>
            <p:nvPr/>
          </p:nvSpPr>
          <p:spPr bwMode="auto">
            <a:xfrm>
              <a:off x="908" y="0"/>
              <a:ext cx="4503" cy="3313"/>
            </a:xfrm>
            <a:custGeom>
              <a:avLst/>
              <a:gdLst>
                <a:gd name="T0" fmla="*/ 3842 w 21600"/>
                <a:gd name="T1" fmla="*/ 0 h 21600"/>
                <a:gd name="T2" fmla="*/ 0 w 21600"/>
                <a:gd name="T3" fmla="*/ 20732 h 21600"/>
                <a:gd name="T4" fmla="*/ 21600 w 21600"/>
                <a:gd name="T5" fmla="*/ 21600 h 21600"/>
                <a:gd name="T6" fmla="*/ 19355 w 21600"/>
                <a:gd name="T7" fmla="*/ 7921 h 21600"/>
                <a:gd name="T8" fmla="*/ 3842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3842" y="0"/>
                  </a:moveTo>
                  <a:lnTo>
                    <a:pt x="0" y="20732"/>
                  </a:lnTo>
                  <a:lnTo>
                    <a:pt x="21600" y="21600"/>
                  </a:lnTo>
                  <a:lnTo>
                    <a:pt x="19355" y="7921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tx1">
                <a:alpha val="60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9" name="任意多边形 30"/>
            <p:cNvSpPr/>
            <p:nvPr/>
          </p:nvSpPr>
          <p:spPr bwMode="auto">
            <a:xfrm rot="240000">
              <a:off x="4957" y="1328"/>
              <a:ext cx="2434" cy="2113"/>
            </a:xfrm>
            <a:custGeom>
              <a:avLst/>
              <a:gdLst>
                <a:gd name="T0" fmla="*/ 0 w 21600"/>
                <a:gd name="T1" fmla="*/ 0 h 21600"/>
                <a:gd name="T2" fmla="*/ 5443 w 21600"/>
                <a:gd name="T3" fmla="*/ 20931 h 21600"/>
                <a:gd name="T4" fmla="*/ 21600 w 21600"/>
                <a:gd name="T5" fmla="*/ 21600 h 21600"/>
                <a:gd name="T6" fmla="*/ 16005 w 21600"/>
                <a:gd name="T7" fmla="*/ 2663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43" y="20931"/>
                  </a:lnTo>
                  <a:lnTo>
                    <a:pt x="21600" y="21600"/>
                  </a:lnTo>
                  <a:lnTo>
                    <a:pt x="16005" y="2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0" name="任意多边形 31"/>
            <p:cNvSpPr/>
            <p:nvPr/>
          </p:nvSpPr>
          <p:spPr bwMode="auto">
            <a:xfrm>
              <a:off x="0" y="4"/>
              <a:ext cx="1617" cy="3153"/>
            </a:xfrm>
            <a:custGeom>
              <a:avLst/>
              <a:gdLst>
                <a:gd name="T0" fmla="*/ 0 w 21600"/>
                <a:gd name="T1" fmla="*/ 1644 h 21600"/>
                <a:gd name="T2" fmla="*/ 21600 w 21600"/>
                <a:gd name="T3" fmla="*/ 0 h 21600"/>
                <a:gd name="T4" fmla="*/ 10886 w 21600"/>
                <a:gd name="T5" fmla="*/ 21600 h 21600"/>
                <a:gd name="T6" fmla="*/ 0 w 21600"/>
                <a:gd name="T7" fmla="*/ 164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44"/>
                  </a:moveTo>
                  <a:lnTo>
                    <a:pt x="21600" y="0"/>
                  </a:lnTo>
                  <a:lnTo>
                    <a:pt x="10886" y="21600"/>
                  </a:lnTo>
                  <a:lnTo>
                    <a:pt x="0" y="1644"/>
                  </a:lnTo>
                  <a:close/>
                </a:path>
              </a:pathLst>
            </a:custGeom>
            <a:solidFill>
              <a:srgbClr val="FFFFFF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041400" y="1720850"/>
            <a:ext cx="3423920" cy="4445"/>
          </a:xfrm>
          <a:prstGeom prst="line">
            <a:avLst/>
          </a:prstGeom>
          <a:noFill/>
          <a:ln w="9525" cap="rnd" cmpd="sng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课堂威视</a:t>
            </a:r>
            <a:endParaRPr lang="zh-CN" altLang="en-US" sz="18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41400" y="2125345"/>
            <a:ext cx="34239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1400">
                <a:ea typeface="微软雅黑" panose="020B0503020204020204" pitchFamily="34" charset="-122"/>
              </a:rPr>
              <a:t>使用样本数据调试得到的参数，对</a:t>
            </a:r>
            <a:r>
              <a:rPr sz="1400">
                <a:ea typeface="微软雅黑" panose="020B0503020204020204" pitchFamily="34" charset="-122"/>
              </a:rPr>
              <a:t>表情属性加权</a:t>
            </a:r>
            <a:r>
              <a:rPr lang="zh-CN" sz="1400">
                <a:ea typeface="微软雅黑" panose="020B0503020204020204" pitchFamily="34" charset="-122"/>
              </a:rPr>
              <a:t>、识别</a:t>
            </a:r>
            <a:r>
              <a:rPr sz="1400">
                <a:ea typeface="微软雅黑" panose="020B0503020204020204" pitchFamily="34" charset="-122"/>
              </a:rPr>
              <a:t>眼睛张合度</a:t>
            </a:r>
            <a:r>
              <a:rPr lang="zh-CN" sz="1400">
                <a:ea typeface="微软雅黑" panose="020B0503020204020204" pitchFamily="34" charset="-122"/>
              </a:rPr>
              <a:t>来确定专注人数。</a:t>
            </a:r>
            <a:endParaRPr lang="zh-CN" sz="1400">
              <a:ea typeface="微软雅黑" panose="020B0503020204020204" pitchFamily="34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10920" y="1333500"/>
            <a:ext cx="2214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查阅资料设计算法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41400" y="1012825"/>
            <a:ext cx="749300" cy="349250"/>
            <a:chOff x="0" y="0"/>
            <a:chExt cx="7391" cy="3440"/>
          </a:xfrm>
        </p:grpSpPr>
        <p:sp>
          <p:nvSpPr>
            <p:cNvPr id="5128" name="任意多边形 29"/>
            <p:cNvSpPr/>
            <p:nvPr/>
          </p:nvSpPr>
          <p:spPr bwMode="auto">
            <a:xfrm>
              <a:off x="908" y="0"/>
              <a:ext cx="4503" cy="3313"/>
            </a:xfrm>
            <a:custGeom>
              <a:avLst/>
              <a:gdLst>
                <a:gd name="T0" fmla="*/ 3842 w 21600"/>
                <a:gd name="T1" fmla="*/ 0 h 21600"/>
                <a:gd name="T2" fmla="*/ 0 w 21600"/>
                <a:gd name="T3" fmla="*/ 20732 h 21600"/>
                <a:gd name="T4" fmla="*/ 21600 w 21600"/>
                <a:gd name="T5" fmla="*/ 21600 h 21600"/>
                <a:gd name="T6" fmla="*/ 19355 w 21600"/>
                <a:gd name="T7" fmla="*/ 7921 h 21600"/>
                <a:gd name="T8" fmla="*/ 3842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3842" y="0"/>
                  </a:moveTo>
                  <a:lnTo>
                    <a:pt x="0" y="20732"/>
                  </a:lnTo>
                  <a:lnTo>
                    <a:pt x="21600" y="21600"/>
                  </a:lnTo>
                  <a:lnTo>
                    <a:pt x="19355" y="7921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tx1">
                <a:alpha val="60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9" name="任意多边形 30"/>
            <p:cNvSpPr/>
            <p:nvPr/>
          </p:nvSpPr>
          <p:spPr bwMode="auto">
            <a:xfrm rot="240000">
              <a:off x="4957" y="1328"/>
              <a:ext cx="2434" cy="2113"/>
            </a:xfrm>
            <a:custGeom>
              <a:avLst/>
              <a:gdLst>
                <a:gd name="T0" fmla="*/ 0 w 21600"/>
                <a:gd name="T1" fmla="*/ 0 h 21600"/>
                <a:gd name="T2" fmla="*/ 5443 w 21600"/>
                <a:gd name="T3" fmla="*/ 20931 h 21600"/>
                <a:gd name="T4" fmla="*/ 21600 w 21600"/>
                <a:gd name="T5" fmla="*/ 21600 h 21600"/>
                <a:gd name="T6" fmla="*/ 16005 w 21600"/>
                <a:gd name="T7" fmla="*/ 2663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43" y="20931"/>
                  </a:lnTo>
                  <a:lnTo>
                    <a:pt x="21600" y="21600"/>
                  </a:lnTo>
                  <a:lnTo>
                    <a:pt x="16005" y="2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0" name="任意多边形 31"/>
            <p:cNvSpPr/>
            <p:nvPr/>
          </p:nvSpPr>
          <p:spPr bwMode="auto">
            <a:xfrm>
              <a:off x="0" y="4"/>
              <a:ext cx="1617" cy="3153"/>
            </a:xfrm>
            <a:custGeom>
              <a:avLst/>
              <a:gdLst>
                <a:gd name="T0" fmla="*/ 0 w 21600"/>
                <a:gd name="T1" fmla="*/ 1644 h 21600"/>
                <a:gd name="T2" fmla="*/ 21600 w 21600"/>
                <a:gd name="T3" fmla="*/ 0 h 21600"/>
                <a:gd name="T4" fmla="*/ 10886 w 21600"/>
                <a:gd name="T5" fmla="*/ 21600 h 21600"/>
                <a:gd name="T6" fmla="*/ 0 w 21600"/>
                <a:gd name="T7" fmla="*/ 164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44"/>
                  </a:moveTo>
                  <a:lnTo>
                    <a:pt x="21600" y="0"/>
                  </a:lnTo>
                  <a:lnTo>
                    <a:pt x="10886" y="21600"/>
                  </a:lnTo>
                  <a:lnTo>
                    <a:pt x="0" y="1644"/>
                  </a:lnTo>
                  <a:close/>
                </a:path>
              </a:pathLst>
            </a:custGeom>
            <a:solidFill>
              <a:srgbClr val="FFFFFF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041400" y="1720850"/>
            <a:ext cx="3423920" cy="4445"/>
          </a:xfrm>
          <a:prstGeom prst="line">
            <a:avLst/>
          </a:prstGeom>
          <a:noFill/>
          <a:ln w="9525" cap="rnd" cmpd="sng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0" y="744855"/>
            <a:ext cx="1360170" cy="29857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课堂威视</a:t>
            </a:r>
            <a:endParaRPr lang="zh-CN" altLang="en-US" sz="18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41400" y="2179003"/>
            <a:ext cx="446563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400">
                <a:ea typeface="微软雅黑" panose="020B0503020204020204" pitchFamily="34" charset="-122"/>
              </a:rPr>
              <a:t>教师授课效果与当日教师状态关系密切，此功能可查看当日教师所有课程的平均课堂氛围和授课效果。</a:t>
            </a:r>
            <a:endParaRPr lang="zh-CN" altLang="zh-CN" sz="1400">
              <a:ea typeface="微软雅黑" panose="020B0503020204020204" pitchFamily="34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10920" y="1333500"/>
            <a:ext cx="2976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增加按选中日期统计功能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41400" y="1012825"/>
            <a:ext cx="749300" cy="349250"/>
            <a:chOff x="0" y="0"/>
            <a:chExt cx="7391" cy="3440"/>
          </a:xfrm>
        </p:grpSpPr>
        <p:sp>
          <p:nvSpPr>
            <p:cNvPr id="5128" name="任意多边形 29"/>
            <p:cNvSpPr/>
            <p:nvPr/>
          </p:nvSpPr>
          <p:spPr bwMode="auto">
            <a:xfrm>
              <a:off x="908" y="0"/>
              <a:ext cx="4503" cy="3313"/>
            </a:xfrm>
            <a:custGeom>
              <a:avLst/>
              <a:gdLst>
                <a:gd name="T0" fmla="*/ 3842 w 21600"/>
                <a:gd name="T1" fmla="*/ 0 h 21600"/>
                <a:gd name="T2" fmla="*/ 0 w 21600"/>
                <a:gd name="T3" fmla="*/ 20732 h 21600"/>
                <a:gd name="T4" fmla="*/ 21600 w 21600"/>
                <a:gd name="T5" fmla="*/ 21600 h 21600"/>
                <a:gd name="T6" fmla="*/ 19355 w 21600"/>
                <a:gd name="T7" fmla="*/ 7921 h 21600"/>
                <a:gd name="T8" fmla="*/ 3842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3842" y="0"/>
                  </a:moveTo>
                  <a:lnTo>
                    <a:pt x="0" y="20732"/>
                  </a:lnTo>
                  <a:lnTo>
                    <a:pt x="21600" y="21600"/>
                  </a:lnTo>
                  <a:lnTo>
                    <a:pt x="19355" y="7921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tx1">
                <a:alpha val="60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9" name="任意多边形 30"/>
            <p:cNvSpPr/>
            <p:nvPr/>
          </p:nvSpPr>
          <p:spPr bwMode="auto">
            <a:xfrm rot="240000">
              <a:off x="4957" y="1328"/>
              <a:ext cx="2434" cy="2113"/>
            </a:xfrm>
            <a:custGeom>
              <a:avLst/>
              <a:gdLst>
                <a:gd name="T0" fmla="*/ 0 w 21600"/>
                <a:gd name="T1" fmla="*/ 0 h 21600"/>
                <a:gd name="T2" fmla="*/ 5443 w 21600"/>
                <a:gd name="T3" fmla="*/ 20931 h 21600"/>
                <a:gd name="T4" fmla="*/ 21600 w 21600"/>
                <a:gd name="T5" fmla="*/ 21600 h 21600"/>
                <a:gd name="T6" fmla="*/ 16005 w 21600"/>
                <a:gd name="T7" fmla="*/ 2663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43" y="20931"/>
                  </a:lnTo>
                  <a:lnTo>
                    <a:pt x="21600" y="21600"/>
                  </a:lnTo>
                  <a:lnTo>
                    <a:pt x="16005" y="2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0" name="任意多边形 31"/>
            <p:cNvSpPr/>
            <p:nvPr/>
          </p:nvSpPr>
          <p:spPr bwMode="auto">
            <a:xfrm>
              <a:off x="0" y="4"/>
              <a:ext cx="1617" cy="3153"/>
            </a:xfrm>
            <a:custGeom>
              <a:avLst/>
              <a:gdLst>
                <a:gd name="T0" fmla="*/ 0 w 21600"/>
                <a:gd name="T1" fmla="*/ 1644 h 21600"/>
                <a:gd name="T2" fmla="*/ 21600 w 21600"/>
                <a:gd name="T3" fmla="*/ 0 h 21600"/>
                <a:gd name="T4" fmla="*/ 10886 w 21600"/>
                <a:gd name="T5" fmla="*/ 21600 h 21600"/>
                <a:gd name="T6" fmla="*/ 0 w 21600"/>
                <a:gd name="T7" fmla="*/ 164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44"/>
                  </a:moveTo>
                  <a:lnTo>
                    <a:pt x="21600" y="0"/>
                  </a:lnTo>
                  <a:lnTo>
                    <a:pt x="10886" y="21600"/>
                  </a:lnTo>
                  <a:lnTo>
                    <a:pt x="0" y="1644"/>
                  </a:lnTo>
                  <a:close/>
                </a:path>
              </a:pathLst>
            </a:custGeom>
            <a:solidFill>
              <a:srgbClr val="FFFFFF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041400" y="1720850"/>
            <a:ext cx="3423920" cy="4445"/>
          </a:xfrm>
          <a:prstGeom prst="line">
            <a:avLst/>
          </a:prstGeom>
          <a:noFill/>
          <a:ln w="9525" cap="rnd" cmpd="sng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任意多边形 29"/>
          <p:cNvSpPr/>
          <p:nvPr/>
        </p:nvSpPr>
        <p:spPr bwMode="auto">
          <a:xfrm>
            <a:off x="1501775" y="1085850"/>
            <a:ext cx="2860675" cy="2103438"/>
          </a:xfrm>
          <a:custGeom>
            <a:avLst/>
            <a:gdLst>
              <a:gd name="T0" fmla="*/ 3842 w 21600"/>
              <a:gd name="T1" fmla="*/ 0 h 21600"/>
              <a:gd name="T2" fmla="*/ 0 w 21600"/>
              <a:gd name="T3" fmla="*/ 20732 h 21600"/>
              <a:gd name="T4" fmla="*/ 21600 w 21600"/>
              <a:gd name="T5" fmla="*/ 21600 h 21600"/>
              <a:gd name="T6" fmla="*/ 19355 w 21600"/>
              <a:gd name="T7" fmla="*/ 7921 h 21600"/>
              <a:gd name="T8" fmla="*/ 3842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3842" y="0"/>
                </a:moveTo>
                <a:lnTo>
                  <a:pt x="0" y="20732"/>
                </a:lnTo>
                <a:lnTo>
                  <a:pt x="21600" y="21600"/>
                </a:lnTo>
                <a:lnTo>
                  <a:pt x="19355" y="7921"/>
                </a:lnTo>
                <a:lnTo>
                  <a:pt x="3842" y="0"/>
                </a:lnTo>
                <a:close/>
              </a:path>
            </a:pathLst>
          </a:cu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任意多边形 30" descr="1306963,105"/>
          <p:cNvSpPr/>
          <p:nvPr/>
        </p:nvSpPr>
        <p:spPr bwMode="auto">
          <a:xfrm rot="240000">
            <a:off x="4073525" y="1928813"/>
            <a:ext cx="1546225" cy="1341437"/>
          </a:xfrm>
          <a:custGeom>
            <a:avLst/>
            <a:gdLst>
              <a:gd name="T0" fmla="*/ 0 w 21600"/>
              <a:gd name="T1" fmla="*/ 0 h 21600"/>
              <a:gd name="T2" fmla="*/ 5443 w 21600"/>
              <a:gd name="T3" fmla="*/ 20931 h 21600"/>
              <a:gd name="T4" fmla="*/ 21600 w 21600"/>
              <a:gd name="T5" fmla="*/ 21600 h 21600"/>
              <a:gd name="T6" fmla="*/ 16005 w 21600"/>
              <a:gd name="T7" fmla="*/ 2663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43" y="20931"/>
                </a:lnTo>
                <a:lnTo>
                  <a:pt x="21600" y="21600"/>
                </a:lnTo>
                <a:lnTo>
                  <a:pt x="16005" y="266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4124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任意多边形 31" descr="1306963,105"/>
          <p:cNvSpPr/>
          <p:nvPr/>
        </p:nvSpPr>
        <p:spPr bwMode="auto">
          <a:xfrm>
            <a:off x="925513" y="1087438"/>
            <a:ext cx="1027112" cy="2001837"/>
          </a:xfrm>
          <a:custGeom>
            <a:avLst/>
            <a:gdLst>
              <a:gd name="T0" fmla="*/ 0 w 21600"/>
              <a:gd name="T1" fmla="*/ 1644 h 21600"/>
              <a:gd name="T2" fmla="*/ 21600 w 21600"/>
              <a:gd name="T3" fmla="*/ 0 h 21600"/>
              <a:gd name="T4" fmla="*/ 10886 w 21600"/>
              <a:gd name="T5" fmla="*/ 21600 h 21600"/>
              <a:gd name="T6" fmla="*/ 0 w 21600"/>
              <a:gd name="T7" fmla="*/ 16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644"/>
                </a:moveTo>
                <a:lnTo>
                  <a:pt x="21600" y="0"/>
                </a:lnTo>
                <a:lnTo>
                  <a:pt x="10886" y="21600"/>
                </a:lnTo>
                <a:lnTo>
                  <a:pt x="0" y="1644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21183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52625" y="1928813"/>
            <a:ext cx="17027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经验和教训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67581" y="1864777"/>
            <a:ext cx="4465638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zh-CN" altLang="en-US" sz="1400" dirty="0">
                <a:solidFill>
                  <a:srgbClr val="000000"/>
                </a:solidFill>
              </a:rPr>
              <a:t>问题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：在项目开发中，我们团队优先学习了</a:t>
            </a:r>
            <a:r>
              <a:rPr lang="en-US" altLang="zh-CN" sz="1400" dirty="0" err="1">
                <a:solidFill>
                  <a:srgbClr val="000000"/>
                </a:solidFill>
              </a:rPr>
              <a:t>opencv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</a:rPr>
              <a:t>、</a:t>
            </a:r>
            <a:r>
              <a:rPr lang="en-US" altLang="zh-CN" sz="1400" dirty="0" smtClean="0">
                <a:solidFill>
                  <a:srgbClr val="000000"/>
                </a:solidFill>
              </a:rPr>
              <a:t>face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++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pillow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spring-security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等技术的使用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经验：在团队合作中，优先学习突破高风险内容以便于后期较好得整合利用，防止后期学习新内容时乏力。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41400" y="1362075"/>
            <a:ext cx="1452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风险优先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41400" y="1012825"/>
            <a:ext cx="749300" cy="349250"/>
            <a:chOff x="0" y="0"/>
            <a:chExt cx="7391" cy="3440"/>
          </a:xfrm>
        </p:grpSpPr>
        <p:sp>
          <p:nvSpPr>
            <p:cNvPr id="5128" name="任意多边形 29"/>
            <p:cNvSpPr/>
            <p:nvPr/>
          </p:nvSpPr>
          <p:spPr bwMode="auto">
            <a:xfrm>
              <a:off x="908" y="0"/>
              <a:ext cx="4503" cy="3313"/>
            </a:xfrm>
            <a:custGeom>
              <a:avLst/>
              <a:gdLst>
                <a:gd name="T0" fmla="*/ 3842 w 21600"/>
                <a:gd name="T1" fmla="*/ 0 h 21600"/>
                <a:gd name="T2" fmla="*/ 0 w 21600"/>
                <a:gd name="T3" fmla="*/ 20732 h 21600"/>
                <a:gd name="T4" fmla="*/ 21600 w 21600"/>
                <a:gd name="T5" fmla="*/ 21600 h 21600"/>
                <a:gd name="T6" fmla="*/ 19355 w 21600"/>
                <a:gd name="T7" fmla="*/ 7921 h 21600"/>
                <a:gd name="T8" fmla="*/ 3842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3842" y="0"/>
                  </a:moveTo>
                  <a:lnTo>
                    <a:pt x="0" y="20732"/>
                  </a:lnTo>
                  <a:lnTo>
                    <a:pt x="21600" y="21600"/>
                  </a:lnTo>
                  <a:lnTo>
                    <a:pt x="19355" y="7921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tx1">
                <a:alpha val="60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" name="任意多边形 30"/>
            <p:cNvSpPr/>
            <p:nvPr/>
          </p:nvSpPr>
          <p:spPr bwMode="auto">
            <a:xfrm rot="240000">
              <a:off x="4957" y="1328"/>
              <a:ext cx="2434" cy="2113"/>
            </a:xfrm>
            <a:custGeom>
              <a:avLst/>
              <a:gdLst>
                <a:gd name="T0" fmla="*/ 0 w 21600"/>
                <a:gd name="T1" fmla="*/ 0 h 21600"/>
                <a:gd name="T2" fmla="*/ 5443 w 21600"/>
                <a:gd name="T3" fmla="*/ 20931 h 21600"/>
                <a:gd name="T4" fmla="*/ 21600 w 21600"/>
                <a:gd name="T5" fmla="*/ 21600 h 21600"/>
                <a:gd name="T6" fmla="*/ 16005 w 21600"/>
                <a:gd name="T7" fmla="*/ 2663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43" y="20931"/>
                  </a:lnTo>
                  <a:lnTo>
                    <a:pt x="21600" y="21600"/>
                  </a:lnTo>
                  <a:lnTo>
                    <a:pt x="16005" y="2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任意多边形 31"/>
            <p:cNvSpPr/>
            <p:nvPr/>
          </p:nvSpPr>
          <p:spPr bwMode="auto">
            <a:xfrm>
              <a:off x="0" y="4"/>
              <a:ext cx="1617" cy="3153"/>
            </a:xfrm>
            <a:custGeom>
              <a:avLst/>
              <a:gdLst>
                <a:gd name="T0" fmla="*/ 0 w 21600"/>
                <a:gd name="T1" fmla="*/ 1644 h 21600"/>
                <a:gd name="T2" fmla="*/ 21600 w 21600"/>
                <a:gd name="T3" fmla="*/ 0 h 21600"/>
                <a:gd name="T4" fmla="*/ 10886 w 21600"/>
                <a:gd name="T5" fmla="*/ 21600 h 21600"/>
                <a:gd name="T6" fmla="*/ 0 w 21600"/>
                <a:gd name="T7" fmla="*/ 164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44"/>
                  </a:moveTo>
                  <a:lnTo>
                    <a:pt x="21600" y="0"/>
                  </a:lnTo>
                  <a:lnTo>
                    <a:pt x="10886" y="21600"/>
                  </a:lnTo>
                  <a:lnTo>
                    <a:pt x="0" y="1644"/>
                  </a:lnTo>
                  <a:close/>
                </a:path>
              </a:pathLst>
            </a:custGeom>
            <a:solidFill>
              <a:srgbClr val="FFFFFF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041400" y="1715770"/>
            <a:ext cx="2493963" cy="0"/>
          </a:xfrm>
          <a:prstGeom prst="line">
            <a:avLst/>
          </a:prstGeom>
          <a:noFill/>
          <a:ln w="9525" cap="rnd" cmpd="sng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67581" y="1864777"/>
            <a:ext cx="4465638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zh-CN" altLang="en-US" sz="1400" dirty="0" smtClean="0"/>
              <a:t>问题：</a:t>
            </a:r>
            <a:r>
              <a:rPr lang="zh-CN" altLang="zh-CN" sz="1400" dirty="0" smtClean="0"/>
              <a:t>在</a:t>
            </a:r>
            <a:r>
              <a:rPr lang="zh-CN" altLang="zh-CN" sz="1400" dirty="0"/>
              <a:t>第二次迭代中我们组暂停了几次例会，各自干活，发现不开例会时效率十分低下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lvl="0"/>
            <a:endParaRPr lang="en-US" altLang="zh-CN" sz="1400" dirty="0" smtClean="0"/>
          </a:p>
          <a:p>
            <a:pPr lvl="0"/>
            <a:r>
              <a:rPr lang="zh-CN" altLang="en-US" sz="1400" dirty="0"/>
              <a:t>教训</a:t>
            </a:r>
            <a:r>
              <a:rPr lang="zh-CN" altLang="en-US" sz="1400" dirty="0" smtClean="0"/>
              <a:t>：在团队合作中，应保持团队内部的沟通联系，以便于各成员了解各自的进度，避免出现缺乏沟通引起的问题。</a:t>
            </a:r>
            <a:endParaRPr lang="en-US" altLang="zh-CN" sz="1400" dirty="0" smtClean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41400" y="1362075"/>
            <a:ext cx="1706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加强沟通交流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41400" y="1012825"/>
            <a:ext cx="749300" cy="349250"/>
            <a:chOff x="0" y="0"/>
            <a:chExt cx="7391" cy="3440"/>
          </a:xfrm>
        </p:grpSpPr>
        <p:sp>
          <p:nvSpPr>
            <p:cNvPr id="5128" name="任意多边形 29"/>
            <p:cNvSpPr/>
            <p:nvPr/>
          </p:nvSpPr>
          <p:spPr bwMode="auto">
            <a:xfrm>
              <a:off x="908" y="0"/>
              <a:ext cx="4503" cy="3313"/>
            </a:xfrm>
            <a:custGeom>
              <a:avLst/>
              <a:gdLst>
                <a:gd name="T0" fmla="*/ 3842 w 21600"/>
                <a:gd name="T1" fmla="*/ 0 h 21600"/>
                <a:gd name="T2" fmla="*/ 0 w 21600"/>
                <a:gd name="T3" fmla="*/ 20732 h 21600"/>
                <a:gd name="T4" fmla="*/ 21600 w 21600"/>
                <a:gd name="T5" fmla="*/ 21600 h 21600"/>
                <a:gd name="T6" fmla="*/ 19355 w 21600"/>
                <a:gd name="T7" fmla="*/ 7921 h 21600"/>
                <a:gd name="T8" fmla="*/ 3842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3842" y="0"/>
                  </a:moveTo>
                  <a:lnTo>
                    <a:pt x="0" y="20732"/>
                  </a:lnTo>
                  <a:lnTo>
                    <a:pt x="21600" y="21600"/>
                  </a:lnTo>
                  <a:lnTo>
                    <a:pt x="19355" y="7921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tx1">
                <a:alpha val="60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" name="任意多边形 30"/>
            <p:cNvSpPr/>
            <p:nvPr/>
          </p:nvSpPr>
          <p:spPr bwMode="auto">
            <a:xfrm rot="240000">
              <a:off x="4957" y="1328"/>
              <a:ext cx="2434" cy="2113"/>
            </a:xfrm>
            <a:custGeom>
              <a:avLst/>
              <a:gdLst>
                <a:gd name="T0" fmla="*/ 0 w 21600"/>
                <a:gd name="T1" fmla="*/ 0 h 21600"/>
                <a:gd name="T2" fmla="*/ 5443 w 21600"/>
                <a:gd name="T3" fmla="*/ 20931 h 21600"/>
                <a:gd name="T4" fmla="*/ 21600 w 21600"/>
                <a:gd name="T5" fmla="*/ 21600 h 21600"/>
                <a:gd name="T6" fmla="*/ 16005 w 21600"/>
                <a:gd name="T7" fmla="*/ 2663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43" y="20931"/>
                  </a:lnTo>
                  <a:lnTo>
                    <a:pt x="21600" y="21600"/>
                  </a:lnTo>
                  <a:lnTo>
                    <a:pt x="16005" y="2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任意多边形 31"/>
            <p:cNvSpPr/>
            <p:nvPr/>
          </p:nvSpPr>
          <p:spPr bwMode="auto">
            <a:xfrm>
              <a:off x="0" y="4"/>
              <a:ext cx="1617" cy="3153"/>
            </a:xfrm>
            <a:custGeom>
              <a:avLst/>
              <a:gdLst>
                <a:gd name="T0" fmla="*/ 0 w 21600"/>
                <a:gd name="T1" fmla="*/ 1644 h 21600"/>
                <a:gd name="T2" fmla="*/ 21600 w 21600"/>
                <a:gd name="T3" fmla="*/ 0 h 21600"/>
                <a:gd name="T4" fmla="*/ 10886 w 21600"/>
                <a:gd name="T5" fmla="*/ 21600 h 21600"/>
                <a:gd name="T6" fmla="*/ 0 w 21600"/>
                <a:gd name="T7" fmla="*/ 164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44"/>
                  </a:moveTo>
                  <a:lnTo>
                    <a:pt x="21600" y="0"/>
                  </a:lnTo>
                  <a:lnTo>
                    <a:pt x="10886" y="21600"/>
                  </a:lnTo>
                  <a:lnTo>
                    <a:pt x="0" y="1644"/>
                  </a:lnTo>
                  <a:close/>
                </a:path>
              </a:pathLst>
            </a:custGeom>
            <a:solidFill>
              <a:srgbClr val="FFFFFF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041400" y="1715135"/>
            <a:ext cx="2493963" cy="0"/>
          </a:xfrm>
          <a:prstGeom prst="line">
            <a:avLst/>
          </a:prstGeom>
          <a:noFill/>
          <a:ln w="9525" cap="rnd" cmpd="sng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课堂威视</a:t>
            </a:r>
            <a:endParaRPr lang="zh-CN" altLang="en-US" sz="18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/>
          </a:p>
        </p:txBody>
      </p:sp>
      <p:sp>
        <p:nvSpPr>
          <p:cNvPr id="11269" name="棒 208"/>
          <p:cNvSpPr>
            <a:spLocks noChangeArrowheads="1"/>
          </p:cNvSpPr>
          <p:nvPr/>
        </p:nvSpPr>
        <p:spPr bwMode="auto">
          <a:xfrm>
            <a:off x="615950" y="1190625"/>
            <a:ext cx="2286000" cy="244475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0" name="棒 208"/>
          <p:cNvSpPr>
            <a:spLocks noChangeArrowheads="1"/>
          </p:cNvSpPr>
          <p:nvPr/>
        </p:nvSpPr>
        <p:spPr bwMode="auto">
          <a:xfrm>
            <a:off x="615950" y="1565275"/>
            <a:ext cx="2286000" cy="244475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设计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1" name="棒 208"/>
          <p:cNvSpPr>
            <a:spLocks noChangeArrowheads="1"/>
          </p:cNvSpPr>
          <p:nvPr/>
        </p:nvSpPr>
        <p:spPr bwMode="auto">
          <a:xfrm>
            <a:off x="615950" y="1939925"/>
            <a:ext cx="2286000" cy="244475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2" name="棒 208"/>
          <p:cNvSpPr>
            <a:spLocks noChangeArrowheads="1"/>
          </p:cNvSpPr>
          <p:nvPr/>
        </p:nvSpPr>
        <p:spPr bwMode="auto">
          <a:xfrm>
            <a:off x="615950" y="2314575"/>
            <a:ext cx="2286000" cy="244475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273" name="棒 208"/>
          <p:cNvSpPr>
            <a:spLocks noChangeArrowheads="1"/>
          </p:cNvSpPr>
          <p:nvPr/>
        </p:nvSpPr>
        <p:spPr bwMode="auto">
          <a:xfrm>
            <a:off x="615950" y="2689225"/>
            <a:ext cx="2286000" cy="244475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经验和教训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3268663" y="1190625"/>
            <a:ext cx="0" cy="1743075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1275" name="Picture 11" descr="53b24f4db215b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1344613"/>
            <a:ext cx="2027238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67581" y="1864777"/>
            <a:ext cx="4465638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zh-CN" altLang="en-US" sz="1400" dirty="0" smtClean="0"/>
              <a:t>问题：</a:t>
            </a:r>
            <a:r>
              <a:rPr lang="zh-CN" altLang="zh-CN" sz="1400" dirty="0" smtClean="0"/>
              <a:t>在前端开发中</a:t>
            </a:r>
            <a:r>
              <a:rPr lang="en-US" altLang="zh-CN" sz="1400" dirty="0" smtClean="0"/>
              <a:t>react</a:t>
            </a:r>
            <a:r>
              <a:rPr lang="zh-CN" altLang="en-US" sz="1400" dirty="0" smtClean="0"/>
              <a:t>不同版本的组件语法有差异，部分组件不能向前兼容。</a:t>
            </a:r>
            <a:endParaRPr lang="en-US" altLang="zh-CN" sz="1400" dirty="0" smtClean="0"/>
          </a:p>
          <a:p>
            <a:pPr lvl="0"/>
            <a:endParaRPr lang="en-US" altLang="zh-CN" sz="1400" dirty="0" smtClean="0"/>
          </a:p>
          <a:p>
            <a:pPr lvl="0"/>
            <a:r>
              <a:rPr lang="zh-CN" altLang="en-US" sz="1400" dirty="0"/>
              <a:t>教训</a:t>
            </a:r>
            <a:r>
              <a:rPr lang="zh-CN" altLang="en-US" sz="1400" dirty="0" smtClean="0"/>
              <a:t>：在开发过程中要注意版本兼容性，及时更新版本，尽可能使用官方文档示例中的设置。</a:t>
            </a:r>
            <a:endParaRPr lang="zh-CN" altLang="en-US" sz="1400" dirty="0" smtClean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41400" y="1362075"/>
            <a:ext cx="1960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注意组件兼容性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41400" y="1012825"/>
            <a:ext cx="749300" cy="349250"/>
            <a:chOff x="0" y="0"/>
            <a:chExt cx="7391" cy="3440"/>
          </a:xfrm>
        </p:grpSpPr>
        <p:sp>
          <p:nvSpPr>
            <p:cNvPr id="5128" name="任意多边形 29"/>
            <p:cNvSpPr/>
            <p:nvPr/>
          </p:nvSpPr>
          <p:spPr bwMode="auto">
            <a:xfrm>
              <a:off x="908" y="0"/>
              <a:ext cx="4503" cy="3313"/>
            </a:xfrm>
            <a:custGeom>
              <a:avLst/>
              <a:gdLst>
                <a:gd name="T0" fmla="*/ 3842 w 21600"/>
                <a:gd name="T1" fmla="*/ 0 h 21600"/>
                <a:gd name="T2" fmla="*/ 0 w 21600"/>
                <a:gd name="T3" fmla="*/ 20732 h 21600"/>
                <a:gd name="T4" fmla="*/ 21600 w 21600"/>
                <a:gd name="T5" fmla="*/ 21600 h 21600"/>
                <a:gd name="T6" fmla="*/ 19355 w 21600"/>
                <a:gd name="T7" fmla="*/ 7921 h 21600"/>
                <a:gd name="T8" fmla="*/ 3842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3842" y="0"/>
                  </a:moveTo>
                  <a:lnTo>
                    <a:pt x="0" y="20732"/>
                  </a:lnTo>
                  <a:lnTo>
                    <a:pt x="21600" y="21600"/>
                  </a:lnTo>
                  <a:lnTo>
                    <a:pt x="19355" y="7921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tx1">
                <a:alpha val="60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9" name="任意多边形 30"/>
            <p:cNvSpPr/>
            <p:nvPr/>
          </p:nvSpPr>
          <p:spPr bwMode="auto">
            <a:xfrm rot="240000">
              <a:off x="4957" y="1328"/>
              <a:ext cx="2434" cy="2113"/>
            </a:xfrm>
            <a:custGeom>
              <a:avLst/>
              <a:gdLst>
                <a:gd name="T0" fmla="*/ 0 w 21600"/>
                <a:gd name="T1" fmla="*/ 0 h 21600"/>
                <a:gd name="T2" fmla="*/ 5443 w 21600"/>
                <a:gd name="T3" fmla="*/ 20931 h 21600"/>
                <a:gd name="T4" fmla="*/ 21600 w 21600"/>
                <a:gd name="T5" fmla="*/ 21600 h 21600"/>
                <a:gd name="T6" fmla="*/ 16005 w 21600"/>
                <a:gd name="T7" fmla="*/ 2663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43" y="20931"/>
                  </a:lnTo>
                  <a:lnTo>
                    <a:pt x="21600" y="21600"/>
                  </a:lnTo>
                  <a:lnTo>
                    <a:pt x="16005" y="2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任意多边形 31"/>
            <p:cNvSpPr/>
            <p:nvPr/>
          </p:nvSpPr>
          <p:spPr bwMode="auto">
            <a:xfrm>
              <a:off x="0" y="4"/>
              <a:ext cx="1617" cy="3153"/>
            </a:xfrm>
            <a:custGeom>
              <a:avLst/>
              <a:gdLst>
                <a:gd name="T0" fmla="*/ 0 w 21600"/>
                <a:gd name="T1" fmla="*/ 1644 h 21600"/>
                <a:gd name="T2" fmla="*/ 21600 w 21600"/>
                <a:gd name="T3" fmla="*/ 0 h 21600"/>
                <a:gd name="T4" fmla="*/ 10886 w 21600"/>
                <a:gd name="T5" fmla="*/ 21600 h 21600"/>
                <a:gd name="T6" fmla="*/ 0 w 21600"/>
                <a:gd name="T7" fmla="*/ 164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44"/>
                  </a:moveTo>
                  <a:lnTo>
                    <a:pt x="21600" y="0"/>
                  </a:lnTo>
                  <a:lnTo>
                    <a:pt x="10886" y="21600"/>
                  </a:lnTo>
                  <a:lnTo>
                    <a:pt x="0" y="1644"/>
                  </a:lnTo>
                  <a:close/>
                </a:path>
              </a:pathLst>
            </a:custGeom>
            <a:solidFill>
              <a:srgbClr val="FFFFFF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041400" y="1715135"/>
            <a:ext cx="2493963" cy="0"/>
          </a:xfrm>
          <a:prstGeom prst="line">
            <a:avLst/>
          </a:prstGeom>
          <a:noFill/>
          <a:ln w="9525" cap="rnd" cmpd="sng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49538" y="1793875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954655" y="2333943"/>
            <a:ext cx="5257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第四组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41625" y="2563813"/>
            <a:ext cx="75184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2018/9/10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701" name="Group 5"/>
          <p:cNvGrpSpPr/>
          <p:nvPr/>
        </p:nvGrpSpPr>
        <p:grpSpPr bwMode="auto">
          <a:xfrm>
            <a:off x="2897188" y="1285875"/>
            <a:ext cx="749300" cy="347663"/>
            <a:chOff x="0" y="0"/>
            <a:chExt cx="7391" cy="3440"/>
          </a:xfrm>
        </p:grpSpPr>
        <p:sp>
          <p:nvSpPr>
            <p:cNvPr id="29702" name="任意多边形 29"/>
            <p:cNvSpPr/>
            <p:nvPr/>
          </p:nvSpPr>
          <p:spPr bwMode="auto">
            <a:xfrm>
              <a:off x="908" y="0"/>
              <a:ext cx="4503" cy="3313"/>
            </a:xfrm>
            <a:custGeom>
              <a:avLst/>
              <a:gdLst>
                <a:gd name="T0" fmla="*/ 3842 w 21600"/>
                <a:gd name="T1" fmla="*/ 0 h 21600"/>
                <a:gd name="T2" fmla="*/ 0 w 21600"/>
                <a:gd name="T3" fmla="*/ 20732 h 21600"/>
                <a:gd name="T4" fmla="*/ 21600 w 21600"/>
                <a:gd name="T5" fmla="*/ 21600 h 21600"/>
                <a:gd name="T6" fmla="*/ 19355 w 21600"/>
                <a:gd name="T7" fmla="*/ 7921 h 21600"/>
                <a:gd name="T8" fmla="*/ 3842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3842" y="0"/>
                  </a:moveTo>
                  <a:lnTo>
                    <a:pt x="0" y="20732"/>
                  </a:lnTo>
                  <a:lnTo>
                    <a:pt x="21600" y="21600"/>
                  </a:lnTo>
                  <a:lnTo>
                    <a:pt x="19355" y="7921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tx1">
                <a:alpha val="60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3" name="任意多边形 30"/>
            <p:cNvSpPr/>
            <p:nvPr/>
          </p:nvSpPr>
          <p:spPr bwMode="auto">
            <a:xfrm rot="240000">
              <a:off x="4957" y="1328"/>
              <a:ext cx="2434" cy="2113"/>
            </a:xfrm>
            <a:custGeom>
              <a:avLst/>
              <a:gdLst>
                <a:gd name="T0" fmla="*/ 0 w 21600"/>
                <a:gd name="T1" fmla="*/ 0 h 21600"/>
                <a:gd name="T2" fmla="*/ 5443 w 21600"/>
                <a:gd name="T3" fmla="*/ 20931 h 21600"/>
                <a:gd name="T4" fmla="*/ 21600 w 21600"/>
                <a:gd name="T5" fmla="*/ 21600 h 21600"/>
                <a:gd name="T6" fmla="*/ 16005 w 21600"/>
                <a:gd name="T7" fmla="*/ 2663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43" y="20931"/>
                  </a:lnTo>
                  <a:lnTo>
                    <a:pt x="21600" y="21600"/>
                  </a:lnTo>
                  <a:lnTo>
                    <a:pt x="16005" y="2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4" name="任意多边形 31"/>
            <p:cNvSpPr/>
            <p:nvPr/>
          </p:nvSpPr>
          <p:spPr bwMode="auto">
            <a:xfrm>
              <a:off x="0" y="4"/>
              <a:ext cx="1617" cy="3153"/>
            </a:xfrm>
            <a:custGeom>
              <a:avLst/>
              <a:gdLst>
                <a:gd name="T0" fmla="*/ 0 w 21600"/>
                <a:gd name="T1" fmla="*/ 1644 h 21600"/>
                <a:gd name="T2" fmla="*/ 21600 w 21600"/>
                <a:gd name="T3" fmla="*/ 0 h 21600"/>
                <a:gd name="T4" fmla="*/ 10886 w 21600"/>
                <a:gd name="T5" fmla="*/ 21600 h 21600"/>
                <a:gd name="T6" fmla="*/ 0 w 21600"/>
                <a:gd name="T7" fmla="*/ 164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44"/>
                  </a:moveTo>
                  <a:lnTo>
                    <a:pt x="21600" y="0"/>
                  </a:lnTo>
                  <a:lnTo>
                    <a:pt x="10886" y="21600"/>
                  </a:lnTo>
                  <a:lnTo>
                    <a:pt x="0" y="1644"/>
                  </a:lnTo>
                  <a:close/>
                </a:path>
              </a:pathLst>
            </a:custGeom>
            <a:solidFill>
              <a:srgbClr val="FFFFFF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9" name="任意多边形 29"/>
          <p:cNvSpPr/>
          <p:nvPr/>
        </p:nvSpPr>
        <p:spPr bwMode="auto">
          <a:xfrm>
            <a:off x="1501775" y="1085850"/>
            <a:ext cx="2860675" cy="2103438"/>
          </a:xfrm>
          <a:custGeom>
            <a:avLst/>
            <a:gdLst>
              <a:gd name="T0" fmla="*/ 3842 w 21600"/>
              <a:gd name="T1" fmla="*/ 0 h 21600"/>
              <a:gd name="T2" fmla="*/ 0 w 21600"/>
              <a:gd name="T3" fmla="*/ 20732 h 21600"/>
              <a:gd name="T4" fmla="*/ 21600 w 21600"/>
              <a:gd name="T5" fmla="*/ 21600 h 21600"/>
              <a:gd name="T6" fmla="*/ 19355 w 21600"/>
              <a:gd name="T7" fmla="*/ 7921 h 21600"/>
              <a:gd name="T8" fmla="*/ 3842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3842" y="0"/>
                </a:moveTo>
                <a:lnTo>
                  <a:pt x="0" y="20732"/>
                </a:lnTo>
                <a:lnTo>
                  <a:pt x="21600" y="21600"/>
                </a:lnTo>
                <a:lnTo>
                  <a:pt x="19355" y="7921"/>
                </a:lnTo>
                <a:lnTo>
                  <a:pt x="3842" y="0"/>
                </a:lnTo>
                <a:close/>
              </a:path>
            </a:pathLst>
          </a:cu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0" name="任意多边形 30" descr="1306963,105"/>
          <p:cNvSpPr/>
          <p:nvPr/>
        </p:nvSpPr>
        <p:spPr bwMode="auto">
          <a:xfrm rot="240000">
            <a:off x="4073525" y="1928813"/>
            <a:ext cx="1546225" cy="1341437"/>
          </a:xfrm>
          <a:custGeom>
            <a:avLst/>
            <a:gdLst>
              <a:gd name="T0" fmla="*/ 0 w 21600"/>
              <a:gd name="T1" fmla="*/ 0 h 21600"/>
              <a:gd name="T2" fmla="*/ 5443 w 21600"/>
              <a:gd name="T3" fmla="*/ 20931 h 21600"/>
              <a:gd name="T4" fmla="*/ 21600 w 21600"/>
              <a:gd name="T5" fmla="*/ 21600 h 21600"/>
              <a:gd name="T6" fmla="*/ 16005 w 21600"/>
              <a:gd name="T7" fmla="*/ 2663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43" y="20931"/>
                </a:lnTo>
                <a:lnTo>
                  <a:pt x="21600" y="21600"/>
                </a:lnTo>
                <a:lnTo>
                  <a:pt x="16005" y="266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4124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1" name="任意多边形 31" descr="1306963,105"/>
          <p:cNvSpPr/>
          <p:nvPr/>
        </p:nvSpPr>
        <p:spPr bwMode="auto">
          <a:xfrm>
            <a:off x="925513" y="1087438"/>
            <a:ext cx="1027112" cy="2001837"/>
          </a:xfrm>
          <a:custGeom>
            <a:avLst/>
            <a:gdLst>
              <a:gd name="T0" fmla="*/ 0 w 21600"/>
              <a:gd name="T1" fmla="*/ 1644 h 21600"/>
              <a:gd name="T2" fmla="*/ 21600 w 21600"/>
              <a:gd name="T3" fmla="*/ 0 h 21600"/>
              <a:gd name="T4" fmla="*/ 10886 w 21600"/>
              <a:gd name="T5" fmla="*/ 21600 h 21600"/>
              <a:gd name="T6" fmla="*/ 0 w 21600"/>
              <a:gd name="T7" fmla="*/ 16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644"/>
                </a:moveTo>
                <a:lnTo>
                  <a:pt x="21600" y="0"/>
                </a:lnTo>
                <a:lnTo>
                  <a:pt x="10886" y="21600"/>
                </a:lnTo>
                <a:lnTo>
                  <a:pt x="0" y="1644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21183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52625" y="1928813"/>
            <a:ext cx="29546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产品定位和价值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课堂威视</a:t>
            </a:r>
            <a:endParaRPr lang="zh-CN" altLang="en-US" sz="180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96888" y="1590675"/>
            <a:ext cx="1204912" cy="1216025"/>
          </a:xfrm>
          <a:prstGeom prst="ellipse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816100" y="2198688"/>
            <a:ext cx="463550" cy="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392613" y="2198688"/>
            <a:ext cx="381000" cy="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4878388" y="1833563"/>
            <a:ext cx="1052512" cy="731837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298700" y="1651000"/>
            <a:ext cx="2044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/>
            <a:r>
              <a:rPr lang="zh-CN" altLang="zh-CN" dirty="0"/>
              <a:t>考勤是一项比较重要的内容，出勤率影响到教学的质量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zh-CN" altLang="en-US" dirty="0" smtClean="0"/>
              <a:t>传统的考勤</a:t>
            </a:r>
            <a:r>
              <a:rPr lang="zh-CN" altLang="zh-CN" dirty="0"/>
              <a:t>由人工或者刷卡</a:t>
            </a:r>
            <a:r>
              <a:rPr lang="zh-CN" altLang="zh-CN" dirty="0" smtClean="0"/>
              <a:t>完成</a:t>
            </a:r>
            <a:r>
              <a:rPr lang="zh-CN" altLang="en-US" dirty="0" smtClean="0"/>
              <a:t>，存在问题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希望</a:t>
            </a:r>
            <a:r>
              <a:rPr lang="zh-CN" altLang="zh-CN" dirty="0" smtClean="0"/>
              <a:t>使用</a:t>
            </a:r>
            <a:r>
              <a:rPr lang="zh-CN" altLang="zh-CN" dirty="0"/>
              <a:t>人脸识别的技术解决该难题</a:t>
            </a:r>
            <a:endParaRPr lang="zh-CN" altLang="zh-CN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1890392" y="847472"/>
            <a:ext cx="2620016" cy="2447966"/>
          </a:xfrm>
          <a:prstGeom prst="ellipse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314700" y="1376363"/>
            <a:ext cx="28194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dirty="0"/>
              <a:t>本项目采用人脸识别确定上课学生的人数与状态，统计任意时段学生上课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为授课教师本人以及学校管理层提供客观的课堂教学质量评估信息，使得教师可以全面客观地了解上课状态，及时调整授课内容和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en-US" dirty="0" smtClean="0"/>
              <a:t>使</a:t>
            </a:r>
            <a:r>
              <a:rPr lang="zh-CN" altLang="zh-CN" dirty="0"/>
              <a:t>学校教学督导</a:t>
            </a:r>
            <a:r>
              <a:rPr lang="zh-CN" altLang="zh-CN" dirty="0" smtClean="0"/>
              <a:t>全面</a:t>
            </a:r>
            <a:r>
              <a:rPr lang="zh-CN" altLang="zh-CN" dirty="0"/>
              <a:t>实时地了解教师授课质量，对教师授课质量做出长期而公正的评价。</a:t>
            </a:r>
            <a:endParaRPr lang="zh-CN" altLang="zh-CN" dirty="0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227263" y="2290763"/>
            <a:ext cx="576262" cy="5969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15" tIns="45208" rIns="90415" bIns="45208" anchor="ctr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08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0487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5572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97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调整授课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03250" y="2025650"/>
            <a:ext cx="712788" cy="738188"/>
          </a:xfrm>
          <a:prstGeom prst="ellipse">
            <a:avLst/>
          </a:prstGeom>
          <a:solidFill>
            <a:srgbClr val="B2B2B2"/>
          </a:solidFill>
          <a:ln w="19050" cap="flat" cmpd="sng">
            <a:solidFill>
              <a:srgbClr val="FFFF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15" tIns="45208" rIns="90415" bIns="45208" anchor="ctr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08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0487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5572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97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048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1989138" y="2906713"/>
            <a:ext cx="576262" cy="5969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15" tIns="45208" rIns="90415" bIns="45208" anchor="ctr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08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0487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5572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97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048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掌握信息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2205038" y="1614488"/>
            <a:ext cx="576262" cy="5969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15" tIns="45208" rIns="90415" bIns="45208" anchor="ctr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08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0487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5572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97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048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分析统计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1870075" y="1057275"/>
            <a:ext cx="576263" cy="5969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15" tIns="45208" rIns="90415" bIns="45208" anchor="ctr"/>
          <a:lstStyle>
            <a:lvl1pPr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08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0487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55725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9750" defTabSz="904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669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241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813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38550" defTabSz="9048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048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拍摄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1196975" y="1530350"/>
            <a:ext cx="673100" cy="534988"/>
          </a:xfrm>
          <a:prstGeom prst="line">
            <a:avLst/>
          </a:prstGeom>
          <a:noFill/>
          <a:ln w="12700" cap="flat" cmpd="sng">
            <a:solidFill>
              <a:srgbClr val="B2B2B2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1316038" y="1984375"/>
            <a:ext cx="871537" cy="246063"/>
          </a:xfrm>
          <a:prstGeom prst="line">
            <a:avLst/>
          </a:prstGeom>
          <a:noFill/>
          <a:ln w="12700" cap="flat" cmpd="sng">
            <a:solidFill>
              <a:srgbClr val="B2B2B2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355725" y="2435225"/>
            <a:ext cx="831850" cy="82550"/>
          </a:xfrm>
          <a:prstGeom prst="line">
            <a:avLst/>
          </a:prstGeom>
          <a:noFill/>
          <a:ln w="12700" cap="flat" cmpd="sng">
            <a:solidFill>
              <a:srgbClr val="B2B2B2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276350" y="2641600"/>
            <a:ext cx="712788" cy="450850"/>
          </a:xfrm>
          <a:prstGeom prst="line">
            <a:avLst/>
          </a:prstGeom>
          <a:noFill/>
          <a:ln w="12700" cap="flat" cmpd="sng">
            <a:solidFill>
              <a:srgbClr val="B2B2B2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83" name="Group 15"/>
          <p:cNvGrpSpPr/>
          <p:nvPr/>
        </p:nvGrpSpPr>
        <p:grpSpPr bwMode="auto">
          <a:xfrm>
            <a:off x="1252538" y="1531938"/>
            <a:ext cx="657225" cy="1582737"/>
            <a:chOff x="0" y="0"/>
            <a:chExt cx="912" cy="2116"/>
          </a:xfrm>
        </p:grpSpPr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0" y="0"/>
              <a:ext cx="555" cy="55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2B84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15" tIns="45208" rIns="90415" bIns="45208" anchor="ctr"/>
            <a:lstStyle>
              <a:lvl1pPr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0850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4875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55725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09750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摄像头</a:t>
              </a:r>
              <a:endParaRPr kumimoji="0" lang="zh-CN" alt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309" y="458"/>
              <a:ext cx="555" cy="55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2B84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15" tIns="45208" rIns="90415" bIns="45208" anchor="ctr"/>
            <a:lstStyle>
              <a:lvl1pPr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0850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4875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55725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09750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系统</a:t>
              </a:r>
              <a:endParaRPr kumimoji="0" lang="zh-CN" alt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357" y="1034"/>
              <a:ext cx="555" cy="55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2B84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15" tIns="45208" rIns="90415" bIns="45208" anchor="ctr"/>
            <a:lstStyle>
              <a:lvl1pPr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0850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4875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55725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09750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教师</a:t>
              </a:r>
              <a:endParaRPr kumimoji="0" lang="zh-CN" alt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117" y="1562"/>
              <a:ext cx="555" cy="55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2B84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15" tIns="45208" rIns="90415" bIns="45208" anchor="ctr"/>
            <a:lstStyle>
              <a:lvl1pPr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0850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04875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55725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09750" defTabSz="9048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669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241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13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38550"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600" b="1" dirty="0">
                  <a:solidFill>
                    <a:srgbClr val="808080"/>
                  </a:solidFill>
                  <a:ea typeface="微软雅黑" panose="020B0503020204020204" pitchFamily="34" charset="-122"/>
                </a:rPr>
                <a:t>学校</a:t>
              </a:r>
              <a:endParaRPr kumimoji="0" lang="zh-CN" alt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314700" y="1057275"/>
            <a:ext cx="6463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产品价值</a:t>
            </a:r>
            <a:endParaRPr kumimoji="0" lang="zh-CN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3314700" y="1285875"/>
            <a:ext cx="2495550" cy="0"/>
          </a:xfrm>
          <a:prstGeom prst="line">
            <a:avLst/>
          </a:prstGeom>
          <a:noFill/>
          <a:ln w="9525" cap="rnd" cmpd="sng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90" name="Group 22"/>
          <p:cNvGrpSpPr/>
          <p:nvPr/>
        </p:nvGrpSpPr>
        <p:grpSpPr bwMode="auto">
          <a:xfrm>
            <a:off x="3314700" y="709613"/>
            <a:ext cx="749300" cy="347662"/>
            <a:chOff x="0" y="0"/>
            <a:chExt cx="7391" cy="3440"/>
          </a:xfrm>
        </p:grpSpPr>
        <p:sp>
          <p:nvSpPr>
            <p:cNvPr id="7191" name="任意多边形 29"/>
            <p:cNvSpPr/>
            <p:nvPr/>
          </p:nvSpPr>
          <p:spPr bwMode="auto">
            <a:xfrm>
              <a:off x="908" y="0"/>
              <a:ext cx="4503" cy="3313"/>
            </a:xfrm>
            <a:custGeom>
              <a:avLst/>
              <a:gdLst>
                <a:gd name="T0" fmla="*/ 3842 w 21600"/>
                <a:gd name="T1" fmla="*/ 0 h 21600"/>
                <a:gd name="T2" fmla="*/ 0 w 21600"/>
                <a:gd name="T3" fmla="*/ 20732 h 21600"/>
                <a:gd name="T4" fmla="*/ 21600 w 21600"/>
                <a:gd name="T5" fmla="*/ 21600 h 21600"/>
                <a:gd name="T6" fmla="*/ 19355 w 21600"/>
                <a:gd name="T7" fmla="*/ 7921 h 21600"/>
                <a:gd name="T8" fmla="*/ 3842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3842" y="0"/>
                  </a:moveTo>
                  <a:lnTo>
                    <a:pt x="0" y="20732"/>
                  </a:lnTo>
                  <a:lnTo>
                    <a:pt x="21600" y="21600"/>
                  </a:lnTo>
                  <a:lnTo>
                    <a:pt x="19355" y="7921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tx1">
                <a:alpha val="60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2" name="任意多边形 30"/>
            <p:cNvSpPr/>
            <p:nvPr/>
          </p:nvSpPr>
          <p:spPr bwMode="auto">
            <a:xfrm rot="240000">
              <a:off x="4957" y="1328"/>
              <a:ext cx="2434" cy="2113"/>
            </a:xfrm>
            <a:custGeom>
              <a:avLst/>
              <a:gdLst>
                <a:gd name="T0" fmla="*/ 0 w 21600"/>
                <a:gd name="T1" fmla="*/ 0 h 21600"/>
                <a:gd name="T2" fmla="*/ 5443 w 21600"/>
                <a:gd name="T3" fmla="*/ 20931 h 21600"/>
                <a:gd name="T4" fmla="*/ 21600 w 21600"/>
                <a:gd name="T5" fmla="*/ 21600 h 21600"/>
                <a:gd name="T6" fmla="*/ 16005 w 21600"/>
                <a:gd name="T7" fmla="*/ 2663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43" y="20931"/>
                  </a:lnTo>
                  <a:lnTo>
                    <a:pt x="21600" y="21600"/>
                  </a:lnTo>
                  <a:lnTo>
                    <a:pt x="16005" y="2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3" name="任意多边形 31"/>
            <p:cNvSpPr/>
            <p:nvPr/>
          </p:nvSpPr>
          <p:spPr bwMode="auto">
            <a:xfrm>
              <a:off x="0" y="4"/>
              <a:ext cx="1617" cy="3153"/>
            </a:xfrm>
            <a:custGeom>
              <a:avLst/>
              <a:gdLst>
                <a:gd name="T0" fmla="*/ 0 w 21600"/>
                <a:gd name="T1" fmla="*/ 1644 h 21600"/>
                <a:gd name="T2" fmla="*/ 21600 w 21600"/>
                <a:gd name="T3" fmla="*/ 0 h 21600"/>
                <a:gd name="T4" fmla="*/ 10886 w 21600"/>
                <a:gd name="T5" fmla="*/ 21600 h 21600"/>
                <a:gd name="T6" fmla="*/ 0 w 21600"/>
                <a:gd name="T7" fmla="*/ 164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644"/>
                  </a:moveTo>
                  <a:lnTo>
                    <a:pt x="21600" y="0"/>
                  </a:lnTo>
                  <a:lnTo>
                    <a:pt x="10886" y="21600"/>
                  </a:lnTo>
                  <a:lnTo>
                    <a:pt x="0" y="1644"/>
                  </a:lnTo>
                  <a:close/>
                </a:path>
              </a:pathLst>
            </a:custGeom>
            <a:solidFill>
              <a:srgbClr val="FFFFFF">
                <a:alpha val="87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任意多边形 29"/>
          <p:cNvSpPr/>
          <p:nvPr/>
        </p:nvSpPr>
        <p:spPr bwMode="auto">
          <a:xfrm>
            <a:off x="1501775" y="1085850"/>
            <a:ext cx="2860675" cy="2103438"/>
          </a:xfrm>
          <a:custGeom>
            <a:avLst/>
            <a:gdLst>
              <a:gd name="T0" fmla="*/ 3842 w 21600"/>
              <a:gd name="T1" fmla="*/ 0 h 21600"/>
              <a:gd name="T2" fmla="*/ 0 w 21600"/>
              <a:gd name="T3" fmla="*/ 20732 h 21600"/>
              <a:gd name="T4" fmla="*/ 21600 w 21600"/>
              <a:gd name="T5" fmla="*/ 21600 h 21600"/>
              <a:gd name="T6" fmla="*/ 19355 w 21600"/>
              <a:gd name="T7" fmla="*/ 7921 h 21600"/>
              <a:gd name="T8" fmla="*/ 3842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3842" y="0"/>
                </a:moveTo>
                <a:lnTo>
                  <a:pt x="0" y="20732"/>
                </a:lnTo>
                <a:lnTo>
                  <a:pt x="21600" y="21600"/>
                </a:lnTo>
                <a:lnTo>
                  <a:pt x="19355" y="7921"/>
                </a:lnTo>
                <a:lnTo>
                  <a:pt x="3842" y="0"/>
                </a:lnTo>
                <a:close/>
              </a:path>
            </a:pathLst>
          </a:cu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任意多边形 30" descr="1306963,105"/>
          <p:cNvSpPr/>
          <p:nvPr/>
        </p:nvSpPr>
        <p:spPr bwMode="auto">
          <a:xfrm rot="240000">
            <a:off x="4073525" y="1928813"/>
            <a:ext cx="1546225" cy="1341437"/>
          </a:xfrm>
          <a:custGeom>
            <a:avLst/>
            <a:gdLst>
              <a:gd name="T0" fmla="*/ 0 w 21600"/>
              <a:gd name="T1" fmla="*/ 0 h 21600"/>
              <a:gd name="T2" fmla="*/ 5443 w 21600"/>
              <a:gd name="T3" fmla="*/ 20931 h 21600"/>
              <a:gd name="T4" fmla="*/ 21600 w 21600"/>
              <a:gd name="T5" fmla="*/ 21600 h 21600"/>
              <a:gd name="T6" fmla="*/ 16005 w 21600"/>
              <a:gd name="T7" fmla="*/ 2663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43" y="20931"/>
                </a:lnTo>
                <a:lnTo>
                  <a:pt x="21600" y="21600"/>
                </a:lnTo>
                <a:lnTo>
                  <a:pt x="16005" y="266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4124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任意多边形 31" descr="1306963,105"/>
          <p:cNvSpPr/>
          <p:nvPr/>
        </p:nvSpPr>
        <p:spPr bwMode="auto">
          <a:xfrm>
            <a:off x="925513" y="1087438"/>
            <a:ext cx="1027112" cy="2001837"/>
          </a:xfrm>
          <a:custGeom>
            <a:avLst/>
            <a:gdLst>
              <a:gd name="T0" fmla="*/ 0 w 21600"/>
              <a:gd name="T1" fmla="*/ 1644 h 21600"/>
              <a:gd name="T2" fmla="*/ 21600 w 21600"/>
              <a:gd name="T3" fmla="*/ 0 h 21600"/>
              <a:gd name="T4" fmla="*/ 10886 w 21600"/>
              <a:gd name="T5" fmla="*/ 21600 h 21600"/>
              <a:gd name="T6" fmla="*/ 0 w 21600"/>
              <a:gd name="T7" fmla="*/ 16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644"/>
                </a:moveTo>
                <a:lnTo>
                  <a:pt x="21600" y="0"/>
                </a:lnTo>
                <a:lnTo>
                  <a:pt x="10886" y="21600"/>
                </a:lnTo>
                <a:lnTo>
                  <a:pt x="0" y="1644"/>
                </a:lnTo>
                <a:close/>
              </a:path>
            </a:pathLst>
          </a:custGeom>
          <a:blipFill dpi="0" rotWithShape="0">
            <a:blip r:embed="rId1"/>
            <a:srcRect/>
            <a:stretch>
              <a:fillRect r="-21183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52625" y="1928813"/>
            <a:ext cx="9332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设计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355" y="985520"/>
            <a:ext cx="4079875" cy="2658110"/>
          </a:xfrm>
          <a:prstGeom prst="rect">
            <a:avLst/>
          </a:prstGeom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19455" y="578168"/>
            <a:ext cx="1706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kern="1200" cap="none" spc="0" normalizeH="0" baseline="0" noProof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物理架构设计</a:t>
            </a:r>
            <a:endParaRPr kumimoji="0" lang="zh-CN" altLang="en-US" sz="2000" b="1" i="0" kern="1200" cap="none" spc="0" normalizeH="0" baseline="0" noProof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88" y="0"/>
            <a:ext cx="6397625" cy="431800"/>
          </a:xfrm>
          <a:prstGeom prst="rect">
            <a:avLst/>
          </a:prstGeom>
          <a:solidFill>
            <a:schemeClr val="tx1">
              <a:alpha val="60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2725" y="90488"/>
            <a:ext cx="640080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课堂威视</a:t>
            </a:r>
            <a:endParaRPr kumimoji="0" lang="zh-CN" altLang="en-US" sz="1800" b="0" i="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878388" y="111125"/>
            <a:ext cx="216535" cy="2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i="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0" i="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19455" y="578168"/>
            <a:ext cx="1198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kern="1200" cap="none" spc="0" normalizeH="0" baseline="0" noProof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用例设计</a:t>
            </a:r>
            <a:endParaRPr kumimoji="0" lang="zh-CN" altLang="en-US" sz="2000" b="1" i="0" kern="1200" cap="none" spc="0" normalizeH="0" baseline="0" noProof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3" descr="QQ图片2018061418415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8560" y="1022350"/>
            <a:ext cx="4377690" cy="276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>
            <a:alpha val="60999"/>
          </a:srgbClr>
        </a:solidFill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>
            <a:alpha val="60999"/>
          </a:srgbClr>
        </a:solidFill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自定义</PresentationFormat>
  <Paragraphs>192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等线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hhh</cp:lastModifiedBy>
  <cp:revision>32</cp:revision>
  <dcterms:created xsi:type="dcterms:W3CDTF">2014-12-01T05:56:00Z</dcterms:created>
  <dcterms:modified xsi:type="dcterms:W3CDTF">2018-09-09T05:41:14Z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