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397" r:id="rId5"/>
    <p:sldId id="298" r:id="rId6"/>
    <p:sldId id="383" r:id="rId7"/>
    <p:sldId id="384" r:id="rId8"/>
    <p:sldId id="385" r:id="rId9"/>
    <p:sldId id="387" r:id="rId10"/>
    <p:sldId id="388" r:id="rId11"/>
    <p:sldId id="395" r:id="rId12"/>
    <p:sldId id="394" r:id="rId13"/>
    <p:sldId id="396" r:id="rId14"/>
    <p:sldId id="398" r:id="rId15"/>
    <p:sldId id="399" r:id="rId16"/>
    <p:sldId id="400" r:id="rId17"/>
    <p:sldId id="401" r:id="rId18"/>
    <p:sldId id="423" r:id="rId19"/>
    <p:sldId id="382" r:id="rId20"/>
    <p:sldId id="424" r:id="rId21"/>
    <p:sldId id="386" r:id="rId22"/>
    <p:sldId id="390" r:id="rId23"/>
    <p:sldId id="391" r:id="rId24"/>
    <p:sldId id="389" r:id="rId25"/>
    <p:sldId id="392" r:id="rId26"/>
    <p:sldId id="393" r:id="rId27"/>
    <p:sldId id="420" r:id="rId28"/>
    <p:sldId id="380" r:id="rId29"/>
    <p:sldId id="381" r:id="rId30"/>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99.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7" Type="http://schemas.openxmlformats.org/officeDocument/2006/relationships/image" Target="../media/image8.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DB2C51-1261-5B47-A110-4904E1A866A8}"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F1F1F"/>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3.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3.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image" Target="../media/image1.jpeg"/><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12.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image" Target="../media/image1.jpeg"/><Relationship Id="rId2" Type="http://schemas.openxmlformats.org/officeDocument/2006/relationships/tags" Target="../tags/tag58.xml"/><Relationship Id="rId17" Type="http://schemas.openxmlformats.org/officeDocument/2006/relationships/notesSlide" Target="../notesSlides/notesSlide12.xml"/><Relationship Id="rId16" Type="http://schemas.openxmlformats.org/officeDocument/2006/relationships/slideLayout" Target="../slideLayouts/slideLayout13.xml"/><Relationship Id="rId15" Type="http://schemas.openxmlformats.org/officeDocument/2006/relationships/tags" Target="../tags/tag70.xml"/><Relationship Id="rId14" Type="http://schemas.openxmlformats.org/officeDocument/2006/relationships/tags" Target="../tags/tag69.xml"/><Relationship Id="rId13" Type="http://schemas.openxmlformats.org/officeDocument/2006/relationships/tags" Target="../tags/tag68.xml"/><Relationship Id="rId12" Type="http://schemas.openxmlformats.org/officeDocument/2006/relationships/tags" Target="../tags/tag67.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tags" Target="../tags/tag57.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3.xml"/><Relationship Id="rId4" Type="http://schemas.openxmlformats.org/officeDocument/2006/relationships/tags" Target="../tags/tag73.xml"/><Relationship Id="rId3" Type="http://schemas.openxmlformats.org/officeDocument/2006/relationships/image" Target="../media/image1.jpeg"/><Relationship Id="rId2" Type="http://schemas.openxmlformats.org/officeDocument/2006/relationships/tags" Target="../tags/tag72.xml"/><Relationship Id="rId1" Type="http://schemas.openxmlformats.org/officeDocument/2006/relationships/tags" Target="../tags/tag71.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3.xml"/><Relationship Id="rId4" Type="http://schemas.openxmlformats.org/officeDocument/2006/relationships/tags" Target="../tags/tag76.xml"/><Relationship Id="rId3" Type="http://schemas.openxmlformats.org/officeDocument/2006/relationships/image" Target="../media/image1.jpeg"/><Relationship Id="rId2" Type="http://schemas.openxmlformats.org/officeDocument/2006/relationships/tags" Target="../tags/tag75.xml"/><Relationship Id="rId1" Type="http://schemas.openxmlformats.org/officeDocument/2006/relationships/tags" Target="../tags/tag7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79.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3.xml"/><Relationship Id="rId2" Type="http://schemas.openxmlformats.org/officeDocument/2006/relationships/image" Target="../media/image16.png"/><Relationship Id="rId1" Type="http://schemas.openxmlformats.org/officeDocument/2006/relationships/tags" Target="../tags/tag80.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3.xml"/><Relationship Id="rId4" Type="http://schemas.openxmlformats.org/officeDocument/2006/relationships/image" Target="../media/image18.png"/><Relationship Id="rId3" Type="http://schemas.openxmlformats.org/officeDocument/2006/relationships/tags" Target="../tags/tag82.xml"/><Relationship Id="rId2" Type="http://schemas.openxmlformats.org/officeDocument/2006/relationships/image" Target="../media/image17.png"/><Relationship Id="rId1" Type="http://schemas.openxmlformats.org/officeDocument/2006/relationships/tags" Target="../tags/tag81.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13.xml"/><Relationship Id="rId6" Type="http://schemas.openxmlformats.org/officeDocument/2006/relationships/tags" Target="../tags/tag86.xml"/><Relationship Id="rId5" Type="http://schemas.openxmlformats.org/officeDocument/2006/relationships/image" Target="../media/image20.png"/><Relationship Id="rId4" Type="http://schemas.openxmlformats.org/officeDocument/2006/relationships/tags" Target="../tags/tag85.xml"/><Relationship Id="rId3" Type="http://schemas.openxmlformats.org/officeDocument/2006/relationships/image" Target="../media/image19.png"/><Relationship Id="rId2" Type="http://schemas.openxmlformats.org/officeDocument/2006/relationships/tags" Target="../tags/tag84.xml"/><Relationship Id="rId1" Type="http://schemas.openxmlformats.org/officeDocument/2006/relationships/tags" Target="../tags/tag8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3.xml"/><Relationship Id="rId2" Type="http://schemas.openxmlformats.org/officeDocument/2006/relationships/image" Target="../media/image21.png"/><Relationship Id="rId1" Type="http://schemas.openxmlformats.org/officeDocument/2006/relationships/tags" Target="../tags/tag87.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3.xml"/><Relationship Id="rId2" Type="http://schemas.openxmlformats.org/officeDocument/2006/relationships/image" Target="../media/image22.png"/><Relationship Id="rId1" Type="http://schemas.openxmlformats.org/officeDocument/2006/relationships/tags" Target="../tags/tag88.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3.xml"/><Relationship Id="rId2" Type="http://schemas.openxmlformats.org/officeDocument/2006/relationships/image" Target="../media/image23.png"/><Relationship Id="rId1" Type="http://schemas.openxmlformats.org/officeDocument/2006/relationships/tags" Target="../tags/tag89.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13.xml"/><Relationship Id="rId4" Type="http://schemas.openxmlformats.org/officeDocument/2006/relationships/image" Target="../media/image25.png"/><Relationship Id="rId3" Type="http://schemas.openxmlformats.org/officeDocument/2006/relationships/tags" Target="../tags/tag91.xml"/><Relationship Id="rId2" Type="http://schemas.openxmlformats.org/officeDocument/2006/relationships/image" Target="../media/image24.png"/><Relationship Id="rId1" Type="http://schemas.openxmlformats.org/officeDocument/2006/relationships/tags" Target="../tags/tag90.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3.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13.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3.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3.bin"/><Relationship Id="rId8" Type="http://schemas.openxmlformats.org/officeDocument/2006/relationships/tags" Target="../tags/tag12.xml"/><Relationship Id="rId7" Type="http://schemas.openxmlformats.org/officeDocument/2006/relationships/image" Target="../media/image3.wmf"/><Relationship Id="rId6" Type="http://schemas.openxmlformats.org/officeDocument/2006/relationships/oleObject" Target="../embeddings/oleObject2.bin"/><Relationship Id="rId5" Type="http://schemas.openxmlformats.org/officeDocument/2006/relationships/tags" Target="../tags/tag11.xml"/><Relationship Id="rId4" Type="http://schemas.openxmlformats.org/officeDocument/2006/relationships/image" Target="../media/image2.wmf"/><Relationship Id="rId3" Type="http://schemas.openxmlformats.org/officeDocument/2006/relationships/oleObject" Target="../embeddings/oleObject1.bin"/><Relationship Id="rId29" Type="http://schemas.openxmlformats.org/officeDocument/2006/relationships/notesSlide" Target="../notesSlides/notesSlide5.xml"/><Relationship Id="rId28" Type="http://schemas.openxmlformats.org/officeDocument/2006/relationships/vmlDrawing" Target="../drawings/vmlDrawing1.vml"/><Relationship Id="rId27" Type="http://schemas.openxmlformats.org/officeDocument/2006/relationships/slideLayout" Target="../slideLayouts/slideLayout13.xml"/><Relationship Id="rId26" Type="http://schemas.openxmlformats.org/officeDocument/2006/relationships/image" Target="../media/image8.wmf"/><Relationship Id="rId25" Type="http://schemas.openxmlformats.org/officeDocument/2006/relationships/oleObject" Target="../embeddings/oleObject7.bin"/><Relationship Id="rId24" Type="http://schemas.openxmlformats.org/officeDocument/2006/relationships/tags" Target="../tags/tag20.xml"/><Relationship Id="rId23" Type="http://schemas.openxmlformats.org/officeDocument/2006/relationships/tags" Target="../tags/tag19.xml"/><Relationship Id="rId22" Type="http://schemas.openxmlformats.org/officeDocument/2006/relationships/tags" Target="../tags/tag18.xml"/><Relationship Id="rId21" Type="http://schemas.openxmlformats.org/officeDocument/2006/relationships/tags" Target="../tags/tag17.xml"/><Relationship Id="rId20" Type="http://schemas.openxmlformats.org/officeDocument/2006/relationships/tags" Target="../tags/tag16.xml"/><Relationship Id="rId2" Type="http://schemas.openxmlformats.org/officeDocument/2006/relationships/image" Target="../media/image1.jpeg"/><Relationship Id="rId19" Type="http://schemas.openxmlformats.org/officeDocument/2006/relationships/image" Target="../media/image7.wmf"/><Relationship Id="rId18" Type="http://schemas.openxmlformats.org/officeDocument/2006/relationships/oleObject" Target="../embeddings/oleObject6.bin"/><Relationship Id="rId17" Type="http://schemas.openxmlformats.org/officeDocument/2006/relationships/tags" Target="../tags/tag15.xml"/><Relationship Id="rId16" Type="http://schemas.openxmlformats.org/officeDocument/2006/relationships/image" Target="../media/image6.wmf"/><Relationship Id="rId15" Type="http://schemas.openxmlformats.org/officeDocument/2006/relationships/oleObject" Target="../embeddings/oleObject5.bin"/><Relationship Id="rId14" Type="http://schemas.openxmlformats.org/officeDocument/2006/relationships/tags" Target="../tags/tag14.xml"/><Relationship Id="rId13" Type="http://schemas.openxmlformats.org/officeDocument/2006/relationships/image" Target="../media/image5.wmf"/><Relationship Id="rId12" Type="http://schemas.openxmlformats.org/officeDocument/2006/relationships/oleObject" Target="../embeddings/oleObject4.bin"/><Relationship Id="rId11" Type="http://schemas.openxmlformats.org/officeDocument/2006/relationships/tags" Target="../tags/tag13.xml"/><Relationship Id="rId10" Type="http://schemas.openxmlformats.org/officeDocument/2006/relationships/image" Target="../media/image4.wmf"/><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9" Type="http://schemas.openxmlformats.org/officeDocument/2006/relationships/image" Target="../media/image10.wmf"/><Relationship Id="rId8" Type="http://schemas.openxmlformats.org/officeDocument/2006/relationships/oleObject" Target="../embeddings/oleObject9.bin"/><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image" Target="../media/image9.wmf"/><Relationship Id="rId22" Type="http://schemas.openxmlformats.org/officeDocument/2006/relationships/notesSlide" Target="../notesSlides/notesSlide6.xml"/><Relationship Id="rId21" Type="http://schemas.openxmlformats.org/officeDocument/2006/relationships/vmlDrawing" Target="../drawings/vmlDrawing2.vml"/><Relationship Id="rId20" Type="http://schemas.openxmlformats.org/officeDocument/2006/relationships/slideLayout" Target="../slideLayouts/slideLayout13.xml"/><Relationship Id="rId2" Type="http://schemas.openxmlformats.org/officeDocument/2006/relationships/oleObject" Target="../embeddings/oleObject8.bin"/><Relationship Id="rId19" Type="http://schemas.openxmlformats.org/officeDocument/2006/relationships/image" Target="../media/image1.jpeg"/><Relationship Id="rId18" Type="http://schemas.openxmlformats.org/officeDocument/2006/relationships/tags" Target="../tags/tag32.xml"/><Relationship Id="rId17" Type="http://schemas.openxmlformats.org/officeDocument/2006/relationships/tags" Target="../tags/tag31.xml"/><Relationship Id="rId16" Type="http://schemas.openxmlformats.org/officeDocument/2006/relationships/tags" Target="../tags/tag30.xml"/><Relationship Id="rId15" Type="http://schemas.openxmlformats.org/officeDocument/2006/relationships/tags" Target="../tags/tag29.xml"/><Relationship Id="rId14" Type="http://schemas.openxmlformats.org/officeDocument/2006/relationships/tags" Target="../tags/tag28.xml"/><Relationship Id="rId13" Type="http://schemas.openxmlformats.org/officeDocument/2006/relationships/image" Target="../media/image11.wmf"/><Relationship Id="rId12" Type="http://schemas.openxmlformats.org/officeDocument/2006/relationships/oleObject" Target="../embeddings/oleObject10.bin"/><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image" Target="../media/image1.jpeg"/><Relationship Id="rId13" Type="http://schemas.openxmlformats.org/officeDocument/2006/relationships/notesSlide" Target="../notesSlides/notesSlide7.xml"/><Relationship Id="rId12" Type="http://schemas.openxmlformats.org/officeDocument/2006/relationships/vmlDrawing" Target="../drawings/vmlDrawing3.vml"/><Relationship Id="rId11" Type="http://schemas.openxmlformats.org/officeDocument/2006/relationships/slideLayout" Target="../slideLayouts/slideLayout13.xml"/><Relationship Id="rId10" Type="http://schemas.openxmlformats.org/officeDocument/2006/relationships/tags" Target="../tags/tag39.xml"/><Relationship Id="rId1" Type="http://schemas.openxmlformats.org/officeDocument/2006/relationships/tags" Target="../tags/tag33.xml"/></Relationships>
</file>

<file path=ppt/slides/_rels/slide8.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13.xml"/><Relationship Id="rId7" Type="http://schemas.openxmlformats.org/officeDocument/2006/relationships/image" Target="../media/image13.wmf"/><Relationship Id="rId6" Type="http://schemas.openxmlformats.org/officeDocument/2006/relationships/oleObject" Target="../embeddings/oleObject12.bin"/><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image" Target="../media/image1.jpeg"/><Relationship Id="rId2" Type="http://schemas.openxmlformats.org/officeDocument/2006/relationships/tags" Target="../tags/tag41.xml"/><Relationship Id="rId10" Type="http://schemas.openxmlformats.org/officeDocument/2006/relationships/notesSlide" Target="../notesSlides/notesSlide8.xml"/><Relationship Id="rId1" Type="http://schemas.openxmlformats.org/officeDocument/2006/relationships/tags" Target="../tags/tag40.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3.xml"/><Relationship Id="rId4" Type="http://schemas.openxmlformats.org/officeDocument/2006/relationships/image" Target="../media/image15.png"/><Relationship Id="rId3" Type="http://schemas.openxmlformats.org/officeDocument/2006/relationships/tags" Target="../tags/tag45.xml"/><Relationship Id="rId2" Type="http://schemas.openxmlformats.org/officeDocument/2006/relationships/image" Target="../media/image14.png"/><Relationship Id="rId1" Type="http://schemas.openxmlformats.org/officeDocument/2006/relationships/tags" Target="../tags/tag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2866" y="2528493"/>
            <a:ext cx="9806585" cy="768350"/>
          </a:xfrm>
          <a:prstGeom prst="rect">
            <a:avLst/>
          </a:prstGeom>
          <a:noFill/>
        </p:spPr>
        <p:txBody>
          <a:bodyPr wrap="square" rtlCol="0">
            <a:spAutoFit/>
          </a:bodyPr>
          <a:lstStyle/>
          <a:p>
            <a:pPr algn="ctr"/>
            <a:r>
              <a:rPr lang="zh-CN" altLang="en-US" sz="4400" dirty="0">
                <a:solidFill>
                  <a:schemeClr val="bg1"/>
                </a:solidFill>
              </a:rPr>
              <a:t>基于</a:t>
            </a:r>
            <a:r>
              <a:rPr lang="en-US" altLang="zh-CN" sz="4400" dirty="0">
                <a:solidFill>
                  <a:schemeClr val="bg1"/>
                </a:solidFill>
              </a:rPr>
              <a:t>Petri</a:t>
            </a:r>
            <a:r>
              <a:rPr lang="zh-CN" altLang="en-US" sz="4400" dirty="0">
                <a:solidFill>
                  <a:schemeClr val="bg1"/>
                </a:solidFill>
              </a:rPr>
              <a:t>网的问题建模与当前解决</a:t>
            </a:r>
            <a:r>
              <a:rPr lang="zh-CN" altLang="en-US" sz="4400" dirty="0">
                <a:solidFill>
                  <a:schemeClr val="bg1"/>
                </a:solidFill>
              </a:rPr>
              <a:t>思路</a:t>
            </a:r>
            <a:endParaRPr lang="zh-CN" altLang="en-US" sz="4400" dirty="0">
              <a:solidFill>
                <a:schemeClr val="bg1"/>
              </a:solidFill>
            </a:endParaRPr>
          </a:p>
        </p:txBody>
      </p:sp>
      <p:sp>
        <p:nvSpPr>
          <p:cNvPr id="3" name="文本框 2"/>
          <p:cNvSpPr txBox="1"/>
          <p:nvPr/>
        </p:nvSpPr>
        <p:spPr>
          <a:xfrm>
            <a:off x="8179021" y="6132503"/>
            <a:ext cx="3822937" cy="450850"/>
          </a:xfrm>
          <a:prstGeom prst="rect">
            <a:avLst/>
          </a:prstGeom>
          <a:noFill/>
        </p:spPr>
        <p:txBody>
          <a:bodyPr wrap="square" rtlCol="0">
            <a:spAutoFit/>
          </a:bodyPr>
          <a:lstStyle/>
          <a:p>
            <a:pPr algn="ctr">
              <a:lnSpc>
                <a:spcPct val="130000"/>
              </a:lnSpc>
            </a:pPr>
            <a:r>
              <a:rPr lang="en-US" altLang="zh-CN" dirty="0">
                <a:solidFill>
                  <a:schemeClr val="bg1">
                    <a:lumMod val="95000"/>
                  </a:schemeClr>
                </a:solidFill>
              </a:rPr>
              <a:t>2022-12-27</a:t>
            </a:r>
            <a:endParaRPr lang="zh-CN" altLang="en-US" dirty="0">
              <a:solidFill>
                <a:schemeClr val="bg1">
                  <a:lumMod val="9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框 91"/>
          <p:cNvSpPr txBox="1"/>
          <p:nvPr/>
        </p:nvSpPr>
        <p:spPr>
          <a:xfrm>
            <a:off x="1262724" y="263096"/>
            <a:ext cx="7793305" cy="661670"/>
          </a:xfrm>
          <a:prstGeom prst="rect">
            <a:avLst/>
          </a:prstGeom>
          <a:noFill/>
        </p:spPr>
        <p:txBody>
          <a:bodyPr wrap="square" lIns="121886" tIns="60942" rIns="121886" bIns="60942" rtlCol="0" anchor="ctr">
            <a:spAutoFit/>
          </a:bodyPr>
          <a:lstStyle/>
          <a:p>
            <a:pPr>
              <a:lnSpc>
                <a:spcPct val="110000"/>
              </a:lnSpc>
            </a:pPr>
            <a:r>
              <a:rPr kumimoji="1" lang="en-US" altLang="zh-CN" sz="3200" b="1" dirty="0">
                <a:solidFill>
                  <a:srgbClr val="1F1F1F"/>
                </a:solidFill>
                <a:latin typeface="微软雅黑" panose="020B0503020204020204" charset="-122"/>
                <a:ea typeface="微软雅黑" panose="020B0503020204020204" charset="-122"/>
                <a:cs typeface="微软雅黑" panose="020B0503020204020204" charset="-122"/>
              </a:rPr>
              <a:t>Petri</a:t>
            </a: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网应用在生产</a:t>
            </a: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调度当前解决</a:t>
            </a: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方法</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zh-CN" altLang="en-US" sz="2400" b="1" dirty="0">
                <a:solidFill>
                  <a:schemeClr val="accent1">
                    <a:lumMod val="50000"/>
                  </a:schemeClr>
                </a:solidFill>
                <a:latin typeface="微软雅黑" panose="020B0503020204020204" charset="-122"/>
                <a:ea typeface="微软雅黑" panose="020B0503020204020204" charset="-122"/>
              </a:rPr>
              <a:t>当前</a:t>
            </a:r>
            <a:r>
              <a:rPr lang="zh-CN" altLang="en-US" sz="2400" b="1" dirty="0">
                <a:solidFill>
                  <a:schemeClr val="accent1">
                    <a:lumMod val="50000"/>
                  </a:schemeClr>
                </a:solidFill>
                <a:latin typeface="微软雅黑" panose="020B0503020204020204" charset="-122"/>
                <a:ea typeface="微软雅黑" panose="020B0503020204020204" charset="-122"/>
              </a:rPr>
              <a:t>解决方法</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sp>
        <p:nvSpPr>
          <p:cNvPr id="12" name="文本框 11"/>
          <p:cNvSpPr txBox="1"/>
          <p:nvPr>
            <p:custDataLst>
              <p:tags r:id="rId1"/>
            </p:custDataLst>
          </p:nvPr>
        </p:nvSpPr>
        <p:spPr>
          <a:xfrm>
            <a:off x="1190625" y="1729105"/>
            <a:ext cx="9570720" cy="1347470"/>
          </a:xfrm>
          <a:prstGeom prst="rect">
            <a:avLst/>
          </a:prstGeom>
          <a:noFill/>
        </p:spPr>
        <p:txBody>
          <a:bodyPr wrap="square" rtlCol="0">
            <a:noAutofit/>
          </a:bodyPr>
          <a:p>
            <a:r>
              <a:rPr lang="en-US" altLang="zh-CN" sz="2400" b="1">
                <a:latin typeface="微软雅黑" panose="020B0503020204020204" charset="-122"/>
                <a:ea typeface="微软雅黑" panose="020B0503020204020204" charset="-122"/>
                <a:cs typeface="微软雅黑" panose="020B0503020204020204" charset="-122"/>
              </a:rPr>
              <a:t>· </a:t>
            </a:r>
            <a:r>
              <a:rPr lang="zh-CN" altLang="en-US" sz="2400" b="1">
                <a:latin typeface="微软雅黑" panose="020B0503020204020204" charset="-122"/>
                <a:ea typeface="微软雅黑" panose="020B0503020204020204" charset="-122"/>
                <a:cs typeface="微软雅黑" panose="020B0503020204020204" charset="-122"/>
              </a:rPr>
              <a:t>当前利用</a:t>
            </a:r>
            <a:r>
              <a:rPr lang="en-US" altLang="zh-CN" sz="2400" b="1">
                <a:latin typeface="微软雅黑" panose="020B0503020204020204" charset="-122"/>
                <a:ea typeface="微软雅黑" panose="020B0503020204020204" charset="-122"/>
                <a:cs typeface="微软雅黑" panose="020B0503020204020204" charset="-122"/>
              </a:rPr>
              <a:t>Petri</a:t>
            </a:r>
            <a:r>
              <a:rPr lang="zh-CN" altLang="en-US" sz="2400" b="1">
                <a:latin typeface="微软雅黑" panose="020B0503020204020204" charset="-122"/>
                <a:ea typeface="微软雅黑" panose="020B0503020204020204" charset="-122"/>
                <a:cs typeface="微软雅黑" panose="020B0503020204020204" charset="-122"/>
              </a:rPr>
              <a:t>网解决调度问题的</a:t>
            </a:r>
            <a:r>
              <a:rPr lang="zh-CN" altLang="en-US" sz="2400" b="1">
                <a:latin typeface="微软雅黑" panose="020B0503020204020204" charset="-122"/>
                <a:ea typeface="微软雅黑" panose="020B0503020204020204" charset="-122"/>
                <a:cs typeface="微软雅黑" panose="020B0503020204020204" charset="-122"/>
              </a:rPr>
              <a:t>基本思路：</a:t>
            </a:r>
            <a:endParaRPr lang="zh-CN" altLang="en-US" sz="2400" b="1">
              <a:latin typeface="微软雅黑" panose="020B0503020204020204" charset="-122"/>
              <a:ea typeface="微软雅黑" panose="020B0503020204020204" charset="-122"/>
              <a:cs typeface="微软雅黑" panose="020B0503020204020204" charset="-122"/>
            </a:endParaRPr>
          </a:p>
          <a:p>
            <a:pPr indent="457200"/>
            <a:r>
              <a:rPr lang="zh-CN" altLang="en-US" sz="2400">
                <a:latin typeface="微软雅黑" panose="020B0503020204020204" charset="-122"/>
                <a:ea typeface="微软雅黑" panose="020B0503020204020204" charset="-122"/>
                <a:cs typeface="微软雅黑" panose="020B0503020204020204" charset="-122"/>
              </a:rPr>
              <a:t>结合</a:t>
            </a:r>
            <a:r>
              <a:rPr lang="en-US" altLang="zh-CN" sz="2400">
                <a:latin typeface="微软雅黑" panose="020B0503020204020204" charset="-122"/>
                <a:ea typeface="微软雅黑" panose="020B0503020204020204" charset="-122"/>
                <a:cs typeface="微软雅黑" panose="020B0503020204020204" charset="-122"/>
              </a:rPr>
              <a:t>Petri</a:t>
            </a:r>
            <a:r>
              <a:rPr lang="zh-CN" altLang="en-US" sz="2400">
                <a:latin typeface="微软雅黑" panose="020B0503020204020204" charset="-122"/>
                <a:ea typeface="微软雅黑" panose="020B0503020204020204" charset="-122"/>
                <a:cs typeface="微软雅黑" panose="020B0503020204020204" charset="-122"/>
              </a:rPr>
              <a:t>网和其他方法，利用</a:t>
            </a:r>
            <a:r>
              <a:rPr lang="en-US" altLang="zh-CN" sz="2400">
                <a:latin typeface="微软雅黑" panose="020B0503020204020204" charset="-122"/>
                <a:ea typeface="微软雅黑" panose="020B0503020204020204" charset="-122"/>
                <a:cs typeface="微软雅黑" panose="020B0503020204020204" charset="-122"/>
              </a:rPr>
              <a:t>Petri</a:t>
            </a:r>
            <a:r>
              <a:rPr lang="zh-CN" altLang="en-US" sz="2400">
                <a:latin typeface="微软雅黑" panose="020B0503020204020204" charset="-122"/>
                <a:ea typeface="微软雅黑" panose="020B0503020204020204" charset="-122"/>
                <a:cs typeface="微软雅黑" panose="020B0503020204020204" charset="-122"/>
              </a:rPr>
              <a:t>网对生产问题进行建模，在此基础上结合其他方法求解调度</a:t>
            </a:r>
            <a:r>
              <a:rPr lang="zh-CN" altLang="en-US" sz="2400">
                <a:latin typeface="微软雅黑" panose="020B0503020204020204" charset="-122"/>
                <a:ea typeface="微软雅黑" panose="020B0503020204020204" charset="-122"/>
                <a:cs typeface="微软雅黑" panose="020B0503020204020204" charset="-122"/>
              </a:rPr>
              <a:t>方案。</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custDataLst>
              <p:tags r:id="rId2"/>
            </p:custDataLst>
          </p:nvPr>
        </p:nvSpPr>
        <p:spPr>
          <a:xfrm>
            <a:off x="1190625" y="3671570"/>
            <a:ext cx="9570720" cy="504825"/>
          </a:xfrm>
          <a:prstGeom prst="rect">
            <a:avLst/>
          </a:prstGeom>
          <a:noFill/>
        </p:spPr>
        <p:txBody>
          <a:bodyPr wrap="square" rtlCol="0">
            <a:noAutofit/>
          </a:bodyPr>
          <a:p>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1</a:t>
            </a:r>
            <a:r>
              <a:rPr lang="zh-CN" altLang="en-US" sz="2400">
                <a:latin typeface="微软雅黑" panose="020B0503020204020204" charset="-122"/>
                <a:ea typeface="微软雅黑" panose="020B0503020204020204" charset="-122"/>
                <a:cs typeface="微软雅黑" panose="020B0503020204020204" charset="-122"/>
              </a:rPr>
              <a:t>）基于</a:t>
            </a:r>
            <a:r>
              <a:rPr lang="en-US" altLang="zh-CN" sz="2400">
                <a:latin typeface="微软雅黑" panose="020B0503020204020204" charset="-122"/>
                <a:ea typeface="微软雅黑" panose="020B0503020204020204" charset="-122"/>
                <a:cs typeface="微软雅黑" panose="020B0503020204020204" charset="-122"/>
              </a:rPr>
              <a:t>Petri</a:t>
            </a:r>
            <a:r>
              <a:rPr lang="zh-CN" altLang="en-US" sz="2400">
                <a:latin typeface="微软雅黑" panose="020B0503020204020204" charset="-122"/>
                <a:ea typeface="微软雅黑" panose="020B0503020204020204" charset="-122"/>
                <a:cs typeface="微软雅黑" panose="020B0503020204020204" charset="-122"/>
              </a:rPr>
              <a:t>网仿真，结合启发式规则用于生产实时调度和</a:t>
            </a:r>
            <a:r>
              <a:rPr lang="zh-CN" altLang="en-US" sz="2400">
                <a:latin typeface="微软雅黑" panose="020B0503020204020204" charset="-122"/>
                <a:ea typeface="微软雅黑" panose="020B0503020204020204" charset="-122"/>
                <a:cs typeface="微软雅黑" panose="020B0503020204020204" charset="-122"/>
              </a:rPr>
              <a:t>控制</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custDataLst>
              <p:tags r:id="rId3"/>
            </p:custDataLst>
          </p:nvPr>
        </p:nvSpPr>
        <p:spPr>
          <a:xfrm>
            <a:off x="1154248" y="3182013"/>
            <a:ext cx="9308765" cy="489585"/>
          </a:xfrm>
          <a:prstGeom prst="rect">
            <a:avLst/>
          </a:prstGeom>
          <a:noFill/>
        </p:spPr>
        <p:txBody>
          <a:bodyPr wrap="square" lIns="121904" tIns="60952" rIns="121904" bIns="60952" rtlCol="0">
            <a:spAutoFit/>
          </a:bodyPr>
          <a:p>
            <a:pPr defTabSz="1219200">
              <a:defRPr/>
            </a:pPr>
            <a:r>
              <a:rPr lang="en-US" altLang="zh-CN" sz="2400" b="1" dirty="0">
                <a:solidFill>
                  <a:schemeClr val="accent1">
                    <a:lumMod val="50000"/>
                  </a:schemeClr>
                </a:solidFill>
                <a:latin typeface="微软雅黑" panose="020B0503020204020204" charset="-122"/>
                <a:ea typeface="微软雅黑" panose="020B0503020204020204" charset="-122"/>
              </a:rPr>
              <a:t>· </a:t>
            </a:r>
            <a:r>
              <a:rPr lang="zh-CN" altLang="en-US" sz="2400" b="1" dirty="0">
                <a:solidFill>
                  <a:schemeClr val="accent1">
                    <a:lumMod val="50000"/>
                  </a:schemeClr>
                </a:solidFill>
                <a:latin typeface="微软雅黑" panose="020B0503020204020204" charset="-122"/>
                <a:ea typeface="微软雅黑" panose="020B0503020204020204" charset="-122"/>
              </a:rPr>
              <a:t>当前</a:t>
            </a:r>
            <a:r>
              <a:rPr lang="zh-CN" altLang="en-US" sz="2400" b="1" dirty="0">
                <a:solidFill>
                  <a:schemeClr val="accent1">
                    <a:lumMod val="50000"/>
                  </a:schemeClr>
                </a:solidFill>
                <a:latin typeface="微软雅黑" panose="020B0503020204020204" charset="-122"/>
                <a:ea typeface="微软雅黑" panose="020B0503020204020204" charset="-122"/>
              </a:rPr>
              <a:t>解决方法</a:t>
            </a:r>
            <a:r>
              <a:rPr lang="zh-CN" altLang="en-US" sz="2400" b="1" dirty="0">
                <a:solidFill>
                  <a:schemeClr val="accent1">
                    <a:lumMod val="50000"/>
                  </a:schemeClr>
                </a:solidFill>
                <a:latin typeface="微软雅黑" panose="020B0503020204020204" charset="-122"/>
                <a:ea typeface="微软雅黑" panose="020B0503020204020204" charset="-122"/>
              </a:rPr>
              <a:t>分类</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sp>
        <p:nvSpPr>
          <p:cNvPr id="11" name="文本框 10"/>
          <p:cNvSpPr txBox="1"/>
          <p:nvPr>
            <p:custDataLst>
              <p:tags r:id="rId4"/>
            </p:custDataLst>
          </p:nvPr>
        </p:nvSpPr>
        <p:spPr>
          <a:xfrm>
            <a:off x="1194435" y="4176395"/>
            <a:ext cx="9570720" cy="504825"/>
          </a:xfrm>
          <a:prstGeom prst="rect">
            <a:avLst/>
          </a:prstGeom>
          <a:noFill/>
        </p:spPr>
        <p:txBody>
          <a:bodyPr wrap="square" rtlCol="0">
            <a:noAutofit/>
          </a:bodyPr>
          <a:p>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2</a:t>
            </a:r>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Petri</a:t>
            </a:r>
            <a:r>
              <a:rPr lang="zh-CN" altLang="en-US" sz="2400">
                <a:latin typeface="微软雅黑" panose="020B0503020204020204" charset="-122"/>
                <a:ea typeface="微软雅黑" panose="020B0503020204020204" charset="-122"/>
                <a:cs typeface="微软雅黑" panose="020B0503020204020204" charset="-122"/>
              </a:rPr>
              <a:t>网结合搜索算法，在可达图上进行启发式</a:t>
            </a:r>
            <a:r>
              <a:rPr lang="zh-CN" altLang="en-US" sz="2400">
                <a:latin typeface="微软雅黑" panose="020B0503020204020204" charset="-122"/>
                <a:ea typeface="微软雅黑" panose="020B0503020204020204" charset="-122"/>
                <a:cs typeface="微软雅黑" panose="020B0503020204020204" charset="-122"/>
              </a:rPr>
              <a:t>搜索。</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13" name="文本框 12"/>
          <p:cNvSpPr txBox="1"/>
          <p:nvPr>
            <p:custDataLst>
              <p:tags r:id="rId5"/>
            </p:custDataLst>
          </p:nvPr>
        </p:nvSpPr>
        <p:spPr>
          <a:xfrm>
            <a:off x="1207135" y="4681220"/>
            <a:ext cx="9570720" cy="772795"/>
          </a:xfrm>
          <a:prstGeom prst="rect">
            <a:avLst/>
          </a:prstGeom>
          <a:noFill/>
        </p:spPr>
        <p:txBody>
          <a:bodyPr wrap="square" rtlCol="0">
            <a:noAutofit/>
          </a:bodyPr>
          <a:p>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3</a:t>
            </a:r>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Petri</a:t>
            </a:r>
            <a:r>
              <a:rPr lang="zh-CN" altLang="en-US" sz="2400">
                <a:latin typeface="微软雅黑" panose="020B0503020204020204" charset="-122"/>
                <a:ea typeface="微软雅黑" panose="020B0503020204020204" charset="-122"/>
                <a:cs typeface="微软雅黑" panose="020B0503020204020204" charset="-122"/>
              </a:rPr>
              <a:t>网结合数学方法，利用某些代数方程描述和分析</a:t>
            </a:r>
            <a:r>
              <a:rPr lang="en-US" altLang="zh-CN" sz="2400">
                <a:latin typeface="微软雅黑" panose="020B0503020204020204" charset="-122"/>
                <a:ea typeface="微软雅黑" panose="020B0503020204020204" charset="-122"/>
                <a:cs typeface="微软雅黑" panose="020B0503020204020204" charset="-122"/>
              </a:rPr>
              <a:t>Petri</a:t>
            </a:r>
            <a:r>
              <a:rPr lang="zh-CN" altLang="en-US" sz="2400">
                <a:latin typeface="微软雅黑" panose="020B0503020204020204" charset="-122"/>
                <a:ea typeface="微软雅黑" panose="020B0503020204020204" charset="-122"/>
                <a:cs typeface="微软雅黑" panose="020B0503020204020204" charset="-122"/>
              </a:rPr>
              <a:t>网的动态行为，求解调度</a:t>
            </a:r>
            <a:r>
              <a:rPr lang="zh-CN" altLang="en-US" sz="2400">
                <a:latin typeface="微软雅黑" panose="020B0503020204020204" charset="-122"/>
                <a:ea typeface="微软雅黑" panose="020B0503020204020204" charset="-122"/>
                <a:cs typeface="微软雅黑" panose="020B0503020204020204" charset="-122"/>
              </a:rPr>
              <a:t>问题。</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15" name="文本框 14"/>
          <p:cNvSpPr txBox="1"/>
          <p:nvPr>
            <p:custDataLst>
              <p:tags r:id="rId6"/>
            </p:custDataLst>
          </p:nvPr>
        </p:nvSpPr>
        <p:spPr>
          <a:xfrm>
            <a:off x="1207135" y="5558790"/>
            <a:ext cx="9570720" cy="772795"/>
          </a:xfrm>
          <a:prstGeom prst="rect">
            <a:avLst/>
          </a:prstGeom>
          <a:noFill/>
        </p:spPr>
        <p:txBody>
          <a:bodyPr wrap="square" rtlCol="0">
            <a:noAutofit/>
          </a:bodyPr>
          <a:p>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4</a:t>
            </a:r>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Petri</a:t>
            </a:r>
            <a:r>
              <a:rPr lang="zh-CN" altLang="en-US" sz="2400">
                <a:latin typeface="微软雅黑" panose="020B0503020204020204" charset="-122"/>
                <a:ea typeface="微软雅黑" panose="020B0503020204020204" charset="-122"/>
                <a:cs typeface="微软雅黑" panose="020B0503020204020204" charset="-122"/>
              </a:rPr>
              <a:t>网结合元启发式算法，目前趋势是使用元启发式或多个方法混合来解决生产调度的组合优化</a:t>
            </a:r>
            <a:r>
              <a:rPr lang="zh-CN" altLang="en-US" sz="2400">
                <a:latin typeface="微软雅黑" panose="020B0503020204020204" charset="-122"/>
                <a:ea typeface="微软雅黑" panose="020B0503020204020204" charset="-122"/>
                <a:cs typeface="微软雅黑" panose="020B0503020204020204" charset="-122"/>
              </a:rPr>
              <a:t>问题。</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框 91"/>
          <p:cNvSpPr txBox="1"/>
          <p:nvPr/>
        </p:nvSpPr>
        <p:spPr>
          <a:xfrm>
            <a:off x="1262724" y="263096"/>
            <a:ext cx="7793305" cy="661670"/>
          </a:xfrm>
          <a:prstGeom prst="rect">
            <a:avLst/>
          </a:prstGeom>
          <a:noFill/>
        </p:spPr>
        <p:txBody>
          <a:bodyPr wrap="square" lIns="121886" tIns="60942" rIns="121886" bIns="60942" rtlCol="0" anchor="ctr">
            <a:spAutoFit/>
          </a:bodyPr>
          <a:lstStyle/>
          <a:p>
            <a:pPr>
              <a:lnSpc>
                <a:spcPct val="110000"/>
              </a:lnSpc>
            </a:pPr>
            <a:r>
              <a:rPr kumimoji="1" lang="en-US" altLang="zh-CN" sz="3200" b="1" dirty="0">
                <a:solidFill>
                  <a:srgbClr val="1F1F1F"/>
                </a:solidFill>
                <a:latin typeface="微软雅黑" panose="020B0503020204020204" charset="-122"/>
                <a:ea typeface="微软雅黑" panose="020B0503020204020204" charset="-122"/>
                <a:cs typeface="微软雅黑" panose="020B0503020204020204" charset="-122"/>
              </a:rPr>
              <a:t>Petri</a:t>
            </a: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网应用在生产</a:t>
            </a: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调度当前解决</a:t>
            </a: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方法</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zh-CN" altLang="en-US" sz="2400" b="1" dirty="0">
                <a:solidFill>
                  <a:schemeClr val="accent1">
                    <a:lumMod val="50000"/>
                  </a:schemeClr>
                </a:solidFill>
                <a:latin typeface="微软雅黑" panose="020B0503020204020204" charset="-122"/>
                <a:ea typeface="微软雅黑" panose="020B0503020204020204" charset="-122"/>
              </a:rPr>
              <a:t>当前</a:t>
            </a:r>
            <a:r>
              <a:rPr lang="zh-CN" altLang="en-US" sz="2400" b="1" dirty="0">
                <a:solidFill>
                  <a:schemeClr val="accent1">
                    <a:lumMod val="50000"/>
                  </a:schemeClr>
                </a:solidFill>
                <a:latin typeface="微软雅黑" panose="020B0503020204020204" charset="-122"/>
                <a:ea typeface="微软雅黑" panose="020B0503020204020204" charset="-122"/>
              </a:rPr>
              <a:t>解决方法</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sp>
        <p:nvSpPr>
          <p:cNvPr id="12" name="文本框 11"/>
          <p:cNvSpPr txBox="1"/>
          <p:nvPr>
            <p:custDataLst>
              <p:tags r:id="rId1"/>
            </p:custDataLst>
          </p:nvPr>
        </p:nvSpPr>
        <p:spPr>
          <a:xfrm>
            <a:off x="1190625" y="1729105"/>
            <a:ext cx="9570720" cy="868680"/>
          </a:xfrm>
          <a:prstGeom prst="rect">
            <a:avLst/>
          </a:prstGeom>
          <a:noFill/>
        </p:spPr>
        <p:txBody>
          <a:bodyPr wrap="square" rtlCol="0">
            <a:noAutofit/>
          </a:bodyPr>
          <a:p>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1</a:t>
            </a:r>
            <a:r>
              <a:rPr lang="zh-CN" altLang="en-US" sz="2400">
                <a:latin typeface="微软雅黑" panose="020B0503020204020204" charset="-122"/>
                <a:ea typeface="微软雅黑" panose="020B0503020204020204" charset="-122"/>
                <a:cs typeface="微软雅黑" panose="020B0503020204020204" charset="-122"/>
                <a:sym typeface="+mn-ea"/>
              </a:rPr>
              <a:t>）基于</a:t>
            </a:r>
            <a:r>
              <a:rPr lang="en-US" altLang="zh-CN" sz="2400">
                <a:latin typeface="微软雅黑" panose="020B0503020204020204" charset="-122"/>
                <a:ea typeface="微软雅黑" panose="020B0503020204020204" charset="-122"/>
                <a:cs typeface="微软雅黑" panose="020B0503020204020204" charset="-122"/>
                <a:sym typeface="+mn-ea"/>
              </a:rPr>
              <a:t>Petri</a:t>
            </a:r>
            <a:r>
              <a:rPr lang="zh-CN" altLang="en-US" sz="2400">
                <a:latin typeface="微软雅黑" panose="020B0503020204020204" charset="-122"/>
                <a:ea typeface="微软雅黑" panose="020B0503020204020204" charset="-122"/>
                <a:cs typeface="微软雅黑" panose="020B0503020204020204" charset="-122"/>
                <a:sym typeface="+mn-ea"/>
              </a:rPr>
              <a:t>网仿真，结合启发式规则用于生产实时调度和控、</a:t>
            </a:r>
            <a:endParaRPr lang="zh-CN" altLang="en-US" sz="2400">
              <a:latin typeface="微软雅黑" panose="020B0503020204020204" charset="-122"/>
              <a:ea typeface="微软雅黑" panose="020B0503020204020204" charset="-122"/>
              <a:cs typeface="微软雅黑" panose="020B0503020204020204" charset="-122"/>
              <a:sym typeface="+mn-ea"/>
            </a:endParaRPr>
          </a:p>
          <a:p>
            <a:pPr indent="457200"/>
            <a:r>
              <a:rPr lang="zh-CN" altLang="en-US" sz="2400">
                <a:latin typeface="微软雅黑" panose="020B0503020204020204" charset="-122"/>
                <a:ea typeface="微软雅黑" panose="020B0503020204020204" charset="-122"/>
                <a:cs typeface="微软雅黑" panose="020B0503020204020204" charset="-122"/>
              </a:rPr>
              <a:t> </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（P</a:t>
            </a:r>
            <a:r>
              <a:rPr lang="en-US" altLang="zh-CN" sz="2400">
                <a:latin typeface="微软雅黑" panose="020B0503020204020204" charset="-122"/>
                <a:ea typeface="微软雅黑" panose="020B0503020204020204" charset="-122"/>
                <a:cs typeface="微软雅黑" panose="020B0503020204020204" charset="-122"/>
              </a:rPr>
              <a:t>etri net</a:t>
            </a:r>
            <a:r>
              <a:rPr lang="zh-CN" altLang="en-US" sz="2400">
                <a:latin typeface="微软雅黑" panose="020B0503020204020204" charset="-122"/>
                <a:ea typeface="微软雅黑" panose="020B0503020204020204" charset="-122"/>
                <a:cs typeface="微软雅黑" panose="020B0503020204020204" charset="-122"/>
              </a:rPr>
              <a:t>s with a heuristic rule based system）</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custDataLst>
              <p:tags r:id="rId2"/>
            </p:custDataLst>
          </p:nvPr>
        </p:nvSpPr>
        <p:spPr>
          <a:xfrm>
            <a:off x="1263015" y="2597785"/>
            <a:ext cx="9570720" cy="868680"/>
          </a:xfrm>
          <a:prstGeom prst="rect">
            <a:avLst/>
          </a:prstGeom>
          <a:noFill/>
        </p:spPr>
        <p:txBody>
          <a:bodyPr wrap="square" rtlCol="0">
            <a:noAutofit/>
          </a:bodyPr>
          <a:p>
            <a:pPr indent="457200"/>
            <a:r>
              <a:rPr lang="zh-CN" altLang="en-US" sz="2400">
                <a:latin typeface="微软雅黑" panose="020B0503020204020204" charset="-122"/>
                <a:ea typeface="微软雅黑" panose="020B0503020204020204" charset="-122"/>
                <a:cs typeface="微软雅黑" panose="020B0503020204020204" charset="-122"/>
              </a:rPr>
              <a:t>即基于规则的调度方案，利用</a:t>
            </a:r>
            <a:r>
              <a:rPr lang="en-US" altLang="zh-CN" sz="2400">
                <a:latin typeface="微软雅黑" panose="020B0503020204020204" charset="-122"/>
                <a:ea typeface="微软雅黑" panose="020B0503020204020204" charset="-122"/>
                <a:cs typeface="微软雅黑" panose="020B0503020204020204" charset="-122"/>
              </a:rPr>
              <a:t>Petri</a:t>
            </a:r>
            <a:r>
              <a:rPr lang="zh-CN" altLang="en-US" sz="2400">
                <a:latin typeface="微软雅黑" panose="020B0503020204020204" charset="-122"/>
                <a:ea typeface="微软雅黑" panose="020B0503020204020204" charset="-122"/>
                <a:cs typeface="微软雅黑" panose="020B0503020204020204" charset="-122"/>
              </a:rPr>
              <a:t>网进行建模，并根据所设定的规则决定变迁的触发顺序。例如构建优先级网络、以及设计决策规则</a:t>
            </a:r>
            <a:r>
              <a:rPr lang="zh-CN" altLang="en-US" sz="2400">
                <a:latin typeface="微软雅黑" panose="020B0503020204020204" charset="-122"/>
                <a:ea typeface="微软雅黑" panose="020B0503020204020204" charset="-122"/>
                <a:cs typeface="微软雅黑" panose="020B0503020204020204" charset="-122"/>
              </a:rPr>
              <a:t>等</a:t>
            </a:r>
            <a:endParaRPr lang="zh-CN" altLang="en-US" sz="2400">
              <a:latin typeface="微软雅黑" panose="020B0503020204020204" charset="-122"/>
              <a:ea typeface="微软雅黑" panose="020B0503020204020204" charset="-122"/>
              <a:cs typeface="微软雅黑" panose="020B0503020204020204" charset="-122"/>
            </a:endParaRPr>
          </a:p>
        </p:txBody>
      </p:sp>
      <p:pic>
        <p:nvPicPr>
          <p:cNvPr id="3" name="图片 2"/>
          <p:cNvPicPr/>
          <p:nvPr>
            <p:custDataLst>
              <p:tags r:id="rId3"/>
            </p:custDataLst>
          </p:nvPr>
        </p:nvPicPr>
        <p:blipFill>
          <a:blip r:embed="rId4"/>
          <a:srcRect t="14460" r="-604" b="10454"/>
          <a:stretch>
            <a:fillRect/>
          </a:stretch>
        </p:blipFill>
        <p:spPr>
          <a:xfrm>
            <a:off x="7382510" y="4013835"/>
            <a:ext cx="3991610" cy="1600200"/>
          </a:xfrm>
          <a:prstGeom prst="rect">
            <a:avLst/>
          </a:prstGeom>
          <a:noFill/>
          <a:ln w="9525">
            <a:noFill/>
          </a:ln>
        </p:spPr>
      </p:pic>
      <p:sp>
        <p:nvSpPr>
          <p:cNvPr id="4" name="文本框 3"/>
          <p:cNvSpPr txBox="1"/>
          <p:nvPr/>
        </p:nvSpPr>
        <p:spPr>
          <a:xfrm>
            <a:off x="8000365" y="3696970"/>
            <a:ext cx="1581785" cy="391160"/>
          </a:xfrm>
          <a:prstGeom prst="rect">
            <a:avLst/>
          </a:prstGeom>
          <a:noFill/>
        </p:spPr>
        <p:txBody>
          <a:bodyPr wrap="square" rtlCol="0">
            <a:noAutofit/>
          </a:bodyPr>
          <a:p>
            <a:r>
              <a:rPr lang="en-US" altLang="zh-CN"/>
              <a:t>Priority</a:t>
            </a:r>
            <a:r>
              <a:rPr lang="zh-CN" altLang="en-US"/>
              <a:t>：</a:t>
            </a:r>
            <a:r>
              <a:rPr lang="en-US" altLang="zh-CN"/>
              <a:t>1</a:t>
            </a:r>
            <a:endParaRPr lang="en-US" altLang="zh-CN"/>
          </a:p>
        </p:txBody>
      </p:sp>
      <p:sp>
        <p:nvSpPr>
          <p:cNvPr id="5" name="文本框 4"/>
          <p:cNvSpPr txBox="1"/>
          <p:nvPr>
            <p:custDataLst>
              <p:tags r:id="rId5"/>
            </p:custDataLst>
          </p:nvPr>
        </p:nvSpPr>
        <p:spPr>
          <a:xfrm>
            <a:off x="8127365" y="5717540"/>
            <a:ext cx="1581785" cy="391160"/>
          </a:xfrm>
          <a:prstGeom prst="rect">
            <a:avLst/>
          </a:prstGeom>
          <a:noFill/>
        </p:spPr>
        <p:txBody>
          <a:bodyPr wrap="square" rtlCol="0">
            <a:noAutofit/>
          </a:bodyPr>
          <a:p>
            <a:r>
              <a:rPr lang="en-US" altLang="zh-CN"/>
              <a:t>Priority</a:t>
            </a:r>
            <a:r>
              <a:rPr lang="zh-CN" altLang="en-US"/>
              <a:t>：</a:t>
            </a:r>
            <a:r>
              <a:rPr lang="en-US" altLang="zh-CN"/>
              <a:t>2</a:t>
            </a:r>
            <a:endParaRPr lang="en-US" altLang="zh-CN"/>
          </a:p>
        </p:txBody>
      </p:sp>
      <p:sp>
        <p:nvSpPr>
          <p:cNvPr id="14" name="文本框 13"/>
          <p:cNvSpPr txBox="1"/>
          <p:nvPr>
            <p:custDataLst>
              <p:tags r:id="rId6"/>
            </p:custDataLst>
          </p:nvPr>
        </p:nvSpPr>
        <p:spPr>
          <a:xfrm>
            <a:off x="864235" y="4088130"/>
            <a:ext cx="5993130" cy="1503680"/>
          </a:xfrm>
          <a:prstGeom prst="rect">
            <a:avLst/>
          </a:prstGeom>
          <a:noFill/>
        </p:spPr>
        <p:txBody>
          <a:bodyPr wrap="square" rtlCol="0">
            <a:noAutofit/>
          </a:bodyPr>
          <a:p>
            <a:pPr indent="457200"/>
            <a:r>
              <a:rPr lang="zh-CN" altLang="en-US" sz="2400">
                <a:latin typeface="微软雅黑" panose="020B0503020204020204" charset="-122"/>
                <a:ea typeface="微软雅黑" panose="020B0503020204020204" charset="-122"/>
                <a:cs typeface="微软雅黑" panose="020B0503020204020204" charset="-122"/>
              </a:rPr>
              <a:t>优点：在短时间内</a:t>
            </a:r>
            <a:r>
              <a:rPr lang="zh-CN" altLang="en-US" sz="2400">
                <a:latin typeface="微软雅黑" panose="020B0503020204020204" charset="-122"/>
                <a:ea typeface="微软雅黑" panose="020B0503020204020204" charset="-122"/>
                <a:cs typeface="微软雅黑" panose="020B0503020204020204" charset="-122"/>
              </a:rPr>
              <a:t>能够获得一个可接受的解决方案</a:t>
            </a:r>
            <a:endParaRPr lang="zh-CN" altLang="en-US" sz="2400">
              <a:latin typeface="微软雅黑" panose="020B0503020204020204" charset="-122"/>
              <a:ea typeface="微软雅黑" panose="020B0503020204020204" charset="-122"/>
              <a:cs typeface="微软雅黑" panose="020B0503020204020204" charset="-122"/>
            </a:endParaRPr>
          </a:p>
          <a:p>
            <a:pPr indent="457200"/>
            <a:r>
              <a:rPr lang="zh-CN" altLang="en-US" sz="2400">
                <a:latin typeface="微软雅黑" panose="020B0503020204020204" charset="-122"/>
                <a:ea typeface="微软雅黑" panose="020B0503020204020204" charset="-122"/>
                <a:cs typeface="微软雅黑" panose="020B0503020204020204" charset="-122"/>
              </a:rPr>
              <a:t>缺点：对于死锁、冲突等问题需要进行单独设计，所给出方案执行效率可能比较</a:t>
            </a:r>
            <a:r>
              <a:rPr lang="zh-CN" altLang="en-US" sz="2400">
                <a:latin typeface="微软雅黑" panose="020B0503020204020204" charset="-122"/>
                <a:ea typeface="微软雅黑" panose="020B0503020204020204" charset="-122"/>
                <a:cs typeface="微软雅黑" panose="020B0503020204020204" charset="-122"/>
              </a:rPr>
              <a:t>低。</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框 91"/>
          <p:cNvSpPr txBox="1"/>
          <p:nvPr/>
        </p:nvSpPr>
        <p:spPr>
          <a:xfrm>
            <a:off x="1262724" y="263096"/>
            <a:ext cx="7793305" cy="661670"/>
          </a:xfrm>
          <a:prstGeom prst="rect">
            <a:avLst/>
          </a:prstGeom>
          <a:noFill/>
        </p:spPr>
        <p:txBody>
          <a:bodyPr wrap="square" lIns="121886" tIns="60942" rIns="121886" bIns="60942" rtlCol="0" anchor="ctr">
            <a:spAutoFit/>
          </a:bodyPr>
          <a:lstStyle/>
          <a:p>
            <a:pPr>
              <a:lnSpc>
                <a:spcPct val="110000"/>
              </a:lnSpc>
            </a:pPr>
            <a:r>
              <a:rPr kumimoji="1" lang="en-US" altLang="zh-CN" sz="3200" b="1" dirty="0">
                <a:solidFill>
                  <a:srgbClr val="1F1F1F"/>
                </a:solidFill>
                <a:latin typeface="微软雅黑" panose="020B0503020204020204" charset="-122"/>
                <a:ea typeface="微软雅黑" panose="020B0503020204020204" charset="-122"/>
                <a:cs typeface="微软雅黑" panose="020B0503020204020204" charset="-122"/>
              </a:rPr>
              <a:t>Petri</a:t>
            </a: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网应用在生产</a:t>
            </a: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调度当前解决</a:t>
            </a: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方法</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zh-CN" altLang="en-US" sz="2400" b="1" dirty="0">
                <a:solidFill>
                  <a:schemeClr val="accent1">
                    <a:lumMod val="50000"/>
                  </a:schemeClr>
                </a:solidFill>
                <a:latin typeface="微软雅黑" panose="020B0503020204020204" charset="-122"/>
                <a:ea typeface="微软雅黑" panose="020B0503020204020204" charset="-122"/>
              </a:rPr>
              <a:t>当前</a:t>
            </a:r>
            <a:r>
              <a:rPr lang="zh-CN" altLang="en-US" sz="2400" b="1" dirty="0">
                <a:solidFill>
                  <a:schemeClr val="accent1">
                    <a:lumMod val="50000"/>
                  </a:schemeClr>
                </a:solidFill>
                <a:latin typeface="微软雅黑" panose="020B0503020204020204" charset="-122"/>
                <a:ea typeface="微软雅黑" panose="020B0503020204020204" charset="-122"/>
              </a:rPr>
              <a:t>解决方法</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sp>
        <p:nvSpPr>
          <p:cNvPr id="12" name="文本框 11"/>
          <p:cNvSpPr txBox="1"/>
          <p:nvPr>
            <p:custDataLst>
              <p:tags r:id="rId1"/>
            </p:custDataLst>
          </p:nvPr>
        </p:nvSpPr>
        <p:spPr>
          <a:xfrm>
            <a:off x="1190625" y="1729105"/>
            <a:ext cx="9570720" cy="868680"/>
          </a:xfrm>
          <a:prstGeom prst="rect">
            <a:avLst/>
          </a:prstGeom>
          <a:noFill/>
        </p:spPr>
        <p:txBody>
          <a:bodyPr wrap="square" rtlCol="0">
            <a:noAutofit/>
          </a:bodyPr>
          <a:p>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2</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Petri</a:t>
            </a:r>
            <a:r>
              <a:rPr lang="zh-CN" altLang="en-US" sz="2400">
                <a:latin typeface="微软雅黑" panose="020B0503020204020204" charset="-122"/>
                <a:ea typeface="微软雅黑" panose="020B0503020204020204" charset="-122"/>
                <a:cs typeface="微软雅黑" panose="020B0503020204020204" charset="-122"/>
                <a:sym typeface="+mn-ea"/>
              </a:rPr>
              <a:t>网结合搜索算法，在可达图上进行启发式搜索。</a:t>
            </a:r>
            <a:endParaRPr lang="zh-CN" altLang="en-US" sz="2400">
              <a:latin typeface="微软雅黑" panose="020B0503020204020204" charset="-122"/>
              <a:ea typeface="微软雅黑" panose="020B0503020204020204" charset="-122"/>
              <a:cs typeface="微软雅黑" panose="020B0503020204020204" charset="-122"/>
              <a:sym typeface="+mn-ea"/>
            </a:endParaRPr>
          </a:p>
          <a:p>
            <a:pPr indent="457200"/>
            <a:r>
              <a:rPr lang="zh-CN" altLang="en-US" sz="2400">
                <a:latin typeface="微软雅黑" panose="020B0503020204020204" charset="-122"/>
                <a:ea typeface="微软雅黑" panose="020B0503020204020204" charset="-122"/>
                <a:cs typeface="微软雅黑" panose="020B0503020204020204" charset="-122"/>
              </a:rPr>
              <a:t> </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a:t>
            </a:r>
            <a:r>
              <a:rPr sz="2400">
                <a:latin typeface="微软雅黑" panose="020B0503020204020204" charset="-122"/>
                <a:ea typeface="微软雅黑" panose="020B0503020204020204" charset="-122"/>
                <a:cs typeface="微软雅黑" panose="020B0503020204020204" charset="-122"/>
              </a:rPr>
              <a:t>PNs with a search algorithm</a:t>
            </a:r>
            <a:r>
              <a:rPr lang="zh-CN" altLang="en-US" sz="2400">
                <a:latin typeface="微软雅黑" panose="020B0503020204020204" charset="-122"/>
                <a:ea typeface="微软雅黑" panose="020B0503020204020204" charset="-122"/>
                <a:cs typeface="微软雅黑" panose="020B0503020204020204" charset="-122"/>
              </a:rPr>
              <a:t>）</a:t>
            </a:r>
            <a:endParaRPr lang="zh-CN" altLang="en-US" sz="2400">
              <a:latin typeface="微软雅黑" panose="020B0503020204020204" charset="-122"/>
              <a:ea typeface="微软雅黑" panose="020B0503020204020204" charset="-122"/>
              <a:cs typeface="微软雅黑" panose="020B0503020204020204" charset="-122"/>
            </a:endParaRPr>
          </a:p>
        </p:txBody>
      </p:sp>
      <p:pic>
        <p:nvPicPr>
          <p:cNvPr id="3" name="图片 2"/>
          <p:cNvPicPr/>
          <p:nvPr>
            <p:custDataLst>
              <p:tags r:id="rId2"/>
            </p:custDataLst>
          </p:nvPr>
        </p:nvPicPr>
        <p:blipFill>
          <a:blip r:embed="rId3"/>
          <a:srcRect t="14460" r="-604" b="10454"/>
          <a:stretch>
            <a:fillRect/>
          </a:stretch>
        </p:blipFill>
        <p:spPr>
          <a:xfrm>
            <a:off x="8200390" y="128905"/>
            <a:ext cx="3991610" cy="1600200"/>
          </a:xfrm>
          <a:prstGeom prst="rect">
            <a:avLst/>
          </a:prstGeom>
          <a:noFill/>
          <a:ln w="9525">
            <a:noFill/>
          </a:ln>
        </p:spPr>
      </p:pic>
      <p:sp>
        <p:nvSpPr>
          <p:cNvPr id="6" name="文本框 5"/>
          <p:cNvSpPr txBox="1"/>
          <p:nvPr/>
        </p:nvSpPr>
        <p:spPr>
          <a:xfrm>
            <a:off x="9055735" y="2521585"/>
            <a:ext cx="1974850" cy="368300"/>
          </a:xfrm>
          <a:prstGeom prst="rect">
            <a:avLst/>
          </a:prstGeom>
          <a:noFill/>
        </p:spPr>
        <p:txBody>
          <a:bodyPr wrap="square" rtlCol="0">
            <a:spAutoFit/>
          </a:bodyPr>
          <a:p>
            <a:r>
              <a:rPr lang="en-US" altLang="zh-CN" b="1">
                <a:solidFill>
                  <a:srgbClr val="FF0000"/>
                </a:solidFill>
              </a:rPr>
              <a:t>M0 = {1,0,0,0}</a:t>
            </a:r>
            <a:endParaRPr lang="en-US" altLang="zh-CN" b="1">
              <a:solidFill>
                <a:srgbClr val="FF0000"/>
              </a:solidFill>
            </a:endParaRPr>
          </a:p>
        </p:txBody>
      </p:sp>
      <p:sp>
        <p:nvSpPr>
          <p:cNvPr id="7" name="文本框 6"/>
          <p:cNvSpPr txBox="1"/>
          <p:nvPr>
            <p:custDataLst>
              <p:tags r:id="rId4"/>
            </p:custDataLst>
          </p:nvPr>
        </p:nvSpPr>
        <p:spPr>
          <a:xfrm>
            <a:off x="8200390" y="3610610"/>
            <a:ext cx="1073785" cy="368300"/>
          </a:xfrm>
          <a:prstGeom prst="rect">
            <a:avLst/>
          </a:prstGeom>
          <a:noFill/>
        </p:spPr>
        <p:txBody>
          <a:bodyPr wrap="square" rtlCol="0">
            <a:spAutoFit/>
          </a:bodyPr>
          <a:p>
            <a:r>
              <a:rPr lang="en-US" altLang="zh-CN" b="1">
                <a:solidFill>
                  <a:srgbClr val="FF0000"/>
                </a:solidFill>
              </a:rPr>
              <a:t> {0,1,0,0}</a:t>
            </a:r>
            <a:endParaRPr lang="en-US" altLang="zh-CN" b="1">
              <a:solidFill>
                <a:srgbClr val="FF0000"/>
              </a:solidFill>
            </a:endParaRPr>
          </a:p>
        </p:txBody>
      </p:sp>
      <p:sp>
        <p:nvSpPr>
          <p:cNvPr id="8" name="文本框 7"/>
          <p:cNvSpPr txBox="1"/>
          <p:nvPr>
            <p:custDataLst>
              <p:tags r:id="rId5"/>
            </p:custDataLst>
          </p:nvPr>
        </p:nvSpPr>
        <p:spPr>
          <a:xfrm>
            <a:off x="10217150" y="3636010"/>
            <a:ext cx="1344930" cy="368300"/>
          </a:xfrm>
          <a:prstGeom prst="rect">
            <a:avLst/>
          </a:prstGeom>
          <a:noFill/>
        </p:spPr>
        <p:txBody>
          <a:bodyPr wrap="square" rtlCol="0">
            <a:spAutoFit/>
          </a:bodyPr>
          <a:p>
            <a:r>
              <a:rPr lang="en-US" altLang="zh-CN" b="1">
                <a:solidFill>
                  <a:srgbClr val="FF0000"/>
                </a:solidFill>
              </a:rPr>
              <a:t> {0,0,1,0}</a:t>
            </a:r>
            <a:endParaRPr lang="en-US" altLang="zh-CN" b="1">
              <a:solidFill>
                <a:srgbClr val="FF0000"/>
              </a:solidFill>
            </a:endParaRPr>
          </a:p>
        </p:txBody>
      </p:sp>
      <p:cxnSp>
        <p:nvCxnSpPr>
          <p:cNvPr id="11" name="直接箭头连接符 10"/>
          <p:cNvCxnSpPr>
            <a:stCxn id="6" idx="2"/>
            <a:endCxn id="7" idx="0"/>
          </p:cNvCxnSpPr>
          <p:nvPr/>
        </p:nvCxnSpPr>
        <p:spPr>
          <a:xfrm flipH="1">
            <a:off x="8737600" y="2889885"/>
            <a:ext cx="1305560" cy="720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2"/>
            <a:endCxn id="8" idx="0"/>
          </p:cNvCxnSpPr>
          <p:nvPr>
            <p:custDataLst>
              <p:tags r:id="rId6"/>
            </p:custDataLst>
          </p:nvPr>
        </p:nvCxnSpPr>
        <p:spPr>
          <a:xfrm>
            <a:off x="10043160" y="2889885"/>
            <a:ext cx="846455" cy="746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8655685" y="2980055"/>
            <a:ext cx="1064260" cy="368300"/>
          </a:xfrm>
          <a:prstGeom prst="rect">
            <a:avLst/>
          </a:prstGeom>
          <a:noFill/>
        </p:spPr>
        <p:txBody>
          <a:bodyPr wrap="square" rtlCol="0">
            <a:spAutoFit/>
          </a:bodyPr>
          <a:p>
            <a:r>
              <a:rPr lang="zh-CN" altLang="en-US"/>
              <a:t>变迁</a:t>
            </a:r>
            <a:r>
              <a:rPr lang="en-US" altLang="zh-CN"/>
              <a:t>T1</a:t>
            </a:r>
            <a:endParaRPr lang="en-US" altLang="zh-CN"/>
          </a:p>
        </p:txBody>
      </p:sp>
      <p:sp>
        <p:nvSpPr>
          <p:cNvPr id="16" name="文本框 15"/>
          <p:cNvSpPr txBox="1"/>
          <p:nvPr>
            <p:custDataLst>
              <p:tags r:id="rId7"/>
            </p:custDataLst>
          </p:nvPr>
        </p:nvSpPr>
        <p:spPr>
          <a:xfrm>
            <a:off x="10498455" y="2980055"/>
            <a:ext cx="1064260" cy="368300"/>
          </a:xfrm>
          <a:prstGeom prst="rect">
            <a:avLst/>
          </a:prstGeom>
          <a:noFill/>
        </p:spPr>
        <p:txBody>
          <a:bodyPr wrap="square" rtlCol="0">
            <a:spAutoFit/>
          </a:bodyPr>
          <a:p>
            <a:r>
              <a:rPr lang="zh-CN" altLang="en-US"/>
              <a:t>变迁</a:t>
            </a:r>
            <a:r>
              <a:rPr lang="en-US" altLang="zh-CN"/>
              <a:t>T2</a:t>
            </a:r>
            <a:endParaRPr lang="en-US" altLang="zh-CN"/>
          </a:p>
        </p:txBody>
      </p:sp>
      <p:sp>
        <p:nvSpPr>
          <p:cNvPr id="17" name="文本框 16"/>
          <p:cNvSpPr txBox="1"/>
          <p:nvPr>
            <p:custDataLst>
              <p:tags r:id="rId8"/>
            </p:custDataLst>
          </p:nvPr>
        </p:nvSpPr>
        <p:spPr>
          <a:xfrm>
            <a:off x="8342630" y="4403090"/>
            <a:ext cx="1064895" cy="368300"/>
          </a:xfrm>
          <a:prstGeom prst="rect">
            <a:avLst/>
          </a:prstGeom>
          <a:noFill/>
        </p:spPr>
        <p:txBody>
          <a:bodyPr wrap="square" rtlCol="0">
            <a:spAutoFit/>
          </a:bodyPr>
          <a:p>
            <a:r>
              <a:rPr lang="en-US" altLang="zh-CN" b="1">
                <a:solidFill>
                  <a:srgbClr val="FF0000"/>
                </a:solidFill>
              </a:rPr>
              <a:t>{0,0,0,1}</a:t>
            </a:r>
            <a:endParaRPr lang="en-US" altLang="zh-CN" b="1">
              <a:solidFill>
                <a:srgbClr val="FF0000"/>
              </a:solidFill>
            </a:endParaRPr>
          </a:p>
        </p:txBody>
      </p:sp>
      <p:sp>
        <p:nvSpPr>
          <p:cNvPr id="18" name="文本框 17"/>
          <p:cNvSpPr txBox="1"/>
          <p:nvPr>
            <p:custDataLst>
              <p:tags r:id="rId9"/>
            </p:custDataLst>
          </p:nvPr>
        </p:nvSpPr>
        <p:spPr>
          <a:xfrm>
            <a:off x="10441940" y="4406265"/>
            <a:ext cx="1120775" cy="368300"/>
          </a:xfrm>
          <a:prstGeom prst="rect">
            <a:avLst/>
          </a:prstGeom>
          <a:noFill/>
        </p:spPr>
        <p:txBody>
          <a:bodyPr wrap="square" rtlCol="0">
            <a:spAutoFit/>
          </a:bodyPr>
          <a:p>
            <a:r>
              <a:rPr lang="en-US" altLang="zh-CN" b="1">
                <a:solidFill>
                  <a:srgbClr val="FF0000"/>
                </a:solidFill>
              </a:rPr>
              <a:t> {0,0,0,1}</a:t>
            </a:r>
            <a:endParaRPr lang="en-US" altLang="zh-CN" b="1">
              <a:solidFill>
                <a:srgbClr val="FF0000"/>
              </a:solidFill>
            </a:endParaRPr>
          </a:p>
        </p:txBody>
      </p:sp>
      <p:cxnSp>
        <p:nvCxnSpPr>
          <p:cNvPr id="19" name="直接箭头连接符 18"/>
          <p:cNvCxnSpPr>
            <a:stCxn id="7" idx="2"/>
            <a:endCxn id="17" idx="0"/>
          </p:cNvCxnSpPr>
          <p:nvPr>
            <p:custDataLst>
              <p:tags r:id="rId10"/>
            </p:custDataLst>
          </p:nvPr>
        </p:nvCxnSpPr>
        <p:spPr>
          <a:xfrm>
            <a:off x="8737600" y="3978910"/>
            <a:ext cx="137795" cy="424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2"/>
            <a:endCxn id="18" idx="0"/>
          </p:cNvCxnSpPr>
          <p:nvPr>
            <p:custDataLst>
              <p:tags r:id="rId11"/>
            </p:custDataLst>
          </p:nvPr>
        </p:nvCxnSpPr>
        <p:spPr>
          <a:xfrm>
            <a:off x="10889615" y="4004310"/>
            <a:ext cx="113030" cy="401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custDataLst>
              <p:tags r:id="rId12"/>
            </p:custDataLst>
          </p:nvPr>
        </p:nvSpPr>
        <p:spPr>
          <a:xfrm>
            <a:off x="7946390" y="3978910"/>
            <a:ext cx="1064260" cy="368300"/>
          </a:xfrm>
          <a:prstGeom prst="rect">
            <a:avLst/>
          </a:prstGeom>
          <a:noFill/>
        </p:spPr>
        <p:txBody>
          <a:bodyPr wrap="square" rtlCol="0">
            <a:spAutoFit/>
          </a:bodyPr>
          <a:p>
            <a:r>
              <a:rPr lang="zh-CN" altLang="en-US"/>
              <a:t>变迁</a:t>
            </a:r>
            <a:r>
              <a:rPr lang="en-US" altLang="zh-CN"/>
              <a:t>T3</a:t>
            </a:r>
            <a:endParaRPr lang="en-US" altLang="zh-CN"/>
          </a:p>
        </p:txBody>
      </p:sp>
      <p:sp>
        <p:nvSpPr>
          <p:cNvPr id="22" name="文本框 21"/>
          <p:cNvSpPr txBox="1"/>
          <p:nvPr>
            <p:custDataLst>
              <p:tags r:id="rId13"/>
            </p:custDataLst>
          </p:nvPr>
        </p:nvSpPr>
        <p:spPr>
          <a:xfrm>
            <a:off x="11120755" y="3990975"/>
            <a:ext cx="1064260" cy="368300"/>
          </a:xfrm>
          <a:prstGeom prst="rect">
            <a:avLst/>
          </a:prstGeom>
          <a:noFill/>
        </p:spPr>
        <p:txBody>
          <a:bodyPr wrap="square" rtlCol="0">
            <a:spAutoFit/>
          </a:bodyPr>
          <a:p>
            <a:r>
              <a:rPr lang="zh-CN" altLang="en-US"/>
              <a:t>变迁</a:t>
            </a:r>
            <a:r>
              <a:rPr lang="en-US" altLang="zh-CN"/>
              <a:t>T3</a:t>
            </a:r>
            <a:endParaRPr lang="en-US" altLang="zh-CN"/>
          </a:p>
        </p:txBody>
      </p:sp>
      <p:sp>
        <p:nvSpPr>
          <p:cNvPr id="23" name="文本框 22"/>
          <p:cNvSpPr txBox="1"/>
          <p:nvPr>
            <p:custDataLst>
              <p:tags r:id="rId14"/>
            </p:custDataLst>
          </p:nvPr>
        </p:nvSpPr>
        <p:spPr>
          <a:xfrm>
            <a:off x="1270635" y="2753360"/>
            <a:ext cx="6302375" cy="1922145"/>
          </a:xfrm>
          <a:prstGeom prst="rect">
            <a:avLst/>
          </a:prstGeom>
          <a:noFill/>
        </p:spPr>
        <p:txBody>
          <a:bodyPr wrap="square" rtlCol="0">
            <a:noAutofit/>
          </a:bodyPr>
          <a:p>
            <a:r>
              <a:rPr lang="en-US" altLang="zh-CN" sz="2400" b="1">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在构建了系统的PN模型后，利用调度算法将可达性图从初始标记扩展到最终标记或目标标记。</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en-US" altLang="zh-CN" sz="2400" b="1">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问题：生成整个可达性图非常困难</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24" name="文本框 23"/>
          <p:cNvSpPr txBox="1"/>
          <p:nvPr>
            <p:custDataLst>
              <p:tags r:id="rId15"/>
            </p:custDataLst>
          </p:nvPr>
        </p:nvSpPr>
        <p:spPr>
          <a:xfrm>
            <a:off x="1270635" y="5085080"/>
            <a:ext cx="7740015" cy="1056640"/>
          </a:xfrm>
          <a:prstGeom prst="rect">
            <a:avLst/>
          </a:prstGeom>
          <a:noFill/>
        </p:spPr>
        <p:txBody>
          <a:bodyPr wrap="square" rtlCol="0">
            <a:noAutofit/>
          </a:bodyPr>
          <a:p>
            <a:r>
              <a:rPr lang="en-US" altLang="zh-CN" sz="2400" b="1">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当前方法：为了找到接近最优的调度，当前</a:t>
            </a:r>
            <a:r>
              <a:rPr lang="zh-CN" altLang="en-US" sz="2400">
                <a:latin typeface="微软雅黑" panose="020B0503020204020204" charset="-122"/>
                <a:ea typeface="微软雅黑" panose="020B0503020204020204" charset="-122"/>
                <a:cs typeface="微软雅黑" panose="020B0503020204020204" charset="-122"/>
              </a:rPr>
              <a:t>方法通过使用包含启发式函数的搜索算法来减少状态空间，从而只生成可达性图的一部分</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框 91"/>
          <p:cNvSpPr txBox="1"/>
          <p:nvPr/>
        </p:nvSpPr>
        <p:spPr>
          <a:xfrm>
            <a:off x="1262724" y="263096"/>
            <a:ext cx="7793305" cy="661670"/>
          </a:xfrm>
          <a:prstGeom prst="rect">
            <a:avLst/>
          </a:prstGeom>
          <a:noFill/>
        </p:spPr>
        <p:txBody>
          <a:bodyPr wrap="square" lIns="121886" tIns="60942" rIns="121886" bIns="60942" rtlCol="0" anchor="ctr">
            <a:spAutoFit/>
          </a:bodyPr>
          <a:lstStyle/>
          <a:p>
            <a:pPr>
              <a:lnSpc>
                <a:spcPct val="110000"/>
              </a:lnSpc>
            </a:pPr>
            <a:r>
              <a:rPr kumimoji="1" lang="en-US" altLang="zh-CN" sz="3200" b="1" dirty="0">
                <a:solidFill>
                  <a:srgbClr val="1F1F1F"/>
                </a:solidFill>
                <a:latin typeface="微软雅黑" panose="020B0503020204020204" charset="-122"/>
                <a:ea typeface="微软雅黑" panose="020B0503020204020204" charset="-122"/>
                <a:cs typeface="微软雅黑" panose="020B0503020204020204" charset="-122"/>
              </a:rPr>
              <a:t>Petri</a:t>
            </a: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网应用在生产</a:t>
            </a: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调度当前解决</a:t>
            </a: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方法</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zh-CN" altLang="en-US" sz="2400" b="1" dirty="0">
                <a:solidFill>
                  <a:schemeClr val="accent1">
                    <a:lumMod val="50000"/>
                  </a:schemeClr>
                </a:solidFill>
                <a:latin typeface="微软雅黑" panose="020B0503020204020204" charset="-122"/>
                <a:ea typeface="微软雅黑" panose="020B0503020204020204" charset="-122"/>
              </a:rPr>
              <a:t>当前</a:t>
            </a:r>
            <a:r>
              <a:rPr lang="zh-CN" altLang="en-US" sz="2400" b="1" dirty="0">
                <a:solidFill>
                  <a:schemeClr val="accent1">
                    <a:lumMod val="50000"/>
                  </a:schemeClr>
                </a:solidFill>
                <a:latin typeface="微软雅黑" panose="020B0503020204020204" charset="-122"/>
                <a:ea typeface="微软雅黑" panose="020B0503020204020204" charset="-122"/>
              </a:rPr>
              <a:t>解决方法</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sp>
        <p:nvSpPr>
          <p:cNvPr id="12" name="文本框 11"/>
          <p:cNvSpPr txBox="1"/>
          <p:nvPr>
            <p:custDataLst>
              <p:tags r:id="rId1"/>
            </p:custDataLst>
          </p:nvPr>
        </p:nvSpPr>
        <p:spPr>
          <a:xfrm>
            <a:off x="1190625" y="1729105"/>
            <a:ext cx="9570720" cy="868680"/>
          </a:xfrm>
          <a:prstGeom prst="rect">
            <a:avLst/>
          </a:prstGeom>
          <a:noFill/>
        </p:spPr>
        <p:txBody>
          <a:bodyPr wrap="square" rtlCol="0">
            <a:noAutofit/>
          </a:bodyPr>
          <a:p>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3</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Petri</a:t>
            </a:r>
            <a:r>
              <a:rPr lang="zh-CN" altLang="en-US" sz="2400">
                <a:latin typeface="微软雅黑" panose="020B0503020204020204" charset="-122"/>
                <a:ea typeface="微软雅黑" panose="020B0503020204020204" charset="-122"/>
                <a:cs typeface="微软雅黑" panose="020B0503020204020204" charset="-122"/>
                <a:sym typeface="+mn-ea"/>
              </a:rPr>
              <a:t>网结合数学方法</a:t>
            </a:r>
            <a:endParaRPr lang="zh-CN" altLang="en-US" sz="2400">
              <a:latin typeface="微软雅黑" panose="020B0503020204020204" charset="-122"/>
              <a:ea typeface="微软雅黑" panose="020B0503020204020204" charset="-122"/>
              <a:cs typeface="微软雅黑" panose="020B0503020204020204" charset="-122"/>
              <a:sym typeface="+mn-ea"/>
            </a:endParaRPr>
          </a:p>
          <a:p>
            <a:r>
              <a:rPr lang="zh-CN" altLang="en-US" sz="2400">
                <a:latin typeface="微软雅黑" panose="020B0503020204020204" charset="-122"/>
                <a:ea typeface="微软雅黑" panose="020B0503020204020204" charset="-122"/>
                <a:cs typeface="微软雅黑" panose="020B0503020204020204" charset="-122"/>
              </a:rPr>
              <a:t> </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a:t>
            </a:r>
            <a:r>
              <a:rPr sz="2400">
                <a:latin typeface="微软雅黑" panose="020B0503020204020204" charset="-122"/>
                <a:ea typeface="微软雅黑" panose="020B0503020204020204" charset="-122"/>
                <a:cs typeface="微软雅黑" panose="020B0503020204020204" charset="-122"/>
              </a:rPr>
              <a:t> PNs with mathematical programming approaches</a:t>
            </a:r>
            <a:r>
              <a:rPr lang="zh-CN" altLang="en-US" sz="2400">
                <a:latin typeface="微软雅黑" panose="020B0503020204020204" charset="-122"/>
                <a:ea typeface="微软雅黑" panose="020B0503020204020204" charset="-122"/>
                <a:cs typeface="微软雅黑" panose="020B0503020204020204" charset="-122"/>
              </a:rPr>
              <a:t>）</a:t>
            </a:r>
            <a:endParaRPr lang="zh-CN" altLang="en-US" sz="2400">
              <a:latin typeface="微软雅黑" panose="020B0503020204020204" charset="-122"/>
              <a:ea typeface="微软雅黑" panose="020B0503020204020204" charset="-122"/>
              <a:cs typeface="微软雅黑" panose="020B0503020204020204" charset="-122"/>
            </a:endParaRPr>
          </a:p>
        </p:txBody>
      </p:sp>
      <p:pic>
        <p:nvPicPr>
          <p:cNvPr id="3" name="图片 2"/>
          <p:cNvPicPr/>
          <p:nvPr>
            <p:custDataLst>
              <p:tags r:id="rId2"/>
            </p:custDataLst>
          </p:nvPr>
        </p:nvPicPr>
        <p:blipFill>
          <a:blip r:embed="rId3"/>
          <a:srcRect t="14460" r="-604" b="10454"/>
          <a:stretch>
            <a:fillRect/>
          </a:stretch>
        </p:blipFill>
        <p:spPr>
          <a:xfrm>
            <a:off x="8200390" y="128905"/>
            <a:ext cx="3991610" cy="1600200"/>
          </a:xfrm>
          <a:prstGeom prst="rect">
            <a:avLst/>
          </a:prstGeom>
          <a:noFill/>
          <a:ln w="9525">
            <a:noFill/>
          </a:ln>
        </p:spPr>
      </p:pic>
      <p:sp>
        <p:nvSpPr>
          <p:cNvPr id="23" name="文本框 22"/>
          <p:cNvSpPr txBox="1"/>
          <p:nvPr>
            <p:custDataLst>
              <p:tags r:id="rId4"/>
            </p:custDataLst>
          </p:nvPr>
        </p:nvSpPr>
        <p:spPr>
          <a:xfrm>
            <a:off x="1270635" y="2753360"/>
            <a:ext cx="8091170" cy="1976755"/>
          </a:xfrm>
          <a:prstGeom prst="rect">
            <a:avLst/>
          </a:prstGeom>
          <a:noFill/>
        </p:spPr>
        <p:txBody>
          <a:bodyPr wrap="square" rtlCol="0">
            <a:noAutofit/>
          </a:bodyPr>
          <a:p>
            <a:r>
              <a:rPr lang="en-US" altLang="zh-CN" sz="2400" b="1">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使用</a:t>
            </a:r>
            <a:r>
              <a:rPr lang="zh-CN" altLang="en-US" sz="2400">
                <a:latin typeface="微软雅黑" panose="020B0503020204020204" charset="-122"/>
                <a:ea typeface="微软雅黑" panose="020B0503020204020204" charset="-122"/>
                <a:cs typeface="微软雅黑" panose="020B0503020204020204" charset="-122"/>
                <a:sym typeface="+mn-ea"/>
              </a:rPr>
              <a:t>某些代数方程描述和分析</a:t>
            </a:r>
            <a:r>
              <a:rPr lang="en-US" altLang="zh-CN" sz="2400">
                <a:latin typeface="微软雅黑" panose="020B0503020204020204" charset="-122"/>
                <a:ea typeface="微软雅黑" panose="020B0503020204020204" charset="-122"/>
                <a:cs typeface="微软雅黑" panose="020B0503020204020204" charset="-122"/>
                <a:sym typeface="+mn-ea"/>
              </a:rPr>
              <a:t>Petri</a:t>
            </a:r>
            <a:r>
              <a:rPr lang="zh-CN" altLang="en-US" sz="2400">
                <a:latin typeface="微软雅黑" panose="020B0503020204020204" charset="-122"/>
                <a:ea typeface="微软雅黑" panose="020B0503020204020204" charset="-122"/>
                <a:cs typeface="微软雅黑" panose="020B0503020204020204" charset="-122"/>
                <a:sym typeface="+mn-ea"/>
              </a:rPr>
              <a:t>网的动态行为，求解调度问题，但是这种方式存在局限性，由于方程的非确定性或需要非负整数解的约束，方程的可解性受到</a:t>
            </a:r>
            <a:r>
              <a:rPr lang="zh-CN" altLang="en-US" sz="2400">
                <a:latin typeface="微软雅黑" panose="020B0503020204020204" charset="-122"/>
                <a:ea typeface="微软雅黑" panose="020B0503020204020204" charset="-122"/>
                <a:cs typeface="微软雅黑" panose="020B0503020204020204" charset="-122"/>
                <a:sym typeface="+mn-ea"/>
              </a:rPr>
              <a:t>限制。</a:t>
            </a:r>
            <a:endParaRPr lang="zh-CN" altLang="en-US" sz="2400">
              <a:latin typeface="微软雅黑" panose="020B0503020204020204" charset="-122"/>
              <a:ea typeface="微软雅黑" panose="020B0503020204020204" charset="-122"/>
              <a:cs typeface="微软雅黑" panose="020B0503020204020204" charset="-122"/>
              <a:sym typeface="+mn-ea"/>
            </a:endParaRPr>
          </a:p>
          <a:p>
            <a:endParaRPr lang="zh-CN" altLang="en-US" sz="2400">
              <a:latin typeface="微软雅黑" panose="020B0503020204020204" charset="-122"/>
              <a:ea typeface="微软雅黑" panose="020B0503020204020204" charset="-122"/>
              <a:cs typeface="微软雅黑" panose="020B0503020204020204" charset="-122"/>
              <a:sym typeface="+mn-ea"/>
            </a:endParaRPr>
          </a:p>
          <a:p>
            <a:r>
              <a:rPr lang="en-US" altLang="zh-CN" sz="2400" b="1">
                <a:latin typeface="微软雅黑" panose="020B0503020204020204" charset="-122"/>
                <a:ea typeface="微软雅黑" panose="020B0503020204020204" charset="-122"/>
                <a:cs typeface="微软雅黑" panose="020B0503020204020204" charset="-122"/>
                <a:sym typeface="+mn-ea"/>
              </a:rPr>
              <a:t>· </a:t>
            </a:r>
            <a:r>
              <a:rPr lang="zh-CN" altLang="en-US" sz="2400">
                <a:latin typeface="微软雅黑" panose="020B0503020204020204" charset="-122"/>
                <a:ea typeface="微软雅黑" panose="020B0503020204020204" charset="-122"/>
                <a:cs typeface="微软雅黑" panose="020B0503020204020204" charset="-122"/>
                <a:sym typeface="+mn-ea"/>
              </a:rPr>
              <a:t>另外一类特殊的</a:t>
            </a:r>
            <a:r>
              <a:rPr lang="en-US" altLang="zh-CN" sz="2400">
                <a:latin typeface="微软雅黑" panose="020B0503020204020204" charset="-122"/>
                <a:ea typeface="微软雅黑" panose="020B0503020204020204" charset="-122"/>
                <a:cs typeface="微软雅黑" panose="020B0503020204020204" charset="-122"/>
                <a:sym typeface="+mn-ea"/>
              </a:rPr>
              <a:t>Petri</a:t>
            </a:r>
            <a:r>
              <a:rPr lang="zh-CN" altLang="en-US" sz="2400">
                <a:latin typeface="微软雅黑" panose="020B0503020204020204" charset="-122"/>
                <a:ea typeface="微软雅黑" panose="020B0503020204020204" charset="-122"/>
                <a:cs typeface="微软雅黑" panose="020B0503020204020204" charset="-122"/>
                <a:sym typeface="+mn-ea"/>
              </a:rPr>
              <a:t>网，如标记图（事件图），是一个无决策网络（确定性），能够</a:t>
            </a:r>
            <a:r>
              <a:rPr lang="zh-CN" altLang="en-US" sz="2400">
                <a:latin typeface="微软雅黑" panose="020B0503020204020204" charset="-122"/>
                <a:ea typeface="微软雅黑" panose="020B0503020204020204" charset="-122"/>
                <a:cs typeface="微软雅黑" panose="020B0503020204020204" charset="-122"/>
                <a:sym typeface="+mn-ea"/>
              </a:rPr>
              <a:t>进行数学分析</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框 91"/>
          <p:cNvSpPr txBox="1"/>
          <p:nvPr/>
        </p:nvSpPr>
        <p:spPr>
          <a:xfrm>
            <a:off x="1262724" y="263096"/>
            <a:ext cx="7793305" cy="661670"/>
          </a:xfrm>
          <a:prstGeom prst="rect">
            <a:avLst/>
          </a:prstGeom>
          <a:noFill/>
        </p:spPr>
        <p:txBody>
          <a:bodyPr wrap="square" lIns="121886" tIns="60942" rIns="121886" bIns="60942" rtlCol="0" anchor="ctr">
            <a:spAutoFit/>
          </a:bodyPr>
          <a:lstStyle/>
          <a:p>
            <a:pPr>
              <a:lnSpc>
                <a:spcPct val="110000"/>
              </a:lnSpc>
            </a:pPr>
            <a:r>
              <a:rPr kumimoji="1" lang="en-US" altLang="zh-CN" sz="3200" b="1" dirty="0">
                <a:solidFill>
                  <a:srgbClr val="1F1F1F"/>
                </a:solidFill>
                <a:latin typeface="微软雅黑" panose="020B0503020204020204" charset="-122"/>
                <a:ea typeface="微软雅黑" panose="020B0503020204020204" charset="-122"/>
                <a:cs typeface="微软雅黑" panose="020B0503020204020204" charset="-122"/>
              </a:rPr>
              <a:t>Petri</a:t>
            </a: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网应用在生产</a:t>
            </a: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调度当前解决</a:t>
            </a: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方法</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zh-CN" altLang="en-US" sz="2400" b="1" dirty="0">
                <a:solidFill>
                  <a:schemeClr val="accent1">
                    <a:lumMod val="50000"/>
                  </a:schemeClr>
                </a:solidFill>
                <a:latin typeface="微软雅黑" panose="020B0503020204020204" charset="-122"/>
                <a:ea typeface="微软雅黑" panose="020B0503020204020204" charset="-122"/>
              </a:rPr>
              <a:t>当前</a:t>
            </a:r>
            <a:r>
              <a:rPr lang="zh-CN" altLang="en-US" sz="2400" b="1" dirty="0">
                <a:solidFill>
                  <a:schemeClr val="accent1">
                    <a:lumMod val="50000"/>
                  </a:schemeClr>
                </a:solidFill>
                <a:latin typeface="微软雅黑" panose="020B0503020204020204" charset="-122"/>
                <a:ea typeface="微软雅黑" panose="020B0503020204020204" charset="-122"/>
              </a:rPr>
              <a:t>解决方法</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sp>
        <p:nvSpPr>
          <p:cNvPr id="12" name="文本框 11"/>
          <p:cNvSpPr txBox="1"/>
          <p:nvPr>
            <p:custDataLst>
              <p:tags r:id="rId1"/>
            </p:custDataLst>
          </p:nvPr>
        </p:nvSpPr>
        <p:spPr>
          <a:xfrm>
            <a:off x="1190625" y="1729105"/>
            <a:ext cx="9570720" cy="868680"/>
          </a:xfrm>
          <a:prstGeom prst="rect">
            <a:avLst/>
          </a:prstGeom>
          <a:noFill/>
        </p:spPr>
        <p:txBody>
          <a:bodyPr wrap="square" rtlCol="0">
            <a:noAutofit/>
          </a:bodyPr>
          <a:p>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4</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Petri</a:t>
            </a:r>
            <a:r>
              <a:rPr lang="zh-CN" altLang="en-US" sz="2400">
                <a:latin typeface="微软雅黑" panose="020B0503020204020204" charset="-122"/>
                <a:ea typeface="微软雅黑" panose="020B0503020204020204" charset="-122"/>
                <a:cs typeface="微软雅黑" panose="020B0503020204020204" charset="-122"/>
                <a:sym typeface="+mn-ea"/>
              </a:rPr>
              <a:t>网结合元启发式算法</a:t>
            </a:r>
            <a:endParaRPr lang="zh-CN" altLang="en-US" sz="2400">
              <a:latin typeface="微软雅黑" panose="020B0503020204020204" charset="-122"/>
              <a:ea typeface="微软雅黑" panose="020B0503020204020204" charset="-122"/>
              <a:cs typeface="微软雅黑" panose="020B0503020204020204" charset="-122"/>
              <a:sym typeface="+mn-ea"/>
            </a:endParaRPr>
          </a:p>
          <a:p>
            <a:r>
              <a:rPr lang="zh-CN" altLang="en-US" sz="2400">
                <a:latin typeface="微软雅黑" panose="020B0503020204020204" charset="-122"/>
                <a:ea typeface="微软雅黑" panose="020B0503020204020204" charset="-122"/>
                <a:cs typeface="微软雅黑" panose="020B0503020204020204" charset="-122"/>
              </a:rPr>
              <a:t> </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a:t>
            </a:r>
            <a:r>
              <a:rPr sz="2400">
                <a:latin typeface="微软雅黑" panose="020B0503020204020204" charset="-122"/>
                <a:ea typeface="微软雅黑" panose="020B0503020204020204" charset="-122"/>
                <a:cs typeface="微软雅黑" panose="020B0503020204020204" charset="-122"/>
              </a:rPr>
              <a:t> PNs with meta-heuristics</a:t>
            </a:r>
            <a:r>
              <a:rPr lang="zh-CN" altLang="en-US" sz="2400">
                <a:latin typeface="微软雅黑" panose="020B0503020204020204" charset="-122"/>
                <a:ea typeface="微软雅黑" panose="020B0503020204020204" charset="-122"/>
                <a:cs typeface="微软雅黑" panose="020B0503020204020204" charset="-122"/>
              </a:rPr>
              <a:t>）</a:t>
            </a:r>
            <a:endParaRPr lang="zh-CN" altLang="en-US" sz="2400">
              <a:latin typeface="微软雅黑" panose="020B0503020204020204" charset="-122"/>
              <a:ea typeface="微软雅黑" panose="020B0503020204020204" charset="-122"/>
              <a:cs typeface="微软雅黑" panose="020B0503020204020204" charset="-122"/>
            </a:endParaRPr>
          </a:p>
        </p:txBody>
      </p:sp>
      <p:pic>
        <p:nvPicPr>
          <p:cNvPr id="3" name="图片 2"/>
          <p:cNvPicPr/>
          <p:nvPr>
            <p:custDataLst>
              <p:tags r:id="rId2"/>
            </p:custDataLst>
          </p:nvPr>
        </p:nvPicPr>
        <p:blipFill>
          <a:blip r:embed="rId3"/>
          <a:srcRect t="14460" r="-604" b="10454"/>
          <a:stretch>
            <a:fillRect/>
          </a:stretch>
        </p:blipFill>
        <p:spPr>
          <a:xfrm>
            <a:off x="8200390" y="128905"/>
            <a:ext cx="3991610" cy="1600200"/>
          </a:xfrm>
          <a:prstGeom prst="rect">
            <a:avLst/>
          </a:prstGeom>
          <a:noFill/>
          <a:ln w="9525">
            <a:noFill/>
          </a:ln>
        </p:spPr>
      </p:pic>
      <p:sp>
        <p:nvSpPr>
          <p:cNvPr id="23" name="文本框 22"/>
          <p:cNvSpPr txBox="1"/>
          <p:nvPr>
            <p:custDataLst>
              <p:tags r:id="rId4"/>
            </p:custDataLst>
          </p:nvPr>
        </p:nvSpPr>
        <p:spPr>
          <a:xfrm>
            <a:off x="1270635" y="2753360"/>
            <a:ext cx="8091170" cy="3521075"/>
          </a:xfrm>
          <a:prstGeom prst="rect">
            <a:avLst/>
          </a:prstGeom>
          <a:noFill/>
        </p:spPr>
        <p:txBody>
          <a:bodyPr wrap="square" rtlCol="0">
            <a:noAutofit/>
          </a:bodyPr>
          <a:p>
            <a:r>
              <a:rPr lang="en-US" altLang="zh-CN" sz="2400" b="1">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当前趋势多采用元启发式算法，例如遗传算法、模拟退火、</a:t>
            </a:r>
            <a:r>
              <a:rPr lang="en-US" altLang="zh-CN" sz="2400">
                <a:latin typeface="微软雅黑" panose="020B0503020204020204" charset="-122"/>
                <a:ea typeface="微软雅黑" panose="020B0503020204020204" charset="-122"/>
                <a:cs typeface="微软雅黑" panose="020B0503020204020204" charset="-122"/>
              </a:rPr>
              <a:t>tabu</a:t>
            </a:r>
            <a:r>
              <a:rPr lang="zh-CN" altLang="en-US" sz="2400">
                <a:latin typeface="微软雅黑" panose="020B0503020204020204" charset="-122"/>
                <a:ea typeface="微软雅黑" panose="020B0503020204020204" charset="-122"/>
                <a:cs typeface="微软雅黑" panose="020B0503020204020204" charset="-122"/>
              </a:rPr>
              <a:t>搜索，或者涉及到多个方法的混合方法来解决组合优化问题，可以在合理的计算时间内得到一个接近最优的解。元启发式算法相比于图搜索算法需要更少的内存需求</a:t>
            </a:r>
            <a:endParaRPr lang="zh-CN" altLang="en-US" sz="2400">
              <a:latin typeface="微软雅黑" panose="020B0503020204020204" charset="-122"/>
              <a:ea typeface="微软雅黑" panose="020B0503020204020204" charset="-122"/>
              <a:cs typeface="微软雅黑" panose="020B0503020204020204" charset="-122"/>
              <a:sym typeface="+mn-ea"/>
            </a:endParaRPr>
          </a:p>
          <a:p>
            <a:endParaRPr lang="zh-CN" altLang="en-US" sz="2400">
              <a:latin typeface="微软雅黑" panose="020B0503020204020204" charset="-122"/>
              <a:ea typeface="微软雅黑" panose="020B0503020204020204" charset="-122"/>
              <a:cs typeface="微软雅黑" panose="020B0503020204020204" charset="-122"/>
              <a:sym typeface="+mn-ea"/>
            </a:endParaRPr>
          </a:p>
          <a:p>
            <a:r>
              <a:rPr lang="en-US" altLang="zh-CN" sz="2400" b="1">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 </a:t>
            </a:r>
            <a:r>
              <a:rPr lang="zh-CN" altLang="en-US" sz="2400">
                <a:latin typeface="微软雅黑" panose="020B0503020204020204" charset="-122"/>
                <a:ea typeface="微软雅黑" panose="020B0503020204020204" charset="-122"/>
                <a:cs typeface="微软雅黑" panose="020B0503020204020204" charset="-122"/>
                <a:sym typeface="+mn-ea"/>
              </a:rPr>
              <a:t>在晶圆制造场景下调度问题由于工艺复杂，目前研究采用</a:t>
            </a:r>
            <a:r>
              <a:rPr lang="en-US" altLang="zh-CN" sz="2400">
                <a:latin typeface="微软雅黑" panose="020B0503020204020204" charset="-122"/>
                <a:ea typeface="微软雅黑" panose="020B0503020204020204" charset="-122"/>
                <a:cs typeface="微软雅黑" panose="020B0503020204020204" charset="-122"/>
                <a:sym typeface="+mn-ea"/>
              </a:rPr>
              <a:t>Petri</a:t>
            </a:r>
            <a:r>
              <a:rPr lang="zh-CN" altLang="en-US" sz="2400">
                <a:latin typeface="微软雅黑" panose="020B0503020204020204" charset="-122"/>
                <a:ea typeface="微软雅黑" panose="020B0503020204020204" charset="-122"/>
                <a:cs typeface="微软雅黑" panose="020B0503020204020204" charset="-122"/>
                <a:sym typeface="+mn-ea"/>
              </a:rPr>
              <a:t>网进行建模，之后结合元启发式算法进行</a:t>
            </a:r>
            <a:r>
              <a:rPr lang="zh-CN" altLang="en-US" sz="2400">
                <a:latin typeface="微软雅黑" panose="020B0503020204020204" charset="-122"/>
                <a:ea typeface="微软雅黑" panose="020B0503020204020204" charset="-122"/>
                <a:cs typeface="微软雅黑" panose="020B0503020204020204" charset="-122"/>
                <a:sym typeface="+mn-ea"/>
              </a:rPr>
              <a:t>求解。</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框 91"/>
          <p:cNvSpPr txBox="1"/>
          <p:nvPr/>
        </p:nvSpPr>
        <p:spPr>
          <a:xfrm>
            <a:off x="1262724" y="263096"/>
            <a:ext cx="7793305" cy="661670"/>
          </a:xfrm>
          <a:prstGeom prst="rect">
            <a:avLst/>
          </a:prstGeom>
          <a:noFill/>
        </p:spPr>
        <p:txBody>
          <a:bodyPr wrap="square" lIns="121886" tIns="60942" rIns="121886" bIns="60942" rtlCol="0" anchor="ctr">
            <a:spAutoFit/>
          </a:bodyPr>
          <a:lstStyle/>
          <a:p>
            <a:pPr>
              <a:lnSpc>
                <a:spcPct val="110000"/>
              </a:lnSpc>
            </a:pP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目前的</a:t>
            </a: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解决思路</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en-US" altLang="zh-CN" sz="2400" b="1" dirty="0">
                <a:solidFill>
                  <a:schemeClr val="accent1">
                    <a:lumMod val="50000"/>
                  </a:schemeClr>
                </a:solidFill>
                <a:latin typeface="微软雅黑" panose="020B0503020204020204" charset="-122"/>
                <a:ea typeface="微软雅黑" panose="020B0503020204020204" charset="-122"/>
              </a:rPr>
              <a:t>Petri</a:t>
            </a:r>
            <a:r>
              <a:rPr lang="zh-CN" altLang="en-US" sz="2400" b="1" dirty="0">
                <a:solidFill>
                  <a:schemeClr val="accent1">
                    <a:lumMod val="50000"/>
                  </a:schemeClr>
                </a:solidFill>
                <a:latin typeface="微软雅黑" panose="020B0503020204020204" charset="-122"/>
                <a:ea typeface="微软雅黑" panose="020B0503020204020204" charset="-122"/>
              </a:rPr>
              <a:t>网建模与</a:t>
            </a:r>
            <a:r>
              <a:rPr lang="en-US" altLang="zh-CN" sz="2400" b="1" dirty="0">
                <a:solidFill>
                  <a:schemeClr val="accent1">
                    <a:lumMod val="50000"/>
                  </a:schemeClr>
                </a:solidFill>
                <a:latin typeface="微软雅黑" panose="020B0503020204020204" charset="-122"/>
                <a:ea typeface="微软雅黑" panose="020B0503020204020204" charset="-122"/>
              </a:rPr>
              <a:t>L1</a:t>
            </a:r>
            <a:r>
              <a:rPr lang="zh-CN" altLang="en-US" sz="2400" b="1" dirty="0">
                <a:solidFill>
                  <a:schemeClr val="accent1">
                    <a:lumMod val="50000"/>
                  </a:schemeClr>
                </a:solidFill>
                <a:latin typeface="微软雅黑" panose="020B0503020204020204" charset="-122"/>
                <a:ea typeface="微软雅黑" panose="020B0503020204020204" charset="-122"/>
              </a:rPr>
              <a:t>算法</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sp>
        <p:nvSpPr>
          <p:cNvPr id="2" name="文本框 1"/>
          <p:cNvSpPr txBox="1"/>
          <p:nvPr/>
        </p:nvSpPr>
        <p:spPr>
          <a:xfrm>
            <a:off x="1042035" y="1711960"/>
            <a:ext cx="9537065" cy="1352550"/>
          </a:xfrm>
          <a:prstGeom prst="rect">
            <a:avLst/>
          </a:prstGeom>
          <a:noFill/>
        </p:spPr>
        <p:txBody>
          <a:bodyPr wrap="square" rtlCol="0">
            <a:noAutofit/>
          </a:bodyPr>
          <a:p>
            <a:r>
              <a:rPr lang="en-US" altLang="zh-CN" sz="2400" b="1">
                <a:latin typeface="微软雅黑" panose="020B0503020204020204" charset="-122"/>
                <a:ea typeface="微软雅黑" panose="020B0503020204020204" charset="-122"/>
                <a:cs typeface="微软雅黑" panose="020B0503020204020204" charset="-122"/>
              </a:rPr>
              <a:t>· </a:t>
            </a:r>
            <a:r>
              <a:rPr lang="zh-CN" altLang="en-US" sz="2400" b="1">
                <a:latin typeface="微软雅黑" panose="020B0503020204020204" charset="-122"/>
                <a:ea typeface="微软雅黑" panose="020B0503020204020204" charset="-122"/>
                <a:cs typeface="微软雅黑" panose="020B0503020204020204" charset="-122"/>
              </a:rPr>
              <a:t>背景：</a:t>
            </a:r>
            <a:r>
              <a:rPr lang="en-US" altLang="zh-CN" sz="2400">
                <a:latin typeface="微软雅黑" panose="020B0503020204020204" charset="-122"/>
                <a:ea typeface="微软雅黑" panose="020B0503020204020204" charset="-122"/>
                <a:cs typeface="微软雅黑" panose="020B0503020204020204" charset="-122"/>
              </a:rPr>
              <a:t>1994</a:t>
            </a:r>
            <a:r>
              <a:rPr lang="zh-CN" altLang="en-US" sz="2400">
                <a:latin typeface="微软雅黑" panose="020B0503020204020204" charset="-122"/>
                <a:ea typeface="微软雅黑" panose="020B0503020204020204" charset="-122"/>
                <a:cs typeface="微软雅黑" panose="020B0503020204020204" charset="-122"/>
              </a:rPr>
              <a:t>年</a:t>
            </a:r>
            <a:r>
              <a:rPr lang="en-US" altLang="zh-CN" sz="2400">
                <a:latin typeface="微软雅黑" panose="020B0503020204020204" charset="-122"/>
                <a:ea typeface="微软雅黑" panose="020B0503020204020204" charset="-122"/>
                <a:cs typeface="微软雅黑" panose="020B0503020204020204" charset="-122"/>
              </a:rPr>
              <a:t>LeeDY</a:t>
            </a:r>
            <a:r>
              <a:rPr lang="zh-CN" altLang="en-US" sz="2400">
                <a:latin typeface="微软雅黑" panose="020B0503020204020204" charset="-122"/>
                <a:ea typeface="微软雅黑" panose="020B0503020204020204" charset="-122"/>
                <a:cs typeface="微软雅黑" panose="020B0503020204020204" charset="-122"/>
              </a:rPr>
              <a:t>将</a:t>
            </a:r>
            <a:r>
              <a:rPr lang="en-US" altLang="zh-CN" sz="2400">
                <a:latin typeface="微软雅黑" panose="020B0503020204020204" charset="-122"/>
                <a:ea typeface="微软雅黑" panose="020B0503020204020204" charset="-122"/>
                <a:cs typeface="微软雅黑" panose="020B0503020204020204" charset="-122"/>
              </a:rPr>
              <a:t>Petri</a:t>
            </a:r>
            <a:r>
              <a:rPr lang="zh-CN" altLang="en-US" sz="2400">
                <a:latin typeface="微软雅黑" panose="020B0503020204020204" charset="-122"/>
                <a:ea typeface="微软雅黑" panose="020B0503020204020204" charset="-122"/>
                <a:cs typeface="微软雅黑" panose="020B0503020204020204" charset="-122"/>
              </a:rPr>
              <a:t>网与</a:t>
            </a:r>
            <a:r>
              <a:rPr lang="en-US" altLang="zh-CN" sz="2400">
                <a:latin typeface="微软雅黑" panose="020B0503020204020204" charset="-122"/>
                <a:ea typeface="微软雅黑" panose="020B0503020204020204" charset="-122"/>
                <a:cs typeface="微软雅黑" panose="020B0503020204020204" charset="-122"/>
              </a:rPr>
              <a:t>A*</a:t>
            </a:r>
            <a:r>
              <a:rPr lang="zh-CN" altLang="en-US" sz="2400">
                <a:latin typeface="微软雅黑" panose="020B0503020204020204" charset="-122"/>
                <a:ea typeface="微软雅黑" panose="020B0503020204020204" charset="-122"/>
                <a:cs typeface="微软雅黑" panose="020B0503020204020204" charset="-122"/>
              </a:rPr>
              <a:t>启发式搜索算法结合应用于调度优化问题，其综合算法称为</a:t>
            </a:r>
            <a:r>
              <a:rPr lang="en-US" altLang="zh-CN" sz="2400">
                <a:latin typeface="微软雅黑" panose="020B0503020204020204" charset="-122"/>
                <a:ea typeface="微软雅黑" panose="020B0503020204020204" charset="-122"/>
                <a:cs typeface="微软雅黑" panose="020B0503020204020204" charset="-122"/>
              </a:rPr>
              <a:t>L1</a:t>
            </a:r>
            <a:r>
              <a:rPr lang="zh-CN" altLang="en-US" sz="2400">
                <a:latin typeface="微软雅黑" panose="020B0503020204020204" charset="-122"/>
                <a:ea typeface="微软雅黑" panose="020B0503020204020204" charset="-122"/>
                <a:cs typeface="微软雅黑" panose="020B0503020204020204" charset="-122"/>
              </a:rPr>
              <a:t>算法。目前较多工作以</a:t>
            </a:r>
            <a:r>
              <a:rPr lang="en-US" altLang="zh-CN" sz="2400">
                <a:latin typeface="微软雅黑" panose="020B0503020204020204" charset="-122"/>
                <a:ea typeface="微软雅黑" panose="020B0503020204020204" charset="-122"/>
                <a:cs typeface="微软雅黑" panose="020B0503020204020204" charset="-122"/>
              </a:rPr>
              <a:t>L1</a:t>
            </a:r>
            <a:r>
              <a:rPr lang="zh-CN" altLang="en-US" sz="2400">
                <a:latin typeface="微软雅黑" panose="020B0503020204020204" charset="-122"/>
                <a:ea typeface="微软雅黑" panose="020B0503020204020204" charset="-122"/>
                <a:cs typeface="微软雅黑" panose="020B0503020204020204" charset="-122"/>
              </a:rPr>
              <a:t>作为基础进行比较。按照分类</a:t>
            </a:r>
            <a:r>
              <a:rPr lang="en-US" altLang="zh-CN" sz="2400">
                <a:latin typeface="微软雅黑" panose="020B0503020204020204" charset="-122"/>
                <a:ea typeface="微软雅黑" panose="020B0503020204020204" charset="-122"/>
                <a:cs typeface="微软雅黑" panose="020B0503020204020204" charset="-122"/>
              </a:rPr>
              <a:t>L1</a:t>
            </a:r>
            <a:r>
              <a:rPr lang="zh-CN" altLang="en-US" sz="2400">
                <a:latin typeface="微软雅黑" panose="020B0503020204020204" charset="-122"/>
                <a:ea typeface="微软雅黑" panose="020B0503020204020204" charset="-122"/>
                <a:cs typeface="微软雅黑" panose="020B0503020204020204" charset="-122"/>
              </a:rPr>
              <a:t>算法属于</a:t>
            </a:r>
            <a:r>
              <a:rPr lang="zh-CN" altLang="en-US" sz="2400">
                <a:latin typeface="微软雅黑" panose="020B0503020204020204" charset="-122"/>
                <a:ea typeface="微软雅黑" panose="020B0503020204020204" charset="-122"/>
                <a:cs typeface="微软雅黑" panose="020B0503020204020204" charset="-122"/>
                <a:sym typeface="+mn-ea"/>
              </a:rPr>
              <a:t>在可达图上进行启发式搜索的算法</a:t>
            </a:r>
            <a:r>
              <a:rPr lang="zh-CN" altLang="en-US" sz="2400">
                <a:latin typeface="微软雅黑" panose="020B0503020204020204" charset="-122"/>
                <a:ea typeface="微软雅黑" panose="020B0503020204020204" charset="-122"/>
                <a:cs typeface="微软雅黑" panose="020B0503020204020204" charset="-122"/>
              </a:rPr>
              <a:t>。</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custDataLst>
              <p:tags r:id="rId1"/>
            </p:custDataLst>
          </p:nvPr>
        </p:nvSpPr>
        <p:spPr>
          <a:xfrm>
            <a:off x="1073150" y="2936240"/>
            <a:ext cx="11012805" cy="1725295"/>
          </a:xfrm>
          <a:prstGeom prst="rect">
            <a:avLst/>
          </a:prstGeom>
          <a:noFill/>
        </p:spPr>
        <p:txBody>
          <a:bodyPr wrap="square" rtlCol="0">
            <a:noAutofit/>
          </a:bodyPr>
          <a:p>
            <a:r>
              <a:rPr lang="en-US" altLang="zh-CN" sz="2400" b="1">
                <a:latin typeface="微软雅黑" panose="020B0503020204020204" charset="-122"/>
                <a:ea typeface="微软雅黑" panose="020B0503020204020204" charset="-122"/>
                <a:cs typeface="微软雅黑" panose="020B0503020204020204" charset="-122"/>
              </a:rPr>
              <a:t>· L1</a:t>
            </a:r>
            <a:r>
              <a:rPr lang="zh-CN" altLang="en-US" sz="2400" b="1">
                <a:latin typeface="微软雅黑" panose="020B0503020204020204" charset="-122"/>
                <a:ea typeface="微软雅黑" panose="020B0503020204020204" charset="-122"/>
                <a:cs typeface="微软雅黑" panose="020B0503020204020204" charset="-122"/>
              </a:rPr>
              <a:t>调度算法</a:t>
            </a:r>
            <a:r>
              <a:rPr lang="zh-CN" altLang="en-US" sz="2400" b="1">
                <a:latin typeface="微软雅黑" panose="020B0503020204020204" charset="-122"/>
                <a:ea typeface="微软雅黑" panose="020B0503020204020204" charset="-122"/>
                <a:cs typeface="微软雅黑" panose="020B0503020204020204" charset="-122"/>
              </a:rPr>
              <a:t>思想：</a:t>
            </a:r>
            <a:endParaRPr lang="zh-CN" altLang="en-US" sz="2400" b="1">
              <a:latin typeface="微软雅黑" panose="020B0503020204020204" charset="-122"/>
              <a:ea typeface="微软雅黑" panose="020B0503020204020204" charset="-122"/>
              <a:cs typeface="微软雅黑" panose="020B0503020204020204" charset="-122"/>
            </a:endParaRPr>
          </a:p>
          <a:p>
            <a:pPr indent="457200"/>
            <a:r>
              <a:rPr lang="zh-CN" altLang="en-US" sz="2400">
                <a:latin typeface="微软雅黑" panose="020B0503020204020204" charset="-122"/>
                <a:ea typeface="微软雅黑" panose="020B0503020204020204" charset="-122"/>
                <a:cs typeface="微软雅黑" panose="020B0503020204020204" charset="-122"/>
              </a:rPr>
              <a:t>在可达图上进行启发式搜索来限制图上的搜索空间的大小，以解决搜索空间状态爆炸的问题。所采用的启发式搜索为</a:t>
            </a:r>
            <a:r>
              <a:rPr lang="en-US" altLang="zh-CN" sz="2400">
                <a:latin typeface="微软雅黑" panose="020B0503020204020204" charset="-122"/>
                <a:ea typeface="微软雅黑" panose="020B0503020204020204" charset="-122"/>
                <a:cs typeface="微软雅黑" panose="020B0503020204020204" charset="-122"/>
              </a:rPr>
              <a:t>A* </a:t>
            </a:r>
            <a:r>
              <a:rPr lang="zh-CN" altLang="en-US" sz="2400">
                <a:latin typeface="微软雅黑" panose="020B0503020204020204" charset="-122"/>
                <a:ea typeface="微软雅黑" panose="020B0503020204020204" charset="-122"/>
                <a:cs typeface="微软雅黑" panose="020B0503020204020204" charset="-122"/>
              </a:rPr>
              <a:t>算法，是目前实际应用中常用的寻路算法</a:t>
            </a:r>
            <a:r>
              <a:rPr lang="zh-CN" altLang="en-US" sz="2400">
                <a:latin typeface="微软雅黑" panose="020B0503020204020204" charset="-122"/>
                <a:ea typeface="微软雅黑" panose="020B0503020204020204" charset="-122"/>
                <a:cs typeface="微软雅黑" panose="020B0503020204020204" charset="-122"/>
              </a:rPr>
              <a:t>之一。</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框 91"/>
          <p:cNvSpPr txBox="1"/>
          <p:nvPr/>
        </p:nvSpPr>
        <p:spPr>
          <a:xfrm>
            <a:off x="1262724" y="263096"/>
            <a:ext cx="7793305" cy="661670"/>
          </a:xfrm>
          <a:prstGeom prst="rect">
            <a:avLst/>
          </a:prstGeom>
          <a:noFill/>
        </p:spPr>
        <p:txBody>
          <a:bodyPr wrap="square" lIns="121886" tIns="60942" rIns="121886" bIns="60942" rtlCol="0" anchor="ctr">
            <a:spAutoFit/>
          </a:bodyPr>
          <a:lstStyle/>
          <a:p>
            <a:pPr>
              <a:lnSpc>
                <a:spcPct val="110000"/>
              </a:lnSpc>
            </a:pP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目前的</a:t>
            </a: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解决思路</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zh-CN" altLang="en-US" sz="2400" b="1" dirty="0">
                <a:solidFill>
                  <a:schemeClr val="accent1">
                    <a:lumMod val="50000"/>
                  </a:schemeClr>
                </a:solidFill>
                <a:latin typeface="微软雅黑" panose="020B0503020204020204" charset="-122"/>
                <a:ea typeface="微软雅黑" panose="020B0503020204020204" charset="-122"/>
              </a:rPr>
              <a:t>计划任务</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sp>
        <p:nvSpPr>
          <p:cNvPr id="2" name="文本框 1"/>
          <p:cNvSpPr txBox="1"/>
          <p:nvPr/>
        </p:nvSpPr>
        <p:spPr>
          <a:xfrm>
            <a:off x="1042035" y="1711960"/>
            <a:ext cx="9537065" cy="1352550"/>
          </a:xfrm>
          <a:prstGeom prst="rect">
            <a:avLst/>
          </a:prstGeom>
          <a:noFill/>
        </p:spPr>
        <p:txBody>
          <a:bodyPr wrap="square" rtlCol="0">
            <a:noAutofit/>
          </a:bodyPr>
          <a:p>
            <a:r>
              <a:rPr lang="en-US" altLang="zh-CN" sz="2400" b="1">
                <a:latin typeface="微软雅黑" panose="020B0503020204020204" charset="-122"/>
                <a:ea typeface="微软雅黑" panose="020B0503020204020204" charset="-122"/>
                <a:cs typeface="微软雅黑" panose="020B0503020204020204" charset="-122"/>
              </a:rPr>
              <a:t>· </a:t>
            </a:r>
            <a:r>
              <a:rPr lang="zh-CN" altLang="en-US" sz="2400" b="1">
                <a:latin typeface="微软雅黑" panose="020B0503020204020204" charset="-122"/>
                <a:ea typeface="微软雅黑" panose="020B0503020204020204" charset="-122"/>
                <a:cs typeface="微软雅黑" panose="020B0503020204020204" charset="-122"/>
              </a:rPr>
              <a:t>搭建</a:t>
            </a:r>
            <a:r>
              <a:rPr lang="en-US" altLang="zh-CN" sz="2400" b="1">
                <a:latin typeface="微软雅黑" panose="020B0503020204020204" charset="-122"/>
                <a:ea typeface="微软雅黑" panose="020B0503020204020204" charset="-122"/>
                <a:cs typeface="微软雅黑" panose="020B0503020204020204" charset="-122"/>
              </a:rPr>
              <a:t>Petri</a:t>
            </a:r>
            <a:r>
              <a:rPr lang="zh-CN" altLang="en-US" sz="2400" b="1">
                <a:latin typeface="微软雅黑" panose="020B0503020204020204" charset="-122"/>
                <a:ea typeface="微软雅黑" panose="020B0503020204020204" charset="-122"/>
                <a:cs typeface="微软雅黑" panose="020B0503020204020204" charset="-122"/>
              </a:rPr>
              <a:t>网模型框架，使用</a:t>
            </a:r>
            <a:r>
              <a:rPr lang="en-US" altLang="zh-CN" sz="2400" b="1">
                <a:latin typeface="微软雅黑" panose="020B0503020204020204" charset="-122"/>
                <a:ea typeface="微软雅黑" panose="020B0503020204020204" charset="-122"/>
                <a:cs typeface="微软雅黑" panose="020B0503020204020204" charset="-122"/>
              </a:rPr>
              <a:t>Petri</a:t>
            </a:r>
            <a:r>
              <a:rPr lang="zh-CN" altLang="en-US" sz="2400" b="1">
                <a:latin typeface="微软雅黑" panose="020B0503020204020204" charset="-122"/>
                <a:ea typeface="微软雅黑" panose="020B0503020204020204" charset="-122"/>
                <a:cs typeface="微软雅黑" panose="020B0503020204020204" charset="-122"/>
              </a:rPr>
              <a:t>网模型对排程问题进行建模。</a:t>
            </a:r>
            <a:r>
              <a:rPr lang="zh-CN" altLang="en-US" sz="2400">
                <a:latin typeface="微软雅黑" panose="020B0503020204020204" charset="-122"/>
                <a:ea typeface="微软雅黑" panose="020B0503020204020204" charset="-122"/>
                <a:cs typeface="微软雅黑" panose="020B0503020204020204" charset="-122"/>
              </a:rPr>
              <a:t>首先对所给出核酸检测的实例用</a:t>
            </a:r>
            <a:r>
              <a:rPr lang="en-US" altLang="zh-CN" sz="2400">
                <a:latin typeface="微软雅黑" panose="020B0503020204020204" charset="-122"/>
                <a:ea typeface="微软雅黑" panose="020B0503020204020204" charset="-122"/>
                <a:cs typeface="微软雅黑" panose="020B0503020204020204" charset="-122"/>
              </a:rPr>
              <a:t>Petri</a:t>
            </a:r>
            <a:r>
              <a:rPr lang="zh-CN" altLang="en-US" sz="2400">
                <a:latin typeface="微软雅黑" panose="020B0503020204020204" charset="-122"/>
                <a:ea typeface="微软雅黑" panose="020B0503020204020204" charset="-122"/>
                <a:cs typeface="微软雅黑" panose="020B0503020204020204" charset="-122"/>
              </a:rPr>
              <a:t>网框架建模。</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custDataLst>
              <p:tags r:id="rId1"/>
            </p:custDataLst>
          </p:nvPr>
        </p:nvSpPr>
        <p:spPr>
          <a:xfrm>
            <a:off x="1073150" y="2734310"/>
            <a:ext cx="11012805" cy="1725295"/>
          </a:xfrm>
          <a:prstGeom prst="rect">
            <a:avLst/>
          </a:prstGeom>
          <a:noFill/>
        </p:spPr>
        <p:txBody>
          <a:bodyPr wrap="square" rtlCol="0">
            <a:noAutofit/>
          </a:bodyPr>
          <a:p>
            <a:r>
              <a:rPr lang="en-US" altLang="zh-CN" sz="2400" b="1">
                <a:latin typeface="微软雅黑" panose="020B0503020204020204" charset="-122"/>
                <a:ea typeface="微软雅黑" panose="020B0503020204020204" charset="-122"/>
                <a:cs typeface="微软雅黑" panose="020B0503020204020204" charset="-122"/>
              </a:rPr>
              <a:t>· </a:t>
            </a:r>
            <a:r>
              <a:rPr lang="zh-CN" altLang="en-US" sz="2400" b="1">
                <a:latin typeface="微软雅黑" panose="020B0503020204020204" charset="-122"/>
                <a:ea typeface="微软雅黑" panose="020B0503020204020204" charset="-122"/>
                <a:cs typeface="微软雅黑" panose="020B0503020204020204" charset="-122"/>
              </a:rPr>
              <a:t>实现</a:t>
            </a:r>
            <a:r>
              <a:rPr lang="en-US" altLang="zh-CN" sz="2400" b="1">
                <a:latin typeface="微软雅黑" panose="020B0503020204020204" charset="-122"/>
                <a:ea typeface="微软雅黑" panose="020B0503020204020204" charset="-122"/>
                <a:cs typeface="微软雅黑" panose="020B0503020204020204" charset="-122"/>
              </a:rPr>
              <a:t>L1</a:t>
            </a:r>
            <a:r>
              <a:rPr lang="zh-CN" altLang="en-US" sz="2400" b="1">
                <a:latin typeface="微软雅黑" panose="020B0503020204020204" charset="-122"/>
                <a:ea typeface="微软雅黑" panose="020B0503020204020204" charset="-122"/>
                <a:cs typeface="微软雅黑" panose="020B0503020204020204" charset="-122"/>
              </a:rPr>
              <a:t>启发式搜索算法。准备使用</a:t>
            </a:r>
            <a:r>
              <a:rPr lang="en-US" altLang="zh-CN" sz="2400" b="1">
                <a:latin typeface="微软雅黑" panose="020B0503020204020204" charset="-122"/>
                <a:ea typeface="微软雅黑" panose="020B0503020204020204" charset="-122"/>
                <a:cs typeface="微软雅黑" panose="020B0503020204020204" charset="-122"/>
              </a:rPr>
              <a:t>L1</a:t>
            </a:r>
            <a:r>
              <a:rPr lang="zh-CN" altLang="en-US" sz="2400" b="1">
                <a:latin typeface="微软雅黑" panose="020B0503020204020204" charset="-122"/>
                <a:ea typeface="微软雅黑" panose="020B0503020204020204" charset="-122"/>
                <a:cs typeface="微软雅黑" panose="020B0503020204020204" charset="-122"/>
              </a:rPr>
              <a:t>算法作为</a:t>
            </a:r>
            <a:r>
              <a:rPr lang="en-US" altLang="zh-CN" sz="2400" b="1">
                <a:latin typeface="微软雅黑" panose="020B0503020204020204" charset="-122"/>
                <a:ea typeface="微软雅黑" panose="020B0503020204020204" charset="-122"/>
                <a:cs typeface="微软雅黑" panose="020B0503020204020204" charset="-122"/>
              </a:rPr>
              <a:t>baseline</a:t>
            </a:r>
            <a:r>
              <a:rPr lang="zh-CN" altLang="en-US" sz="2400" b="1">
                <a:latin typeface="微软雅黑" panose="020B0503020204020204" charset="-122"/>
                <a:ea typeface="微软雅黑" panose="020B0503020204020204" charset="-122"/>
                <a:cs typeface="微软雅黑" panose="020B0503020204020204" charset="-122"/>
              </a:rPr>
              <a:t>，得到一个可行的基础版本</a:t>
            </a:r>
            <a:r>
              <a:rPr lang="en-US" altLang="zh-CN" sz="2400" b="1">
                <a:latin typeface="微软雅黑" panose="020B0503020204020204" charset="-122"/>
                <a:ea typeface="微软雅黑" panose="020B0503020204020204" charset="-122"/>
                <a:cs typeface="微软雅黑" panose="020B0503020204020204" charset="-122"/>
              </a:rPr>
              <a:t>	 </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2866" y="2528493"/>
            <a:ext cx="9806585" cy="768350"/>
          </a:xfrm>
          <a:prstGeom prst="rect">
            <a:avLst/>
          </a:prstGeom>
          <a:noFill/>
        </p:spPr>
        <p:txBody>
          <a:bodyPr wrap="square" rtlCol="0">
            <a:spAutoFit/>
          </a:bodyPr>
          <a:lstStyle/>
          <a:p>
            <a:pPr algn="ctr"/>
            <a:r>
              <a:rPr lang="zh-CN" altLang="en-US" sz="4400" dirty="0">
                <a:solidFill>
                  <a:schemeClr val="bg1"/>
                </a:solidFill>
              </a:rPr>
              <a:t>附录</a:t>
            </a:r>
            <a:endParaRPr lang="zh-CN" altLang="en-US" sz="4400" dirty="0">
              <a:solidFill>
                <a:schemeClr val="bg1"/>
              </a:solidFill>
            </a:endParaRPr>
          </a:p>
        </p:txBody>
      </p:sp>
      <p:sp>
        <p:nvSpPr>
          <p:cNvPr id="3" name="文本框 2"/>
          <p:cNvSpPr txBox="1"/>
          <p:nvPr/>
        </p:nvSpPr>
        <p:spPr>
          <a:xfrm>
            <a:off x="8179021" y="6132503"/>
            <a:ext cx="3822937" cy="450850"/>
          </a:xfrm>
          <a:prstGeom prst="rect">
            <a:avLst/>
          </a:prstGeom>
          <a:noFill/>
        </p:spPr>
        <p:txBody>
          <a:bodyPr wrap="square" rtlCol="0">
            <a:spAutoFit/>
          </a:bodyPr>
          <a:lstStyle/>
          <a:p>
            <a:pPr algn="ctr">
              <a:lnSpc>
                <a:spcPct val="130000"/>
              </a:lnSpc>
            </a:pPr>
            <a:r>
              <a:rPr lang="en-US" altLang="zh-CN" dirty="0">
                <a:solidFill>
                  <a:schemeClr val="bg1">
                    <a:lumMod val="95000"/>
                  </a:schemeClr>
                </a:solidFill>
              </a:rPr>
              <a:t>2022-12-27</a:t>
            </a:r>
            <a:endParaRPr lang="zh-CN" altLang="en-US" dirty="0">
              <a:solidFill>
                <a:schemeClr val="bg1">
                  <a:lumMod val="9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框 91"/>
          <p:cNvSpPr txBox="1"/>
          <p:nvPr/>
        </p:nvSpPr>
        <p:spPr>
          <a:xfrm>
            <a:off x="1262724" y="263096"/>
            <a:ext cx="7793305" cy="661670"/>
          </a:xfrm>
          <a:prstGeom prst="rect">
            <a:avLst/>
          </a:prstGeom>
          <a:noFill/>
        </p:spPr>
        <p:txBody>
          <a:bodyPr wrap="square" lIns="121886" tIns="60942" rIns="121886" bIns="60942" rtlCol="0" anchor="ctr">
            <a:spAutoFit/>
          </a:bodyPr>
          <a:lstStyle/>
          <a:p>
            <a:pPr>
              <a:lnSpc>
                <a:spcPct val="110000"/>
              </a:lnSpc>
            </a:pP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目前的</a:t>
            </a: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解决思路</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en-US" altLang="zh-CN" sz="2400" b="1" dirty="0">
                <a:solidFill>
                  <a:schemeClr val="accent1">
                    <a:lumMod val="50000"/>
                  </a:schemeClr>
                </a:solidFill>
                <a:latin typeface="微软雅黑" panose="020B0503020204020204" charset="-122"/>
                <a:ea typeface="微软雅黑" panose="020B0503020204020204" charset="-122"/>
              </a:rPr>
              <a:t>L1</a:t>
            </a:r>
            <a:r>
              <a:rPr lang="zh-CN" altLang="en-US" sz="2400" b="1" dirty="0">
                <a:solidFill>
                  <a:schemeClr val="accent1">
                    <a:lumMod val="50000"/>
                  </a:schemeClr>
                </a:solidFill>
                <a:latin typeface="微软雅黑" panose="020B0503020204020204" charset="-122"/>
                <a:ea typeface="微软雅黑" panose="020B0503020204020204" charset="-122"/>
              </a:rPr>
              <a:t>调度算法</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sp>
        <p:nvSpPr>
          <p:cNvPr id="2" name="文本框 1"/>
          <p:cNvSpPr txBox="1"/>
          <p:nvPr/>
        </p:nvSpPr>
        <p:spPr>
          <a:xfrm>
            <a:off x="1042035" y="1711960"/>
            <a:ext cx="9537065" cy="1352550"/>
          </a:xfrm>
          <a:prstGeom prst="rect">
            <a:avLst/>
          </a:prstGeom>
          <a:noFill/>
        </p:spPr>
        <p:txBody>
          <a:bodyPr wrap="square" rtlCol="0">
            <a:noAutofit/>
          </a:bodyPr>
          <a:p>
            <a:r>
              <a:rPr lang="en-US" altLang="zh-CN" sz="2400" b="1">
                <a:latin typeface="微软雅黑" panose="020B0503020204020204" charset="-122"/>
                <a:ea typeface="微软雅黑" panose="020B0503020204020204" charset="-122"/>
                <a:cs typeface="微软雅黑" panose="020B0503020204020204" charset="-122"/>
              </a:rPr>
              <a:t>· </a:t>
            </a:r>
            <a:r>
              <a:rPr lang="zh-CN" altLang="en-US" sz="2400" b="1">
                <a:latin typeface="微软雅黑" panose="020B0503020204020204" charset="-122"/>
                <a:ea typeface="微软雅黑" panose="020B0503020204020204" charset="-122"/>
                <a:cs typeface="微软雅黑" panose="020B0503020204020204" charset="-122"/>
              </a:rPr>
              <a:t>背景：</a:t>
            </a:r>
            <a:r>
              <a:rPr lang="en-US" altLang="zh-CN" sz="2400">
                <a:latin typeface="微软雅黑" panose="020B0503020204020204" charset="-122"/>
                <a:ea typeface="微软雅黑" panose="020B0503020204020204" charset="-122"/>
                <a:cs typeface="微软雅黑" panose="020B0503020204020204" charset="-122"/>
              </a:rPr>
              <a:t>1994</a:t>
            </a:r>
            <a:r>
              <a:rPr lang="zh-CN" altLang="en-US" sz="2400">
                <a:latin typeface="微软雅黑" panose="020B0503020204020204" charset="-122"/>
                <a:ea typeface="微软雅黑" panose="020B0503020204020204" charset="-122"/>
                <a:cs typeface="微软雅黑" panose="020B0503020204020204" charset="-122"/>
              </a:rPr>
              <a:t>年</a:t>
            </a:r>
            <a:r>
              <a:rPr lang="en-US" altLang="zh-CN" sz="2400">
                <a:latin typeface="微软雅黑" panose="020B0503020204020204" charset="-122"/>
                <a:ea typeface="微软雅黑" panose="020B0503020204020204" charset="-122"/>
                <a:cs typeface="微软雅黑" panose="020B0503020204020204" charset="-122"/>
              </a:rPr>
              <a:t>LeeDY</a:t>
            </a:r>
            <a:r>
              <a:rPr lang="zh-CN" altLang="en-US" sz="2400">
                <a:latin typeface="微软雅黑" panose="020B0503020204020204" charset="-122"/>
                <a:ea typeface="微软雅黑" panose="020B0503020204020204" charset="-122"/>
                <a:cs typeface="微软雅黑" panose="020B0503020204020204" charset="-122"/>
              </a:rPr>
              <a:t>将</a:t>
            </a:r>
            <a:r>
              <a:rPr lang="en-US" altLang="zh-CN" sz="2400">
                <a:latin typeface="微软雅黑" panose="020B0503020204020204" charset="-122"/>
                <a:ea typeface="微软雅黑" panose="020B0503020204020204" charset="-122"/>
                <a:cs typeface="微软雅黑" panose="020B0503020204020204" charset="-122"/>
              </a:rPr>
              <a:t>Petri</a:t>
            </a:r>
            <a:r>
              <a:rPr lang="zh-CN" altLang="en-US" sz="2400">
                <a:latin typeface="微软雅黑" panose="020B0503020204020204" charset="-122"/>
                <a:ea typeface="微软雅黑" panose="020B0503020204020204" charset="-122"/>
                <a:cs typeface="微软雅黑" panose="020B0503020204020204" charset="-122"/>
              </a:rPr>
              <a:t>网与</a:t>
            </a:r>
            <a:r>
              <a:rPr lang="en-US" altLang="zh-CN" sz="2400">
                <a:latin typeface="微软雅黑" panose="020B0503020204020204" charset="-122"/>
                <a:ea typeface="微软雅黑" panose="020B0503020204020204" charset="-122"/>
                <a:cs typeface="微软雅黑" panose="020B0503020204020204" charset="-122"/>
              </a:rPr>
              <a:t>A*</a:t>
            </a:r>
            <a:r>
              <a:rPr lang="zh-CN" altLang="en-US" sz="2400">
                <a:latin typeface="微软雅黑" panose="020B0503020204020204" charset="-122"/>
                <a:ea typeface="微软雅黑" panose="020B0503020204020204" charset="-122"/>
                <a:cs typeface="微软雅黑" panose="020B0503020204020204" charset="-122"/>
              </a:rPr>
              <a:t>启发式搜索算法结合应用于调度优化问题，其综合算法称为</a:t>
            </a:r>
            <a:r>
              <a:rPr lang="en-US" altLang="zh-CN" sz="2400">
                <a:latin typeface="微软雅黑" panose="020B0503020204020204" charset="-122"/>
                <a:ea typeface="微软雅黑" panose="020B0503020204020204" charset="-122"/>
                <a:cs typeface="微软雅黑" panose="020B0503020204020204" charset="-122"/>
              </a:rPr>
              <a:t>L1</a:t>
            </a:r>
            <a:r>
              <a:rPr lang="zh-CN" altLang="en-US" sz="2400">
                <a:latin typeface="微软雅黑" panose="020B0503020204020204" charset="-122"/>
                <a:ea typeface="微软雅黑" panose="020B0503020204020204" charset="-122"/>
                <a:cs typeface="微软雅黑" panose="020B0503020204020204" charset="-122"/>
              </a:rPr>
              <a:t>算法。目前较多工作以</a:t>
            </a:r>
            <a:r>
              <a:rPr lang="en-US" altLang="zh-CN" sz="2400">
                <a:latin typeface="微软雅黑" panose="020B0503020204020204" charset="-122"/>
                <a:ea typeface="微软雅黑" panose="020B0503020204020204" charset="-122"/>
                <a:cs typeface="微软雅黑" panose="020B0503020204020204" charset="-122"/>
              </a:rPr>
              <a:t>L1</a:t>
            </a:r>
            <a:r>
              <a:rPr lang="zh-CN" altLang="en-US" sz="2400">
                <a:latin typeface="微软雅黑" panose="020B0503020204020204" charset="-122"/>
                <a:ea typeface="微软雅黑" panose="020B0503020204020204" charset="-122"/>
                <a:cs typeface="微软雅黑" panose="020B0503020204020204" charset="-122"/>
              </a:rPr>
              <a:t>作为基础进行比较。按照分类</a:t>
            </a:r>
            <a:r>
              <a:rPr lang="en-US" altLang="zh-CN" sz="2400">
                <a:latin typeface="微软雅黑" panose="020B0503020204020204" charset="-122"/>
                <a:ea typeface="微软雅黑" panose="020B0503020204020204" charset="-122"/>
                <a:cs typeface="微软雅黑" panose="020B0503020204020204" charset="-122"/>
              </a:rPr>
              <a:t>L1</a:t>
            </a:r>
            <a:r>
              <a:rPr lang="zh-CN" altLang="en-US" sz="2400">
                <a:latin typeface="微软雅黑" panose="020B0503020204020204" charset="-122"/>
                <a:ea typeface="微软雅黑" panose="020B0503020204020204" charset="-122"/>
                <a:cs typeface="微软雅黑" panose="020B0503020204020204" charset="-122"/>
              </a:rPr>
              <a:t>算法属于</a:t>
            </a:r>
            <a:r>
              <a:rPr lang="zh-CN" altLang="en-US" sz="2400">
                <a:latin typeface="微软雅黑" panose="020B0503020204020204" charset="-122"/>
                <a:ea typeface="微软雅黑" panose="020B0503020204020204" charset="-122"/>
                <a:cs typeface="微软雅黑" panose="020B0503020204020204" charset="-122"/>
                <a:sym typeface="+mn-ea"/>
              </a:rPr>
              <a:t>在可达图上进行启发式搜索的算法</a:t>
            </a:r>
            <a:r>
              <a:rPr lang="zh-CN" altLang="en-US" sz="2400">
                <a:latin typeface="微软雅黑" panose="020B0503020204020204" charset="-122"/>
                <a:ea typeface="微软雅黑" panose="020B0503020204020204" charset="-122"/>
                <a:cs typeface="微软雅黑" panose="020B0503020204020204" charset="-122"/>
              </a:rPr>
              <a:t>。</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custDataLst>
              <p:tags r:id="rId1"/>
            </p:custDataLst>
          </p:nvPr>
        </p:nvSpPr>
        <p:spPr>
          <a:xfrm>
            <a:off x="1073150" y="2936240"/>
            <a:ext cx="11012805" cy="1725295"/>
          </a:xfrm>
          <a:prstGeom prst="rect">
            <a:avLst/>
          </a:prstGeom>
          <a:noFill/>
        </p:spPr>
        <p:txBody>
          <a:bodyPr wrap="square" rtlCol="0">
            <a:noAutofit/>
          </a:bodyPr>
          <a:p>
            <a:r>
              <a:rPr lang="en-US" altLang="zh-CN" sz="2400" b="1">
                <a:latin typeface="微软雅黑" panose="020B0503020204020204" charset="-122"/>
                <a:ea typeface="微软雅黑" panose="020B0503020204020204" charset="-122"/>
                <a:cs typeface="微软雅黑" panose="020B0503020204020204" charset="-122"/>
              </a:rPr>
              <a:t>· L1</a:t>
            </a:r>
            <a:r>
              <a:rPr lang="zh-CN" altLang="en-US" sz="2400" b="1">
                <a:latin typeface="微软雅黑" panose="020B0503020204020204" charset="-122"/>
                <a:ea typeface="微软雅黑" panose="020B0503020204020204" charset="-122"/>
                <a:cs typeface="微软雅黑" panose="020B0503020204020204" charset="-122"/>
              </a:rPr>
              <a:t>调度算法</a:t>
            </a:r>
            <a:r>
              <a:rPr lang="zh-CN" altLang="en-US" sz="2400" b="1">
                <a:latin typeface="微软雅黑" panose="020B0503020204020204" charset="-122"/>
                <a:ea typeface="微软雅黑" panose="020B0503020204020204" charset="-122"/>
                <a:cs typeface="微软雅黑" panose="020B0503020204020204" charset="-122"/>
              </a:rPr>
              <a:t>思想：</a:t>
            </a:r>
            <a:endParaRPr lang="zh-CN" altLang="en-US" sz="2400" b="1">
              <a:latin typeface="微软雅黑" panose="020B0503020204020204" charset="-122"/>
              <a:ea typeface="微软雅黑" panose="020B0503020204020204" charset="-122"/>
              <a:cs typeface="微软雅黑" panose="020B0503020204020204" charset="-122"/>
            </a:endParaRPr>
          </a:p>
          <a:p>
            <a:pPr indent="457200"/>
            <a:r>
              <a:rPr lang="zh-CN" altLang="en-US" sz="2400">
                <a:latin typeface="微软雅黑" panose="020B0503020204020204" charset="-122"/>
                <a:ea typeface="微软雅黑" panose="020B0503020204020204" charset="-122"/>
                <a:cs typeface="微软雅黑" panose="020B0503020204020204" charset="-122"/>
              </a:rPr>
              <a:t>在可达图上进行启发式搜索来限制图上的搜索空间的大小，以解决搜索空间状态爆炸的问题。所采用的启发式搜索为</a:t>
            </a:r>
            <a:r>
              <a:rPr lang="en-US" altLang="zh-CN" sz="2400">
                <a:latin typeface="微软雅黑" panose="020B0503020204020204" charset="-122"/>
                <a:ea typeface="微软雅黑" panose="020B0503020204020204" charset="-122"/>
                <a:cs typeface="微软雅黑" panose="020B0503020204020204" charset="-122"/>
              </a:rPr>
              <a:t>A* </a:t>
            </a:r>
            <a:r>
              <a:rPr lang="zh-CN" altLang="en-US" sz="2400">
                <a:latin typeface="微软雅黑" panose="020B0503020204020204" charset="-122"/>
                <a:ea typeface="微软雅黑" panose="020B0503020204020204" charset="-122"/>
                <a:cs typeface="微软雅黑" panose="020B0503020204020204" charset="-122"/>
              </a:rPr>
              <a:t>算法，是目前实际应用中常用的寻路算法</a:t>
            </a:r>
            <a:r>
              <a:rPr lang="zh-CN" altLang="en-US" sz="2400">
                <a:latin typeface="微软雅黑" panose="020B0503020204020204" charset="-122"/>
                <a:ea typeface="微软雅黑" panose="020B0503020204020204" charset="-122"/>
                <a:cs typeface="微软雅黑" panose="020B0503020204020204" charset="-122"/>
              </a:rPr>
              <a:t>之一。</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框 91"/>
          <p:cNvSpPr txBox="1"/>
          <p:nvPr/>
        </p:nvSpPr>
        <p:spPr>
          <a:xfrm>
            <a:off x="1262724" y="263096"/>
            <a:ext cx="7793305" cy="661670"/>
          </a:xfrm>
          <a:prstGeom prst="rect">
            <a:avLst/>
          </a:prstGeom>
          <a:noFill/>
        </p:spPr>
        <p:txBody>
          <a:bodyPr wrap="square" lIns="121886" tIns="60942" rIns="121886" bIns="60942" rtlCol="0" anchor="ctr">
            <a:spAutoFit/>
          </a:bodyPr>
          <a:lstStyle/>
          <a:p>
            <a:pPr>
              <a:lnSpc>
                <a:spcPct val="110000"/>
              </a:lnSpc>
            </a:pP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Petri网:模型、理论与应用-清华大学</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en-US" altLang="zh-CN" sz="2400" b="1" dirty="0">
                <a:solidFill>
                  <a:schemeClr val="accent1">
                    <a:lumMod val="50000"/>
                  </a:schemeClr>
                </a:solidFill>
                <a:latin typeface="微软雅黑" panose="020B0503020204020204" charset="-122"/>
                <a:ea typeface="微软雅黑" panose="020B0503020204020204" charset="-122"/>
              </a:rPr>
              <a:t>Petri</a:t>
            </a:r>
            <a:r>
              <a:rPr lang="zh-CN" altLang="en-US" sz="2400" b="1" dirty="0">
                <a:solidFill>
                  <a:schemeClr val="accent1">
                    <a:lumMod val="50000"/>
                  </a:schemeClr>
                </a:solidFill>
                <a:latin typeface="微软雅黑" panose="020B0503020204020204" charset="-122"/>
                <a:ea typeface="微软雅黑" panose="020B0503020204020204" charset="-122"/>
              </a:rPr>
              <a:t>网库所变迁系统</a:t>
            </a:r>
            <a:r>
              <a:rPr lang="zh-CN" altLang="en-US" sz="2400" b="1" dirty="0">
                <a:solidFill>
                  <a:schemeClr val="accent1">
                    <a:lumMod val="50000"/>
                  </a:schemeClr>
                </a:solidFill>
                <a:latin typeface="微软雅黑" panose="020B0503020204020204" charset="-122"/>
                <a:ea typeface="微软雅黑" panose="020B0503020204020204" charset="-122"/>
              </a:rPr>
              <a:t>例子</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pic>
        <p:nvPicPr>
          <p:cNvPr id="4" name="图片 3"/>
          <p:cNvPicPr>
            <a:picLocks noChangeAspect="1"/>
          </p:cNvPicPr>
          <p:nvPr>
            <p:custDataLst>
              <p:tags r:id="rId1"/>
            </p:custDataLst>
          </p:nvPr>
        </p:nvPicPr>
        <p:blipFill>
          <a:blip r:embed="rId2"/>
          <a:stretch>
            <a:fillRect/>
          </a:stretch>
        </p:blipFill>
        <p:spPr>
          <a:xfrm>
            <a:off x="1263015" y="1833245"/>
            <a:ext cx="9730740" cy="3451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框 91"/>
          <p:cNvSpPr txBox="1"/>
          <p:nvPr/>
        </p:nvSpPr>
        <p:spPr>
          <a:xfrm>
            <a:off x="1262724" y="263096"/>
            <a:ext cx="7793305" cy="661670"/>
          </a:xfrm>
          <a:prstGeom prst="rect">
            <a:avLst/>
          </a:prstGeom>
          <a:noFill/>
        </p:spPr>
        <p:txBody>
          <a:bodyPr wrap="square" lIns="121886" tIns="60942" rIns="121886" bIns="60942" rtlCol="0" anchor="ctr">
            <a:spAutoFit/>
          </a:bodyPr>
          <a:lstStyle/>
          <a:p>
            <a:pPr>
              <a:lnSpc>
                <a:spcPct val="110000"/>
              </a:lnSpc>
            </a:pPr>
            <a:r>
              <a:rPr kumimoji="1" lang="en-US" altLang="zh-CN" sz="3200" b="1" dirty="0">
                <a:solidFill>
                  <a:srgbClr val="1F1F1F"/>
                </a:solidFill>
                <a:latin typeface="微软雅黑" panose="020B0503020204020204" charset="-122"/>
                <a:ea typeface="微软雅黑" panose="020B0503020204020204" charset="-122"/>
                <a:cs typeface="微软雅黑" panose="020B0503020204020204" charset="-122"/>
              </a:rPr>
              <a:t>Petri</a:t>
            </a: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网</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zh-CN" altLang="en-US" sz="2400" b="1" dirty="0">
                <a:solidFill>
                  <a:schemeClr val="accent1">
                    <a:lumMod val="50000"/>
                  </a:schemeClr>
                </a:solidFill>
                <a:latin typeface="微软雅黑" panose="020B0503020204020204" charset="-122"/>
                <a:ea typeface="微软雅黑" panose="020B0503020204020204" charset="-122"/>
              </a:rPr>
              <a:t>生产调度问题中使用</a:t>
            </a:r>
            <a:r>
              <a:rPr lang="en-US" altLang="zh-CN" sz="2400" b="1" dirty="0">
                <a:solidFill>
                  <a:schemeClr val="accent1">
                    <a:lumMod val="50000"/>
                  </a:schemeClr>
                </a:solidFill>
                <a:latin typeface="微软雅黑" panose="020B0503020204020204" charset="-122"/>
                <a:ea typeface="微软雅黑" panose="020B0503020204020204" charset="-122"/>
              </a:rPr>
              <a:t>Petri</a:t>
            </a:r>
            <a:r>
              <a:rPr lang="zh-CN" altLang="en-US" sz="2400" b="1" dirty="0">
                <a:solidFill>
                  <a:schemeClr val="accent1">
                    <a:lumMod val="50000"/>
                  </a:schemeClr>
                </a:solidFill>
                <a:latin typeface="微软雅黑" panose="020B0503020204020204" charset="-122"/>
                <a:ea typeface="微软雅黑" panose="020B0503020204020204" charset="-122"/>
              </a:rPr>
              <a:t>网</a:t>
            </a:r>
            <a:r>
              <a:rPr lang="zh-CN" altLang="en-US" sz="2400" b="1" dirty="0">
                <a:solidFill>
                  <a:schemeClr val="accent1">
                    <a:lumMod val="50000"/>
                  </a:schemeClr>
                </a:solidFill>
                <a:latin typeface="微软雅黑" panose="020B0503020204020204" charset="-122"/>
                <a:ea typeface="微软雅黑" panose="020B0503020204020204" charset="-122"/>
              </a:rPr>
              <a:t>的优点</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sp>
        <p:nvSpPr>
          <p:cNvPr id="12" name="文本框 11"/>
          <p:cNvSpPr txBox="1"/>
          <p:nvPr>
            <p:custDataLst>
              <p:tags r:id="rId1"/>
            </p:custDataLst>
          </p:nvPr>
        </p:nvSpPr>
        <p:spPr>
          <a:xfrm>
            <a:off x="1190625" y="1729105"/>
            <a:ext cx="9570720" cy="1347470"/>
          </a:xfrm>
          <a:prstGeom prst="rect">
            <a:avLst/>
          </a:prstGeom>
          <a:noFill/>
        </p:spPr>
        <p:txBody>
          <a:bodyPr wrap="square" rtlCol="0">
            <a:noAutofit/>
          </a:bodyPr>
          <a:p>
            <a:r>
              <a:rPr lang="en-US" altLang="zh-CN" sz="2400" b="1">
                <a:latin typeface="微软雅黑" panose="020B0503020204020204" charset="-122"/>
                <a:ea typeface="微软雅黑" panose="020B0503020204020204" charset="-122"/>
                <a:cs typeface="微软雅黑" panose="020B0503020204020204" charset="-122"/>
              </a:rPr>
              <a:t>· </a:t>
            </a:r>
            <a:r>
              <a:rPr lang="en-US" altLang="zh-CN" sz="2400">
                <a:latin typeface="微软雅黑" panose="020B0503020204020204" charset="-122"/>
                <a:ea typeface="微软雅黑" panose="020B0503020204020204" charset="-122"/>
                <a:cs typeface="微软雅黑" panose="020B0503020204020204" charset="-122"/>
              </a:rPr>
              <a:t>在生产系统调度中使用Petri</a:t>
            </a:r>
            <a:r>
              <a:rPr lang="zh-CN" altLang="en-US" sz="2400">
                <a:latin typeface="微软雅黑" panose="020B0503020204020204" charset="-122"/>
                <a:ea typeface="微软雅黑" panose="020B0503020204020204" charset="-122"/>
                <a:cs typeface="微软雅黑" panose="020B0503020204020204" charset="-122"/>
              </a:rPr>
              <a:t>网</a:t>
            </a:r>
            <a:r>
              <a:rPr lang="en-US" altLang="zh-CN" sz="2400">
                <a:latin typeface="微软雅黑" panose="020B0503020204020204" charset="-122"/>
                <a:ea typeface="微软雅黑" panose="020B0503020204020204" charset="-122"/>
                <a:cs typeface="微软雅黑" panose="020B0503020204020204" charset="-122"/>
              </a:rPr>
              <a:t>的主要优势包括</a:t>
            </a:r>
            <a:r>
              <a:rPr lang="en-US" altLang="zh-CN" sz="2400">
                <a:latin typeface="微软雅黑" panose="020B0503020204020204" charset="-122"/>
                <a:ea typeface="微软雅黑" panose="020B0503020204020204" charset="-122"/>
                <a:cs typeface="微软雅黑" panose="020B0503020204020204" charset="-122"/>
                <a:sym typeface="+mn-ea"/>
              </a:rPr>
              <a:t>Petri</a:t>
            </a:r>
            <a:r>
              <a:rPr lang="zh-CN" altLang="en-US" sz="2400">
                <a:latin typeface="微软雅黑" panose="020B0503020204020204" charset="-122"/>
                <a:ea typeface="微软雅黑" panose="020B0503020204020204" charset="-122"/>
                <a:cs typeface="微软雅黑" panose="020B0503020204020204" charset="-122"/>
                <a:sym typeface="+mn-ea"/>
              </a:rPr>
              <a:t>网</a:t>
            </a:r>
            <a:r>
              <a:rPr lang="en-US" altLang="zh-CN" sz="2400">
                <a:latin typeface="微软雅黑" panose="020B0503020204020204" charset="-122"/>
                <a:ea typeface="微软雅黑" panose="020B0503020204020204" charset="-122"/>
                <a:cs typeface="微软雅黑" panose="020B0503020204020204" charset="-122"/>
              </a:rPr>
              <a:t>能够</a:t>
            </a:r>
            <a:r>
              <a:rPr lang="en-US" altLang="zh-CN" sz="2400" b="1">
                <a:latin typeface="微软雅黑" panose="020B0503020204020204" charset="-122"/>
                <a:ea typeface="微软雅黑" panose="020B0503020204020204" charset="-122"/>
                <a:cs typeface="微软雅黑" panose="020B0503020204020204" charset="-122"/>
              </a:rPr>
              <a:t>以简洁的方式表示许多状态</a:t>
            </a:r>
            <a:r>
              <a:rPr lang="en-US" altLang="zh-CN" sz="2400">
                <a:latin typeface="微软雅黑" panose="020B0503020204020204" charset="-122"/>
                <a:ea typeface="微软雅黑" panose="020B0503020204020204" charset="-122"/>
                <a:cs typeface="微软雅黑" panose="020B0503020204020204" charset="-122"/>
              </a:rPr>
              <a:t>，</a:t>
            </a:r>
            <a:r>
              <a:rPr lang="en-US" altLang="zh-CN" sz="2400" b="1">
                <a:latin typeface="微软雅黑" panose="020B0503020204020204" charset="-122"/>
                <a:ea typeface="微软雅黑" panose="020B0503020204020204" charset="-122"/>
                <a:cs typeface="微软雅黑" panose="020B0503020204020204" charset="-122"/>
              </a:rPr>
              <a:t>捕获优先关系和结构交互</a:t>
            </a:r>
            <a:r>
              <a:rPr lang="en-US" altLang="zh-CN" sz="2400">
                <a:latin typeface="微软雅黑" panose="020B0503020204020204" charset="-122"/>
                <a:ea typeface="微软雅黑" panose="020B0503020204020204" charset="-122"/>
                <a:cs typeface="微软雅黑" panose="020B0503020204020204" charset="-122"/>
              </a:rPr>
              <a:t>，以及</a:t>
            </a:r>
            <a:r>
              <a:rPr lang="en-US" altLang="zh-CN" sz="2400" b="1">
                <a:latin typeface="微软雅黑" panose="020B0503020204020204" charset="-122"/>
                <a:ea typeface="微软雅黑" panose="020B0503020204020204" charset="-122"/>
                <a:cs typeface="微软雅黑" panose="020B0503020204020204" charset="-122"/>
              </a:rPr>
              <a:t>对死锁、冲突、缓冲区大小和多资源约束进行建模</a:t>
            </a:r>
            <a:r>
              <a:rPr lang="en-US" altLang="zh-CN" sz="2400">
                <a:latin typeface="微软雅黑" panose="020B0503020204020204" charset="-122"/>
                <a:ea typeface="微软雅黑" panose="020B0503020204020204" charset="-122"/>
                <a:cs typeface="微软雅黑" panose="020B0503020204020204" charset="-122"/>
              </a:rPr>
              <a:t>。</a:t>
            </a:r>
            <a:endParaRPr lang="en-US" altLang="zh-CN" sz="2400">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custDataLst>
              <p:tags r:id="rId2"/>
            </p:custDataLst>
          </p:nvPr>
        </p:nvSpPr>
        <p:spPr>
          <a:xfrm>
            <a:off x="1263015" y="3181985"/>
            <a:ext cx="9570720" cy="966470"/>
          </a:xfrm>
          <a:prstGeom prst="rect">
            <a:avLst/>
          </a:prstGeom>
          <a:noFill/>
        </p:spPr>
        <p:txBody>
          <a:bodyPr wrap="square" rtlCol="0">
            <a:noAutofit/>
          </a:bodyPr>
          <a:p>
            <a:r>
              <a:rPr lang="en-US" sz="2400" b="1">
                <a:latin typeface="微软雅黑" panose="020B0503020204020204" charset="-122"/>
                <a:ea typeface="微软雅黑" panose="020B0503020204020204" charset="-122"/>
                <a:cs typeface="微软雅黑" panose="020B0503020204020204" charset="-122"/>
              </a:rPr>
              <a:t>· </a:t>
            </a:r>
            <a:r>
              <a:rPr lang="en-US" altLang="zh-CN" sz="2400">
                <a:latin typeface="微软雅黑" panose="020B0503020204020204" charset="-122"/>
                <a:ea typeface="微软雅黑" panose="020B0503020204020204" charset="-122"/>
                <a:cs typeface="微软雅黑" panose="020B0503020204020204" charset="-122"/>
                <a:sym typeface="+mn-ea"/>
              </a:rPr>
              <a:t>Petri</a:t>
            </a:r>
            <a:r>
              <a:rPr lang="zh-CN" altLang="en-US" sz="2400">
                <a:latin typeface="微软雅黑" panose="020B0503020204020204" charset="-122"/>
                <a:ea typeface="微软雅黑" panose="020B0503020204020204" charset="-122"/>
                <a:cs typeface="微软雅黑" panose="020B0503020204020204" charset="-122"/>
                <a:sym typeface="+mn-ea"/>
              </a:rPr>
              <a:t>网</a:t>
            </a:r>
            <a:r>
              <a:rPr sz="2400">
                <a:latin typeface="微软雅黑" panose="020B0503020204020204" charset="-122"/>
                <a:ea typeface="微软雅黑" panose="020B0503020204020204" charset="-122"/>
                <a:cs typeface="微软雅黑" panose="020B0503020204020204" charset="-122"/>
              </a:rPr>
              <a:t>有一个潜在的数学基础，可用于对系统进行定性和定量分析。它们可以直接转换为仿真模型，并处理生产系统的动态性和随机性。</a:t>
            </a:r>
            <a:endParaRPr sz="2400">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custDataLst>
              <p:tags r:id="rId3"/>
            </p:custDataLst>
          </p:nvPr>
        </p:nvSpPr>
        <p:spPr>
          <a:xfrm>
            <a:off x="1270635" y="4498340"/>
            <a:ext cx="9570720" cy="966470"/>
          </a:xfrm>
          <a:prstGeom prst="rect">
            <a:avLst/>
          </a:prstGeom>
          <a:noFill/>
        </p:spPr>
        <p:txBody>
          <a:bodyPr wrap="square" rtlCol="0">
            <a:noAutofit/>
          </a:bodyPr>
          <a:p>
            <a:r>
              <a:rPr lang="en-US" sz="2400" b="1">
                <a:latin typeface="微软雅黑" panose="020B0503020204020204" charset="-122"/>
                <a:ea typeface="微软雅黑" panose="020B0503020204020204" charset="-122"/>
                <a:cs typeface="微软雅黑" panose="020B0503020204020204" charset="-122"/>
              </a:rPr>
              <a:t>· </a:t>
            </a:r>
            <a:r>
              <a:rPr sz="2400">
                <a:latin typeface="微软雅黑" panose="020B0503020204020204" charset="-122"/>
                <a:ea typeface="微软雅黑" panose="020B0503020204020204" charset="-122"/>
                <a:cs typeface="微软雅黑" panose="020B0503020204020204" charset="-122"/>
              </a:rPr>
              <a:t>由于PN模型是图形化的，并且源自于系统的逻辑序列，因此它们很容易开发、扩展和</a:t>
            </a:r>
            <a:r>
              <a:rPr lang="zh-CN" sz="2400">
                <a:latin typeface="微软雅黑" panose="020B0503020204020204" charset="-122"/>
                <a:ea typeface="微软雅黑" panose="020B0503020204020204" charset="-122"/>
                <a:cs typeface="微软雅黑" panose="020B0503020204020204" charset="-122"/>
              </a:rPr>
              <a:t>与他</a:t>
            </a:r>
            <a:r>
              <a:rPr lang="zh-CN" sz="2400">
                <a:latin typeface="微软雅黑" panose="020B0503020204020204" charset="-122"/>
                <a:ea typeface="微软雅黑" panose="020B0503020204020204" charset="-122"/>
                <a:cs typeface="微软雅黑" panose="020B0503020204020204" charset="-122"/>
              </a:rPr>
              <a:t>人交流</a:t>
            </a:r>
            <a:r>
              <a:rPr sz="2400">
                <a:latin typeface="微软雅黑" panose="020B0503020204020204" charset="-122"/>
                <a:ea typeface="微软雅黑" panose="020B0503020204020204" charset="-122"/>
                <a:cs typeface="微软雅黑" panose="020B0503020204020204" charset="-122"/>
              </a:rPr>
              <a:t>。</a:t>
            </a:r>
            <a:endParaRPr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框 91"/>
          <p:cNvSpPr txBox="1"/>
          <p:nvPr/>
        </p:nvSpPr>
        <p:spPr>
          <a:xfrm>
            <a:off x="1262724" y="263096"/>
            <a:ext cx="7793305" cy="661670"/>
          </a:xfrm>
          <a:prstGeom prst="rect">
            <a:avLst/>
          </a:prstGeom>
          <a:noFill/>
        </p:spPr>
        <p:txBody>
          <a:bodyPr wrap="square" lIns="121886" tIns="60942" rIns="121886" bIns="60942" rtlCol="0" anchor="ctr">
            <a:spAutoFit/>
          </a:bodyPr>
          <a:lstStyle/>
          <a:p>
            <a:pPr>
              <a:lnSpc>
                <a:spcPct val="110000"/>
              </a:lnSpc>
            </a:pP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Petri网:模型、理论与应用-清华大学</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en-US" altLang="zh-CN" sz="2400" b="1" dirty="0">
                <a:solidFill>
                  <a:schemeClr val="accent1">
                    <a:lumMod val="50000"/>
                  </a:schemeClr>
                </a:solidFill>
                <a:latin typeface="微软雅黑" panose="020B0503020204020204" charset="-122"/>
                <a:ea typeface="微软雅黑" panose="020B0503020204020204" charset="-122"/>
              </a:rPr>
              <a:t>Petri</a:t>
            </a:r>
            <a:r>
              <a:rPr lang="zh-CN" altLang="en-US" sz="2400" b="1" dirty="0">
                <a:solidFill>
                  <a:schemeClr val="accent1">
                    <a:lumMod val="50000"/>
                  </a:schemeClr>
                </a:solidFill>
                <a:latin typeface="微软雅黑" panose="020B0503020204020204" charset="-122"/>
                <a:ea typeface="微软雅黑" panose="020B0503020204020204" charset="-122"/>
              </a:rPr>
              <a:t>网并发、</a:t>
            </a:r>
            <a:r>
              <a:rPr lang="zh-CN" altLang="en-US" sz="2400" b="1" dirty="0">
                <a:solidFill>
                  <a:schemeClr val="accent1">
                    <a:lumMod val="50000"/>
                  </a:schemeClr>
                </a:solidFill>
                <a:latin typeface="微软雅黑" panose="020B0503020204020204" charset="-122"/>
                <a:ea typeface="微软雅黑" panose="020B0503020204020204" charset="-122"/>
              </a:rPr>
              <a:t>冲撞</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pic>
        <p:nvPicPr>
          <p:cNvPr id="2" name="图片 1"/>
          <p:cNvPicPr>
            <a:picLocks noChangeAspect="1"/>
          </p:cNvPicPr>
          <p:nvPr>
            <p:custDataLst>
              <p:tags r:id="rId1"/>
            </p:custDataLst>
          </p:nvPr>
        </p:nvPicPr>
        <p:blipFill>
          <a:blip r:embed="rId2"/>
          <a:stretch>
            <a:fillRect/>
          </a:stretch>
        </p:blipFill>
        <p:spPr>
          <a:xfrm>
            <a:off x="864235" y="1750695"/>
            <a:ext cx="4932680" cy="2872740"/>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6023610" y="1750695"/>
            <a:ext cx="5568950" cy="25120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框 91"/>
          <p:cNvSpPr txBox="1"/>
          <p:nvPr/>
        </p:nvSpPr>
        <p:spPr>
          <a:xfrm>
            <a:off x="1262724" y="263096"/>
            <a:ext cx="7793305" cy="661670"/>
          </a:xfrm>
          <a:prstGeom prst="rect">
            <a:avLst/>
          </a:prstGeom>
          <a:noFill/>
        </p:spPr>
        <p:txBody>
          <a:bodyPr wrap="square" lIns="121886" tIns="60942" rIns="121886" bIns="60942" rtlCol="0" anchor="ctr">
            <a:spAutoFit/>
          </a:bodyPr>
          <a:lstStyle/>
          <a:p>
            <a:pPr>
              <a:lnSpc>
                <a:spcPct val="110000"/>
              </a:lnSpc>
            </a:pP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背景介绍</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zh-CN" altLang="en-US" sz="2400" b="1" dirty="0">
                <a:solidFill>
                  <a:schemeClr val="accent1">
                    <a:lumMod val="50000"/>
                  </a:schemeClr>
                </a:solidFill>
                <a:latin typeface="微软雅黑" panose="020B0503020204020204" charset="-122"/>
                <a:ea typeface="微软雅黑" panose="020B0503020204020204" charset="-122"/>
              </a:rPr>
              <a:t>可达标识</a:t>
            </a:r>
            <a:r>
              <a:rPr lang="zh-CN" altLang="en-US" sz="2400" b="1" dirty="0">
                <a:solidFill>
                  <a:schemeClr val="accent1">
                    <a:lumMod val="50000"/>
                  </a:schemeClr>
                </a:solidFill>
                <a:latin typeface="微软雅黑" panose="020B0503020204020204" charset="-122"/>
                <a:ea typeface="微软雅黑" panose="020B0503020204020204" charset="-122"/>
              </a:rPr>
              <a:t>集</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sp>
        <p:nvSpPr>
          <p:cNvPr id="4" name="文本框 3"/>
          <p:cNvSpPr txBox="1"/>
          <p:nvPr>
            <p:custDataLst>
              <p:tags r:id="rId1"/>
            </p:custDataLst>
          </p:nvPr>
        </p:nvSpPr>
        <p:spPr>
          <a:xfrm>
            <a:off x="1154430" y="1694815"/>
            <a:ext cx="9879965" cy="817245"/>
          </a:xfrm>
          <a:prstGeom prst="rect">
            <a:avLst/>
          </a:prstGeom>
          <a:noFill/>
        </p:spPr>
        <p:txBody>
          <a:bodyPr wrap="square" rtlCol="0" anchor="t">
            <a:noAutofit/>
          </a:bodyPr>
          <a:p>
            <a:r>
              <a:rPr lang="en-US" altLang="zh-CN" sz="2400" b="1">
                <a:latin typeface="微软雅黑" panose="020B0503020204020204" charset="-122"/>
                <a:ea typeface="微软雅黑" panose="020B0503020204020204" charset="-122"/>
                <a:cs typeface="微软雅黑" panose="020B0503020204020204" charset="-122"/>
              </a:rPr>
              <a:t>· </a:t>
            </a:r>
            <a:r>
              <a:rPr lang="zh-CN" altLang="en-US" sz="2400" b="1">
                <a:latin typeface="微软雅黑" panose="020B0503020204020204" charset="-122"/>
                <a:ea typeface="微软雅黑" panose="020B0503020204020204" charset="-122"/>
                <a:cs typeface="微软雅黑" panose="020B0503020204020204" charset="-122"/>
              </a:rPr>
              <a:t>定义：</a:t>
            </a:r>
            <a:r>
              <a:rPr lang="en-US" altLang="zh-CN" sz="2400">
                <a:latin typeface="微软雅黑" panose="020B0503020204020204" charset="-122"/>
                <a:ea typeface="微软雅黑" panose="020B0503020204020204" charset="-122"/>
                <a:cs typeface="微软雅黑" panose="020B0503020204020204" charset="-122"/>
              </a:rPr>
              <a:t>Petri</a:t>
            </a:r>
            <a:r>
              <a:rPr lang="zh-CN" altLang="en-US" sz="2400">
                <a:latin typeface="微软雅黑" panose="020B0503020204020204" charset="-122"/>
                <a:ea typeface="微软雅黑" panose="020B0503020204020204" charset="-122"/>
                <a:cs typeface="微软雅黑" panose="020B0503020204020204" charset="-122"/>
              </a:rPr>
              <a:t>网所有状态组成的集合叫做可达标识</a:t>
            </a:r>
            <a:r>
              <a:rPr lang="zh-CN" altLang="en-US" sz="2400">
                <a:latin typeface="微软雅黑" panose="020B0503020204020204" charset="-122"/>
                <a:ea typeface="微软雅黑" panose="020B0503020204020204" charset="-122"/>
                <a:cs typeface="微软雅黑" panose="020B0503020204020204" charset="-122"/>
              </a:rPr>
              <a:t>集</a:t>
            </a:r>
            <a:endParaRPr lang="zh-CN" altLang="en-US" sz="240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custDataLst>
              <p:tags r:id="rId2"/>
            </p:custDataLst>
          </p:nvPr>
        </p:nvPicPr>
        <p:blipFill>
          <a:blip r:embed="rId3"/>
          <a:stretch>
            <a:fillRect/>
          </a:stretch>
        </p:blipFill>
        <p:spPr>
          <a:xfrm>
            <a:off x="1270635" y="2146935"/>
            <a:ext cx="7368540" cy="1638300"/>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1004570" y="4412615"/>
            <a:ext cx="6614160" cy="2270760"/>
          </a:xfrm>
          <a:prstGeom prst="rect">
            <a:avLst/>
          </a:prstGeom>
        </p:spPr>
      </p:pic>
      <p:sp>
        <p:nvSpPr>
          <p:cNvPr id="5" name="文本框 4"/>
          <p:cNvSpPr txBox="1"/>
          <p:nvPr>
            <p:custDataLst>
              <p:tags r:id="rId6"/>
            </p:custDataLst>
          </p:nvPr>
        </p:nvSpPr>
        <p:spPr>
          <a:xfrm>
            <a:off x="1154248" y="3785263"/>
            <a:ext cx="9308765" cy="489585"/>
          </a:xfrm>
          <a:prstGeom prst="rect">
            <a:avLst/>
          </a:prstGeom>
          <a:noFill/>
        </p:spPr>
        <p:txBody>
          <a:bodyPr wrap="square" lIns="121904" tIns="60952" rIns="121904" bIns="60952" rtlCol="0">
            <a:spAutoFit/>
          </a:bodyPr>
          <a:p>
            <a:pPr defTabSz="1219200">
              <a:defRPr/>
            </a:pPr>
            <a:r>
              <a:rPr lang="zh-CN" altLang="en-US" sz="2400" b="1" dirty="0">
                <a:solidFill>
                  <a:schemeClr val="accent1">
                    <a:lumMod val="50000"/>
                  </a:schemeClr>
                </a:solidFill>
                <a:latin typeface="微软雅黑" panose="020B0503020204020204" charset="-122"/>
                <a:ea typeface="微软雅黑" panose="020B0503020204020204" charset="-122"/>
              </a:rPr>
              <a:t>变迁</a:t>
            </a:r>
            <a:r>
              <a:rPr lang="zh-CN" altLang="en-US" sz="2400" b="1" dirty="0">
                <a:solidFill>
                  <a:schemeClr val="accent1">
                    <a:lumMod val="50000"/>
                  </a:schemeClr>
                </a:solidFill>
                <a:latin typeface="微软雅黑" panose="020B0503020204020204" charset="-122"/>
                <a:ea typeface="微软雅黑" panose="020B0503020204020204" charset="-122"/>
              </a:rPr>
              <a:t>序列</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框 91"/>
          <p:cNvSpPr txBox="1"/>
          <p:nvPr/>
        </p:nvSpPr>
        <p:spPr>
          <a:xfrm>
            <a:off x="1262724" y="263096"/>
            <a:ext cx="7793305" cy="661670"/>
          </a:xfrm>
          <a:prstGeom prst="rect">
            <a:avLst/>
          </a:prstGeom>
          <a:noFill/>
        </p:spPr>
        <p:txBody>
          <a:bodyPr wrap="square" lIns="121886" tIns="60942" rIns="121886" bIns="60942" rtlCol="0" anchor="ctr">
            <a:spAutoFit/>
          </a:bodyPr>
          <a:lstStyle/>
          <a:p>
            <a:pPr>
              <a:lnSpc>
                <a:spcPct val="110000"/>
              </a:lnSpc>
            </a:pP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Petri网:模型、理论与应用-清华大学</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en-US" altLang="zh-CN" sz="2400" b="1" dirty="0">
                <a:solidFill>
                  <a:schemeClr val="accent1">
                    <a:lumMod val="50000"/>
                  </a:schemeClr>
                </a:solidFill>
                <a:latin typeface="微软雅黑" panose="020B0503020204020204" charset="-122"/>
                <a:ea typeface="微软雅黑" panose="020B0503020204020204" charset="-122"/>
              </a:rPr>
              <a:t>Petri</a:t>
            </a:r>
            <a:r>
              <a:rPr lang="zh-CN" altLang="en-US" sz="2400" b="1" dirty="0">
                <a:solidFill>
                  <a:schemeClr val="accent1">
                    <a:lumMod val="50000"/>
                  </a:schemeClr>
                </a:solidFill>
                <a:latin typeface="微软雅黑" panose="020B0503020204020204" charset="-122"/>
                <a:ea typeface="微软雅黑" panose="020B0503020204020204" charset="-122"/>
              </a:rPr>
              <a:t>网库所变迁系统</a:t>
            </a:r>
            <a:r>
              <a:rPr lang="zh-CN" altLang="en-US" sz="2400" b="1" dirty="0">
                <a:solidFill>
                  <a:schemeClr val="accent1">
                    <a:lumMod val="50000"/>
                  </a:schemeClr>
                </a:solidFill>
                <a:latin typeface="微软雅黑" panose="020B0503020204020204" charset="-122"/>
                <a:ea typeface="微软雅黑" panose="020B0503020204020204" charset="-122"/>
              </a:rPr>
              <a:t>例子</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pic>
        <p:nvPicPr>
          <p:cNvPr id="2" name="图片 1"/>
          <p:cNvPicPr>
            <a:picLocks noChangeAspect="1"/>
          </p:cNvPicPr>
          <p:nvPr>
            <p:custDataLst>
              <p:tags r:id="rId1"/>
            </p:custDataLst>
          </p:nvPr>
        </p:nvPicPr>
        <p:blipFill>
          <a:blip r:embed="rId2"/>
          <a:stretch>
            <a:fillRect/>
          </a:stretch>
        </p:blipFill>
        <p:spPr>
          <a:xfrm>
            <a:off x="1416050" y="1623695"/>
            <a:ext cx="3101340" cy="4663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框 91"/>
          <p:cNvSpPr txBox="1"/>
          <p:nvPr/>
        </p:nvSpPr>
        <p:spPr>
          <a:xfrm>
            <a:off x="1262724" y="263096"/>
            <a:ext cx="7793305" cy="661670"/>
          </a:xfrm>
          <a:prstGeom prst="rect">
            <a:avLst/>
          </a:prstGeom>
          <a:noFill/>
        </p:spPr>
        <p:txBody>
          <a:bodyPr wrap="square" lIns="121886" tIns="60942" rIns="121886" bIns="60942" rtlCol="0" anchor="ctr">
            <a:spAutoFit/>
          </a:bodyPr>
          <a:lstStyle/>
          <a:p>
            <a:pPr>
              <a:lnSpc>
                <a:spcPct val="110000"/>
              </a:lnSpc>
            </a:pP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Petri网:模型、理论与应用-清华大学</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en-US" altLang="zh-CN" sz="2400" b="1" dirty="0">
                <a:solidFill>
                  <a:schemeClr val="accent1">
                    <a:lumMod val="50000"/>
                  </a:schemeClr>
                </a:solidFill>
                <a:latin typeface="微软雅黑" panose="020B0503020204020204" charset="-122"/>
                <a:ea typeface="微软雅黑" panose="020B0503020204020204" charset="-122"/>
              </a:rPr>
              <a:t>Petri</a:t>
            </a:r>
            <a:r>
              <a:rPr lang="zh-CN" altLang="en-US" sz="2400" b="1" dirty="0">
                <a:solidFill>
                  <a:schemeClr val="accent1">
                    <a:lumMod val="50000"/>
                  </a:schemeClr>
                </a:solidFill>
                <a:latin typeface="微软雅黑" panose="020B0503020204020204" charset="-122"/>
                <a:ea typeface="微软雅黑" panose="020B0503020204020204" charset="-122"/>
              </a:rPr>
              <a:t>网库所变迁系统例子：</a:t>
            </a:r>
            <a:r>
              <a:rPr lang="en-US" altLang="zh-CN" sz="2400" b="1" dirty="0">
                <a:solidFill>
                  <a:schemeClr val="accent1">
                    <a:lumMod val="50000"/>
                  </a:schemeClr>
                </a:solidFill>
                <a:latin typeface="微软雅黑" panose="020B0503020204020204" charset="-122"/>
                <a:ea typeface="微软雅黑" panose="020B0503020204020204" charset="-122"/>
              </a:rPr>
              <a:t>5</a:t>
            </a:r>
            <a:r>
              <a:rPr lang="zh-CN" altLang="en-US" sz="2400" b="1" dirty="0">
                <a:solidFill>
                  <a:schemeClr val="accent1">
                    <a:lumMod val="50000"/>
                  </a:schemeClr>
                </a:solidFill>
                <a:latin typeface="微软雅黑" panose="020B0503020204020204" charset="-122"/>
                <a:ea typeface="微软雅黑" panose="020B0503020204020204" charset="-122"/>
              </a:rPr>
              <a:t>个哲学家</a:t>
            </a:r>
            <a:r>
              <a:rPr lang="zh-CN" altLang="en-US" sz="2400" b="1" dirty="0">
                <a:solidFill>
                  <a:schemeClr val="accent1">
                    <a:lumMod val="50000"/>
                  </a:schemeClr>
                </a:solidFill>
                <a:latin typeface="微软雅黑" panose="020B0503020204020204" charset="-122"/>
                <a:ea typeface="微软雅黑" panose="020B0503020204020204" charset="-122"/>
              </a:rPr>
              <a:t>就餐问题</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pic>
        <p:nvPicPr>
          <p:cNvPr id="3" name="图片 2"/>
          <p:cNvPicPr>
            <a:picLocks noChangeAspect="1"/>
          </p:cNvPicPr>
          <p:nvPr>
            <p:custDataLst>
              <p:tags r:id="rId1"/>
            </p:custDataLst>
          </p:nvPr>
        </p:nvPicPr>
        <p:blipFill>
          <a:blip r:embed="rId2"/>
          <a:stretch>
            <a:fillRect/>
          </a:stretch>
        </p:blipFill>
        <p:spPr>
          <a:xfrm>
            <a:off x="1376045" y="1760855"/>
            <a:ext cx="7566660" cy="4747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框 91"/>
          <p:cNvSpPr txBox="1"/>
          <p:nvPr/>
        </p:nvSpPr>
        <p:spPr>
          <a:xfrm>
            <a:off x="1262724" y="263096"/>
            <a:ext cx="7793305" cy="661670"/>
          </a:xfrm>
          <a:prstGeom prst="rect">
            <a:avLst/>
          </a:prstGeom>
          <a:noFill/>
        </p:spPr>
        <p:txBody>
          <a:bodyPr wrap="square" lIns="121886" tIns="60942" rIns="121886" bIns="60942" rtlCol="0" anchor="ctr">
            <a:spAutoFit/>
          </a:bodyPr>
          <a:lstStyle/>
          <a:p>
            <a:pPr>
              <a:lnSpc>
                <a:spcPct val="110000"/>
              </a:lnSpc>
            </a:pP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Petri网:模型、理论与应用-清华大学</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en-US" altLang="zh-CN" sz="2400" b="1" dirty="0">
                <a:solidFill>
                  <a:schemeClr val="accent1">
                    <a:lumMod val="50000"/>
                  </a:schemeClr>
                </a:solidFill>
                <a:latin typeface="微软雅黑" panose="020B0503020204020204" charset="-122"/>
                <a:ea typeface="微软雅黑" panose="020B0503020204020204" charset="-122"/>
              </a:rPr>
              <a:t>Petri</a:t>
            </a:r>
            <a:r>
              <a:rPr lang="zh-CN" altLang="en-US" sz="2400" b="1" dirty="0">
                <a:solidFill>
                  <a:schemeClr val="accent1">
                    <a:lumMod val="50000"/>
                  </a:schemeClr>
                </a:solidFill>
                <a:latin typeface="微软雅黑" panose="020B0503020204020204" charset="-122"/>
                <a:ea typeface="微软雅黑" panose="020B0503020204020204" charset="-122"/>
              </a:rPr>
              <a:t>网分析</a:t>
            </a:r>
            <a:r>
              <a:rPr lang="zh-CN" altLang="en-US" sz="2400" b="1" dirty="0">
                <a:solidFill>
                  <a:schemeClr val="accent1">
                    <a:lumMod val="50000"/>
                  </a:schemeClr>
                </a:solidFill>
                <a:latin typeface="微软雅黑" panose="020B0503020204020204" charset="-122"/>
                <a:ea typeface="微软雅黑" panose="020B0503020204020204" charset="-122"/>
              </a:rPr>
              <a:t>方法</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pic>
        <p:nvPicPr>
          <p:cNvPr id="2" name="图片 1"/>
          <p:cNvPicPr>
            <a:picLocks noChangeAspect="1"/>
          </p:cNvPicPr>
          <p:nvPr>
            <p:custDataLst>
              <p:tags r:id="rId1"/>
            </p:custDataLst>
          </p:nvPr>
        </p:nvPicPr>
        <p:blipFill>
          <a:blip r:embed="rId2"/>
          <a:stretch>
            <a:fillRect/>
          </a:stretch>
        </p:blipFill>
        <p:spPr>
          <a:xfrm>
            <a:off x="1068705" y="1623695"/>
            <a:ext cx="6545580" cy="3863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框 91"/>
          <p:cNvSpPr txBox="1"/>
          <p:nvPr/>
        </p:nvSpPr>
        <p:spPr>
          <a:xfrm>
            <a:off x="1262724" y="263096"/>
            <a:ext cx="7793305" cy="661670"/>
          </a:xfrm>
          <a:prstGeom prst="rect">
            <a:avLst/>
          </a:prstGeom>
          <a:noFill/>
        </p:spPr>
        <p:txBody>
          <a:bodyPr wrap="square" lIns="121886" tIns="60942" rIns="121886" bIns="60942" rtlCol="0" anchor="ctr">
            <a:spAutoFit/>
          </a:bodyPr>
          <a:lstStyle/>
          <a:p>
            <a:pPr>
              <a:lnSpc>
                <a:spcPct val="110000"/>
              </a:lnSpc>
            </a:pP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Petri网:模型、理论与应用-清华大学</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zh-CN" altLang="en-US" sz="2400" b="1" dirty="0">
                <a:solidFill>
                  <a:schemeClr val="accent1">
                    <a:lumMod val="50000"/>
                  </a:schemeClr>
                </a:solidFill>
                <a:latin typeface="微软雅黑" panose="020B0503020204020204" charset="-122"/>
                <a:ea typeface="微软雅黑" panose="020B0503020204020204" charset="-122"/>
              </a:rPr>
              <a:t>资源竞争的</a:t>
            </a:r>
            <a:r>
              <a:rPr lang="en-US" altLang="zh-CN" sz="2400" b="1" dirty="0">
                <a:solidFill>
                  <a:schemeClr val="accent1">
                    <a:lumMod val="50000"/>
                  </a:schemeClr>
                </a:solidFill>
                <a:latin typeface="微软雅黑" panose="020B0503020204020204" charset="-122"/>
                <a:ea typeface="微软雅黑" panose="020B0503020204020204" charset="-122"/>
              </a:rPr>
              <a:t>Petri</a:t>
            </a:r>
            <a:r>
              <a:rPr lang="zh-CN" altLang="en-US" sz="2400" b="1" dirty="0">
                <a:solidFill>
                  <a:schemeClr val="accent1">
                    <a:lumMod val="50000"/>
                  </a:schemeClr>
                </a:solidFill>
                <a:latin typeface="微软雅黑" panose="020B0503020204020204" charset="-122"/>
                <a:ea typeface="微软雅黑" panose="020B0503020204020204" charset="-122"/>
              </a:rPr>
              <a:t>网模型</a:t>
            </a:r>
            <a:r>
              <a:rPr lang="en-US" altLang="zh-CN" sz="2400" b="1" dirty="0">
                <a:solidFill>
                  <a:schemeClr val="accent1">
                    <a:lumMod val="50000"/>
                  </a:schemeClr>
                </a:solidFill>
                <a:latin typeface="微软雅黑" panose="020B0503020204020204" charset="-122"/>
                <a:ea typeface="微软雅黑" panose="020B0503020204020204" charset="-122"/>
              </a:rPr>
              <a:t> </a:t>
            </a:r>
            <a:r>
              <a:rPr lang="zh-CN" altLang="en-US" sz="2400" b="1" dirty="0">
                <a:solidFill>
                  <a:schemeClr val="accent1">
                    <a:lumMod val="50000"/>
                  </a:schemeClr>
                </a:solidFill>
                <a:latin typeface="微软雅黑" panose="020B0503020204020204" charset="-122"/>
                <a:ea typeface="微软雅黑" panose="020B0503020204020204" charset="-122"/>
              </a:rPr>
              <a:t>与</a:t>
            </a:r>
            <a:r>
              <a:rPr lang="en-US" altLang="zh-CN" sz="2400" b="1" dirty="0">
                <a:solidFill>
                  <a:schemeClr val="accent1">
                    <a:lumMod val="50000"/>
                  </a:schemeClr>
                </a:solidFill>
                <a:latin typeface="微软雅黑" panose="020B0503020204020204" charset="-122"/>
                <a:ea typeface="微软雅黑" panose="020B0503020204020204" charset="-122"/>
              </a:rPr>
              <a:t> </a:t>
            </a:r>
            <a:r>
              <a:rPr lang="zh-CN" altLang="en-US" sz="2400" b="1" dirty="0">
                <a:solidFill>
                  <a:schemeClr val="accent1">
                    <a:lumMod val="50000"/>
                  </a:schemeClr>
                </a:solidFill>
                <a:latin typeface="微软雅黑" panose="020B0503020204020204" charset="-122"/>
                <a:ea typeface="微软雅黑" panose="020B0503020204020204" charset="-122"/>
              </a:rPr>
              <a:t>并行与同步的</a:t>
            </a:r>
            <a:r>
              <a:rPr lang="en-US" altLang="zh-CN" sz="2400" b="1" dirty="0">
                <a:solidFill>
                  <a:schemeClr val="accent1">
                    <a:lumMod val="50000"/>
                  </a:schemeClr>
                </a:solidFill>
                <a:latin typeface="微软雅黑" panose="020B0503020204020204" charset="-122"/>
                <a:ea typeface="微软雅黑" panose="020B0503020204020204" charset="-122"/>
              </a:rPr>
              <a:t>Petri </a:t>
            </a:r>
            <a:r>
              <a:rPr lang="zh-CN" altLang="en-US" sz="2400" b="1" dirty="0">
                <a:solidFill>
                  <a:schemeClr val="accent1">
                    <a:lumMod val="50000"/>
                  </a:schemeClr>
                </a:solidFill>
                <a:latin typeface="微软雅黑" panose="020B0503020204020204" charset="-122"/>
                <a:ea typeface="微软雅黑" panose="020B0503020204020204" charset="-122"/>
              </a:rPr>
              <a:t>网</a:t>
            </a:r>
            <a:r>
              <a:rPr lang="zh-CN" altLang="en-US" sz="2400" b="1" dirty="0">
                <a:solidFill>
                  <a:schemeClr val="accent1">
                    <a:lumMod val="50000"/>
                  </a:schemeClr>
                </a:solidFill>
                <a:latin typeface="微软雅黑" panose="020B0503020204020204" charset="-122"/>
                <a:ea typeface="微软雅黑" panose="020B0503020204020204" charset="-122"/>
              </a:rPr>
              <a:t>模型</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pic>
        <p:nvPicPr>
          <p:cNvPr id="4" name="图片 3"/>
          <p:cNvPicPr>
            <a:picLocks noChangeAspect="1"/>
          </p:cNvPicPr>
          <p:nvPr>
            <p:custDataLst>
              <p:tags r:id="rId1"/>
            </p:custDataLst>
          </p:nvPr>
        </p:nvPicPr>
        <p:blipFill>
          <a:blip r:embed="rId2"/>
          <a:stretch>
            <a:fillRect/>
          </a:stretch>
        </p:blipFill>
        <p:spPr>
          <a:xfrm>
            <a:off x="237490" y="1833245"/>
            <a:ext cx="5086350" cy="294830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5171440" y="2124710"/>
            <a:ext cx="6254750" cy="2513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框 91"/>
          <p:cNvSpPr txBox="1"/>
          <p:nvPr/>
        </p:nvSpPr>
        <p:spPr>
          <a:xfrm>
            <a:off x="1262724" y="263096"/>
            <a:ext cx="7793305" cy="661670"/>
          </a:xfrm>
          <a:prstGeom prst="rect">
            <a:avLst/>
          </a:prstGeom>
          <a:noFill/>
        </p:spPr>
        <p:txBody>
          <a:bodyPr wrap="square" lIns="121886" tIns="60942" rIns="121886" bIns="60942" rtlCol="0" anchor="ctr">
            <a:spAutoFit/>
          </a:bodyPr>
          <a:lstStyle/>
          <a:p>
            <a:pPr>
              <a:lnSpc>
                <a:spcPct val="110000"/>
              </a:lnSpc>
            </a:pP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Petri网:模型、理论与应用-清华大学</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en-US" altLang="zh-CN" sz="2400" b="1" dirty="0">
                <a:solidFill>
                  <a:schemeClr val="accent1">
                    <a:lumMod val="50000"/>
                  </a:schemeClr>
                </a:solidFill>
                <a:latin typeface="微软雅黑" panose="020B0503020204020204" charset="-122"/>
                <a:ea typeface="微软雅黑" panose="020B0503020204020204" charset="-122"/>
              </a:rPr>
              <a:t>Petri</a:t>
            </a:r>
            <a:r>
              <a:rPr lang="zh-CN" altLang="en-US" sz="2400" b="1" dirty="0">
                <a:solidFill>
                  <a:schemeClr val="accent1">
                    <a:lumMod val="50000"/>
                  </a:schemeClr>
                </a:solidFill>
                <a:latin typeface="微软雅黑" panose="020B0503020204020204" charset="-122"/>
                <a:ea typeface="微软雅黑" panose="020B0503020204020204" charset="-122"/>
              </a:rPr>
              <a:t>网的</a:t>
            </a:r>
            <a:r>
              <a:rPr lang="zh-CN" altLang="en-US" sz="2400" b="1" dirty="0">
                <a:solidFill>
                  <a:schemeClr val="accent1">
                    <a:lumMod val="50000"/>
                  </a:schemeClr>
                </a:solidFill>
                <a:latin typeface="微软雅黑" panose="020B0503020204020204" charset="-122"/>
                <a:ea typeface="微软雅黑" panose="020B0503020204020204" charset="-122"/>
              </a:rPr>
              <a:t>特点</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sp>
        <p:nvSpPr>
          <p:cNvPr id="5" name="文本框 4"/>
          <p:cNvSpPr txBox="1"/>
          <p:nvPr/>
        </p:nvSpPr>
        <p:spPr>
          <a:xfrm>
            <a:off x="1263015" y="1833245"/>
            <a:ext cx="9110345" cy="848995"/>
          </a:xfrm>
          <a:prstGeom prst="rect">
            <a:avLst/>
          </a:prstGeom>
          <a:noFill/>
        </p:spPr>
        <p:txBody>
          <a:bodyPr wrap="square" rtlCol="0">
            <a:noAutofit/>
          </a:bodyPr>
          <a:p>
            <a:r>
              <a:rPr lang="en-US" altLang="zh-CN" sz="2400"/>
              <a:t>· </a:t>
            </a:r>
            <a:r>
              <a:rPr lang="zh-CN" altLang="en-US" sz="2400"/>
              <a:t>尊重自然规律，没有任何形式的全局控制（异步），局部确定是最核心的</a:t>
            </a:r>
            <a:r>
              <a:rPr lang="zh-CN" altLang="en-US" sz="2400"/>
              <a:t>原理</a:t>
            </a:r>
            <a:endParaRPr lang="zh-CN" altLang="en-US" sz="2400"/>
          </a:p>
        </p:txBody>
      </p:sp>
      <p:sp>
        <p:nvSpPr>
          <p:cNvPr id="2" name="文本框 1"/>
          <p:cNvSpPr txBox="1"/>
          <p:nvPr>
            <p:custDataLst>
              <p:tags r:id="rId1"/>
            </p:custDataLst>
          </p:nvPr>
        </p:nvSpPr>
        <p:spPr>
          <a:xfrm>
            <a:off x="1270635" y="2786380"/>
            <a:ext cx="9110345" cy="848995"/>
          </a:xfrm>
          <a:prstGeom prst="rect">
            <a:avLst/>
          </a:prstGeom>
          <a:noFill/>
        </p:spPr>
        <p:txBody>
          <a:bodyPr wrap="square" rtlCol="0">
            <a:noAutofit/>
          </a:bodyPr>
          <a:p>
            <a:r>
              <a:rPr lang="en-US" altLang="zh-CN" sz="2400"/>
              <a:t>· </a:t>
            </a:r>
            <a:r>
              <a:rPr lang="zh-CN" altLang="en-US" sz="2400"/>
              <a:t>对基本自然现象有准确的定义，顺序，并发，冲突，冲撞，</a:t>
            </a:r>
            <a:r>
              <a:rPr lang="zh-CN" altLang="en-US" sz="2400"/>
              <a:t>同步</a:t>
            </a:r>
            <a:endParaRPr lang="zh-CN" altLang="en-US" sz="2400"/>
          </a:p>
        </p:txBody>
      </p:sp>
      <p:sp>
        <p:nvSpPr>
          <p:cNvPr id="3" name="文本框 2"/>
          <p:cNvSpPr txBox="1"/>
          <p:nvPr>
            <p:custDataLst>
              <p:tags r:id="rId2"/>
            </p:custDataLst>
          </p:nvPr>
        </p:nvSpPr>
        <p:spPr>
          <a:xfrm>
            <a:off x="1270635" y="3590925"/>
            <a:ext cx="9110345" cy="848995"/>
          </a:xfrm>
          <a:prstGeom prst="rect">
            <a:avLst/>
          </a:prstGeom>
          <a:noFill/>
        </p:spPr>
        <p:txBody>
          <a:bodyPr wrap="square" rtlCol="0">
            <a:noAutofit/>
          </a:bodyPr>
          <a:p>
            <a:r>
              <a:rPr lang="en-US" altLang="zh-CN" sz="2400"/>
              <a:t>· </a:t>
            </a:r>
            <a:r>
              <a:rPr lang="zh-CN" altLang="en-US" sz="2400"/>
              <a:t>只在定义全局性质时需要全局状态，如活性，</a:t>
            </a:r>
            <a:r>
              <a:rPr lang="zh-CN" altLang="en-US" sz="2400"/>
              <a:t>有界性</a:t>
            </a:r>
            <a:endParaRPr lang="zh-CN" altLang="en-US" sz="2400"/>
          </a:p>
          <a:p>
            <a:endParaRPr lang="zh-CN" altLang="en-US" sz="2400"/>
          </a:p>
          <a:p>
            <a:endParaRPr lang="zh-CN" altLang="en-US" sz="2400"/>
          </a:p>
        </p:txBody>
      </p:sp>
      <p:sp>
        <p:nvSpPr>
          <p:cNvPr id="6" name="文本框 5"/>
          <p:cNvSpPr txBox="1"/>
          <p:nvPr>
            <p:custDataLst>
              <p:tags r:id="rId3"/>
            </p:custDataLst>
          </p:nvPr>
        </p:nvSpPr>
        <p:spPr>
          <a:xfrm>
            <a:off x="1263015" y="4281805"/>
            <a:ext cx="9110345" cy="848995"/>
          </a:xfrm>
          <a:prstGeom prst="rect">
            <a:avLst/>
          </a:prstGeom>
          <a:noFill/>
        </p:spPr>
        <p:txBody>
          <a:bodyPr wrap="square" rtlCol="0">
            <a:noAutofit/>
          </a:bodyPr>
          <a:p>
            <a:r>
              <a:rPr lang="en-US" altLang="zh-CN" sz="2400"/>
              <a:t>· </a:t>
            </a:r>
            <a:r>
              <a:rPr lang="zh-CN" altLang="en-US" sz="2400"/>
              <a:t>关键概念如变迁规则，基本现象等只涉及</a:t>
            </a:r>
            <a:r>
              <a:rPr lang="zh-CN" altLang="en-US" sz="2400"/>
              <a:t>局部状态</a:t>
            </a:r>
            <a:endParaRPr lang="zh-CN" altLang="en-US" sz="2400"/>
          </a:p>
          <a:p>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框 91"/>
          <p:cNvSpPr txBox="1"/>
          <p:nvPr/>
        </p:nvSpPr>
        <p:spPr>
          <a:xfrm>
            <a:off x="1262724" y="263096"/>
            <a:ext cx="7793305" cy="661670"/>
          </a:xfrm>
          <a:prstGeom prst="rect">
            <a:avLst/>
          </a:prstGeom>
          <a:noFill/>
        </p:spPr>
        <p:txBody>
          <a:bodyPr wrap="square" lIns="121886" tIns="60942" rIns="121886" bIns="60942" rtlCol="0" anchor="ctr">
            <a:spAutoFit/>
          </a:bodyPr>
          <a:lstStyle/>
          <a:p>
            <a:pPr>
              <a:lnSpc>
                <a:spcPct val="110000"/>
              </a:lnSpc>
            </a:pP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sym typeface="+mn-ea"/>
              </a:rPr>
              <a:t>Petri网:模型、理论与应用-清华大学</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en-US" altLang="zh-CN" sz="2400" b="1" dirty="0">
                <a:solidFill>
                  <a:schemeClr val="accent1">
                    <a:lumMod val="50000"/>
                  </a:schemeClr>
                </a:solidFill>
                <a:latin typeface="微软雅黑" panose="020B0503020204020204" charset="-122"/>
                <a:ea typeface="微软雅黑" panose="020B0503020204020204" charset="-122"/>
              </a:rPr>
              <a:t>Petri</a:t>
            </a:r>
            <a:r>
              <a:rPr lang="zh-CN" altLang="en-US" sz="2400" b="1" dirty="0">
                <a:solidFill>
                  <a:schemeClr val="accent1">
                    <a:lumMod val="50000"/>
                  </a:schemeClr>
                </a:solidFill>
                <a:latin typeface="微软雅黑" panose="020B0503020204020204" charset="-122"/>
                <a:ea typeface="微软雅黑" panose="020B0503020204020204" charset="-122"/>
              </a:rPr>
              <a:t>网</a:t>
            </a:r>
            <a:r>
              <a:rPr lang="zh-CN" altLang="en-US" sz="2400" b="1" dirty="0">
                <a:solidFill>
                  <a:schemeClr val="accent1">
                    <a:lumMod val="50000"/>
                  </a:schemeClr>
                </a:solidFill>
                <a:latin typeface="微软雅黑" panose="020B0503020204020204" charset="-122"/>
                <a:ea typeface="微软雅黑" panose="020B0503020204020204" charset="-122"/>
              </a:rPr>
              <a:t>系统</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sp>
        <p:nvSpPr>
          <p:cNvPr id="5" name="文本框 4"/>
          <p:cNvSpPr txBox="1"/>
          <p:nvPr/>
        </p:nvSpPr>
        <p:spPr>
          <a:xfrm>
            <a:off x="1263015" y="1833245"/>
            <a:ext cx="9110345" cy="848995"/>
          </a:xfrm>
          <a:prstGeom prst="rect">
            <a:avLst/>
          </a:prstGeom>
          <a:noFill/>
        </p:spPr>
        <p:txBody>
          <a:bodyPr wrap="square" rtlCol="0">
            <a:noAutofit/>
          </a:bodyPr>
          <a:p>
            <a:r>
              <a:rPr lang="zh-CN" altLang="en-US" sz="2400"/>
              <a:t>两类元素：资源（物质资源，信息资源）变化（量变、</a:t>
            </a:r>
            <a:r>
              <a:rPr lang="zh-CN" altLang="en-US" sz="2400"/>
              <a:t>质变）</a:t>
            </a:r>
            <a:endParaRPr lang="zh-CN" altLang="en-US" sz="2400"/>
          </a:p>
        </p:txBody>
      </p:sp>
      <p:sp>
        <p:nvSpPr>
          <p:cNvPr id="2" name="文本框 1"/>
          <p:cNvSpPr txBox="1"/>
          <p:nvPr>
            <p:custDataLst>
              <p:tags r:id="rId1"/>
            </p:custDataLst>
          </p:nvPr>
        </p:nvSpPr>
        <p:spPr>
          <a:xfrm>
            <a:off x="1270635" y="2786380"/>
            <a:ext cx="9110345" cy="848995"/>
          </a:xfrm>
          <a:prstGeom prst="rect">
            <a:avLst/>
          </a:prstGeom>
          <a:noFill/>
        </p:spPr>
        <p:txBody>
          <a:bodyPr wrap="square" rtlCol="0">
            <a:noAutofit/>
          </a:bodyPr>
          <a:p>
            <a:r>
              <a:rPr lang="zh-CN" altLang="en-US" sz="2400"/>
              <a:t>相依想成：资源引起变化，</a:t>
            </a:r>
            <a:r>
              <a:rPr lang="zh-CN" altLang="en-US" sz="2400"/>
              <a:t>变化</a:t>
            </a:r>
            <a:endParaRPr lang="zh-CN" altLang="en-US" sz="2400"/>
          </a:p>
        </p:txBody>
      </p:sp>
      <p:sp>
        <p:nvSpPr>
          <p:cNvPr id="3" name="文本框 2"/>
          <p:cNvSpPr txBox="1"/>
          <p:nvPr>
            <p:custDataLst>
              <p:tags r:id="rId2"/>
            </p:custDataLst>
          </p:nvPr>
        </p:nvSpPr>
        <p:spPr>
          <a:xfrm>
            <a:off x="1270635" y="3590925"/>
            <a:ext cx="9110345" cy="848995"/>
          </a:xfrm>
          <a:prstGeom prst="rect">
            <a:avLst/>
          </a:prstGeom>
          <a:noFill/>
        </p:spPr>
        <p:txBody>
          <a:bodyPr wrap="square" rtlCol="0">
            <a:noAutofit/>
          </a:bodyPr>
          <a:p>
            <a:r>
              <a:rPr lang="zh-CN" altLang="en-US" sz="2400"/>
              <a:t>资源是客观存在，变化是</a:t>
            </a:r>
            <a:r>
              <a:rPr lang="zh-CN" altLang="en-US" sz="2400"/>
              <a:t>自然规律</a:t>
            </a:r>
            <a:endParaRPr lang="zh-CN" altLang="en-US" sz="2400"/>
          </a:p>
          <a:p>
            <a:endParaRPr lang="zh-CN" altLang="en-US" sz="2400"/>
          </a:p>
        </p:txBody>
      </p:sp>
      <p:sp>
        <p:nvSpPr>
          <p:cNvPr id="6" name="文本框 5"/>
          <p:cNvSpPr txBox="1"/>
          <p:nvPr>
            <p:custDataLst>
              <p:tags r:id="rId3"/>
            </p:custDataLst>
          </p:nvPr>
        </p:nvSpPr>
        <p:spPr>
          <a:xfrm>
            <a:off x="1263015" y="4281805"/>
            <a:ext cx="9110345" cy="848995"/>
          </a:xfrm>
          <a:prstGeom prst="rect">
            <a:avLst/>
          </a:prstGeom>
          <a:noFill/>
        </p:spPr>
        <p:txBody>
          <a:bodyPr wrap="square" rtlCol="0">
            <a:noAutofit/>
          </a:bodyPr>
          <a:p>
            <a:r>
              <a:rPr lang="zh-CN" altLang="en-US" sz="2400"/>
              <a:t>网系统行为和结构特征不依赖物理</a:t>
            </a:r>
            <a:r>
              <a:rPr lang="zh-CN" altLang="en-US" sz="2400"/>
              <a:t>解释</a:t>
            </a:r>
            <a:endParaRPr lang="zh-CN" altLang="en-US" sz="2400"/>
          </a:p>
        </p:txBody>
      </p:sp>
      <p:sp>
        <p:nvSpPr>
          <p:cNvPr id="4" name="文本框 3"/>
          <p:cNvSpPr txBox="1"/>
          <p:nvPr>
            <p:custDataLst>
              <p:tags r:id="rId4"/>
            </p:custDataLst>
          </p:nvPr>
        </p:nvSpPr>
        <p:spPr>
          <a:xfrm>
            <a:off x="1270635" y="4968875"/>
            <a:ext cx="9110345" cy="848995"/>
          </a:xfrm>
          <a:prstGeom prst="rect">
            <a:avLst/>
          </a:prstGeom>
          <a:noFill/>
        </p:spPr>
        <p:txBody>
          <a:bodyPr wrap="square" rtlCol="0">
            <a:noAutofit/>
          </a:bodyPr>
          <a:p>
            <a:r>
              <a:rPr lang="zh-CN" altLang="en-US" sz="2400"/>
              <a:t>基本现象，同步距离等概念，在不同领域有不同的</a:t>
            </a:r>
            <a:r>
              <a:rPr lang="zh-CN" altLang="en-US" sz="2400"/>
              <a:t>解释</a:t>
            </a:r>
            <a:endParaRPr lang="zh-CN" altLang="en-US" sz="2400"/>
          </a:p>
          <a:p>
            <a:endParaRPr lang="zh-CN" altLang="en-US" sz="2400"/>
          </a:p>
          <a:p>
            <a:r>
              <a:rPr lang="zh-CN" altLang="en-US" sz="2400"/>
              <a:t>是沟通不同领域的</a:t>
            </a:r>
            <a:r>
              <a:rPr lang="zh-CN" altLang="en-US" sz="2400"/>
              <a:t>桥梁</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框 91"/>
          <p:cNvSpPr txBox="1"/>
          <p:nvPr/>
        </p:nvSpPr>
        <p:spPr>
          <a:xfrm>
            <a:off x="1262724" y="263096"/>
            <a:ext cx="7793305" cy="661670"/>
          </a:xfrm>
          <a:prstGeom prst="rect">
            <a:avLst/>
          </a:prstGeom>
          <a:noFill/>
        </p:spPr>
        <p:txBody>
          <a:bodyPr wrap="square" lIns="121886" tIns="60942" rIns="121886" bIns="60942" rtlCol="0" anchor="ctr">
            <a:spAutoFit/>
          </a:bodyPr>
          <a:lstStyle/>
          <a:p>
            <a:pPr>
              <a:lnSpc>
                <a:spcPct val="110000"/>
              </a:lnSpc>
            </a:pP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背景介绍</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en-US" altLang="zh-CN" sz="2400" b="1" dirty="0">
                <a:solidFill>
                  <a:schemeClr val="accent1">
                    <a:lumMod val="50000"/>
                  </a:schemeClr>
                </a:solidFill>
                <a:latin typeface="微软雅黑" panose="020B0503020204020204" charset="-122"/>
                <a:ea typeface="微软雅黑" panose="020B0503020204020204" charset="-122"/>
              </a:rPr>
              <a:t>Petri</a:t>
            </a:r>
            <a:r>
              <a:rPr lang="zh-CN" altLang="en-US" sz="2400" b="1" dirty="0">
                <a:solidFill>
                  <a:schemeClr val="accent1">
                    <a:lumMod val="50000"/>
                  </a:schemeClr>
                </a:solidFill>
                <a:latin typeface="微软雅黑" panose="020B0503020204020204" charset="-122"/>
                <a:ea typeface="微软雅黑" panose="020B0503020204020204" charset="-122"/>
              </a:rPr>
              <a:t>网</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sp>
        <p:nvSpPr>
          <p:cNvPr id="2" name="文本框 1"/>
          <p:cNvSpPr txBox="1"/>
          <p:nvPr/>
        </p:nvSpPr>
        <p:spPr>
          <a:xfrm>
            <a:off x="1190625" y="1717675"/>
            <a:ext cx="10294620" cy="1568450"/>
          </a:xfrm>
          <a:prstGeom prst="rect">
            <a:avLst/>
          </a:prstGeom>
          <a:noFill/>
        </p:spPr>
        <p:txBody>
          <a:bodyPr wrap="square" rtlCol="0" anchor="t">
            <a:spAutoFit/>
          </a:bodyPr>
          <a:p>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Petri网是对</a:t>
            </a:r>
            <a:r>
              <a:rPr lang="zh-CN" altLang="en-US" sz="2400" b="1">
                <a:latin typeface="微软雅黑" panose="020B0503020204020204" charset="-122"/>
                <a:ea typeface="微软雅黑" panose="020B0503020204020204" charset="-122"/>
                <a:cs typeface="微软雅黑" panose="020B0503020204020204" charset="-122"/>
              </a:rPr>
              <a:t>离散并行系统的数学表示</a:t>
            </a:r>
            <a:r>
              <a:rPr lang="zh-CN" altLang="en-US" sz="2400">
                <a:latin typeface="微软雅黑" panose="020B0503020204020204" charset="-122"/>
                <a:ea typeface="微软雅黑" panose="020B0503020204020204" charset="-122"/>
                <a:cs typeface="微软雅黑" panose="020B0503020204020204" charset="-122"/>
              </a:rPr>
              <a:t>。适合于</a:t>
            </a:r>
            <a:r>
              <a:rPr lang="zh-CN" altLang="en-US" sz="2400" b="1">
                <a:latin typeface="微软雅黑" panose="020B0503020204020204" charset="-122"/>
                <a:ea typeface="微软雅黑" panose="020B0503020204020204" charset="-122"/>
                <a:cs typeface="微软雅黑" panose="020B0503020204020204" charset="-122"/>
              </a:rPr>
              <a:t>描述异步的、并发的计算机系统模型</a:t>
            </a:r>
            <a:r>
              <a:rPr lang="zh-CN" altLang="en-US" sz="2400">
                <a:latin typeface="微软雅黑" panose="020B0503020204020204" charset="-122"/>
                <a:ea typeface="微软雅黑" panose="020B0503020204020204" charset="-122"/>
                <a:cs typeface="微软雅黑" panose="020B0503020204020204" charset="-122"/>
              </a:rPr>
              <a:t>。 Petri网既有严格的数学表述方式，也有直观的图形表达方式，既有丰富的系统描述手段和系统行为分析技术，又为计算机科学提供坚实的概念基础。</a:t>
            </a:r>
            <a:endParaRPr lang="zh-CN" altLang="en-US" sz="2400">
              <a:latin typeface="微软雅黑" panose="020B0503020204020204" charset="-122"/>
              <a:ea typeface="微软雅黑" panose="020B0503020204020204" charset="-122"/>
              <a:cs typeface="微软雅黑" panose="020B0503020204020204" charset="-122"/>
            </a:endParaRPr>
          </a:p>
        </p:txBody>
      </p:sp>
      <p:pic>
        <p:nvPicPr>
          <p:cNvPr id="100" name="图片 99"/>
          <p:cNvPicPr/>
          <p:nvPr/>
        </p:nvPicPr>
        <p:blipFill>
          <a:blip r:embed="rId1"/>
          <a:srcRect r="-604" b="10454"/>
          <a:stretch>
            <a:fillRect/>
          </a:stretch>
        </p:blipFill>
        <p:spPr>
          <a:xfrm>
            <a:off x="3495675" y="2926080"/>
            <a:ext cx="4649470" cy="2182495"/>
          </a:xfrm>
          <a:prstGeom prst="rect">
            <a:avLst/>
          </a:prstGeom>
          <a:noFill/>
          <a:ln w="9525">
            <a:noFill/>
          </a:ln>
        </p:spPr>
      </p:pic>
      <p:sp>
        <p:nvSpPr>
          <p:cNvPr id="3" name="文本框 2"/>
          <p:cNvSpPr txBox="1"/>
          <p:nvPr>
            <p:custDataLst>
              <p:tags r:id="rId2"/>
            </p:custDataLst>
          </p:nvPr>
        </p:nvSpPr>
        <p:spPr>
          <a:xfrm>
            <a:off x="1386840" y="5313680"/>
            <a:ext cx="10294620" cy="829945"/>
          </a:xfrm>
          <a:prstGeom prst="rect">
            <a:avLst/>
          </a:prstGeom>
          <a:noFill/>
        </p:spPr>
        <p:txBody>
          <a:bodyPr wrap="square" rtlCol="0" anchor="t">
            <a:spAutoFit/>
          </a:bodyPr>
          <a:p>
            <a:r>
              <a:rPr lang="en-US" altLang="zh-CN" sz="2400" b="1">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简单的</a:t>
            </a:r>
            <a:r>
              <a:rPr lang="en-US" altLang="zh-CN" sz="2400">
                <a:latin typeface="微软雅黑" panose="020B0503020204020204" charset="-122"/>
                <a:ea typeface="微软雅黑" panose="020B0503020204020204" charset="-122"/>
                <a:cs typeface="微软雅黑" panose="020B0503020204020204" charset="-122"/>
              </a:rPr>
              <a:t>Petri</a:t>
            </a:r>
            <a:r>
              <a:rPr lang="zh-CN" altLang="en-US" sz="2400">
                <a:latin typeface="微软雅黑" panose="020B0503020204020204" charset="-122"/>
                <a:ea typeface="微软雅黑" panose="020B0503020204020204" charset="-122"/>
                <a:cs typeface="微软雅黑" panose="020B0503020204020204" charset="-122"/>
              </a:rPr>
              <a:t>网包含四个基本元素：</a:t>
            </a:r>
            <a:r>
              <a:rPr lang="zh-CN" altLang="en-US" sz="2400">
                <a:solidFill>
                  <a:srgbClr val="FF0000"/>
                </a:solidFill>
                <a:latin typeface="微软雅黑" panose="020B0503020204020204" charset="-122"/>
                <a:ea typeface="微软雅黑" panose="020B0503020204020204" charset="-122"/>
                <a:cs typeface="微软雅黑" panose="020B0503020204020204" charset="-122"/>
              </a:rPr>
              <a:t>库所</a:t>
            </a:r>
            <a:r>
              <a:rPr lang="en-US" altLang="zh-CN" sz="2400">
                <a:solidFill>
                  <a:srgbClr val="FF0000"/>
                </a:solidFill>
                <a:latin typeface="微软雅黑" panose="020B0503020204020204" charset="-122"/>
                <a:ea typeface="微软雅黑" panose="020B0503020204020204" charset="-122"/>
                <a:cs typeface="微软雅黑" panose="020B0503020204020204" charset="-122"/>
              </a:rPr>
              <a:t>(place)</a:t>
            </a:r>
            <a:r>
              <a:rPr lang="zh-CN" altLang="en-US" sz="2400">
                <a:solidFill>
                  <a:srgbClr val="FF0000"/>
                </a:solidFill>
                <a:latin typeface="微软雅黑" panose="020B0503020204020204" charset="-122"/>
                <a:ea typeface="微软雅黑" panose="020B0503020204020204" charset="-122"/>
                <a:cs typeface="微软雅黑" panose="020B0503020204020204" charset="-122"/>
              </a:rPr>
              <a:t>、变迁</a:t>
            </a:r>
            <a:r>
              <a:rPr lang="en-US" altLang="zh-CN" sz="2400">
                <a:solidFill>
                  <a:srgbClr val="FF0000"/>
                </a:solidFill>
                <a:latin typeface="微软雅黑" panose="020B0503020204020204" charset="-122"/>
                <a:ea typeface="微软雅黑" panose="020B0503020204020204" charset="-122"/>
                <a:cs typeface="微软雅黑" panose="020B0503020204020204" charset="-122"/>
              </a:rPr>
              <a:t>(transition)</a:t>
            </a:r>
            <a:r>
              <a:rPr lang="zh-CN" altLang="en-US" sz="2400">
                <a:solidFill>
                  <a:srgbClr val="FF0000"/>
                </a:solidFill>
                <a:latin typeface="微软雅黑" panose="020B0503020204020204" charset="-122"/>
                <a:ea typeface="微软雅黑" panose="020B0503020204020204" charset="-122"/>
                <a:cs typeface="微软雅黑" panose="020B0503020204020204" charset="-122"/>
              </a:rPr>
              <a:t>、有向弧（</a:t>
            </a:r>
            <a:r>
              <a:rPr lang="en-US" altLang="zh-CN" sz="2400">
                <a:solidFill>
                  <a:srgbClr val="FF0000"/>
                </a:solidFill>
                <a:latin typeface="微软雅黑" panose="020B0503020204020204" charset="-122"/>
                <a:ea typeface="微软雅黑" panose="020B0503020204020204" charset="-122"/>
                <a:cs typeface="微软雅黑" panose="020B0503020204020204" charset="-122"/>
              </a:rPr>
              <a:t>arc</a:t>
            </a:r>
            <a:r>
              <a:rPr lang="zh-CN" altLang="en-US" sz="2400">
                <a:solidFill>
                  <a:srgbClr val="FF0000"/>
                </a:solidFill>
                <a:latin typeface="微软雅黑" panose="020B0503020204020204" charset="-122"/>
                <a:ea typeface="微软雅黑" panose="020B0503020204020204" charset="-122"/>
                <a:cs typeface="微软雅黑" panose="020B0503020204020204" charset="-122"/>
              </a:rPr>
              <a:t>）以及令牌（</a:t>
            </a:r>
            <a:r>
              <a:rPr lang="en-US" altLang="zh-CN" sz="2400">
                <a:solidFill>
                  <a:srgbClr val="FF0000"/>
                </a:solidFill>
                <a:latin typeface="微软雅黑" panose="020B0503020204020204" charset="-122"/>
                <a:ea typeface="微软雅黑" panose="020B0503020204020204" charset="-122"/>
                <a:cs typeface="微软雅黑" panose="020B0503020204020204" charset="-122"/>
              </a:rPr>
              <a:t>token</a:t>
            </a:r>
            <a:r>
              <a:rPr lang="zh-CN" altLang="en-US" sz="2400">
                <a:solidFill>
                  <a:srgbClr val="FF0000"/>
                </a:solidFill>
                <a:latin typeface="微软雅黑" panose="020B0503020204020204" charset="-122"/>
                <a:ea typeface="微软雅黑" panose="020B0503020204020204" charset="-122"/>
                <a:cs typeface="微软雅黑" panose="020B0503020204020204" charset="-122"/>
              </a:rPr>
              <a:t>）</a:t>
            </a:r>
            <a:endParaRPr lang="zh-CN" altLang="en-US" sz="240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框 91"/>
          <p:cNvSpPr txBox="1"/>
          <p:nvPr/>
        </p:nvSpPr>
        <p:spPr>
          <a:xfrm>
            <a:off x="1262724" y="263096"/>
            <a:ext cx="7793305" cy="661670"/>
          </a:xfrm>
          <a:prstGeom prst="rect">
            <a:avLst/>
          </a:prstGeom>
          <a:noFill/>
        </p:spPr>
        <p:txBody>
          <a:bodyPr wrap="square" lIns="121886" tIns="60942" rIns="121886" bIns="60942" rtlCol="0" anchor="ctr">
            <a:spAutoFit/>
          </a:bodyPr>
          <a:lstStyle/>
          <a:p>
            <a:pPr>
              <a:lnSpc>
                <a:spcPct val="110000"/>
              </a:lnSpc>
            </a:pP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背景介绍</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en-US" altLang="zh-CN" sz="2400" b="1" dirty="0">
                <a:solidFill>
                  <a:schemeClr val="accent1">
                    <a:lumMod val="50000"/>
                  </a:schemeClr>
                </a:solidFill>
                <a:latin typeface="微软雅黑" panose="020B0503020204020204" charset="-122"/>
                <a:ea typeface="微软雅黑" panose="020B0503020204020204" charset="-122"/>
              </a:rPr>
              <a:t>Petri</a:t>
            </a:r>
            <a:r>
              <a:rPr lang="zh-CN" altLang="en-US" sz="2400" b="1" dirty="0">
                <a:solidFill>
                  <a:schemeClr val="accent1">
                    <a:lumMod val="50000"/>
                  </a:schemeClr>
                </a:solidFill>
                <a:latin typeface="微软雅黑" panose="020B0503020204020204" charset="-122"/>
                <a:ea typeface="微软雅黑" panose="020B0503020204020204" charset="-122"/>
              </a:rPr>
              <a:t>网基本</a:t>
            </a:r>
            <a:r>
              <a:rPr lang="zh-CN" altLang="en-US" sz="2400" b="1" dirty="0">
                <a:solidFill>
                  <a:schemeClr val="accent1">
                    <a:lumMod val="50000"/>
                  </a:schemeClr>
                </a:solidFill>
                <a:latin typeface="微软雅黑" panose="020B0503020204020204" charset="-122"/>
                <a:ea typeface="微软雅黑" panose="020B0503020204020204" charset="-122"/>
              </a:rPr>
              <a:t>概念</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pic>
        <p:nvPicPr>
          <p:cNvPr id="100" name="图片 99"/>
          <p:cNvPicPr/>
          <p:nvPr/>
        </p:nvPicPr>
        <p:blipFill>
          <a:blip r:embed="rId1"/>
          <a:srcRect t="14460" r="-604" b="10454"/>
          <a:stretch>
            <a:fillRect/>
          </a:stretch>
        </p:blipFill>
        <p:spPr>
          <a:xfrm>
            <a:off x="6677025" y="138430"/>
            <a:ext cx="4649470" cy="1830070"/>
          </a:xfrm>
          <a:prstGeom prst="rect">
            <a:avLst/>
          </a:prstGeom>
          <a:noFill/>
          <a:ln w="9525">
            <a:noFill/>
          </a:ln>
        </p:spPr>
      </p:pic>
      <p:sp>
        <p:nvSpPr>
          <p:cNvPr id="3" name="文本框 2"/>
          <p:cNvSpPr txBox="1"/>
          <p:nvPr>
            <p:custDataLst>
              <p:tags r:id="rId2"/>
            </p:custDataLst>
          </p:nvPr>
        </p:nvSpPr>
        <p:spPr>
          <a:xfrm>
            <a:off x="1190625" y="2049780"/>
            <a:ext cx="10294620" cy="829945"/>
          </a:xfrm>
          <a:prstGeom prst="rect">
            <a:avLst/>
          </a:prstGeom>
          <a:noFill/>
        </p:spPr>
        <p:txBody>
          <a:bodyPr wrap="square" rtlCol="0" anchor="t">
            <a:spAutoFit/>
          </a:bodyPr>
          <a:p>
            <a:r>
              <a:rPr lang="en-US" altLang="zh-CN" sz="2400" b="1">
                <a:latin typeface="微软雅黑" panose="020B0503020204020204" charset="-122"/>
                <a:ea typeface="微软雅黑" panose="020B0503020204020204" charset="-122"/>
                <a:cs typeface="微软雅黑" panose="020B0503020204020204" charset="-122"/>
              </a:rPr>
              <a:t>· </a:t>
            </a:r>
            <a:r>
              <a:rPr lang="zh-CN" altLang="en-US" sz="2400" b="1">
                <a:latin typeface="微软雅黑" panose="020B0503020204020204" charset="-122"/>
                <a:ea typeface="微软雅黑" panose="020B0503020204020204" charset="-122"/>
                <a:cs typeface="微软雅黑" panose="020B0503020204020204" charset="-122"/>
              </a:rPr>
              <a:t>库所</a:t>
            </a:r>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place</a:t>
            </a:r>
            <a:r>
              <a:rPr lang="zh-CN" altLang="en-US" sz="2400">
                <a:latin typeface="微软雅黑" panose="020B0503020204020204" charset="-122"/>
                <a:ea typeface="微软雅黑" panose="020B0503020204020204" charset="-122"/>
                <a:cs typeface="微软雅黑" panose="020B0503020204020204" charset="-122"/>
              </a:rPr>
              <a:t>）：使用圆形节点表示，是容纳资源或者令牌的场所，其容量可以人为设置，也可以设置为</a:t>
            </a:r>
            <a:r>
              <a:rPr lang="zh-CN" altLang="en-US" sz="2400">
                <a:latin typeface="微软雅黑" panose="020B0503020204020204" charset="-122"/>
                <a:ea typeface="微软雅黑" panose="020B0503020204020204" charset="-122"/>
                <a:cs typeface="微软雅黑" panose="020B0503020204020204" charset="-122"/>
              </a:rPr>
              <a:t>无穷大。</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custDataLst>
              <p:tags r:id="rId3"/>
            </p:custDataLst>
          </p:nvPr>
        </p:nvSpPr>
        <p:spPr>
          <a:xfrm>
            <a:off x="1270635" y="3093720"/>
            <a:ext cx="10294620" cy="829945"/>
          </a:xfrm>
          <a:prstGeom prst="rect">
            <a:avLst/>
          </a:prstGeom>
          <a:noFill/>
        </p:spPr>
        <p:txBody>
          <a:bodyPr wrap="square" rtlCol="0" anchor="t">
            <a:spAutoFit/>
          </a:bodyPr>
          <a:p>
            <a:r>
              <a:rPr lang="en-US" altLang="zh-CN" sz="2400" b="1">
                <a:latin typeface="微软雅黑" panose="020B0503020204020204" charset="-122"/>
                <a:ea typeface="微软雅黑" panose="020B0503020204020204" charset="-122"/>
                <a:cs typeface="微软雅黑" panose="020B0503020204020204" charset="-122"/>
              </a:rPr>
              <a:t>· </a:t>
            </a:r>
            <a:r>
              <a:rPr lang="zh-CN" altLang="en-US" sz="2400" b="1">
                <a:latin typeface="微软雅黑" panose="020B0503020204020204" charset="-122"/>
                <a:ea typeface="微软雅黑" panose="020B0503020204020204" charset="-122"/>
                <a:cs typeface="微软雅黑" panose="020B0503020204020204" charset="-122"/>
              </a:rPr>
              <a:t>变迁</a:t>
            </a:r>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transition</a:t>
            </a:r>
            <a:r>
              <a:rPr lang="zh-CN" altLang="en-US" sz="2400">
                <a:latin typeface="微软雅黑" panose="020B0503020204020204" charset="-122"/>
                <a:ea typeface="微软雅黑" panose="020B0503020204020204" charset="-122"/>
                <a:cs typeface="微软雅黑" panose="020B0503020204020204" charset="-122"/>
              </a:rPr>
              <a:t>）：使用矩形或竖形短线表示，用以描述事件从一个状态到另一个状态的变化，变迁的发生一般是原子性的，即</a:t>
            </a:r>
            <a:r>
              <a:rPr lang="zh-CN" altLang="en-US" sz="2400">
                <a:latin typeface="微软雅黑" panose="020B0503020204020204" charset="-122"/>
                <a:ea typeface="微软雅黑" panose="020B0503020204020204" charset="-122"/>
                <a:cs typeface="微软雅黑" panose="020B0503020204020204" charset="-122"/>
              </a:rPr>
              <a:t>不可中断。</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custDataLst>
              <p:tags r:id="rId4"/>
            </p:custDataLst>
          </p:nvPr>
        </p:nvSpPr>
        <p:spPr>
          <a:xfrm>
            <a:off x="1190625" y="4137660"/>
            <a:ext cx="10585450" cy="1198880"/>
          </a:xfrm>
          <a:prstGeom prst="rect">
            <a:avLst/>
          </a:prstGeom>
          <a:noFill/>
        </p:spPr>
        <p:txBody>
          <a:bodyPr wrap="square" rtlCol="0" anchor="t">
            <a:spAutoFit/>
          </a:bodyPr>
          <a:p>
            <a:r>
              <a:rPr lang="en-US" altLang="zh-CN" sz="2400" b="1">
                <a:latin typeface="微软雅黑" panose="020B0503020204020204" charset="-122"/>
                <a:ea typeface="微软雅黑" panose="020B0503020204020204" charset="-122"/>
                <a:cs typeface="微软雅黑" panose="020B0503020204020204" charset="-122"/>
              </a:rPr>
              <a:t>· </a:t>
            </a:r>
            <a:r>
              <a:rPr lang="zh-CN" altLang="en-US" sz="2400" b="1">
                <a:latin typeface="微软雅黑" panose="020B0503020204020204" charset="-122"/>
                <a:ea typeface="微软雅黑" panose="020B0503020204020204" charset="-122"/>
                <a:cs typeface="微软雅黑" panose="020B0503020204020204" charset="-122"/>
              </a:rPr>
              <a:t>有向弧</a:t>
            </a:r>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arc</a:t>
            </a:r>
            <a:r>
              <a:rPr lang="zh-CN" altLang="en-US" sz="2400">
                <a:latin typeface="微软雅黑" panose="020B0503020204020204" charset="-122"/>
                <a:ea typeface="微软雅黑" panose="020B0503020204020204" charset="-122"/>
                <a:cs typeface="微软雅黑" panose="020B0503020204020204" charset="-122"/>
              </a:rPr>
              <a:t>）：一般用一段有方向的弧线表示，可以由库所指向变迁或者由变迁指向库所，但是库所之间或变迁之间不能直接通过有向弧连接，表明两者之间是一种偏序关系。弧上可以设定权值大小，即一次性消耗的资源</a:t>
            </a:r>
            <a:r>
              <a:rPr lang="zh-CN" altLang="en-US" sz="2400">
                <a:latin typeface="微软雅黑" panose="020B0503020204020204" charset="-122"/>
                <a:ea typeface="微软雅黑" panose="020B0503020204020204" charset="-122"/>
                <a:cs typeface="微软雅黑" panose="020B0503020204020204" charset="-122"/>
              </a:rPr>
              <a:t>数目</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custDataLst>
              <p:tags r:id="rId5"/>
            </p:custDataLst>
          </p:nvPr>
        </p:nvSpPr>
        <p:spPr>
          <a:xfrm>
            <a:off x="1154430" y="5550535"/>
            <a:ext cx="10585450" cy="1198880"/>
          </a:xfrm>
          <a:prstGeom prst="rect">
            <a:avLst/>
          </a:prstGeom>
          <a:noFill/>
        </p:spPr>
        <p:txBody>
          <a:bodyPr wrap="square" rtlCol="0" anchor="t">
            <a:spAutoFit/>
          </a:bodyPr>
          <a:p>
            <a:r>
              <a:rPr lang="en-US" altLang="zh-CN" sz="2400" b="1">
                <a:latin typeface="微软雅黑" panose="020B0503020204020204" charset="-122"/>
                <a:ea typeface="微软雅黑" panose="020B0503020204020204" charset="-122"/>
                <a:cs typeface="微软雅黑" panose="020B0503020204020204" charset="-122"/>
              </a:rPr>
              <a:t>· </a:t>
            </a:r>
            <a:r>
              <a:rPr lang="zh-CN" altLang="en-US" sz="2400" b="1">
                <a:latin typeface="微软雅黑" panose="020B0503020204020204" charset="-122"/>
                <a:ea typeface="微软雅黑" panose="020B0503020204020204" charset="-122"/>
                <a:cs typeface="微软雅黑" panose="020B0503020204020204" charset="-122"/>
              </a:rPr>
              <a:t>令牌</a:t>
            </a:r>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token</a:t>
            </a:r>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Petri</a:t>
            </a:r>
            <a:r>
              <a:rPr lang="zh-CN" altLang="en-US" sz="2400">
                <a:latin typeface="微软雅黑" panose="020B0503020204020204" charset="-122"/>
                <a:ea typeface="微软雅黑" panose="020B0503020204020204" charset="-122"/>
                <a:cs typeface="微软雅黑" panose="020B0503020204020204" charset="-122"/>
              </a:rPr>
              <a:t>网系统中的资源，令牌的个数代表资源数量，在</a:t>
            </a:r>
            <a:r>
              <a:rPr lang="en-US" altLang="zh-CN" sz="2400">
                <a:latin typeface="微软雅黑" panose="020B0503020204020204" charset="-122"/>
                <a:ea typeface="微软雅黑" panose="020B0503020204020204" charset="-122"/>
                <a:cs typeface="微软雅黑" panose="020B0503020204020204" charset="-122"/>
              </a:rPr>
              <a:t>Petri</a:t>
            </a:r>
            <a:r>
              <a:rPr lang="zh-CN" altLang="en-US" sz="2400">
                <a:latin typeface="微软雅黑" panose="020B0503020204020204" charset="-122"/>
                <a:ea typeface="微软雅黑" panose="020B0503020204020204" charset="-122"/>
                <a:cs typeface="微软雅黑" panose="020B0503020204020204" charset="-122"/>
              </a:rPr>
              <a:t>网模型中，令牌可以根据规则在库所中不断流动。它可以用来检测运行过程中的死锁</a:t>
            </a:r>
            <a:r>
              <a:rPr lang="zh-CN" altLang="en-US" sz="2400">
                <a:latin typeface="微软雅黑" panose="020B0503020204020204" charset="-122"/>
                <a:ea typeface="微软雅黑" panose="020B0503020204020204" charset="-122"/>
                <a:cs typeface="微软雅黑" panose="020B0503020204020204" charset="-122"/>
              </a:rPr>
              <a:t>状态。</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7282815" y="350520"/>
            <a:ext cx="401320" cy="357505"/>
          </a:xfrm>
          <a:prstGeom prst="rect">
            <a:avLst/>
          </a:prstGeom>
          <a:noFill/>
        </p:spPr>
        <p:txBody>
          <a:bodyPr wrap="square" rtlCol="0">
            <a:noAutofit/>
          </a:bodyPr>
          <a:p>
            <a:r>
              <a:rPr lang="en-US" altLang="zh-CN"/>
              <a:t>1</a:t>
            </a:r>
            <a:endParaRPr lang="en-US" altLang="zh-CN"/>
          </a:p>
        </p:txBody>
      </p:sp>
      <p:sp>
        <p:nvSpPr>
          <p:cNvPr id="8" name="文本框 7"/>
          <p:cNvSpPr txBox="1"/>
          <p:nvPr>
            <p:custDataLst>
              <p:tags r:id="rId6"/>
            </p:custDataLst>
          </p:nvPr>
        </p:nvSpPr>
        <p:spPr>
          <a:xfrm>
            <a:off x="7282815" y="1308100"/>
            <a:ext cx="401320" cy="357505"/>
          </a:xfrm>
          <a:prstGeom prst="rect">
            <a:avLst/>
          </a:prstGeom>
          <a:noFill/>
        </p:spPr>
        <p:txBody>
          <a:bodyPr wrap="square" rtlCol="0">
            <a:noAutofit/>
          </a:bodyPr>
          <a:p>
            <a:r>
              <a:rPr lang="en-US" altLang="zh-CN"/>
              <a:t>1</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263015" y="1978660"/>
            <a:ext cx="10610850" cy="4154170"/>
          </a:xfrm>
          <a:prstGeom prst="rect">
            <a:avLst/>
          </a:prstGeom>
          <a:noFill/>
        </p:spPr>
        <p:txBody>
          <a:bodyPr wrap="square" rtlCol="0" anchor="t">
            <a:spAutoFit/>
          </a:bodyPr>
          <a:p>
            <a:r>
              <a:rPr lang="en-US" altLang="zh-CN" sz="2400" b="1">
                <a:latin typeface="微软雅黑" panose="020B0503020204020204" charset="-122"/>
                <a:ea typeface="微软雅黑" panose="020B0503020204020204" charset="-122"/>
                <a:cs typeface="微软雅黑" panose="020B0503020204020204" charset="-122"/>
              </a:rPr>
              <a:t>· </a:t>
            </a:r>
            <a:r>
              <a:rPr lang="en-US" altLang="zh-CN" sz="2400">
                <a:latin typeface="微软雅黑" panose="020B0503020204020204" charset="-122"/>
                <a:ea typeface="微软雅黑" panose="020B0503020204020204" charset="-122"/>
                <a:cs typeface="微软雅黑" panose="020B0503020204020204" charset="-122"/>
              </a:rPr>
              <a:t>Petri</a:t>
            </a:r>
            <a:r>
              <a:rPr lang="zh-CN" altLang="en-US" sz="2400">
                <a:latin typeface="微软雅黑" panose="020B0503020204020204" charset="-122"/>
                <a:ea typeface="微软雅黑" panose="020B0503020204020204" charset="-122"/>
                <a:cs typeface="微软雅黑" panose="020B0503020204020204" charset="-122"/>
              </a:rPr>
              <a:t>网的结构由一个</a:t>
            </a:r>
            <a:r>
              <a:rPr lang="en-US" altLang="zh-CN" sz="2400">
                <a:latin typeface="微软雅黑" panose="020B0503020204020204" charset="-122"/>
                <a:ea typeface="微软雅黑" panose="020B0503020204020204" charset="-122"/>
                <a:cs typeface="微软雅黑" panose="020B0503020204020204" charset="-122"/>
              </a:rPr>
              <a:t>6</a:t>
            </a:r>
            <a:r>
              <a:rPr lang="zh-CN" altLang="en-US" sz="2400">
                <a:latin typeface="微软雅黑" panose="020B0503020204020204" charset="-122"/>
                <a:ea typeface="微软雅黑" panose="020B0503020204020204" charset="-122"/>
                <a:cs typeface="微软雅黑" panose="020B0503020204020204" charset="-122"/>
              </a:rPr>
              <a:t>元组来描述：</a:t>
            </a:r>
            <a:r>
              <a:rPr lang="en-US" altLang="zh-CN" sz="2400">
                <a:latin typeface="微软雅黑" panose="020B0503020204020204" charset="-122"/>
                <a:ea typeface="微软雅黑" panose="020B0503020204020204" charset="-122"/>
                <a:cs typeface="微软雅黑" panose="020B0503020204020204" charset="-122"/>
              </a:rPr>
              <a:t>PN={ S, T; F, K, W, M</a:t>
            </a:r>
            <a:r>
              <a:rPr lang="en-US" altLang="zh-CN" sz="2400" baseline="-25000">
                <a:latin typeface="微软雅黑" panose="020B0503020204020204" charset="-122"/>
                <a:ea typeface="微软雅黑" panose="020B0503020204020204" charset="-122"/>
                <a:cs typeface="微软雅黑" panose="020B0503020204020204" charset="-122"/>
              </a:rPr>
              <a:t>0</a:t>
            </a:r>
            <a:r>
              <a:rPr lang="en-US" altLang="zh-CN" sz="2400">
                <a:latin typeface="微软雅黑" panose="020B0503020204020204" charset="-122"/>
                <a:ea typeface="微软雅黑" panose="020B0503020204020204" charset="-122"/>
                <a:cs typeface="微软雅黑" panose="020B0503020204020204" charset="-122"/>
              </a:rPr>
              <a:t>}</a:t>
            </a:r>
            <a:endParaRPr lang="en-US" altLang="zh-CN"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1</a:t>
            </a:r>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S = {p</a:t>
            </a:r>
            <a:r>
              <a:rPr lang="en-US" altLang="zh-CN" sz="2400" baseline="-25000">
                <a:latin typeface="微软雅黑" panose="020B0503020204020204" charset="-122"/>
                <a:ea typeface="微软雅黑" panose="020B0503020204020204" charset="-122"/>
                <a:cs typeface="微软雅黑" panose="020B0503020204020204" charset="-122"/>
              </a:rPr>
              <a:t>1</a:t>
            </a:r>
            <a:r>
              <a:rPr lang="en-US" altLang="zh-CN" sz="2400">
                <a:latin typeface="微软雅黑" panose="020B0503020204020204" charset="-122"/>
                <a:ea typeface="微软雅黑" panose="020B0503020204020204" charset="-122"/>
                <a:cs typeface="微软雅黑" panose="020B0503020204020204" charset="-122"/>
              </a:rPr>
              <a:t>,p</a:t>
            </a:r>
            <a:r>
              <a:rPr lang="en-US" altLang="zh-CN" sz="2400" baseline="-25000">
                <a:latin typeface="微软雅黑" panose="020B0503020204020204" charset="-122"/>
                <a:ea typeface="微软雅黑" panose="020B0503020204020204" charset="-122"/>
                <a:cs typeface="微软雅黑" panose="020B0503020204020204" charset="-122"/>
              </a:rPr>
              <a:t>2</a:t>
            </a:r>
            <a:r>
              <a:rPr lang="en-US" altLang="zh-CN" sz="2400">
                <a:latin typeface="微软雅黑" panose="020B0503020204020204" charset="-122"/>
                <a:ea typeface="微软雅黑" panose="020B0503020204020204" charset="-122"/>
                <a:cs typeface="微软雅黑" panose="020B0503020204020204" charset="-122"/>
              </a:rPr>
              <a:t>,...,p</a:t>
            </a:r>
            <a:r>
              <a:rPr lang="en-US" altLang="zh-CN" sz="2400" baseline="-25000">
                <a:latin typeface="微软雅黑" panose="020B0503020204020204" charset="-122"/>
                <a:ea typeface="微软雅黑" panose="020B0503020204020204" charset="-122"/>
                <a:cs typeface="微软雅黑" panose="020B0503020204020204" charset="-122"/>
              </a:rPr>
              <a:t>n</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是</a:t>
            </a:r>
            <a:r>
              <a:rPr lang="en-US" altLang="zh-CN" sz="2400">
                <a:latin typeface="微软雅黑" panose="020B0503020204020204" charset="-122"/>
                <a:ea typeface="微软雅黑" panose="020B0503020204020204" charset="-122"/>
                <a:cs typeface="微软雅黑" panose="020B0503020204020204" charset="-122"/>
              </a:rPr>
              <a:t>Petri</a:t>
            </a:r>
            <a:r>
              <a:rPr lang="zh-CN" altLang="en-US" sz="2400">
                <a:latin typeface="微软雅黑" panose="020B0503020204020204" charset="-122"/>
                <a:ea typeface="微软雅黑" panose="020B0503020204020204" charset="-122"/>
                <a:cs typeface="微软雅黑" panose="020B0503020204020204" charset="-122"/>
              </a:rPr>
              <a:t>网模型中库所的集合</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2</a:t>
            </a:r>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T = {</a:t>
            </a:r>
            <a:r>
              <a:rPr lang="en-US" altLang="zh-CN" sz="2400">
                <a:latin typeface="微软雅黑" panose="020B0503020204020204" charset="-122"/>
                <a:ea typeface="微软雅黑" panose="020B0503020204020204" charset="-122"/>
                <a:cs typeface="微软雅黑" panose="020B0503020204020204" charset="-122"/>
                <a:sym typeface="+mn-ea"/>
              </a:rPr>
              <a:t>t</a:t>
            </a:r>
            <a:r>
              <a:rPr lang="en-US" altLang="zh-CN" sz="2400" baseline="-25000">
                <a:latin typeface="微软雅黑" panose="020B0503020204020204" charset="-122"/>
                <a:ea typeface="微软雅黑" panose="020B0503020204020204" charset="-122"/>
                <a:cs typeface="微软雅黑" panose="020B0503020204020204" charset="-122"/>
                <a:sym typeface="+mn-ea"/>
              </a:rPr>
              <a:t>1</a:t>
            </a:r>
            <a:r>
              <a:rPr lang="en-US" altLang="zh-CN" sz="2400">
                <a:latin typeface="微软雅黑" panose="020B0503020204020204" charset="-122"/>
                <a:ea typeface="微软雅黑" panose="020B0503020204020204" charset="-122"/>
                <a:cs typeface="微软雅黑" panose="020B0503020204020204" charset="-122"/>
                <a:sym typeface="+mn-ea"/>
              </a:rPr>
              <a:t>, t</a:t>
            </a:r>
            <a:r>
              <a:rPr lang="en-US" altLang="zh-CN" sz="2400" baseline="-25000">
                <a:latin typeface="微软雅黑" panose="020B0503020204020204" charset="-122"/>
                <a:ea typeface="微软雅黑" panose="020B0503020204020204" charset="-122"/>
                <a:cs typeface="微软雅黑" panose="020B0503020204020204" charset="-122"/>
                <a:sym typeface="+mn-ea"/>
              </a:rPr>
              <a:t>2</a:t>
            </a:r>
            <a:r>
              <a:rPr lang="en-US" altLang="zh-CN" sz="2400">
                <a:latin typeface="微软雅黑" panose="020B0503020204020204" charset="-122"/>
                <a:ea typeface="微软雅黑" panose="020B0503020204020204" charset="-122"/>
                <a:cs typeface="微软雅黑" panose="020B0503020204020204" charset="-122"/>
                <a:sym typeface="+mn-ea"/>
              </a:rPr>
              <a:t>, ..., t</a:t>
            </a:r>
            <a:r>
              <a:rPr lang="en-US" altLang="zh-CN" sz="2400" baseline="-25000">
                <a:latin typeface="微软雅黑" panose="020B0503020204020204" charset="-122"/>
                <a:ea typeface="微软雅黑" panose="020B0503020204020204" charset="-122"/>
                <a:cs typeface="微软雅黑" panose="020B0503020204020204" charset="-122"/>
                <a:sym typeface="+mn-ea"/>
              </a:rPr>
              <a:t>m</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是</a:t>
            </a:r>
            <a:r>
              <a:rPr lang="en-US" altLang="zh-CN" sz="2400">
                <a:latin typeface="微软雅黑" panose="020B0503020204020204" charset="-122"/>
                <a:ea typeface="微软雅黑" panose="020B0503020204020204" charset="-122"/>
                <a:cs typeface="微软雅黑" panose="020B0503020204020204" charset="-122"/>
              </a:rPr>
              <a:t>Petri</a:t>
            </a:r>
            <a:r>
              <a:rPr lang="zh-CN" altLang="en-US" sz="2400">
                <a:latin typeface="微软雅黑" panose="020B0503020204020204" charset="-122"/>
                <a:ea typeface="微软雅黑" panose="020B0503020204020204" charset="-122"/>
                <a:cs typeface="微软雅黑" panose="020B0503020204020204" charset="-122"/>
              </a:rPr>
              <a:t>网模型中所有变迁的集合，是有限集合，其中</a:t>
            </a:r>
            <a:r>
              <a:rPr lang="en-US" altLang="zh-CN" sz="2400">
                <a:latin typeface="微软雅黑" panose="020B0503020204020204" charset="-122"/>
                <a:ea typeface="微软雅黑" panose="020B0503020204020204" charset="-122"/>
                <a:cs typeface="微软雅黑" panose="020B0503020204020204" charset="-122"/>
              </a:rPr>
              <a:t>m&gt;0</a:t>
            </a:r>
            <a:r>
              <a:rPr lang="zh-CN" altLang="en-US" sz="2400">
                <a:latin typeface="微软雅黑" panose="020B0503020204020204" charset="-122"/>
                <a:ea typeface="微软雅黑" panose="020B0503020204020204" charset="-122"/>
                <a:cs typeface="微软雅黑" panose="020B0503020204020204" charset="-122"/>
              </a:rPr>
              <a:t>为集合中变迁的数量。</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且</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3</a:t>
            </a:r>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是由</a:t>
            </a:r>
            <a:r>
              <a:rPr lang="en-US" altLang="zh-CN" sz="2400">
                <a:latin typeface="微软雅黑" panose="020B0503020204020204" charset="-122"/>
                <a:ea typeface="微软雅黑" panose="020B0503020204020204" charset="-122"/>
                <a:cs typeface="微软雅黑" panose="020B0503020204020204" charset="-122"/>
              </a:rPr>
              <a:t>S</a:t>
            </a:r>
            <a:r>
              <a:rPr lang="zh-CN" altLang="en-US" sz="2400">
                <a:latin typeface="微软雅黑" panose="020B0503020204020204" charset="-122"/>
                <a:ea typeface="微软雅黑" panose="020B0503020204020204" charset="-122"/>
                <a:cs typeface="微软雅黑" panose="020B0503020204020204" charset="-122"/>
              </a:rPr>
              <a:t>和</a:t>
            </a:r>
            <a:r>
              <a:rPr lang="en-US" altLang="zh-CN" sz="2400">
                <a:latin typeface="微软雅黑" panose="020B0503020204020204" charset="-122"/>
                <a:ea typeface="微软雅黑" panose="020B0503020204020204" charset="-122"/>
                <a:cs typeface="微软雅黑" panose="020B0503020204020204" charset="-122"/>
              </a:rPr>
              <a:t>T</a:t>
            </a:r>
            <a:r>
              <a:rPr lang="zh-CN" altLang="en-US" sz="2400">
                <a:latin typeface="微软雅黑" panose="020B0503020204020204" charset="-122"/>
                <a:ea typeface="微软雅黑" panose="020B0503020204020204" charset="-122"/>
                <a:cs typeface="微软雅黑" panose="020B0503020204020204" charset="-122"/>
              </a:rPr>
              <a:t>构造出来的边，表示</a:t>
            </a:r>
            <a:r>
              <a:rPr lang="en-US" altLang="zh-CN" sz="2400">
                <a:latin typeface="微软雅黑" panose="020B0503020204020204" charset="-122"/>
                <a:ea typeface="微软雅黑" panose="020B0503020204020204" charset="-122"/>
                <a:cs typeface="微软雅黑" panose="020B0503020204020204" charset="-122"/>
              </a:rPr>
              <a:t>S</a:t>
            </a:r>
            <a:r>
              <a:rPr lang="zh-CN" altLang="en-US" sz="2400">
                <a:latin typeface="微软雅黑" panose="020B0503020204020204" charset="-122"/>
                <a:ea typeface="微软雅黑" panose="020B0503020204020204" charset="-122"/>
                <a:cs typeface="微软雅黑" panose="020B0503020204020204" charset="-122"/>
              </a:rPr>
              <a:t>和</a:t>
            </a:r>
            <a:r>
              <a:rPr lang="en-US" altLang="zh-CN" sz="2400">
                <a:latin typeface="微软雅黑" panose="020B0503020204020204" charset="-122"/>
                <a:ea typeface="微软雅黑" panose="020B0503020204020204" charset="-122"/>
                <a:cs typeface="微软雅黑" panose="020B0503020204020204" charset="-122"/>
              </a:rPr>
              <a:t>T</a:t>
            </a:r>
            <a:r>
              <a:rPr lang="zh-CN" altLang="en-US" sz="2400">
                <a:latin typeface="微软雅黑" panose="020B0503020204020204" charset="-122"/>
                <a:ea typeface="微软雅黑" panose="020B0503020204020204" charset="-122"/>
                <a:cs typeface="微软雅黑" panose="020B0503020204020204" charset="-122"/>
              </a:rPr>
              <a:t>之间的有向弧</a:t>
            </a:r>
            <a:endParaRPr lang="en-US" altLang="zh-CN"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4</a:t>
            </a:r>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表示每个库所能够容纳多少个资源，容量函数用</a:t>
            </a:r>
            <a:r>
              <a:rPr lang="en-US" altLang="zh-CN" sz="2400">
                <a:latin typeface="微软雅黑" panose="020B0503020204020204" charset="-122"/>
                <a:ea typeface="微软雅黑" panose="020B0503020204020204" charset="-122"/>
                <a:cs typeface="微软雅黑" panose="020B0503020204020204" charset="-122"/>
              </a:rPr>
              <a:t>K</a:t>
            </a:r>
            <a:r>
              <a:rPr lang="zh-CN" altLang="en-US" sz="2400">
                <a:latin typeface="微软雅黑" panose="020B0503020204020204" charset="-122"/>
                <a:ea typeface="微软雅黑" panose="020B0503020204020204" charset="-122"/>
                <a:cs typeface="微软雅黑" panose="020B0503020204020204" charset="-122"/>
              </a:rPr>
              <a:t>来表示</a:t>
            </a:r>
            <a:endParaRPr lang="en-US" altLang="zh-CN"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5</a:t>
            </a:r>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权函数</a:t>
            </a:r>
            <a:r>
              <a:rPr lang="en-US" altLang="zh-CN" sz="2400">
                <a:latin typeface="微软雅黑" panose="020B0503020204020204" charset="-122"/>
                <a:ea typeface="微软雅黑" panose="020B0503020204020204" charset="-122"/>
                <a:cs typeface="微软雅黑" panose="020B0503020204020204" charset="-122"/>
              </a:rPr>
              <a:t>W</a:t>
            </a:r>
            <a:r>
              <a:rPr lang="zh-CN" altLang="en-US" sz="2400">
                <a:latin typeface="微软雅黑" panose="020B0503020204020204" charset="-122"/>
                <a:ea typeface="微软雅黑" panose="020B0503020204020204" charset="-122"/>
                <a:cs typeface="微软雅黑" panose="020B0503020204020204" charset="-122"/>
              </a:rPr>
              <a:t>定义为每个有向弧到整数的映射，即</a:t>
            </a:r>
            <a:r>
              <a:rPr lang="en-US" altLang="zh-CN" sz="2400">
                <a:latin typeface="微软雅黑" panose="020B0503020204020204" charset="-122"/>
                <a:ea typeface="微软雅黑" panose="020B0503020204020204" charset="-122"/>
                <a:cs typeface="微软雅黑" panose="020B0503020204020204" charset="-122"/>
              </a:rPr>
              <a:t>F</a:t>
            </a:r>
            <a:r>
              <a:rPr lang="zh-CN" altLang="en-US" sz="2400">
                <a:latin typeface="微软雅黑" panose="020B0503020204020204" charset="-122"/>
                <a:ea typeface="微软雅黑" panose="020B0503020204020204" charset="-122"/>
                <a:cs typeface="微软雅黑" panose="020B0503020204020204" charset="-122"/>
              </a:rPr>
              <a:t>映射到正整数，表示每个变迁消耗或产生的资源的</a:t>
            </a:r>
            <a:r>
              <a:rPr lang="zh-CN" altLang="en-US" sz="2400">
                <a:latin typeface="微软雅黑" panose="020B0503020204020204" charset="-122"/>
                <a:ea typeface="微软雅黑" panose="020B0503020204020204" charset="-122"/>
                <a:cs typeface="微软雅黑" panose="020B0503020204020204" charset="-122"/>
              </a:rPr>
              <a:t>数量</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6</a:t>
            </a:r>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表示给每个</a:t>
            </a:r>
            <a:r>
              <a:rPr lang="en-US" altLang="zh-CN" sz="2400">
                <a:latin typeface="微软雅黑" panose="020B0503020204020204" charset="-122"/>
                <a:ea typeface="微软雅黑" panose="020B0503020204020204" charset="-122"/>
                <a:cs typeface="微软雅黑" panose="020B0503020204020204" charset="-122"/>
              </a:rPr>
              <a:t>S</a:t>
            </a:r>
            <a:r>
              <a:rPr lang="zh-CN" altLang="en-US" sz="2400">
                <a:latin typeface="微软雅黑" panose="020B0503020204020204" charset="-122"/>
                <a:ea typeface="微软雅黑" panose="020B0503020204020204" charset="-122"/>
                <a:cs typeface="微软雅黑" panose="020B0503020204020204" charset="-122"/>
              </a:rPr>
              <a:t>元素一个初始的状态，每个库所开始时由多少个这类的资源存在，</a:t>
            </a:r>
            <a:r>
              <a:rPr lang="zh-CN" altLang="en-US" sz="2400">
                <a:latin typeface="微软雅黑" panose="020B0503020204020204" charset="-122"/>
                <a:ea typeface="微软雅黑" panose="020B0503020204020204" charset="-122"/>
                <a:cs typeface="微软雅黑" panose="020B0503020204020204" charset="-122"/>
              </a:rPr>
              <a:t>其中</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92" name="文本框 91"/>
          <p:cNvSpPr txBox="1"/>
          <p:nvPr/>
        </p:nvSpPr>
        <p:spPr>
          <a:xfrm>
            <a:off x="1262724" y="263096"/>
            <a:ext cx="7793305" cy="661670"/>
          </a:xfrm>
          <a:prstGeom prst="rect">
            <a:avLst/>
          </a:prstGeom>
          <a:noFill/>
        </p:spPr>
        <p:txBody>
          <a:bodyPr wrap="square" lIns="121886" tIns="60942" rIns="121886" bIns="60942" rtlCol="0" anchor="ctr">
            <a:spAutoFit/>
          </a:bodyPr>
          <a:lstStyle/>
          <a:p>
            <a:pPr>
              <a:lnSpc>
                <a:spcPct val="110000"/>
              </a:lnSpc>
            </a:pP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背景介绍</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en-US" altLang="zh-CN" sz="2400" b="1" dirty="0">
                <a:solidFill>
                  <a:schemeClr val="accent1">
                    <a:lumMod val="50000"/>
                  </a:schemeClr>
                </a:solidFill>
                <a:latin typeface="微软雅黑" panose="020B0503020204020204" charset="-122"/>
                <a:ea typeface="微软雅黑" panose="020B0503020204020204" charset="-122"/>
              </a:rPr>
              <a:t>Petri net</a:t>
            </a:r>
            <a:r>
              <a:rPr lang="zh-CN" altLang="en-US" sz="2400" b="1" dirty="0">
                <a:solidFill>
                  <a:schemeClr val="accent1">
                    <a:lumMod val="50000"/>
                  </a:schemeClr>
                </a:solidFill>
                <a:latin typeface="微软雅黑" panose="020B0503020204020204" charset="-122"/>
                <a:ea typeface="微软雅黑" panose="020B0503020204020204" charset="-122"/>
              </a:rPr>
              <a:t>（</a:t>
            </a:r>
            <a:r>
              <a:rPr lang="en-US" altLang="zh-CN" sz="2400" b="1" dirty="0">
                <a:solidFill>
                  <a:schemeClr val="accent1">
                    <a:lumMod val="50000"/>
                  </a:schemeClr>
                </a:solidFill>
                <a:latin typeface="微软雅黑" panose="020B0503020204020204" charset="-122"/>
                <a:ea typeface="微软雅黑" panose="020B0503020204020204" charset="-122"/>
              </a:rPr>
              <a:t>PN</a:t>
            </a:r>
            <a:r>
              <a:rPr lang="zh-CN" altLang="en-US" sz="2400" b="1" dirty="0">
                <a:solidFill>
                  <a:schemeClr val="accent1">
                    <a:lumMod val="50000"/>
                  </a:schemeClr>
                </a:solidFill>
                <a:latin typeface="微软雅黑" panose="020B0503020204020204" charset="-122"/>
                <a:ea typeface="微软雅黑" panose="020B0503020204020204" charset="-122"/>
              </a:rPr>
              <a:t>）定义</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pic>
        <p:nvPicPr>
          <p:cNvPr id="100" name="图片 99"/>
          <p:cNvPicPr/>
          <p:nvPr/>
        </p:nvPicPr>
        <p:blipFill>
          <a:blip r:embed="rId2"/>
          <a:srcRect t="14460" r="-604" b="10454"/>
          <a:stretch>
            <a:fillRect/>
          </a:stretch>
        </p:blipFill>
        <p:spPr>
          <a:xfrm>
            <a:off x="6734175" y="148590"/>
            <a:ext cx="4649470" cy="1830070"/>
          </a:xfrm>
          <a:prstGeom prst="rect">
            <a:avLst/>
          </a:prstGeom>
          <a:noFill/>
          <a:ln w="9525">
            <a:noFill/>
          </a:ln>
        </p:spPr>
      </p:pic>
      <p:graphicFrame>
        <p:nvGraphicFramePr>
          <p:cNvPr id="7" name="对象 6">
            <a:hlinkClick r:id="" action="ppaction://ole?verb="/>
          </p:cNvPr>
          <p:cNvGraphicFramePr>
            <a:graphicFrameLocks noChangeAspect="1"/>
          </p:cNvGraphicFramePr>
          <p:nvPr/>
        </p:nvGraphicFramePr>
        <p:xfrm>
          <a:off x="2011998" y="3473450"/>
          <a:ext cx="2359025" cy="416560"/>
        </p:xfrm>
        <a:graphic>
          <a:graphicData uri="http://schemas.openxmlformats.org/presentationml/2006/ole">
            <mc:AlternateContent xmlns:mc="http://schemas.openxmlformats.org/markup-compatibility/2006">
              <mc:Choice xmlns:v="urn:schemas-microsoft-com:vml" Requires="v">
                <p:oleObj spid="_x0000_s1025" name="" r:id="rId3" imgW="1079500" imgH="190500" progId="Equation.KSEE3">
                  <p:embed/>
                </p:oleObj>
              </mc:Choice>
              <mc:Fallback>
                <p:oleObj name="" r:id="rId3" imgW="1079500" imgH="190500" progId="Equation.KSEE3">
                  <p:embed/>
                  <p:pic>
                    <p:nvPicPr>
                      <p:cNvPr id="0" name="图片 1024"/>
                      <p:cNvPicPr/>
                      <p:nvPr/>
                    </p:nvPicPr>
                    <p:blipFill>
                      <a:blip r:embed="rId4"/>
                      <a:stretch>
                        <a:fillRect/>
                      </a:stretch>
                    </p:blipFill>
                    <p:spPr>
                      <a:xfrm>
                        <a:off x="2011998" y="3473450"/>
                        <a:ext cx="2359025" cy="41656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custDataLst>
              <p:tags r:id="rId5"/>
            </p:custDataLst>
          </p:nvPr>
        </p:nvGraphicFramePr>
        <p:xfrm>
          <a:off x="1984058" y="3849370"/>
          <a:ext cx="2997835" cy="444500"/>
        </p:xfrm>
        <a:graphic>
          <a:graphicData uri="http://schemas.openxmlformats.org/presentationml/2006/ole">
            <mc:AlternateContent xmlns:mc="http://schemas.openxmlformats.org/markup-compatibility/2006">
              <mc:Choice xmlns:v="urn:schemas-microsoft-com:vml" Requires="v">
                <p:oleObj spid="_x0000_s3" name="" r:id="rId6" imgW="1371600" imgH="203200" progId="Equation.KSEE3">
                  <p:embed/>
                </p:oleObj>
              </mc:Choice>
              <mc:Fallback>
                <p:oleObj name="" r:id="rId6" imgW="1371600" imgH="203200" progId="Equation.KSEE3">
                  <p:embed/>
                  <p:pic>
                    <p:nvPicPr>
                      <p:cNvPr id="0" name="图片 1024"/>
                      <p:cNvPicPr/>
                      <p:nvPr/>
                    </p:nvPicPr>
                    <p:blipFill>
                      <a:blip r:embed="rId7"/>
                      <a:stretch>
                        <a:fillRect/>
                      </a:stretch>
                    </p:blipFill>
                    <p:spPr>
                      <a:xfrm>
                        <a:off x="1984058" y="3849370"/>
                        <a:ext cx="2997835" cy="44450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custDataLst>
              <p:tags r:id="rId8"/>
            </p:custDataLst>
          </p:nvPr>
        </p:nvGraphicFramePr>
        <p:xfrm>
          <a:off x="2011998" y="4576445"/>
          <a:ext cx="2444115" cy="444500"/>
        </p:xfrm>
        <a:graphic>
          <a:graphicData uri="http://schemas.openxmlformats.org/presentationml/2006/ole">
            <mc:AlternateContent xmlns:mc="http://schemas.openxmlformats.org/markup-compatibility/2006">
              <mc:Choice xmlns:v="urn:schemas-microsoft-com:vml" Requires="v">
                <p:oleObj spid="_x0000_s12" name="" r:id="rId9" imgW="1117600" imgH="203200" progId="Equation.KSEE3">
                  <p:embed/>
                </p:oleObj>
              </mc:Choice>
              <mc:Fallback>
                <p:oleObj name="" r:id="rId9" imgW="1117600" imgH="203200" progId="Equation.KSEE3">
                  <p:embed/>
                  <p:pic>
                    <p:nvPicPr>
                      <p:cNvPr id="0" name="图片 1024"/>
                      <p:cNvPicPr/>
                      <p:nvPr/>
                    </p:nvPicPr>
                    <p:blipFill>
                      <a:blip r:embed="rId10"/>
                      <a:stretch>
                        <a:fillRect/>
                      </a:stretch>
                    </p:blipFill>
                    <p:spPr>
                      <a:xfrm>
                        <a:off x="2011998" y="4576445"/>
                        <a:ext cx="2444115" cy="44450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custDataLst>
              <p:tags r:id="rId11"/>
            </p:custDataLst>
          </p:nvPr>
        </p:nvGraphicFramePr>
        <p:xfrm>
          <a:off x="4817745" y="3118168"/>
          <a:ext cx="1471930" cy="387985"/>
        </p:xfrm>
        <a:graphic>
          <a:graphicData uri="http://schemas.openxmlformats.org/presentationml/2006/ole">
            <mc:AlternateContent xmlns:mc="http://schemas.openxmlformats.org/markup-compatibility/2006">
              <mc:Choice xmlns:v="urn:schemas-microsoft-com:vml" Requires="v">
                <p:oleObj spid="_x0000_s14" name="" r:id="rId12" imgW="673100" imgH="177165" progId="Equation.KSEE3">
                  <p:embed/>
                </p:oleObj>
              </mc:Choice>
              <mc:Fallback>
                <p:oleObj name="" r:id="rId12" imgW="673100" imgH="177165" progId="Equation.KSEE3">
                  <p:embed/>
                  <p:pic>
                    <p:nvPicPr>
                      <p:cNvPr id="0" name="图片 1024"/>
                      <p:cNvPicPr/>
                      <p:nvPr/>
                    </p:nvPicPr>
                    <p:blipFill>
                      <a:blip r:embed="rId13"/>
                      <a:stretch>
                        <a:fillRect/>
                      </a:stretch>
                    </p:blipFill>
                    <p:spPr>
                      <a:xfrm>
                        <a:off x="4817745" y="3118168"/>
                        <a:ext cx="1471930" cy="38798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custDataLst>
              <p:tags r:id="rId14"/>
            </p:custDataLst>
          </p:nvPr>
        </p:nvGraphicFramePr>
        <p:xfrm>
          <a:off x="6663373" y="3113088"/>
          <a:ext cx="1444625" cy="417195"/>
        </p:xfrm>
        <a:graphic>
          <a:graphicData uri="http://schemas.openxmlformats.org/presentationml/2006/ole">
            <mc:AlternateContent xmlns:mc="http://schemas.openxmlformats.org/markup-compatibility/2006">
              <mc:Choice xmlns:v="urn:schemas-microsoft-com:vml" Requires="v">
                <p:oleObj spid="_x0000_s16" name="" r:id="rId15" imgW="660400" imgH="190500" progId="Equation.KSEE3">
                  <p:embed/>
                </p:oleObj>
              </mc:Choice>
              <mc:Fallback>
                <p:oleObj name="" r:id="rId15" imgW="660400" imgH="190500" progId="Equation.KSEE3">
                  <p:embed/>
                  <p:pic>
                    <p:nvPicPr>
                      <p:cNvPr id="0" name="图片 1024"/>
                      <p:cNvPicPr/>
                      <p:nvPr/>
                    </p:nvPicPr>
                    <p:blipFill>
                      <a:blip r:embed="rId16"/>
                      <a:stretch>
                        <a:fillRect/>
                      </a:stretch>
                    </p:blipFill>
                    <p:spPr>
                      <a:xfrm>
                        <a:off x="6663373" y="3113088"/>
                        <a:ext cx="1444625" cy="417195"/>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custDataLst>
              <p:tags r:id="rId17"/>
            </p:custDataLst>
          </p:nvPr>
        </p:nvGraphicFramePr>
        <p:xfrm>
          <a:off x="2043113" y="5271136"/>
          <a:ext cx="2614295" cy="504190"/>
        </p:xfrm>
        <a:graphic>
          <a:graphicData uri="http://schemas.openxmlformats.org/presentationml/2006/ole">
            <mc:AlternateContent xmlns:mc="http://schemas.openxmlformats.org/markup-compatibility/2006">
              <mc:Choice xmlns:v="urn:schemas-microsoft-com:vml" Requires="v">
                <p:oleObj spid="_x0000_s20" name="" r:id="rId18" imgW="1193800" imgH="228600" progId="Equation.KSEE3">
                  <p:embed/>
                </p:oleObj>
              </mc:Choice>
              <mc:Fallback>
                <p:oleObj name="" r:id="rId18" imgW="1193800" imgH="228600" progId="Equation.KSEE3">
                  <p:embed/>
                  <p:pic>
                    <p:nvPicPr>
                      <p:cNvPr id="0" name="图片 1024"/>
                      <p:cNvPicPr/>
                      <p:nvPr/>
                    </p:nvPicPr>
                    <p:blipFill>
                      <a:blip r:embed="rId19"/>
                      <a:stretch>
                        <a:fillRect/>
                      </a:stretch>
                    </p:blipFill>
                    <p:spPr>
                      <a:xfrm>
                        <a:off x="2043113" y="5271136"/>
                        <a:ext cx="2614295" cy="504190"/>
                      </a:xfrm>
                      <a:prstGeom prst="rect">
                        <a:avLst/>
                      </a:prstGeom>
                    </p:spPr>
                  </p:pic>
                </p:oleObj>
              </mc:Fallback>
            </mc:AlternateContent>
          </a:graphicData>
        </a:graphic>
      </p:graphicFrame>
      <p:sp>
        <p:nvSpPr>
          <p:cNvPr id="23" name="文本框 22"/>
          <p:cNvSpPr txBox="1"/>
          <p:nvPr>
            <p:custDataLst>
              <p:tags r:id="rId20"/>
            </p:custDataLst>
          </p:nvPr>
        </p:nvSpPr>
        <p:spPr>
          <a:xfrm>
            <a:off x="7282815" y="350520"/>
            <a:ext cx="401320" cy="357505"/>
          </a:xfrm>
          <a:prstGeom prst="rect">
            <a:avLst/>
          </a:prstGeom>
          <a:noFill/>
        </p:spPr>
        <p:txBody>
          <a:bodyPr wrap="square" rtlCol="0">
            <a:noAutofit/>
          </a:bodyPr>
          <a:p>
            <a:r>
              <a:rPr lang="en-US" altLang="zh-CN"/>
              <a:t>1</a:t>
            </a:r>
            <a:endParaRPr lang="en-US" altLang="zh-CN"/>
          </a:p>
        </p:txBody>
      </p:sp>
      <p:sp>
        <p:nvSpPr>
          <p:cNvPr id="24" name="文本框 23"/>
          <p:cNvSpPr txBox="1"/>
          <p:nvPr>
            <p:custDataLst>
              <p:tags r:id="rId21"/>
            </p:custDataLst>
          </p:nvPr>
        </p:nvSpPr>
        <p:spPr>
          <a:xfrm>
            <a:off x="7282815" y="1371600"/>
            <a:ext cx="401320" cy="357505"/>
          </a:xfrm>
          <a:prstGeom prst="rect">
            <a:avLst/>
          </a:prstGeom>
          <a:noFill/>
        </p:spPr>
        <p:txBody>
          <a:bodyPr wrap="square" rtlCol="0">
            <a:noAutofit/>
          </a:bodyPr>
          <a:p>
            <a:r>
              <a:rPr lang="en-US" altLang="zh-CN"/>
              <a:t>1</a:t>
            </a:r>
            <a:endParaRPr lang="en-US" altLang="zh-CN"/>
          </a:p>
        </p:txBody>
      </p:sp>
      <p:sp>
        <p:nvSpPr>
          <p:cNvPr id="28" name="文本框 27"/>
          <p:cNvSpPr txBox="1"/>
          <p:nvPr>
            <p:custDataLst>
              <p:tags r:id="rId22"/>
            </p:custDataLst>
          </p:nvPr>
        </p:nvSpPr>
        <p:spPr>
          <a:xfrm>
            <a:off x="5870575" y="924560"/>
            <a:ext cx="1047750" cy="438785"/>
          </a:xfrm>
          <a:prstGeom prst="rect">
            <a:avLst/>
          </a:prstGeom>
          <a:noFill/>
        </p:spPr>
        <p:txBody>
          <a:bodyPr wrap="square" rtlCol="0">
            <a:noAutofit/>
          </a:bodyPr>
          <a:p>
            <a:r>
              <a:rPr lang="en-US" altLang="zh-CN"/>
              <a:t>K(p1)=1</a:t>
            </a:r>
            <a:endParaRPr lang="en-US" altLang="zh-CN"/>
          </a:p>
        </p:txBody>
      </p:sp>
      <p:sp>
        <p:nvSpPr>
          <p:cNvPr id="29" name="文本框 28"/>
          <p:cNvSpPr txBox="1"/>
          <p:nvPr>
            <p:custDataLst>
              <p:tags r:id="rId23"/>
            </p:custDataLst>
          </p:nvPr>
        </p:nvSpPr>
        <p:spPr>
          <a:xfrm>
            <a:off x="8403590" y="0"/>
            <a:ext cx="401320" cy="469265"/>
          </a:xfrm>
          <a:prstGeom prst="rect">
            <a:avLst/>
          </a:prstGeom>
          <a:noFill/>
        </p:spPr>
        <p:txBody>
          <a:bodyPr wrap="square" rtlCol="0">
            <a:noAutofit/>
          </a:bodyPr>
          <a:p>
            <a:r>
              <a:rPr lang="en-US" altLang="zh-CN"/>
              <a:t>1</a:t>
            </a:r>
            <a:endParaRPr lang="en-US" altLang="zh-CN"/>
          </a:p>
        </p:txBody>
      </p:sp>
      <p:graphicFrame>
        <p:nvGraphicFramePr>
          <p:cNvPr id="30" name="对象 29">
            <a:hlinkClick r:id="" action="ppaction://ole?verb="/>
          </p:cNvPr>
          <p:cNvGraphicFramePr>
            <a:graphicFrameLocks noChangeAspect="1"/>
          </p:cNvGraphicFramePr>
          <p:nvPr>
            <p:custDataLst>
              <p:tags r:id="rId24"/>
            </p:custDataLst>
          </p:nvPr>
        </p:nvGraphicFramePr>
        <p:xfrm>
          <a:off x="5757228" y="5653406"/>
          <a:ext cx="2948305" cy="504190"/>
        </p:xfrm>
        <a:graphic>
          <a:graphicData uri="http://schemas.openxmlformats.org/presentationml/2006/ole">
            <mc:AlternateContent xmlns:mc="http://schemas.openxmlformats.org/markup-compatibility/2006">
              <mc:Choice xmlns:v="urn:schemas-microsoft-com:vml" Requires="v">
                <p:oleObj spid="_x0000_s31" name="" r:id="rId25" imgW="1346200" imgH="228600" progId="Equation.KSEE3">
                  <p:embed/>
                </p:oleObj>
              </mc:Choice>
              <mc:Fallback>
                <p:oleObj name="" r:id="rId25" imgW="1346200" imgH="228600" progId="Equation.KSEE3">
                  <p:embed/>
                  <p:pic>
                    <p:nvPicPr>
                      <p:cNvPr id="0" name="图片 1024"/>
                      <p:cNvPicPr/>
                      <p:nvPr/>
                    </p:nvPicPr>
                    <p:blipFill>
                      <a:blip r:embed="rId26"/>
                      <a:stretch>
                        <a:fillRect/>
                      </a:stretch>
                    </p:blipFill>
                    <p:spPr>
                      <a:xfrm>
                        <a:off x="5757228" y="5653406"/>
                        <a:ext cx="2948305" cy="50419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909955" y="1768475"/>
            <a:ext cx="7018020" cy="2675255"/>
          </a:xfrm>
          <a:prstGeom prst="rect">
            <a:avLst/>
          </a:prstGeom>
          <a:noFill/>
        </p:spPr>
        <p:txBody>
          <a:bodyPr wrap="square" rtlCol="0" anchor="t">
            <a:noAutofit/>
          </a:bodyPr>
          <a:p>
            <a:r>
              <a:rPr lang="en-US" altLang="zh-CN" sz="2400">
                <a:latin typeface="微软雅黑" panose="020B0503020204020204" charset="-122"/>
                <a:ea typeface="微软雅黑" panose="020B0503020204020204" charset="-122"/>
                <a:cs typeface="微软雅黑" panose="020B0503020204020204" charset="-122"/>
              </a:rPr>
              <a:t>1. </a:t>
            </a:r>
            <a:r>
              <a:rPr lang="zh-CN" altLang="en-US" sz="2400">
                <a:latin typeface="微软雅黑" panose="020B0503020204020204" charset="-122"/>
                <a:ea typeface="微软雅黑" panose="020B0503020204020204" charset="-122"/>
                <a:cs typeface="微软雅黑" panose="020B0503020204020204" charset="-122"/>
              </a:rPr>
              <a:t>某个</a:t>
            </a:r>
            <a:r>
              <a:rPr lang="zh-CN" altLang="en-US" sz="2400" b="1">
                <a:latin typeface="微软雅黑" panose="020B0503020204020204" charset="-122"/>
                <a:ea typeface="微软雅黑" panose="020B0503020204020204" charset="-122"/>
                <a:cs typeface="微软雅黑" panose="020B0503020204020204" charset="-122"/>
              </a:rPr>
              <a:t>变迁</a:t>
            </a:r>
            <a:r>
              <a:rPr lang="en-US" altLang="zh-CN" sz="2400">
                <a:latin typeface="微软雅黑" panose="020B0503020204020204" charset="-122"/>
                <a:ea typeface="微软雅黑" panose="020B0503020204020204" charset="-122"/>
                <a:cs typeface="微软雅黑" panose="020B0503020204020204" charset="-122"/>
              </a:rPr>
              <a:t> t </a:t>
            </a:r>
            <a:r>
              <a:rPr lang="zh-CN" altLang="en-US" sz="2400">
                <a:latin typeface="微软雅黑" panose="020B0503020204020204" charset="-122"/>
                <a:ea typeface="微软雅黑" panose="020B0503020204020204" charset="-122"/>
                <a:cs typeface="微软雅黑" panose="020B0503020204020204" charset="-122"/>
              </a:rPr>
              <a:t>在</a:t>
            </a:r>
            <a:r>
              <a:rPr lang="en-US" altLang="zh-CN" sz="2400">
                <a:latin typeface="微软雅黑" panose="020B0503020204020204" charset="-122"/>
                <a:ea typeface="微软雅黑" panose="020B0503020204020204" charset="-122"/>
                <a:cs typeface="微软雅黑" panose="020B0503020204020204" charset="-122"/>
              </a:rPr>
              <a:t>M</a:t>
            </a:r>
            <a:r>
              <a:rPr lang="zh-CN" altLang="en-US" sz="2400">
                <a:latin typeface="微软雅黑" panose="020B0503020204020204" charset="-122"/>
                <a:ea typeface="微软雅黑" panose="020B0503020204020204" charset="-122"/>
                <a:cs typeface="微软雅黑" panose="020B0503020204020204" charset="-122"/>
              </a:rPr>
              <a:t>有</a:t>
            </a:r>
            <a:r>
              <a:rPr lang="zh-CN" altLang="en-US" sz="2400" b="1">
                <a:latin typeface="微软雅黑" panose="020B0503020204020204" charset="-122"/>
                <a:ea typeface="微软雅黑" panose="020B0503020204020204" charset="-122"/>
                <a:cs typeface="微软雅黑" panose="020B0503020204020204" charset="-122"/>
              </a:rPr>
              <a:t>发生权</a:t>
            </a:r>
            <a:r>
              <a:rPr lang="zh-CN" altLang="en-US" sz="2400">
                <a:latin typeface="微软雅黑" panose="020B0503020204020204" charset="-122"/>
                <a:ea typeface="微软雅黑" panose="020B0503020204020204" charset="-122"/>
                <a:cs typeface="微软雅黑" panose="020B0503020204020204" charset="-122"/>
              </a:rPr>
              <a:t>，记为</a:t>
            </a:r>
            <a:r>
              <a:rPr lang="en-US" altLang="zh-CN" sz="2400">
                <a:latin typeface="微软雅黑" panose="020B0503020204020204" charset="-122"/>
                <a:ea typeface="微软雅黑" panose="020B0503020204020204" charset="-122"/>
                <a:cs typeface="微软雅黑" panose="020B0503020204020204" charset="-122"/>
              </a:rPr>
              <a:t>M[t&gt;,</a:t>
            </a:r>
            <a:r>
              <a:rPr lang="zh-CN" altLang="en-US" sz="2400">
                <a:latin typeface="微软雅黑" panose="020B0503020204020204" charset="-122"/>
                <a:ea typeface="微软雅黑" panose="020B0503020204020204" charset="-122"/>
                <a:cs typeface="微软雅黑" panose="020B0503020204020204" charset="-122"/>
              </a:rPr>
              <a:t>若</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即某个变迁在</a:t>
            </a:r>
            <a:r>
              <a:rPr lang="en-US" altLang="zh-CN" sz="2400">
                <a:latin typeface="微软雅黑" panose="020B0503020204020204" charset="-122"/>
                <a:ea typeface="微软雅黑" panose="020B0503020204020204" charset="-122"/>
                <a:cs typeface="微软雅黑" panose="020B0503020204020204" charset="-122"/>
              </a:rPr>
              <a:t>M</a:t>
            </a:r>
            <a:r>
              <a:rPr lang="zh-CN" altLang="en-US" sz="2400">
                <a:latin typeface="微软雅黑" panose="020B0503020204020204" charset="-122"/>
                <a:ea typeface="微软雅黑" panose="020B0503020204020204" charset="-122"/>
                <a:cs typeface="微软雅黑" panose="020B0503020204020204" charset="-122"/>
              </a:rPr>
              <a:t>状态</a:t>
            </a:r>
            <a:r>
              <a:rPr lang="zh-CN" altLang="en-US" sz="2400">
                <a:latin typeface="微软雅黑" panose="020B0503020204020204" charset="-122"/>
                <a:ea typeface="微软雅黑" panose="020B0503020204020204" charset="-122"/>
                <a:cs typeface="微软雅黑" panose="020B0503020204020204" charset="-122"/>
              </a:rPr>
              <a:t>下有发生权需满足：每个输入库所里有足够的资源，资源数大于等于边权；另外输出库所里已有资源加上产生资源小于库所</a:t>
            </a:r>
            <a:r>
              <a:rPr lang="zh-CN" altLang="en-US" sz="2400">
                <a:latin typeface="微软雅黑" panose="020B0503020204020204" charset="-122"/>
                <a:ea typeface="微软雅黑" panose="020B0503020204020204" charset="-122"/>
                <a:cs typeface="微软雅黑" panose="020B0503020204020204" charset="-122"/>
              </a:rPr>
              <a:t>容量。</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 </a:t>
            </a:r>
            <a:endParaRPr lang="zh-CN" altLang="en-US" sz="2400">
              <a:latin typeface="微软雅黑" panose="020B0503020204020204" charset="-122"/>
              <a:ea typeface="微软雅黑" panose="020B0503020204020204" charset="-122"/>
              <a:cs typeface="微软雅黑" panose="020B0503020204020204" charset="-122"/>
            </a:endParaRPr>
          </a:p>
          <a:p>
            <a:pPr indent="457200"/>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
        <p:nvSpPr>
          <p:cNvPr id="92" name="文本框 91"/>
          <p:cNvSpPr txBox="1"/>
          <p:nvPr/>
        </p:nvSpPr>
        <p:spPr>
          <a:xfrm>
            <a:off x="1262724" y="263096"/>
            <a:ext cx="7793305" cy="661670"/>
          </a:xfrm>
          <a:prstGeom prst="rect">
            <a:avLst/>
          </a:prstGeom>
          <a:noFill/>
        </p:spPr>
        <p:txBody>
          <a:bodyPr wrap="square" lIns="121886" tIns="60942" rIns="121886" bIns="60942" rtlCol="0" anchor="ctr">
            <a:spAutoFit/>
          </a:bodyPr>
          <a:lstStyle/>
          <a:p>
            <a:pPr>
              <a:lnSpc>
                <a:spcPct val="110000"/>
              </a:lnSpc>
            </a:pP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背景介绍</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en-US" altLang="zh-CN" sz="2400" b="1" dirty="0">
                <a:solidFill>
                  <a:schemeClr val="accent1">
                    <a:lumMod val="50000"/>
                  </a:schemeClr>
                </a:solidFill>
                <a:latin typeface="微软雅黑" panose="020B0503020204020204" charset="-122"/>
                <a:ea typeface="微软雅黑" panose="020B0503020204020204" charset="-122"/>
              </a:rPr>
              <a:t>Petri </a:t>
            </a:r>
            <a:r>
              <a:rPr lang="zh-CN" altLang="en-US" sz="2400" b="1" dirty="0">
                <a:solidFill>
                  <a:schemeClr val="accent1">
                    <a:lumMod val="50000"/>
                  </a:schemeClr>
                </a:solidFill>
                <a:latin typeface="微软雅黑" panose="020B0503020204020204" charset="-122"/>
                <a:ea typeface="微软雅黑" panose="020B0503020204020204" charset="-122"/>
              </a:rPr>
              <a:t>网运行</a:t>
            </a:r>
            <a:r>
              <a:rPr lang="zh-CN" altLang="en-US" sz="2400" b="1" dirty="0">
                <a:solidFill>
                  <a:schemeClr val="accent1">
                    <a:lumMod val="50000"/>
                  </a:schemeClr>
                </a:solidFill>
                <a:latin typeface="微软雅黑" panose="020B0503020204020204" charset="-122"/>
                <a:ea typeface="微软雅黑" panose="020B0503020204020204" charset="-122"/>
              </a:rPr>
              <a:t>规则</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graphicFrame>
        <p:nvGraphicFramePr>
          <p:cNvPr id="25" name="对象 24">
            <a:hlinkClick r:id="" action="ppaction://ole?verb="/>
          </p:cNvPr>
          <p:cNvGraphicFramePr>
            <a:graphicFrameLocks noChangeAspect="1"/>
          </p:cNvGraphicFramePr>
          <p:nvPr/>
        </p:nvGraphicFramePr>
        <p:xfrm>
          <a:off x="2275205" y="2270760"/>
          <a:ext cx="3451225" cy="492760"/>
        </p:xfrm>
        <a:graphic>
          <a:graphicData uri="http://schemas.openxmlformats.org/presentationml/2006/ole">
            <mc:AlternateContent xmlns:mc="http://schemas.openxmlformats.org/markup-compatibility/2006">
              <mc:Choice xmlns:v="urn:schemas-microsoft-com:vml" Requires="v">
                <p:oleObj spid="_x0000_s2049" name="" r:id="rId2" imgW="1422400" imgH="203200" progId="Equation.KSEE3">
                  <p:embed/>
                </p:oleObj>
              </mc:Choice>
              <mc:Fallback>
                <p:oleObj name="" r:id="rId2" imgW="1422400" imgH="203200" progId="Equation.KSEE3">
                  <p:embed/>
                  <p:pic>
                    <p:nvPicPr>
                      <p:cNvPr id="0" name="图片 2048"/>
                      <p:cNvPicPr/>
                      <p:nvPr/>
                    </p:nvPicPr>
                    <p:blipFill>
                      <a:blip r:embed="rId3"/>
                      <a:stretch>
                        <a:fillRect/>
                      </a:stretch>
                    </p:blipFill>
                    <p:spPr>
                      <a:xfrm>
                        <a:off x="2275205" y="2270760"/>
                        <a:ext cx="3451225" cy="492760"/>
                      </a:xfrm>
                      <a:prstGeom prst="rect">
                        <a:avLst/>
                      </a:prstGeom>
                    </p:spPr>
                  </p:pic>
                </p:oleObj>
              </mc:Fallback>
            </mc:AlternateContent>
          </a:graphicData>
        </a:graphic>
      </p:graphicFrame>
      <p:sp>
        <p:nvSpPr>
          <p:cNvPr id="31" name="矩形 30"/>
          <p:cNvSpPr/>
          <p:nvPr/>
        </p:nvSpPr>
        <p:spPr>
          <a:xfrm>
            <a:off x="8893810" y="974090"/>
            <a:ext cx="1763395" cy="69532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a:solidFill>
                  <a:srgbClr val="FF0000"/>
                </a:solidFill>
              </a:rPr>
              <a:t>变迁规则</a:t>
            </a:r>
            <a:endParaRPr lang="zh-CN" altLang="en-US">
              <a:solidFill>
                <a:srgbClr val="FF0000"/>
              </a:solidFill>
            </a:endParaRPr>
          </a:p>
        </p:txBody>
      </p:sp>
      <p:sp>
        <p:nvSpPr>
          <p:cNvPr id="32" name="矩形 31"/>
          <p:cNvSpPr/>
          <p:nvPr>
            <p:custDataLst>
              <p:tags r:id="rId4"/>
            </p:custDataLst>
          </p:nvPr>
        </p:nvSpPr>
        <p:spPr>
          <a:xfrm>
            <a:off x="7928610" y="2303780"/>
            <a:ext cx="1763395" cy="69532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a:solidFill>
                  <a:srgbClr val="FF0000"/>
                </a:solidFill>
              </a:rPr>
              <a:t>发生权</a:t>
            </a:r>
            <a:endParaRPr lang="zh-CN" altLang="en-US">
              <a:solidFill>
                <a:srgbClr val="FF0000"/>
              </a:solidFill>
            </a:endParaRPr>
          </a:p>
        </p:txBody>
      </p:sp>
      <p:sp>
        <p:nvSpPr>
          <p:cNvPr id="33" name="矩形 32"/>
          <p:cNvSpPr/>
          <p:nvPr>
            <p:custDataLst>
              <p:tags r:id="rId5"/>
            </p:custDataLst>
          </p:nvPr>
        </p:nvSpPr>
        <p:spPr>
          <a:xfrm>
            <a:off x="10069830" y="2303780"/>
            <a:ext cx="1763395" cy="69532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a:solidFill>
                  <a:srgbClr val="FF0000"/>
                </a:solidFill>
              </a:rPr>
              <a:t>后继</a:t>
            </a:r>
            <a:endParaRPr lang="zh-CN" altLang="en-US">
              <a:solidFill>
                <a:srgbClr val="FF0000"/>
              </a:solidFill>
            </a:endParaRPr>
          </a:p>
        </p:txBody>
      </p:sp>
      <p:cxnSp>
        <p:nvCxnSpPr>
          <p:cNvPr id="34" name="肘形连接符 33"/>
          <p:cNvCxnSpPr>
            <a:stCxn id="31" idx="2"/>
            <a:endCxn id="32" idx="0"/>
          </p:cNvCxnSpPr>
          <p:nvPr/>
        </p:nvCxnSpPr>
        <p:spPr>
          <a:xfrm rot="5400000">
            <a:off x="8976360" y="1503680"/>
            <a:ext cx="634365" cy="965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1" idx="2"/>
            <a:endCxn id="33" idx="0"/>
          </p:cNvCxnSpPr>
          <p:nvPr>
            <p:custDataLst>
              <p:tags r:id="rId6"/>
            </p:custDataLst>
          </p:nvPr>
        </p:nvCxnSpPr>
        <p:spPr>
          <a:xfrm rot="5400000" flipV="1">
            <a:off x="10046970" y="1398270"/>
            <a:ext cx="634365" cy="11760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6" name="对象 35">
            <a:hlinkClick r:id="" action="ppaction://ole?verb="/>
          </p:cNvPr>
          <p:cNvGraphicFramePr>
            <a:graphicFrameLocks noChangeAspect="1"/>
          </p:cNvGraphicFramePr>
          <p:nvPr>
            <p:custDataLst>
              <p:tags r:id="rId7"/>
            </p:custDataLst>
          </p:nvPr>
        </p:nvGraphicFramePr>
        <p:xfrm>
          <a:off x="2075815" y="2743835"/>
          <a:ext cx="4251960" cy="465455"/>
        </p:xfrm>
        <a:graphic>
          <a:graphicData uri="http://schemas.openxmlformats.org/presentationml/2006/ole">
            <mc:AlternateContent xmlns:mc="http://schemas.openxmlformats.org/markup-compatibility/2006">
              <mc:Choice xmlns:v="urn:schemas-microsoft-com:vml" Requires="v">
                <p:oleObj spid="_x0000_s3" name="" r:id="rId8" imgW="1854200" imgH="203200" progId="Equation.KSEE3">
                  <p:embed/>
                </p:oleObj>
              </mc:Choice>
              <mc:Fallback>
                <p:oleObj name="" r:id="rId8" imgW="1854200" imgH="203200" progId="Equation.KSEE3">
                  <p:embed/>
                  <p:pic>
                    <p:nvPicPr>
                      <p:cNvPr id="0" name="图片 2048"/>
                      <p:cNvPicPr/>
                      <p:nvPr/>
                    </p:nvPicPr>
                    <p:blipFill>
                      <a:blip r:embed="rId9"/>
                      <a:stretch>
                        <a:fillRect/>
                      </a:stretch>
                    </p:blipFill>
                    <p:spPr>
                      <a:xfrm>
                        <a:off x="2075815" y="2743835"/>
                        <a:ext cx="4251960" cy="465455"/>
                      </a:xfrm>
                      <a:prstGeom prst="rect">
                        <a:avLst/>
                      </a:prstGeom>
                    </p:spPr>
                  </p:pic>
                </p:oleObj>
              </mc:Fallback>
            </mc:AlternateContent>
          </a:graphicData>
        </a:graphic>
      </p:graphicFrame>
      <p:sp>
        <p:nvSpPr>
          <p:cNvPr id="37" name="文本框 36"/>
          <p:cNvSpPr txBox="1"/>
          <p:nvPr>
            <p:custDataLst>
              <p:tags r:id="rId10"/>
            </p:custDataLst>
          </p:nvPr>
        </p:nvSpPr>
        <p:spPr>
          <a:xfrm>
            <a:off x="864235" y="4604385"/>
            <a:ext cx="10493375" cy="435610"/>
          </a:xfrm>
          <a:prstGeom prst="rect">
            <a:avLst/>
          </a:prstGeom>
          <a:noFill/>
        </p:spPr>
        <p:txBody>
          <a:bodyPr wrap="square" rtlCol="0" anchor="t">
            <a:noAutofit/>
          </a:bodyPr>
          <a:p>
            <a:r>
              <a:rPr lang="en-US" altLang="zh-CN" sz="2400">
                <a:latin typeface="微软雅黑" panose="020B0503020204020204" charset="-122"/>
                <a:ea typeface="微软雅黑" panose="020B0503020204020204" charset="-122"/>
                <a:cs typeface="微软雅黑" panose="020B0503020204020204" charset="-122"/>
              </a:rPr>
              <a:t>2. </a:t>
            </a:r>
            <a:r>
              <a:rPr lang="zh-CN" altLang="en-US" sz="2400">
                <a:latin typeface="微软雅黑" panose="020B0503020204020204" charset="-122"/>
                <a:ea typeface="微软雅黑" panose="020B0503020204020204" charset="-122"/>
                <a:cs typeface="微软雅黑" panose="020B0503020204020204" charset="-122"/>
              </a:rPr>
              <a:t>若</a:t>
            </a:r>
            <a:r>
              <a:rPr lang="en-US" altLang="zh-CN" sz="2400">
                <a:latin typeface="微软雅黑" panose="020B0503020204020204" charset="-122"/>
                <a:ea typeface="微软雅黑" panose="020B0503020204020204" charset="-122"/>
                <a:cs typeface="微软雅黑" panose="020B0503020204020204" charset="-122"/>
                <a:sym typeface="+mn-ea"/>
              </a:rPr>
              <a:t>M[t&gt;</a:t>
            </a:r>
            <a:r>
              <a:rPr lang="zh-CN" altLang="en-US" sz="2400">
                <a:latin typeface="微软雅黑" panose="020B0503020204020204" charset="-122"/>
                <a:ea typeface="微软雅黑" panose="020B0503020204020204" charset="-122"/>
                <a:cs typeface="微软雅黑" panose="020B0503020204020204" charset="-122"/>
                <a:sym typeface="+mn-ea"/>
              </a:rPr>
              <a:t>，则</a:t>
            </a:r>
            <a:r>
              <a:rPr lang="en-US" altLang="zh-CN" sz="2400">
                <a:latin typeface="微软雅黑" panose="020B0503020204020204" charset="-122"/>
                <a:ea typeface="微软雅黑" panose="020B0503020204020204" charset="-122"/>
                <a:cs typeface="微软雅黑" panose="020B0503020204020204" charset="-122"/>
                <a:sym typeface="+mn-ea"/>
              </a:rPr>
              <a:t>t</a:t>
            </a:r>
            <a:r>
              <a:rPr lang="zh-CN" altLang="en-US" sz="2400">
                <a:latin typeface="微软雅黑" panose="020B0503020204020204" charset="-122"/>
                <a:ea typeface="微软雅黑" panose="020B0503020204020204" charset="-122"/>
                <a:cs typeface="微软雅黑" panose="020B0503020204020204" charset="-122"/>
                <a:sym typeface="+mn-ea"/>
              </a:rPr>
              <a:t>可以发生，</a:t>
            </a:r>
            <a:r>
              <a:rPr lang="en-US" altLang="zh-CN" sz="2400">
                <a:latin typeface="微软雅黑" panose="020B0503020204020204" charset="-122"/>
                <a:ea typeface="微软雅黑" panose="020B0503020204020204" charset="-122"/>
                <a:cs typeface="微软雅黑" panose="020B0503020204020204" charset="-122"/>
                <a:sym typeface="+mn-ea"/>
              </a:rPr>
              <a:t>M’</a:t>
            </a:r>
            <a:r>
              <a:rPr lang="zh-CN" altLang="en-US" sz="2400">
                <a:latin typeface="微软雅黑" panose="020B0503020204020204" charset="-122"/>
                <a:ea typeface="微软雅黑" panose="020B0503020204020204" charset="-122"/>
                <a:cs typeface="微软雅黑" panose="020B0503020204020204" charset="-122"/>
                <a:sym typeface="+mn-ea"/>
              </a:rPr>
              <a:t>为</a:t>
            </a:r>
            <a:r>
              <a:rPr lang="en-US" altLang="zh-CN" sz="2400">
                <a:latin typeface="微软雅黑" panose="020B0503020204020204" charset="-122"/>
                <a:ea typeface="微软雅黑" panose="020B0503020204020204" charset="-122"/>
                <a:cs typeface="微软雅黑" panose="020B0503020204020204" charset="-122"/>
                <a:sym typeface="+mn-ea"/>
              </a:rPr>
              <a:t>M</a:t>
            </a:r>
            <a:r>
              <a:rPr lang="zh-CN" altLang="en-US" sz="2400">
                <a:latin typeface="微软雅黑" panose="020B0503020204020204" charset="-122"/>
                <a:ea typeface="微软雅黑" panose="020B0503020204020204" charset="-122"/>
                <a:cs typeface="微软雅黑" panose="020B0503020204020204" charset="-122"/>
                <a:sym typeface="+mn-ea"/>
              </a:rPr>
              <a:t>的</a:t>
            </a:r>
            <a:r>
              <a:rPr lang="zh-CN" altLang="en-US" sz="2400" b="1">
                <a:latin typeface="微软雅黑" panose="020B0503020204020204" charset="-122"/>
                <a:ea typeface="微软雅黑" panose="020B0503020204020204" charset="-122"/>
                <a:cs typeface="微软雅黑" panose="020B0503020204020204" charset="-122"/>
                <a:sym typeface="+mn-ea"/>
              </a:rPr>
              <a:t>后继</a:t>
            </a:r>
            <a:r>
              <a:rPr lang="zh-CN" altLang="en-US" sz="2400">
                <a:latin typeface="微软雅黑" panose="020B0503020204020204" charset="-122"/>
                <a:ea typeface="微软雅黑" panose="020B0503020204020204" charset="-122"/>
                <a:cs typeface="微软雅黑" panose="020B0503020204020204" charset="-122"/>
                <a:sym typeface="+mn-ea"/>
              </a:rPr>
              <a:t>标识。后继关系记为</a:t>
            </a:r>
            <a:r>
              <a:rPr lang="en-US" altLang="zh-CN" sz="2400">
                <a:latin typeface="微软雅黑" panose="020B0503020204020204" charset="-122"/>
                <a:ea typeface="微软雅黑" panose="020B0503020204020204" charset="-122"/>
                <a:cs typeface="微软雅黑" panose="020B0503020204020204" charset="-122"/>
                <a:sym typeface="+mn-ea"/>
              </a:rPr>
              <a:t>M[t&gt;M’</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 </a:t>
            </a:r>
            <a:endParaRPr lang="zh-CN" altLang="en-US" sz="2400">
              <a:latin typeface="微软雅黑" panose="020B0503020204020204" charset="-122"/>
              <a:ea typeface="微软雅黑" panose="020B0503020204020204" charset="-122"/>
              <a:cs typeface="微软雅黑" panose="020B0503020204020204" charset="-122"/>
            </a:endParaRPr>
          </a:p>
          <a:p>
            <a:pPr indent="457200"/>
            <a:endParaRPr lang="zh-CN" altLang="en-US" sz="2400">
              <a:latin typeface="微软雅黑" panose="020B0503020204020204" charset="-122"/>
              <a:ea typeface="微软雅黑" panose="020B0503020204020204" charset="-122"/>
              <a:cs typeface="微软雅黑" panose="020B0503020204020204" charset="-122"/>
              <a:sym typeface="+mn-ea"/>
            </a:endParaRPr>
          </a:p>
        </p:txBody>
      </p:sp>
      <p:cxnSp>
        <p:nvCxnSpPr>
          <p:cNvPr id="38" name="直接连接符 37"/>
          <p:cNvCxnSpPr/>
          <p:nvPr/>
        </p:nvCxnSpPr>
        <p:spPr>
          <a:xfrm>
            <a:off x="918845" y="4508500"/>
            <a:ext cx="10854055" cy="0"/>
          </a:xfrm>
          <a:prstGeom prst="line">
            <a:avLst/>
          </a:prstGeom>
          <a:ln w="12700" cmpd="sng">
            <a:solidFill>
              <a:schemeClr val="accent2"/>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39" name="对象 38">
            <a:hlinkClick r:id="" action="ppaction://ole?verb="/>
          </p:cNvPr>
          <p:cNvGraphicFramePr>
            <a:graphicFrameLocks noChangeAspect="1"/>
          </p:cNvGraphicFramePr>
          <p:nvPr>
            <p:custDataLst>
              <p:tags r:id="rId11"/>
            </p:custDataLst>
          </p:nvPr>
        </p:nvGraphicFramePr>
        <p:xfrm>
          <a:off x="1270635" y="5029200"/>
          <a:ext cx="5561965" cy="1828800"/>
        </p:xfrm>
        <a:graphic>
          <a:graphicData uri="http://schemas.openxmlformats.org/presentationml/2006/ole">
            <mc:AlternateContent xmlns:mc="http://schemas.openxmlformats.org/markup-compatibility/2006">
              <mc:Choice xmlns:v="urn:schemas-microsoft-com:vml" Requires="v">
                <p:oleObj spid="_x0000_s40" name="" r:id="rId12" imgW="2857500" imgH="939800" progId="Equation.KSEE3">
                  <p:embed/>
                </p:oleObj>
              </mc:Choice>
              <mc:Fallback>
                <p:oleObj name="" r:id="rId12" imgW="2857500" imgH="939800" progId="Equation.KSEE3">
                  <p:embed/>
                  <p:pic>
                    <p:nvPicPr>
                      <p:cNvPr id="0" name="图片 2048"/>
                      <p:cNvPicPr/>
                      <p:nvPr/>
                    </p:nvPicPr>
                    <p:blipFill>
                      <a:blip r:embed="rId13"/>
                      <a:stretch>
                        <a:fillRect/>
                      </a:stretch>
                    </p:blipFill>
                    <p:spPr>
                      <a:xfrm>
                        <a:off x="1270635" y="5029200"/>
                        <a:ext cx="5561965" cy="1828800"/>
                      </a:xfrm>
                      <a:prstGeom prst="rect">
                        <a:avLst/>
                      </a:prstGeom>
                    </p:spPr>
                  </p:pic>
                </p:oleObj>
              </mc:Fallback>
            </mc:AlternateContent>
          </a:graphicData>
        </a:graphic>
      </p:graphicFrame>
      <p:sp>
        <p:nvSpPr>
          <p:cNvPr id="41" name="文本框 40"/>
          <p:cNvSpPr txBox="1"/>
          <p:nvPr>
            <p:custDataLst>
              <p:tags r:id="rId14"/>
            </p:custDataLst>
          </p:nvPr>
        </p:nvSpPr>
        <p:spPr>
          <a:xfrm>
            <a:off x="6832600" y="5012690"/>
            <a:ext cx="4525645" cy="451485"/>
          </a:xfrm>
          <a:prstGeom prst="rect">
            <a:avLst/>
          </a:prstGeom>
          <a:noFill/>
        </p:spPr>
        <p:txBody>
          <a:bodyPr wrap="square" rtlCol="0" anchor="t">
            <a:noAutofit/>
          </a:bodyPr>
          <a:p>
            <a:r>
              <a:rPr lang="zh-CN" altLang="en-US" sz="2400">
                <a:latin typeface="微软雅黑" panose="020B0503020204020204" charset="-122"/>
                <a:ea typeface="微软雅黑" panose="020B0503020204020204" charset="-122"/>
                <a:cs typeface="微软雅黑" panose="020B0503020204020204" charset="-122"/>
              </a:rPr>
              <a:t>变迁只消耗</a:t>
            </a:r>
            <a:r>
              <a:rPr lang="zh-CN" altLang="en-US" sz="2400">
                <a:latin typeface="微软雅黑" panose="020B0503020204020204" charset="-122"/>
                <a:ea typeface="微软雅黑" panose="020B0503020204020204" charset="-122"/>
                <a:cs typeface="微软雅黑" panose="020B0503020204020204" charset="-122"/>
              </a:rPr>
              <a:t>不产生</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 </a:t>
            </a:r>
            <a:endParaRPr lang="zh-CN" altLang="en-US" sz="2400">
              <a:latin typeface="微软雅黑" panose="020B0503020204020204" charset="-122"/>
              <a:ea typeface="微软雅黑" panose="020B0503020204020204" charset="-122"/>
              <a:cs typeface="微软雅黑" panose="020B0503020204020204" charset="-122"/>
            </a:endParaRPr>
          </a:p>
          <a:p>
            <a:pPr indent="457200"/>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
        <p:nvSpPr>
          <p:cNvPr id="42" name="文本框 41"/>
          <p:cNvSpPr txBox="1"/>
          <p:nvPr>
            <p:custDataLst>
              <p:tags r:id="rId15"/>
            </p:custDataLst>
          </p:nvPr>
        </p:nvSpPr>
        <p:spPr>
          <a:xfrm>
            <a:off x="6832600" y="5464175"/>
            <a:ext cx="4525645" cy="451485"/>
          </a:xfrm>
          <a:prstGeom prst="rect">
            <a:avLst/>
          </a:prstGeom>
          <a:noFill/>
        </p:spPr>
        <p:txBody>
          <a:bodyPr wrap="square" rtlCol="0" anchor="t">
            <a:noAutofit/>
          </a:bodyPr>
          <a:p>
            <a:r>
              <a:rPr lang="zh-CN" altLang="en-US" sz="2400">
                <a:latin typeface="微软雅黑" panose="020B0503020204020204" charset="-122"/>
                <a:ea typeface="微软雅黑" panose="020B0503020204020204" charset="-122"/>
                <a:cs typeface="微软雅黑" panose="020B0503020204020204" charset="-122"/>
              </a:rPr>
              <a:t>变迁只产生不</a:t>
            </a:r>
            <a:r>
              <a:rPr lang="zh-CN" altLang="en-US" sz="2400">
                <a:latin typeface="微软雅黑" panose="020B0503020204020204" charset="-122"/>
                <a:ea typeface="微软雅黑" panose="020B0503020204020204" charset="-122"/>
                <a:cs typeface="微软雅黑" panose="020B0503020204020204" charset="-122"/>
              </a:rPr>
              <a:t>消耗</a:t>
            </a:r>
            <a:endParaRPr lang="zh-CN" altLang="en-US"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 </a:t>
            </a:r>
            <a:endParaRPr lang="zh-CN" altLang="en-US" sz="2400">
              <a:latin typeface="微软雅黑" panose="020B0503020204020204" charset="-122"/>
              <a:ea typeface="微软雅黑" panose="020B0503020204020204" charset="-122"/>
              <a:cs typeface="微软雅黑" panose="020B0503020204020204" charset="-122"/>
            </a:endParaRPr>
          </a:p>
          <a:p>
            <a:pPr indent="457200"/>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
        <p:nvSpPr>
          <p:cNvPr id="43" name="文本框 42"/>
          <p:cNvSpPr txBox="1"/>
          <p:nvPr>
            <p:custDataLst>
              <p:tags r:id="rId16"/>
            </p:custDataLst>
          </p:nvPr>
        </p:nvSpPr>
        <p:spPr>
          <a:xfrm>
            <a:off x="6832600" y="5901055"/>
            <a:ext cx="4525645" cy="451485"/>
          </a:xfrm>
          <a:prstGeom prst="rect">
            <a:avLst/>
          </a:prstGeom>
          <a:noFill/>
        </p:spPr>
        <p:txBody>
          <a:bodyPr wrap="square" rtlCol="0" anchor="t">
            <a:noAutofit/>
          </a:bodyPr>
          <a:p>
            <a:r>
              <a:rPr lang="zh-CN" altLang="en-US" sz="2400">
                <a:latin typeface="微软雅黑" panose="020B0503020204020204" charset="-122"/>
                <a:ea typeface="微软雅黑" panose="020B0503020204020204" charset="-122"/>
                <a:cs typeface="微软雅黑" panose="020B0503020204020204" charset="-122"/>
              </a:rPr>
              <a:t>变迁即产生又</a:t>
            </a:r>
            <a:r>
              <a:rPr lang="zh-CN" altLang="en-US" sz="2400">
                <a:latin typeface="微软雅黑" panose="020B0503020204020204" charset="-122"/>
                <a:ea typeface="微软雅黑" panose="020B0503020204020204" charset="-122"/>
                <a:cs typeface="微软雅黑" panose="020B0503020204020204" charset="-122"/>
              </a:rPr>
              <a:t>消耗</a:t>
            </a:r>
            <a:endParaRPr lang="zh-CN" altLang="en-US"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 </a:t>
            </a:r>
            <a:endParaRPr lang="zh-CN" altLang="en-US" sz="2400">
              <a:latin typeface="微软雅黑" panose="020B0503020204020204" charset="-122"/>
              <a:ea typeface="微软雅黑" panose="020B0503020204020204" charset="-122"/>
              <a:cs typeface="微软雅黑" panose="020B0503020204020204" charset="-122"/>
            </a:endParaRPr>
          </a:p>
          <a:p>
            <a:pPr indent="457200"/>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
        <p:nvSpPr>
          <p:cNvPr id="44" name="文本框 43"/>
          <p:cNvSpPr txBox="1"/>
          <p:nvPr>
            <p:custDataLst>
              <p:tags r:id="rId17"/>
            </p:custDataLst>
          </p:nvPr>
        </p:nvSpPr>
        <p:spPr>
          <a:xfrm>
            <a:off x="6860540" y="6339840"/>
            <a:ext cx="4525645" cy="451485"/>
          </a:xfrm>
          <a:prstGeom prst="rect">
            <a:avLst/>
          </a:prstGeom>
          <a:noFill/>
        </p:spPr>
        <p:txBody>
          <a:bodyPr wrap="square" rtlCol="0" anchor="t">
            <a:noAutofit/>
          </a:bodyPr>
          <a:p>
            <a:r>
              <a:rPr lang="zh-CN" altLang="en-US" sz="2400">
                <a:latin typeface="微软雅黑" panose="020B0503020204020204" charset="-122"/>
                <a:ea typeface="微软雅黑" panose="020B0503020204020204" charset="-122"/>
                <a:cs typeface="微软雅黑" panose="020B0503020204020204" charset="-122"/>
              </a:rPr>
              <a:t>变迁即不产生也</a:t>
            </a:r>
            <a:r>
              <a:rPr lang="zh-CN" altLang="en-US" sz="2400">
                <a:latin typeface="微软雅黑" panose="020B0503020204020204" charset="-122"/>
                <a:ea typeface="微软雅黑" panose="020B0503020204020204" charset="-122"/>
                <a:cs typeface="微软雅黑" panose="020B0503020204020204" charset="-122"/>
              </a:rPr>
              <a:t>不消耗</a:t>
            </a:r>
            <a:endParaRPr lang="zh-CN" altLang="en-US"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 </a:t>
            </a:r>
            <a:endParaRPr lang="zh-CN" altLang="en-US" sz="2400">
              <a:latin typeface="微软雅黑" panose="020B0503020204020204" charset="-122"/>
              <a:ea typeface="微软雅黑" panose="020B0503020204020204" charset="-122"/>
              <a:cs typeface="微软雅黑" panose="020B0503020204020204" charset="-122"/>
            </a:endParaRPr>
          </a:p>
          <a:p>
            <a:pPr indent="457200"/>
            <a:endParaRPr lang="zh-CN" altLang="en-US" sz="2400">
              <a:latin typeface="微软雅黑" panose="020B0503020204020204" charset="-122"/>
              <a:ea typeface="微软雅黑" panose="020B0503020204020204" charset="-122"/>
              <a:cs typeface="微软雅黑" panose="020B0503020204020204" charset="-122"/>
              <a:sym typeface="+mn-ea"/>
            </a:endParaRPr>
          </a:p>
        </p:txBody>
      </p:sp>
      <p:pic>
        <p:nvPicPr>
          <p:cNvPr id="45" name="图片 44"/>
          <p:cNvPicPr/>
          <p:nvPr>
            <p:custDataLst>
              <p:tags r:id="rId18"/>
            </p:custDataLst>
          </p:nvPr>
        </p:nvPicPr>
        <p:blipFill>
          <a:blip r:embed="rId19"/>
          <a:srcRect t="14460" r="-604" b="10454"/>
          <a:stretch>
            <a:fillRect/>
          </a:stretch>
        </p:blipFill>
        <p:spPr>
          <a:xfrm>
            <a:off x="4709795" y="276860"/>
            <a:ext cx="3272790" cy="1288415"/>
          </a:xfrm>
          <a:prstGeom prst="rect">
            <a:avLst/>
          </a:prstGeom>
          <a:noFill/>
          <a:ln w="9525">
            <a:noFill/>
          </a:ln>
        </p:spPr>
      </p:pic>
      <p:sp>
        <p:nvSpPr>
          <p:cNvPr id="46" name="文本框 45"/>
          <p:cNvSpPr txBox="1"/>
          <p:nvPr/>
        </p:nvSpPr>
        <p:spPr>
          <a:xfrm>
            <a:off x="8451215" y="3250565"/>
            <a:ext cx="4064000" cy="645160"/>
          </a:xfrm>
          <a:prstGeom prst="rect">
            <a:avLst/>
          </a:prstGeom>
          <a:noFill/>
        </p:spPr>
        <p:txBody>
          <a:bodyPr wrap="square" rtlCol="0">
            <a:spAutoFit/>
          </a:bodyPr>
          <a:p>
            <a:r>
              <a:rPr lang="en-US" altLang="zh-CN"/>
              <a:t>·t</a:t>
            </a:r>
            <a:r>
              <a:rPr lang="zh-CN" altLang="en-US"/>
              <a:t>为变迁</a:t>
            </a:r>
            <a:r>
              <a:rPr lang="en-US" altLang="zh-CN"/>
              <a:t>t</a:t>
            </a:r>
            <a:r>
              <a:rPr lang="zh-CN" altLang="en-US"/>
              <a:t>的输入库所</a:t>
            </a:r>
            <a:r>
              <a:rPr lang="zh-CN" altLang="en-US"/>
              <a:t>集合</a:t>
            </a:r>
            <a:endParaRPr lang="zh-CN" altLang="en-US"/>
          </a:p>
          <a:p>
            <a:r>
              <a:rPr lang="en-US" altLang="zh-CN"/>
              <a:t>t·</a:t>
            </a:r>
            <a:r>
              <a:rPr lang="zh-CN" altLang="en-US"/>
              <a:t>为变迁</a:t>
            </a:r>
            <a:r>
              <a:rPr lang="en-US" altLang="zh-CN"/>
              <a:t>t</a:t>
            </a:r>
            <a:r>
              <a:rPr lang="zh-CN" altLang="en-US"/>
              <a:t>的输出库所</a:t>
            </a:r>
            <a:r>
              <a:rPr lang="zh-CN" altLang="en-US"/>
              <a:t>集合</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框 91"/>
          <p:cNvSpPr txBox="1"/>
          <p:nvPr/>
        </p:nvSpPr>
        <p:spPr>
          <a:xfrm>
            <a:off x="1262724" y="263096"/>
            <a:ext cx="7793305" cy="661670"/>
          </a:xfrm>
          <a:prstGeom prst="rect">
            <a:avLst/>
          </a:prstGeom>
          <a:noFill/>
        </p:spPr>
        <p:txBody>
          <a:bodyPr wrap="square" lIns="121886" tIns="60942" rIns="121886" bIns="60942" rtlCol="0" anchor="ctr">
            <a:spAutoFit/>
          </a:bodyPr>
          <a:lstStyle/>
          <a:p>
            <a:pPr>
              <a:lnSpc>
                <a:spcPct val="110000"/>
              </a:lnSpc>
            </a:pP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背景介绍</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zh-CN" altLang="en-US" sz="2400" b="1" dirty="0">
                <a:solidFill>
                  <a:schemeClr val="accent1">
                    <a:lumMod val="50000"/>
                  </a:schemeClr>
                </a:solidFill>
                <a:latin typeface="微软雅黑" panose="020B0503020204020204" charset="-122"/>
                <a:ea typeface="微软雅黑" panose="020B0503020204020204" charset="-122"/>
              </a:rPr>
              <a:t>时间</a:t>
            </a:r>
            <a:r>
              <a:rPr lang="en-US" altLang="zh-CN" sz="2400" b="1" dirty="0">
                <a:solidFill>
                  <a:schemeClr val="accent1">
                    <a:lumMod val="50000"/>
                  </a:schemeClr>
                </a:solidFill>
                <a:latin typeface="微软雅黑" panose="020B0503020204020204" charset="-122"/>
                <a:ea typeface="微软雅黑" panose="020B0503020204020204" charset="-122"/>
              </a:rPr>
              <a:t>Petri </a:t>
            </a:r>
            <a:r>
              <a:rPr lang="zh-CN" altLang="en-US" sz="2400" b="1" dirty="0">
                <a:solidFill>
                  <a:schemeClr val="accent1">
                    <a:lumMod val="50000"/>
                  </a:schemeClr>
                </a:solidFill>
                <a:latin typeface="微软雅黑" panose="020B0503020204020204" charset="-122"/>
                <a:ea typeface="微软雅黑" panose="020B0503020204020204" charset="-122"/>
              </a:rPr>
              <a:t>网</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pic>
        <p:nvPicPr>
          <p:cNvPr id="100" name="图片 99"/>
          <p:cNvPicPr/>
          <p:nvPr>
            <p:custDataLst>
              <p:tags r:id="rId1"/>
            </p:custDataLst>
          </p:nvPr>
        </p:nvPicPr>
        <p:blipFill>
          <a:blip r:embed="rId2"/>
          <a:srcRect t="14460" r="-604" b="10454"/>
          <a:stretch>
            <a:fillRect/>
          </a:stretch>
        </p:blipFill>
        <p:spPr>
          <a:xfrm>
            <a:off x="2544445" y="4250690"/>
            <a:ext cx="5526405" cy="2061210"/>
          </a:xfrm>
          <a:prstGeom prst="rect">
            <a:avLst/>
          </a:prstGeom>
          <a:noFill/>
          <a:ln w="9525">
            <a:noFill/>
          </a:ln>
        </p:spPr>
      </p:pic>
      <p:sp>
        <p:nvSpPr>
          <p:cNvPr id="4" name="文本框 3"/>
          <p:cNvSpPr txBox="1"/>
          <p:nvPr>
            <p:custDataLst>
              <p:tags r:id="rId3"/>
            </p:custDataLst>
          </p:nvPr>
        </p:nvSpPr>
        <p:spPr>
          <a:xfrm>
            <a:off x="909955" y="1727200"/>
            <a:ext cx="7766685" cy="2675255"/>
          </a:xfrm>
          <a:prstGeom prst="rect">
            <a:avLst/>
          </a:prstGeom>
          <a:noFill/>
        </p:spPr>
        <p:txBody>
          <a:bodyPr wrap="square" rtlCol="0" anchor="t">
            <a:noAutofit/>
          </a:bodyPr>
          <a:p>
            <a:r>
              <a:rPr lang="en-US" altLang="zh-CN" sz="2400" b="1">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时间</a:t>
            </a:r>
            <a:r>
              <a:rPr lang="en-US" altLang="zh-CN" sz="2400">
                <a:latin typeface="微软雅黑" panose="020B0503020204020204" charset="-122"/>
                <a:ea typeface="微软雅黑" panose="020B0503020204020204" charset="-122"/>
                <a:cs typeface="微软雅黑" panose="020B0503020204020204" charset="-122"/>
              </a:rPr>
              <a:t>Petri</a:t>
            </a:r>
            <a:r>
              <a:rPr lang="zh-CN" altLang="en-US" sz="2400">
                <a:latin typeface="微软雅黑" panose="020B0503020204020204" charset="-122"/>
                <a:ea typeface="微软雅黑" panose="020B0503020204020204" charset="-122"/>
                <a:cs typeface="微软雅黑" panose="020B0503020204020204" charset="-122"/>
              </a:rPr>
              <a:t>网在原有的六元组上增加了一个元组</a:t>
            </a:r>
            <a:r>
              <a:rPr lang="en-US" altLang="zh-CN" sz="2400">
                <a:latin typeface="微软雅黑" panose="020B0503020204020204" charset="-122"/>
                <a:ea typeface="微软雅黑" panose="020B0503020204020204" charset="-122"/>
                <a:cs typeface="微软雅黑" panose="020B0503020204020204" charset="-122"/>
              </a:rPr>
              <a:t>h</a:t>
            </a:r>
            <a:r>
              <a:rPr lang="zh-CN" altLang="en-US" sz="2400">
                <a:latin typeface="微软雅黑" panose="020B0503020204020204" charset="-122"/>
                <a:ea typeface="微软雅黑" panose="020B0503020204020204" charset="-122"/>
                <a:cs typeface="微软雅黑" panose="020B0503020204020204" charset="-122"/>
              </a:rPr>
              <a:t>，其中</a:t>
            </a:r>
            <a:endParaRPr lang="en-US" altLang="zh-CN"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表示变迁或库所所在运行或转换时的延时</a:t>
            </a:r>
            <a:r>
              <a:rPr lang="zh-CN" altLang="en-US" sz="2400">
                <a:latin typeface="微软雅黑" panose="020B0503020204020204" charset="-122"/>
                <a:ea typeface="微软雅黑" panose="020B0503020204020204" charset="-122"/>
                <a:cs typeface="微软雅黑" panose="020B0503020204020204" charset="-122"/>
              </a:rPr>
              <a:t>时间</a:t>
            </a:r>
            <a:endParaRPr lang="zh-CN" altLang="en-US"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  </a:t>
            </a:r>
            <a:endParaRPr lang="zh-CN" altLang="en-US" sz="2400">
              <a:latin typeface="微软雅黑" panose="020B0503020204020204" charset="-122"/>
              <a:ea typeface="微软雅黑" panose="020B0503020204020204" charset="-122"/>
              <a:cs typeface="微软雅黑" panose="020B0503020204020204" charset="-122"/>
            </a:endParaRPr>
          </a:p>
          <a:p>
            <a:pPr indent="457200"/>
            <a:r>
              <a:rPr lang="zh-CN" altLang="en-US" sz="2400">
                <a:latin typeface="微软雅黑" panose="020B0503020204020204" charset="-122"/>
                <a:ea typeface="微软雅黑" panose="020B0503020204020204" charset="-122"/>
                <a:cs typeface="微软雅黑" panose="020B0503020204020204" charset="-122"/>
                <a:sym typeface="+mn-ea"/>
              </a:rPr>
              <a:t>例如在赋时</a:t>
            </a:r>
            <a:r>
              <a:rPr lang="en-US" altLang="zh-CN" sz="2400">
                <a:latin typeface="微软雅黑" panose="020B0503020204020204" charset="-122"/>
                <a:ea typeface="微软雅黑" panose="020B0503020204020204" charset="-122"/>
                <a:cs typeface="微软雅黑" panose="020B0503020204020204" charset="-122"/>
                <a:sym typeface="+mn-ea"/>
              </a:rPr>
              <a:t>Petri</a:t>
            </a:r>
            <a:r>
              <a:rPr lang="zh-CN" altLang="en-US" sz="2400">
                <a:latin typeface="微软雅黑" panose="020B0503020204020204" charset="-122"/>
                <a:ea typeface="微软雅黑" panose="020B0503020204020204" charset="-122"/>
                <a:cs typeface="微软雅黑" panose="020B0503020204020204" charset="-122"/>
                <a:sym typeface="+mn-ea"/>
              </a:rPr>
              <a:t>网中，变迁</a:t>
            </a:r>
            <a:r>
              <a:rPr lang="zh-CN" altLang="en-US" sz="2400">
                <a:latin typeface="微软雅黑" panose="020B0503020204020204" charset="-122"/>
                <a:ea typeface="微软雅黑" panose="020B0503020204020204" charset="-122"/>
                <a:cs typeface="微软雅黑" panose="020B0503020204020204" charset="-122"/>
                <a:sym typeface="+mn-ea"/>
              </a:rPr>
              <a:t>激发后进入输出库所中的</a:t>
            </a:r>
            <a:r>
              <a:rPr lang="en-US" altLang="zh-CN" sz="2400">
                <a:latin typeface="微软雅黑" panose="020B0503020204020204" charset="-122"/>
                <a:ea typeface="微软雅黑" panose="020B0503020204020204" charset="-122"/>
                <a:cs typeface="微软雅黑" panose="020B0503020204020204" charset="-122"/>
                <a:sym typeface="+mn-ea"/>
              </a:rPr>
              <a:t>token</a:t>
            </a:r>
            <a:r>
              <a:rPr lang="zh-CN" altLang="en-US" sz="2400">
                <a:latin typeface="微软雅黑" panose="020B0503020204020204" charset="-122"/>
                <a:ea typeface="微软雅黑" panose="020B0503020204020204" charset="-122"/>
                <a:cs typeface="微软雅黑" panose="020B0503020204020204" charset="-122"/>
                <a:sym typeface="+mn-ea"/>
              </a:rPr>
              <a:t>必须等待相应的时延时间之后才是可用</a:t>
            </a:r>
            <a:r>
              <a:rPr lang="zh-CN" altLang="en-US" sz="2400">
                <a:latin typeface="微软雅黑" panose="020B0503020204020204" charset="-122"/>
                <a:ea typeface="微软雅黑" panose="020B0503020204020204" charset="-122"/>
                <a:cs typeface="微软雅黑" panose="020B0503020204020204" charset="-122"/>
                <a:sym typeface="+mn-ea"/>
              </a:rPr>
              <a:t>的。</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graphicFrame>
        <p:nvGraphicFramePr>
          <p:cNvPr id="5" name="对象 4">
            <a:hlinkClick r:id="" action="ppaction://ole?verb="/>
          </p:cNvPr>
          <p:cNvGraphicFramePr>
            <a:graphicFrameLocks noChangeAspect="1"/>
          </p:cNvGraphicFramePr>
          <p:nvPr>
            <p:custDataLst>
              <p:tags r:id="rId4"/>
            </p:custDataLst>
          </p:nvPr>
        </p:nvGraphicFramePr>
        <p:xfrm>
          <a:off x="1120140" y="2115185"/>
          <a:ext cx="1779270" cy="501015"/>
        </p:xfrm>
        <a:graphic>
          <a:graphicData uri="http://schemas.openxmlformats.org/presentationml/2006/ole">
            <mc:AlternateContent xmlns:mc="http://schemas.openxmlformats.org/markup-compatibility/2006">
              <mc:Choice xmlns:v="urn:schemas-microsoft-com:vml" Requires="v">
                <p:oleObj spid="_x0000_s6" name="" r:id="rId5" imgW="812800" imgH="228600" progId="Equation.KSEE3">
                  <p:embed/>
                </p:oleObj>
              </mc:Choice>
              <mc:Fallback>
                <p:oleObj name="" r:id="rId5" imgW="812800" imgH="228600" progId="Equation.KSEE3">
                  <p:embed/>
                  <p:pic>
                    <p:nvPicPr>
                      <p:cNvPr id="0" name="图片 2048"/>
                      <p:cNvPicPr/>
                      <p:nvPr/>
                    </p:nvPicPr>
                    <p:blipFill>
                      <a:blip r:embed="rId6"/>
                      <a:stretch>
                        <a:fillRect/>
                      </a:stretch>
                    </p:blipFill>
                    <p:spPr>
                      <a:xfrm>
                        <a:off x="1120140" y="2115185"/>
                        <a:ext cx="1779270" cy="501015"/>
                      </a:xfrm>
                      <a:prstGeom prst="rect">
                        <a:avLst/>
                      </a:prstGeom>
                    </p:spPr>
                  </p:pic>
                </p:oleObj>
              </mc:Fallback>
            </mc:AlternateContent>
          </a:graphicData>
        </a:graphic>
      </p:graphicFrame>
      <p:sp>
        <p:nvSpPr>
          <p:cNvPr id="7" name="文本框 6"/>
          <p:cNvSpPr txBox="1"/>
          <p:nvPr/>
        </p:nvSpPr>
        <p:spPr>
          <a:xfrm>
            <a:off x="1695450" y="5086985"/>
            <a:ext cx="998855" cy="645160"/>
          </a:xfrm>
          <a:prstGeom prst="rect">
            <a:avLst/>
          </a:prstGeom>
          <a:noFill/>
        </p:spPr>
        <p:txBody>
          <a:bodyPr wrap="square" rtlCol="0">
            <a:spAutoFit/>
          </a:bodyPr>
          <a:p>
            <a:r>
              <a:rPr lang="en-US" altLang="zh-CN"/>
              <a:t>K(p</a:t>
            </a:r>
            <a:r>
              <a:rPr lang="en-US" altLang="zh-CN" baseline="-25000"/>
              <a:t>1</a:t>
            </a:r>
            <a:r>
              <a:rPr lang="en-US" altLang="zh-CN"/>
              <a:t>)=1</a:t>
            </a:r>
            <a:endParaRPr lang="en-US" altLang="zh-CN"/>
          </a:p>
          <a:p>
            <a:r>
              <a:rPr lang="en-US" altLang="zh-CN"/>
              <a:t>h(</a:t>
            </a:r>
            <a:r>
              <a:rPr lang="en-US" altLang="zh-CN">
                <a:sym typeface="+mn-ea"/>
              </a:rPr>
              <a:t>p</a:t>
            </a:r>
            <a:r>
              <a:rPr lang="en-US" altLang="zh-CN" baseline="-25000">
                <a:sym typeface="+mn-ea"/>
              </a:rPr>
              <a:t>1</a:t>
            </a:r>
            <a:r>
              <a:rPr lang="en-US" altLang="zh-CN"/>
              <a:t>)=5s</a:t>
            </a:r>
            <a:endParaRPr lang="en-US" altLang="zh-CN"/>
          </a:p>
        </p:txBody>
      </p:sp>
      <p:sp>
        <p:nvSpPr>
          <p:cNvPr id="11" name="文本框 10"/>
          <p:cNvSpPr txBox="1"/>
          <p:nvPr>
            <p:custDataLst>
              <p:tags r:id="rId7"/>
            </p:custDataLst>
          </p:nvPr>
        </p:nvSpPr>
        <p:spPr>
          <a:xfrm>
            <a:off x="3129915" y="4505960"/>
            <a:ext cx="998855" cy="368300"/>
          </a:xfrm>
          <a:prstGeom prst="rect">
            <a:avLst/>
          </a:prstGeom>
          <a:noFill/>
        </p:spPr>
        <p:txBody>
          <a:bodyPr wrap="square" rtlCol="0">
            <a:spAutoFit/>
          </a:bodyPr>
          <a:p>
            <a:r>
              <a:rPr lang="en-US" altLang="zh-CN"/>
              <a:t>W</a:t>
            </a:r>
            <a:r>
              <a:rPr lang="en-US" altLang="zh-CN" baseline="-25000"/>
              <a:t>1</a:t>
            </a:r>
            <a:r>
              <a:rPr lang="en-US" altLang="zh-CN"/>
              <a:t>=1</a:t>
            </a:r>
            <a:endParaRPr lang="en-US" altLang="zh-CN"/>
          </a:p>
        </p:txBody>
      </p:sp>
      <p:sp>
        <p:nvSpPr>
          <p:cNvPr id="12" name="文本框 11"/>
          <p:cNvSpPr txBox="1"/>
          <p:nvPr>
            <p:custDataLst>
              <p:tags r:id="rId8"/>
            </p:custDataLst>
          </p:nvPr>
        </p:nvSpPr>
        <p:spPr>
          <a:xfrm>
            <a:off x="3014345" y="5732145"/>
            <a:ext cx="998855" cy="368300"/>
          </a:xfrm>
          <a:prstGeom prst="rect">
            <a:avLst/>
          </a:prstGeom>
          <a:noFill/>
        </p:spPr>
        <p:txBody>
          <a:bodyPr wrap="square" rtlCol="0">
            <a:spAutoFit/>
          </a:bodyPr>
          <a:p>
            <a:r>
              <a:rPr lang="en-US" altLang="zh-CN"/>
              <a:t>W</a:t>
            </a:r>
            <a:r>
              <a:rPr lang="en-US" altLang="zh-CN" baseline="-25000"/>
              <a:t>2</a:t>
            </a:r>
            <a:r>
              <a:rPr lang="en-US" altLang="zh-CN"/>
              <a:t>=1</a:t>
            </a:r>
            <a:endParaRPr lang="en-US" altLang="zh-CN"/>
          </a:p>
        </p:txBody>
      </p:sp>
      <p:sp>
        <p:nvSpPr>
          <p:cNvPr id="13" name="文本框 12"/>
          <p:cNvSpPr txBox="1"/>
          <p:nvPr>
            <p:custDataLst>
              <p:tags r:id="rId9"/>
            </p:custDataLst>
          </p:nvPr>
        </p:nvSpPr>
        <p:spPr>
          <a:xfrm>
            <a:off x="4432935" y="4034155"/>
            <a:ext cx="998855" cy="368300"/>
          </a:xfrm>
          <a:prstGeom prst="rect">
            <a:avLst/>
          </a:prstGeom>
          <a:noFill/>
        </p:spPr>
        <p:txBody>
          <a:bodyPr wrap="square" rtlCol="0">
            <a:spAutoFit/>
          </a:bodyPr>
          <a:p>
            <a:r>
              <a:rPr lang="en-US" altLang="zh-CN"/>
              <a:t>W</a:t>
            </a:r>
            <a:r>
              <a:rPr lang="en-US" altLang="zh-CN" baseline="-25000"/>
              <a:t>3</a:t>
            </a:r>
            <a:r>
              <a:rPr lang="en-US" altLang="zh-CN"/>
              <a:t>=1</a:t>
            </a:r>
            <a:endParaRPr lang="en-US" altLang="zh-CN"/>
          </a:p>
        </p:txBody>
      </p:sp>
      <p:sp>
        <p:nvSpPr>
          <p:cNvPr id="15" name="文本框 14"/>
          <p:cNvSpPr txBox="1"/>
          <p:nvPr>
            <p:custDataLst>
              <p:tags r:id="rId10"/>
            </p:custDataLst>
          </p:nvPr>
        </p:nvSpPr>
        <p:spPr>
          <a:xfrm>
            <a:off x="8399780" y="3765550"/>
            <a:ext cx="2995295" cy="2546985"/>
          </a:xfrm>
          <a:prstGeom prst="rect">
            <a:avLst/>
          </a:prstGeom>
          <a:noFill/>
        </p:spPr>
        <p:txBody>
          <a:bodyPr wrap="square" rtlCol="0">
            <a:noAutofit/>
          </a:bodyPr>
          <a:p>
            <a:r>
              <a:rPr lang="en-US" altLang="zh-CN" sz="2000">
                <a:latin typeface="微软雅黑" panose="020B0503020204020204" charset="-122"/>
                <a:ea typeface="微软雅黑" panose="020B0503020204020204" charset="-122"/>
              </a:rPr>
              <a:t>S = {P1,P2,P3,P4}</a:t>
            </a:r>
            <a:endParaRPr lang="en-US" altLang="zh-CN"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T = {T1,T2,T3}</a:t>
            </a:r>
            <a:endParaRPr lang="en-US" altLang="zh-CN"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M</a:t>
            </a:r>
            <a:r>
              <a:rPr lang="en-US" altLang="zh-CN" sz="2000" baseline="-25000">
                <a:latin typeface="微软雅黑" panose="020B0503020204020204" charset="-122"/>
                <a:ea typeface="微软雅黑" panose="020B0503020204020204" charset="-122"/>
              </a:rPr>
              <a:t>0</a:t>
            </a:r>
            <a:r>
              <a:rPr lang="en-US" altLang="zh-CN" sz="2000">
                <a:latin typeface="微软雅黑" panose="020B0503020204020204" charset="-122"/>
                <a:ea typeface="微软雅黑" panose="020B0503020204020204" charset="-122"/>
              </a:rPr>
              <a:t> = {1,0,0,0}</a:t>
            </a:r>
            <a:endParaRPr lang="en-US" altLang="zh-CN" sz="2000">
              <a:latin typeface="微软雅黑" panose="020B0503020204020204" charset="-122"/>
              <a:ea typeface="微软雅黑" panose="020B0503020204020204" charset="-122"/>
            </a:endParaRPr>
          </a:p>
          <a:p>
            <a:endParaRPr lang="en-US" altLang="zh-CN"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 </a:t>
            </a:r>
            <a:r>
              <a:rPr lang="zh-CN" altLang="en-US" sz="2000">
                <a:latin typeface="微软雅黑" panose="020B0503020204020204" charset="-122"/>
                <a:ea typeface="微软雅黑" panose="020B0503020204020204" charset="-122"/>
              </a:rPr>
              <a:t>若变迁</a:t>
            </a:r>
            <a:r>
              <a:rPr lang="en-US" altLang="zh-CN" sz="2000">
                <a:latin typeface="微软雅黑" panose="020B0503020204020204" charset="-122"/>
                <a:ea typeface="微软雅黑" panose="020B0503020204020204" charset="-122"/>
              </a:rPr>
              <a:t>T1</a:t>
            </a:r>
            <a:r>
              <a:rPr lang="zh-CN" altLang="en-US" sz="2000">
                <a:latin typeface="微软雅黑" panose="020B0503020204020204" charset="-122"/>
                <a:ea typeface="微软雅黑" panose="020B0503020204020204" charset="-122"/>
              </a:rPr>
              <a:t>发生，</a:t>
            </a:r>
            <a:r>
              <a:rPr lang="zh-CN" altLang="en-US" sz="2000">
                <a:latin typeface="微软雅黑" panose="020B0503020204020204" charset="-122"/>
                <a:ea typeface="微软雅黑" panose="020B0503020204020204" charset="-122"/>
              </a:rPr>
              <a:t>则</a:t>
            </a:r>
            <a:endParaRPr lang="zh-CN" altLang="en-US"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M’={0,1,0,0}</a:t>
            </a:r>
            <a:endParaRPr lang="en-US" altLang="zh-CN"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 </a:t>
            </a:r>
            <a:r>
              <a:rPr lang="zh-CN" altLang="en-US" sz="2000">
                <a:latin typeface="微软雅黑" panose="020B0503020204020204" charset="-122"/>
                <a:ea typeface="微软雅黑" panose="020B0503020204020204" charset="-122"/>
              </a:rPr>
              <a:t>若变迁</a:t>
            </a:r>
            <a:r>
              <a:rPr lang="en-US" altLang="zh-CN" sz="2000">
                <a:latin typeface="微软雅黑" panose="020B0503020204020204" charset="-122"/>
                <a:ea typeface="微软雅黑" panose="020B0503020204020204" charset="-122"/>
              </a:rPr>
              <a:t>T2</a:t>
            </a:r>
            <a:r>
              <a:rPr lang="zh-CN" altLang="en-US" sz="2000">
                <a:latin typeface="微软雅黑" panose="020B0503020204020204" charset="-122"/>
                <a:ea typeface="微软雅黑" panose="020B0503020204020204" charset="-122"/>
              </a:rPr>
              <a:t>发生，则</a:t>
            </a:r>
            <a:endParaRPr lang="zh-CN" altLang="en-US"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M’={0,0,1,0}</a:t>
            </a:r>
            <a:endParaRPr lang="en-US" altLang="zh-CN" sz="2000">
              <a:latin typeface="微软雅黑" panose="020B0503020204020204" charset="-122"/>
              <a:ea typeface="微软雅黑" panose="020B0503020204020204" charset="-122"/>
            </a:endParaRPr>
          </a:p>
          <a:p>
            <a:endParaRPr lang="en-US" altLang="zh-CN" sz="2000">
              <a:latin typeface="微软雅黑" panose="020B0503020204020204" charset="-122"/>
              <a:ea typeface="微软雅黑" panose="020B0503020204020204" charset="-122"/>
            </a:endParaRPr>
          </a:p>
          <a:p>
            <a:endParaRPr lang="en-US" altLang="zh-CN"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 </a:t>
            </a:r>
            <a:endParaRPr lang="en-US" altLang="zh-CN"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框 91"/>
          <p:cNvSpPr txBox="1"/>
          <p:nvPr/>
        </p:nvSpPr>
        <p:spPr>
          <a:xfrm>
            <a:off x="1262724" y="263096"/>
            <a:ext cx="7793305" cy="661670"/>
          </a:xfrm>
          <a:prstGeom prst="rect">
            <a:avLst/>
          </a:prstGeom>
          <a:noFill/>
        </p:spPr>
        <p:txBody>
          <a:bodyPr wrap="square" lIns="121886" tIns="60942" rIns="121886" bIns="60942" rtlCol="0" anchor="ctr">
            <a:spAutoFit/>
          </a:bodyPr>
          <a:lstStyle/>
          <a:p>
            <a:pPr>
              <a:lnSpc>
                <a:spcPct val="110000"/>
              </a:lnSpc>
            </a:pP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背景介绍</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zh-CN" altLang="en-US" sz="2400" b="1" dirty="0">
                <a:solidFill>
                  <a:schemeClr val="accent1">
                    <a:lumMod val="50000"/>
                  </a:schemeClr>
                </a:solidFill>
                <a:latin typeface="微软雅黑" panose="020B0503020204020204" charset="-122"/>
                <a:ea typeface="微软雅黑" panose="020B0503020204020204" charset="-122"/>
              </a:rPr>
              <a:t>可达标识</a:t>
            </a:r>
            <a:r>
              <a:rPr lang="zh-CN" altLang="en-US" sz="2400" b="1" dirty="0">
                <a:solidFill>
                  <a:schemeClr val="accent1">
                    <a:lumMod val="50000"/>
                  </a:schemeClr>
                </a:solidFill>
                <a:latin typeface="微软雅黑" panose="020B0503020204020204" charset="-122"/>
                <a:ea typeface="微软雅黑" panose="020B0503020204020204" charset="-122"/>
              </a:rPr>
              <a:t>集</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sp>
        <p:nvSpPr>
          <p:cNvPr id="4" name="文本框 3"/>
          <p:cNvSpPr txBox="1"/>
          <p:nvPr>
            <p:custDataLst>
              <p:tags r:id="rId1"/>
            </p:custDataLst>
          </p:nvPr>
        </p:nvSpPr>
        <p:spPr>
          <a:xfrm>
            <a:off x="1154430" y="1694815"/>
            <a:ext cx="9879965" cy="2791460"/>
          </a:xfrm>
          <a:prstGeom prst="rect">
            <a:avLst/>
          </a:prstGeom>
          <a:noFill/>
        </p:spPr>
        <p:txBody>
          <a:bodyPr wrap="square" rtlCol="0" anchor="t">
            <a:noAutofit/>
          </a:bodyPr>
          <a:p>
            <a:r>
              <a:rPr lang="en-US" altLang="zh-CN" sz="2400" b="1">
                <a:latin typeface="微软雅黑" panose="020B0503020204020204" charset="-122"/>
                <a:ea typeface="微软雅黑" panose="020B0503020204020204" charset="-122"/>
                <a:cs typeface="微软雅黑" panose="020B0503020204020204" charset="-122"/>
              </a:rPr>
              <a:t>· </a:t>
            </a:r>
            <a:r>
              <a:rPr lang="zh-CN" altLang="en-US" sz="2400" b="1">
                <a:latin typeface="微软雅黑" panose="020B0503020204020204" charset="-122"/>
                <a:ea typeface="微软雅黑" panose="020B0503020204020204" charset="-122"/>
                <a:cs typeface="微软雅黑" panose="020B0503020204020204" charset="-122"/>
              </a:rPr>
              <a:t>定义：</a:t>
            </a:r>
            <a:r>
              <a:rPr lang="en-US" altLang="zh-CN" sz="2400">
                <a:latin typeface="微软雅黑" panose="020B0503020204020204" charset="-122"/>
                <a:ea typeface="微软雅黑" panose="020B0503020204020204" charset="-122"/>
                <a:cs typeface="微软雅黑" panose="020B0503020204020204" charset="-122"/>
              </a:rPr>
              <a:t>Petri</a:t>
            </a:r>
            <a:r>
              <a:rPr lang="zh-CN" altLang="en-US" sz="2400">
                <a:latin typeface="微软雅黑" panose="020B0503020204020204" charset="-122"/>
                <a:ea typeface="微软雅黑" panose="020B0503020204020204" charset="-122"/>
                <a:cs typeface="微软雅黑" panose="020B0503020204020204" charset="-122"/>
              </a:rPr>
              <a:t>网所有状态组成的集合叫做可达标识集</a:t>
            </a:r>
            <a:r>
              <a:rPr lang="en-US" altLang="zh-CN" sz="2400">
                <a:latin typeface="微软雅黑" panose="020B0503020204020204" charset="-122"/>
                <a:ea typeface="微软雅黑" panose="020B0503020204020204" charset="-122"/>
                <a:cs typeface="微软雅黑" panose="020B0503020204020204" charset="-122"/>
              </a:rPr>
              <a:t>[M&gt;</a:t>
            </a:r>
            <a:endParaRPr lang="en-US" altLang="zh-CN" sz="2400">
              <a:latin typeface="微软雅黑" panose="020B0503020204020204" charset="-122"/>
              <a:ea typeface="微软雅黑" panose="020B0503020204020204" charset="-122"/>
              <a:cs typeface="微软雅黑" panose="020B0503020204020204" charset="-122"/>
            </a:endParaRPr>
          </a:p>
          <a:p>
            <a:endParaRPr lang="en-US" altLang="zh-CN" sz="2400">
              <a:latin typeface="微软雅黑" panose="020B0503020204020204" charset="-122"/>
              <a:ea typeface="微软雅黑" panose="020B0503020204020204" charset="-122"/>
              <a:cs typeface="微软雅黑" panose="020B0503020204020204" charset="-122"/>
            </a:endParaRPr>
          </a:p>
          <a:p>
            <a:pPr indent="457200"/>
            <a:r>
              <a:rPr lang="zh-CN" altLang="en-US" sz="2400">
                <a:latin typeface="微软雅黑" panose="020B0503020204020204" charset="-122"/>
                <a:ea typeface="微软雅黑" panose="020B0503020204020204" charset="-122"/>
                <a:cs typeface="微软雅黑" panose="020B0503020204020204" charset="-122"/>
              </a:rPr>
              <a:t>可达标识集</a:t>
            </a:r>
            <a:r>
              <a:rPr lang="en-US" altLang="zh-CN" sz="2400">
                <a:latin typeface="微软雅黑" panose="020B0503020204020204" charset="-122"/>
                <a:ea typeface="微软雅黑" panose="020B0503020204020204" charset="-122"/>
                <a:cs typeface="微软雅黑" panose="020B0503020204020204" charset="-122"/>
              </a:rPr>
              <a:t>M</a:t>
            </a:r>
            <a:r>
              <a:rPr lang="en-US" altLang="zh-CN" sz="2400" baseline="-25000">
                <a:latin typeface="微软雅黑" panose="020B0503020204020204" charset="-122"/>
                <a:ea typeface="微软雅黑" panose="020B0503020204020204" charset="-122"/>
                <a:cs typeface="微软雅黑" panose="020B0503020204020204" charset="-122"/>
              </a:rPr>
              <a:t>0</a:t>
            </a:r>
            <a:r>
              <a:rPr lang="zh-CN" altLang="en-US" sz="2400">
                <a:latin typeface="微软雅黑" panose="020B0503020204020204" charset="-122"/>
                <a:ea typeface="微软雅黑" panose="020B0503020204020204" charset="-122"/>
                <a:cs typeface="微软雅黑" panose="020B0503020204020204" charset="-122"/>
              </a:rPr>
              <a:t>自然语言描述：</a:t>
            </a:r>
            <a:endParaRPr lang="zh-CN" altLang="en-US" sz="2400">
              <a:latin typeface="微软雅黑" panose="020B0503020204020204" charset="-122"/>
              <a:ea typeface="微软雅黑" panose="020B0503020204020204" charset="-122"/>
              <a:cs typeface="微软雅黑" panose="020B0503020204020204" charset="-122"/>
            </a:endParaRPr>
          </a:p>
          <a:p>
            <a:pPr indent="457200"/>
            <a:r>
              <a:rPr lang="en-US" altLang="zh-CN" sz="2400" b="1">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从</a:t>
            </a:r>
            <a:r>
              <a:rPr lang="en-US" altLang="zh-CN" sz="2400">
                <a:latin typeface="微软雅黑" panose="020B0503020204020204" charset="-122"/>
                <a:ea typeface="微软雅黑" panose="020B0503020204020204" charset="-122"/>
                <a:cs typeface="微软雅黑" panose="020B0503020204020204" charset="-122"/>
              </a:rPr>
              <a:t>M</a:t>
            </a:r>
            <a:r>
              <a:rPr lang="en-US" altLang="zh-CN" sz="2400" baseline="-25000">
                <a:latin typeface="微软雅黑" panose="020B0503020204020204" charset="-122"/>
                <a:ea typeface="微软雅黑" panose="020B0503020204020204" charset="-122"/>
                <a:cs typeface="微软雅黑" panose="020B0503020204020204" charset="-122"/>
              </a:rPr>
              <a:t>0</a:t>
            </a:r>
            <a:r>
              <a:rPr lang="zh-CN" altLang="en-US" sz="2400">
                <a:latin typeface="微软雅黑" panose="020B0503020204020204" charset="-122"/>
                <a:ea typeface="微软雅黑" panose="020B0503020204020204" charset="-122"/>
                <a:cs typeface="微软雅黑" panose="020B0503020204020204" charset="-122"/>
              </a:rPr>
              <a:t>出发</a:t>
            </a:r>
            <a:endParaRPr lang="zh-CN" altLang="en-US" sz="2400">
              <a:latin typeface="微软雅黑" panose="020B0503020204020204" charset="-122"/>
              <a:ea typeface="微软雅黑" panose="020B0503020204020204" charset="-122"/>
              <a:cs typeface="微软雅黑" panose="020B0503020204020204" charset="-122"/>
            </a:endParaRPr>
          </a:p>
          <a:p>
            <a:pPr indent="457200"/>
            <a:r>
              <a:rPr lang="en-US" altLang="zh-CN" sz="2400" b="1">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经过有限步变迁</a:t>
            </a:r>
            <a:r>
              <a:rPr lang="zh-CN" altLang="en-US" sz="2400">
                <a:latin typeface="微软雅黑" panose="020B0503020204020204" charset="-122"/>
                <a:ea typeface="微软雅黑" panose="020B0503020204020204" charset="-122"/>
                <a:cs typeface="微软雅黑" panose="020B0503020204020204" charset="-122"/>
              </a:rPr>
              <a:t>发生</a:t>
            </a:r>
            <a:endParaRPr lang="zh-CN" altLang="en-US" sz="2400">
              <a:latin typeface="微软雅黑" panose="020B0503020204020204" charset="-122"/>
              <a:ea typeface="微软雅黑" panose="020B0503020204020204" charset="-122"/>
              <a:cs typeface="微软雅黑" panose="020B0503020204020204" charset="-122"/>
            </a:endParaRPr>
          </a:p>
          <a:p>
            <a:pPr indent="457200"/>
            <a:r>
              <a:rPr lang="en-US" altLang="zh-CN" sz="2400" b="1">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能到达</a:t>
            </a:r>
            <a:r>
              <a:rPr lang="zh-CN" altLang="en-US" sz="2400">
                <a:latin typeface="微软雅黑" panose="020B0503020204020204" charset="-122"/>
                <a:ea typeface="微软雅黑" panose="020B0503020204020204" charset="-122"/>
                <a:cs typeface="微软雅黑" panose="020B0503020204020204" charset="-122"/>
              </a:rPr>
              <a:t>的</a:t>
            </a:r>
            <a:endParaRPr lang="zh-CN" altLang="en-US" sz="2400">
              <a:latin typeface="微软雅黑" panose="020B0503020204020204" charset="-122"/>
              <a:ea typeface="微软雅黑" panose="020B0503020204020204" charset="-122"/>
              <a:cs typeface="微软雅黑" panose="020B0503020204020204" charset="-122"/>
            </a:endParaRPr>
          </a:p>
          <a:p>
            <a:pPr indent="457200"/>
            <a:r>
              <a:rPr lang="en-US" altLang="zh-CN" sz="2400" b="1">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所有标识的</a:t>
            </a:r>
            <a:r>
              <a:rPr lang="zh-CN" altLang="en-US" sz="2400">
                <a:latin typeface="微软雅黑" panose="020B0503020204020204" charset="-122"/>
                <a:ea typeface="微软雅黑" panose="020B0503020204020204" charset="-122"/>
                <a:cs typeface="微软雅黑" panose="020B0503020204020204" charset="-122"/>
              </a:rPr>
              <a:t>集合</a:t>
            </a:r>
            <a:endParaRPr lang="zh-CN" altLang="en-US" sz="2400">
              <a:latin typeface="微软雅黑" panose="020B0503020204020204" charset="-122"/>
              <a:ea typeface="微软雅黑" panose="020B0503020204020204" charset="-122"/>
              <a:cs typeface="微软雅黑" panose="020B0503020204020204" charset="-122"/>
            </a:endParaRPr>
          </a:p>
          <a:p>
            <a:pPr indent="457200"/>
            <a:endParaRPr lang="zh-CN" altLang="en-US" sz="2400">
              <a:latin typeface="微软雅黑" panose="020B0503020204020204" charset="-122"/>
              <a:ea typeface="微软雅黑" panose="020B0503020204020204" charset="-122"/>
              <a:cs typeface="微软雅黑" panose="020B0503020204020204" charset="-122"/>
            </a:endParaRPr>
          </a:p>
          <a:p>
            <a:pPr indent="457200"/>
            <a:r>
              <a:rPr lang="en-US" altLang="zh-CN" sz="2400" b="1">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例如右图中</a:t>
            </a:r>
            <a:r>
              <a:rPr lang="en-US" altLang="zh-CN" sz="2400">
                <a:latin typeface="微软雅黑" panose="020B0503020204020204" charset="-122"/>
                <a:ea typeface="微软雅黑" panose="020B0503020204020204" charset="-122"/>
                <a:cs typeface="微软雅黑" panose="020B0503020204020204" charset="-122"/>
                <a:sym typeface="+mn-ea"/>
              </a:rPr>
              <a:t>M</a:t>
            </a:r>
            <a:r>
              <a:rPr lang="en-US" altLang="zh-CN" sz="2400" baseline="-25000">
                <a:latin typeface="微软雅黑" panose="020B0503020204020204" charset="-122"/>
                <a:ea typeface="微软雅黑" panose="020B0503020204020204" charset="-122"/>
                <a:cs typeface="微软雅黑" panose="020B0503020204020204" charset="-122"/>
                <a:sym typeface="+mn-ea"/>
              </a:rPr>
              <a:t>0</a:t>
            </a:r>
            <a:r>
              <a:rPr lang="en-US" altLang="zh-CN" sz="2400">
                <a:latin typeface="微软雅黑" panose="020B0503020204020204" charset="-122"/>
                <a:ea typeface="微软雅黑" panose="020B0503020204020204" charset="-122"/>
                <a:cs typeface="微软雅黑" panose="020B0503020204020204" charset="-122"/>
                <a:sym typeface="+mn-ea"/>
              </a:rPr>
              <a:t>={1</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0</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0</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0}</a:t>
            </a:r>
            <a:r>
              <a:rPr lang="zh-CN" altLang="en-US" sz="2400">
                <a:latin typeface="微软雅黑" panose="020B0503020204020204" charset="-122"/>
                <a:ea typeface="微软雅黑" panose="020B0503020204020204" charset="-122"/>
                <a:cs typeface="微软雅黑" panose="020B0503020204020204" charset="-122"/>
                <a:sym typeface="+mn-ea"/>
              </a:rPr>
              <a:t>，其可达标识集为</a:t>
            </a:r>
            <a:endParaRPr lang="zh-CN" altLang="en-US" sz="2400">
              <a:latin typeface="微软雅黑" panose="020B0503020204020204" charset="-122"/>
              <a:ea typeface="微软雅黑" panose="020B0503020204020204" charset="-122"/>
              <a:cs typeface="微软雅黑" panose="020B0503020204020204" charset="-122"/>
              <a:sym typeface="+mn-ea"/>
            </a:endParaRPr>
          </a:p>
          <a:p>
            <a:pPr indent="457200"/>
            <a:r>
              <a:rPr lang="en-US" altLang="zh-CN" sz="2400">
                <a:latin typeface="微软雅黑" panose="020B0503020204020204" charset="-122"/>
                <a:ea typeface="微软雅黑" panose="020B0503020204020204" charset="-122"/>
                <a:cs typeface="微软雅黑" panose="020B0503020204020204" charset="-122"/>
                <a:sym typeface="+mn-ea"/>
              </a:rPr>
              <a:t>{{1,0,0,0},  {0,1,0,0}  , {0,0,1,0}  , {0,0,0,1}}</a:t>
            </a:r>
            <a:endParaRPr lang="en-US" altLang="zh-CN" sz="2400">
              <a:latin typeface="微软雅黑" panose="020B0503020204020204" charset="-122"/>
              <a:ea typeface="微软雅黑" panose="020B0503020204020204" charset="-122"/>
              <a:cs typeface="微软雅黑" panose="020B0503020204020204" charset="-122"/>
              <a:sym typeface="+mn-ea"/>
            </a:endParaRPr>
          </a:p>
        </p:txBody>
      </p:sp>
      <p:pic>
        <p:nvPicPr>
          <p:cNvPr id="3" name="图片 2"/>
          <p:cNvPicPr/>
          <p:nvPr>
            <p:custDataLst>
              <p:tags r:id="rId2"/>
            </p:custDataLst>
          </p:nvPr>
        </p:nvPicPr>
        <p:blipFill>
          <a:blip r:embed="rId3"/>
          <a:srcRect t="14460" r="-604" b="10454"/>
          <a:stretch>
            <a:fillRect/>
          </a:stretch>
        </p:blipFill>
        <p:spPr>
          <a:xfrm>
            <a:off x="6966585" y="2495550"/>
            <a:ext cx="3991610" cy="1600200"/>
          </a:xfrm>
          <a:prstGeom prst="rect">
            <a:avLst/>
          </a:prstGeom>
          <a:noFill/>
          <a:ln w="9525">
            <a:noFill/>
          </a:ln>
        </p:spPr>
      </p:pic>
      <p:sp>
        <p:nvSpPr>
          <p:cNvPr id="8" name="文本框 7"/>
          <p:cNvSpPr txBox="1"/>
          <p:nvPr>
            <p:custDataLst>
              <p:tags r:id="rId4"/>
            </p:custDataLst>
          </p:nvPr>
        </p:nvSpPr>
        <p:spPr>
          <a:xfrm>
            <a:off x="1078230" y="5666740"/>
            <a:ext cx="9879965" cy="897890"/>
          </a:xfrm>
          <a:prstGeom prst="rect">
            <a:avLst/>
          </a:prstGeom>
          <a:noFill/>
        </p:spPr>
        <p:txBody>
          <a:bodyPr wrap="square" rtlCol="0" anchor="t">
            <a:noAutofit/>
          </a:bodyPr>
          <a:p>
            <a:r>
              <a:rPr lang="en-US" altLang="zh-CN" sz="2400" b="1">
                <a:latin typeface="微软雅黑" panose="020B0503020204020204" charset="-122"/>
                <a:ea typeface="微软雅黑" panose="020B0503020204020204" charset="-122"/>
                <a:cs typeface="微软雅黑" panose="020B0503020204020204" charset="-122"/>
              </a:rPr>
              <a:t>· </a:t>
            </a:r>
            <a:r>
              <a:rPr lang="zh-CN" altLang="en-US" sz="2400" b="1">
                <a:latin typeface="微软雅黑" panose="020B0503020204020204" charset="-122"/>
                <a:ea typeface="微软雅黑" panose="020B0503020204020204" charset="-122"/>
                <a:cs typeface="微软雅黑" panose="020B0503020204020204" charset="-122"/>
              </a:rPr>
              <a:t>变迁序列定义的语言描述：</a:t>
            </a:r>
            <a:r>
              <a:rPr lang="zh-CN" altLang="en-US" sz="2400">
                <a:latin typeface="微软雅黑" panose="020B0503020204020204" charset="-122"/>
                <a:ea typeface="微软雅黑" panose="020B0503020204020204" charset="-122"/>
                <a:cs typeface="微软雅黑" panose="020B0503020204020204" charset="-122"/>
              </a:rPr>
              <a:t>存在一组变迁序列，将变迁排成顺序，并能够按顺序依次发生。变迁序列记为</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a:t>
            </a:r>
            <a:endParaRPr lang="zh-CN" altLang="en-US" sz="2400">
              <a:latin typeface="微软雅黑" panose="020B0503020204020204" charset="-122"/>
              <a:ea typeface="微软雅黑" panose="020B0503020204020204" charset="-122"/>
              <a:cs typeface="微软雅黑" panose="020B0503020204020204" charset="-122"/>
            </a:endParaRPr>
          </a:p>
        </p:txBody>
      </p:sp>
      <p:graphicFrame>
        <p:nvGraphicFramePr>
          <p:cNvPr id="14" name="对象 13">
            <a:hlinkClick r:id="" action="ppaction://ole?verb="/>
          </p:cNvPr>
          <p:cNvGraphicFramePr>
            <a:graphicFrameLocks noChangeAspect="1"/>
          </p:cNvGraphicFramePr>
          <p:nvPr>
            <p:custDataLst>
              <p:tags r:id="rId5"/>
            </p:custDataLst>
          </p:nvPr>
        </p:nvGraphicFramePr>
        <p:xfrm>
          <a:off x="5782310" y="6043295"/>
          <a:ext cx="1423670" cy="429260"/>
        </p:xfrm>
        <a:graphic>
          <a:graphicData uri="http://schemas.openxmlformats.org/presentationml/2006/ole">
            <mc:AlternateContent xmlns:mc="http://schemas.openxmlformats.org/markup-compatibility/2006">
              <mc:Choice xmlns:v="urn:schemas-microsoft-com:vml" Requires="v">
                <p:oleObj spid="_x0000_s16" name="" r:id="rId6" imgW="762000" imgH="228600" progId="Equation.KSEE3">
                  <p:embed/>
                </p:oleObj>
              </mc:Choice>
              <mc:Fallback>
                <p:oleObj name="" r:id="rId6" imgW="762000" imgH="228600" progId="Equation.KSEE3">
                  <p:embed/>
                  <p:pic>
                    <p:nvPicPr>
                      <p:cNvPr id="0" name="图片 2048"/>
                      <p:cNvPicPr/>
                      <p:nvPr/>
                    </p:nvPicPr>
                    <p:blipFill>
                      <a:blip r:embed="rId7"/>
                      <a:stretch>
                        <a:fillRect/>
                      </a:stretch>
                    </p:blipFill>
                    <p:spPr>
                      <a:xfrm>
                        <a:off x="5782310" y="6043295"/>
                        <a:ext cx="1423670" cy="42926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stretch>
            <a:fillRect/>
          </a:stretch>
        </p:blipFill>
        <p:spPr>
          <a:xfrm>
            <a:off x="6866255" y="0"/>
            <a:ext cx="5237480" cy="6858000"/>
          </a:xfrm>
          <a:prstGeom prst="rect">
            <a:avLst/>
          </a:prstGeom>
        </p:spPr>
      </p:pic>
      <p:pic>
        <p:nvPicPr>
          <p:cNvPr id="2" name="图片 1"/>
          <p:cNvPicPr>
            <a:picLocks noChangeAspect="1"/>
          </p:cNvPicPr>
          <p:nvPr>
            <p:custDataLst>
              <p:tags r:id="rId3"/>
            </p:custDataLst>
          </p:nvPr>
        </p:nvPicPr>
        <p:blipFill>
          <a:blip r:embed="rId4"/>
          <a:srcRect t="32418" r="36878"/>
          <a:stretch>
            <a:fillRect/>
          </a:stretch>
        </p:blipFill>
        <p:spPr>
          <a:xfrm>
            <a:off x="781685" y="1623695"/>
            <a:ext cx="5102860" cy="3466465"/>
          </a:xfrm>
          <a:prstGeom prst="snip1Rect">
            <a:avLst/>
          </a:prstGeom>
        </p:spPr>
      </p:pic>
      <p:sp>
        <p:nvSpPr>
          <p:cNvPr id="92" name="文本框 91"/>
          <p:cNvSpPr txBox="1"/>
          <p:nvPr/>
        </p:nvSpPr>
        <p:spPr>
          <a:xfrm>
            <a:off x="1270344" y="292941"/>
            <a:ext cx="7793305" cy="661670"/>
          </a:xfrm>
          <a:prstGeom prst="rect">
            <a:avLst/>
          </a:prstGeom>
          <a:noFill/>
        </p:spPr>
        <p:txBody>
          <a:bodyPr wrap="square" lIns="121886" tIns="60942" rIns="121886" bIns="60942" rtlCol="0" anchor="ctr">
            <a:spAutoFit/>
          </a:bodyPr>
          <a:lstStyle/>
          <a:p>
            <a:pPr>
              <a:lnSpc>
                <a:spcPct val="110000"/>
              </a:lnSpc>
            </a:pPr>
            <a:r>
              <a:rPr kumimoji="1" lang="en-US" altLang="zh-CN" sz="3200" b="1" dirty="0">
                <a:solidFill>
                  <a:srgbClr val="1F1F1F"/>
                </a:solidFill>
                <a:latin typeface="微软雅黑" panose="020B0503020204020204" charset="-122"/>
                <a:ea typeface="微软雅黑" panose="020B0503020204020204" charset="-122"/>
                <a:cs typeface="微软雅黑" panose="020B0503020204020204" charset="-122"/>
              </a:rPr>
              <a:t>Petri</a:t>
            </a: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网排程</a:t>
            </a:r>
            <a:r>
              <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rPr>
              <a:t>问题建模</a:t>
            </a:r>
            <a:endParaRPr kumimoji="1" lang="zh-CN" altLang="en-US" sz="3200"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93" name="矩形 92"/>
          <p:cNvSpPr/>
          <p:nvPr/>
        </p:nvSpPr>
        <p:spPr>
          <a:xfrm>
            <a:off x="493479" y="292917"/>
            <a:ext cx="660832" cy="631941"/>
          </a:xfrm>
          <a:prstGeom prst="rect">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86" tIns="60942" rIns="121886" bIns="60942"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9" name="圆角矩形 5"/>
          <p:cNvSpPr/>
          <p:nvPr/>
        </p:nvSpPr>
        <p:spPr>
          <a:xfrm>
            <a:off x="864119" y="1215410"/>
            <a:ext cx="326356" cy="326356"/>
          </a:xfrm>
          <a:prstGeom prst="roundRect">
            <a:avLst/>
          </a:prstGeom>
          <a:solidFill>
            <a:srgbClr val="404040"/>
          </a:solidFill>
          <a:ln w="12700" cap="flat" cmpd="sng" algn="ctr">
            <a:noFill/>
            <a:prstDash val="solid"/>
            <a:miter lim="800000"/>
          </a:ln>
          <a:effectLst/>
        </p:spPr>
        <p:txBody>
          <a:bodyPr rtlCol="0" anchor="ctr"/>
          <a:lstStyle/>
          <a:p>
            <a:pPr algn="ctr" defTabSz="1219200">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文本框 9"/>
          <p:cNvSpPr txBox="1"/>
          <p:nvPr/>
        </p:nvSpPr>
        <p:spPr>
          <a:xfrm>
            <a:off x="1270453" y="1134138"/>
            <a:ext cx="9308765" cy="489585"/>
          </a:xfrm>
          <a:prstGeom prst="rect">
            <a:avLst/>
          </a:prstGeom>
          <a:noFill/>
        </p:spPr>
        <p:txBody>
          <a:bodyPr wrap="square" lIns="121904" tIns="60952" rIns="121904" bIns="60952" rtlCol="0">
            <a:spAutoFit/>
          </a:bodyPr>
          <a:lstStyle/>
          <a:p>
            <a:pPr defTabSz="1219200">
              <a:defRPr/>
            </a:pPr>
            <a:r>
              <a:rPr lang="en-US" altLang="zh-CN" sz="2400" b="1" dirty="0">
                <a:solidFill>
                  <a:schemeClr val="accent1">
                    <a:lumMod val="50000"/>
                  </a:schemeClr>
                </a:solidFill>
                <a:latin typeface="微软雅黑" panose="020B0503020204020204" charset="-122"/>
                <a:ea typeface="微软雅黑" panose="020B0503020204020204" charset="-122"/>
              </a:rPr>
              <a:t>Petri</a:t>
            </a:r>
            <a:r>
              <a:rPr lang="zh-CN" altLang="en-US" sz="2400" b="1" dirty="0">
                <a:solidFill>
                  <a:schemeClr val="accent1">
                    <a:lumMod val="50000"/>
                  </a:schemeClr>
                </a:solidFill>
                <a:latin typeface="微软雅黑" panose="020B0503020204020204" charset="-122"/>
                <a:ea typeface="微软雅黑" panose="020B0503020204020204" charset="-122"/>
              </a:rPr>
              <a:t>网用于实验室生产调度问题</a:t>
            </a:r>
            <a:r>
              <a:rPr lang="zh-CN" altLang="en-US" sz="2400" b="1" dirty="0">
                <a:solidFill>
                  <a:schemeClr val="accent1">
                    <a:lumMod val="50000"/>
                  </a:schemeClr>
                </a:solidFill>
                <a:latin typeface="微软雅黑" panose="020B0503020204020204" charset="-122"/>
                <a:ea typeface="微软雅黑" panose="020B0503020204020204" charset="-122"/>
              </a:rPr>
              <a:t>建模</a:t>
            </a:r>
            <a:endParaRPr lang="zh-CN" altLang="en-US" sz="2400" b="1" dirty="0">
              <a:solidFill>
                <a:schemeClr val="accent1">
                  <a:lumMod val="50000"/>
                </a:schemeClr>
              </a:solidFill>
              <a:latin typeface="微软雅黑" panose="020B0503020204020204" charset="-122"/>
              <a:ea typeface="微软雅黑" panose="020B0503020204020204" charset="-122"/>
            </a:endParaRPr>
          </a:p>
        </p:txBody>
      </p:sp>
      <p:sp>
        <p:nvSpPr>
          <p:cNvPr id="5" name="文本框 4"/>
          <p:cNvSpPr txBox="1"/>
          <p:nvPr/>
        </p:nvSpPr>
        <p:spPr>
          <a:xfrm>
            <a:off x="864235" y="4998720"/>
            <a:ext cx="6534150" cy="1591310"/>
          </a:xfrm>
          <a:prstGeom prst="rect">
            <a:avLst/>
          </a:prstGeom>
          <a:noFill/>
        </p:spPr>
        <p:txBody>
          <a:bodyPr wrap="square" rtlCol="0">
            <a:noAutofit/>
          </a:bodyPr>
          <a:p>
            <a:r>
              <a:rPr lang="en-US" altLang="zh-CN" b="1">
                <a:latin typeface="微软雅黑" panose="020B0503020204020204" charset="-122"/>
                <a:ea typeface="微软雅黑" panose="020B0503020204020204" charset="-122"/>
                <a:cs typeface="微软雅黑" panose="020B0503020204020204" charset="-122"/>
              </a:rPr>
              <a:t>· </a:t>
            </a:r>
            <a:r>
              <a:rPr lang="zh-CN" altLang="en-US" b="1">
                <a:latin typeface="微软雅黑" panose="020B0503020204020204" charset="-122"/>
                <a:ea typeface="微软雅黑" panose="020B0503020204020204" charset="-122"/>
                <a:cs typeface="微软雅黑" panose="020B0503020204020204" charset="-122"/>
              </a:rPr>
              <a:t>共有</a:t>
            </a:r>
            <a:r>
              <a:rPr lang="en-US" altLang="zh-CN" b="1">
                <a:latin typeface="微软雅黑" panose="020B0503020204020204" charset="-122"/>
                <a:ea typeface="微软雅黑" panose="020B0503020204020204" charset="-122"/>
                <a:cs typeface="微软雅黑" panose="020B0503020204020204" charset="-122"/>
              </a:rPr>
              <a:t>4</a:t>
            </a:r>
            <a:r>
              <a:rPr lang="zh-CN" altLang="en-US" b="1">
                <a:latin typeface="微软雅黑" panose="020B0503020204020204" charset="-122"/>
                <a:ea typeface="微软雅黑" panose="020B0503020204020204" charset="-122"/>
                <a:cs typeface="微软雅黑" panose="020B0503020204020204" charset="-122"/>
              </a:rPr>
              <a:t>种资源：</a:t>
            </a:r>
            <a:r>
              <a:rPr lang="en-US" altLang="zh-CN" b="1">
                <a:latin typeface="微软雅黑" panose="020B0503020204020204" charset="-122"/>
                <a:ea typeface="微软雅黑" panose="020B0503020204020204" charset="-122"/>
                <a:cs typeface="微软雅黑" panose="020B0503020204020204" charset="-122"/>
              </a:rPr>
              <a:t>96</a:t>
            </a:r>
            <a:r>
              <a:rPr lang="zh-CN" altLang="en-US" b="1">
                <a:latin typeface="微软雅黑" panose="020B0503020204020204" charset="-122"/>
                <a:ea typeface="微软雅黑" panose="020B0503020204020204" charset="-122"/>
                <a:cs typeface="微软雅黑" panose="020B0503020204020204" charset="-122"/>
              </a:rPr>
              <a:t>板，</a:t>
            </a:r>
            <a:r>
              <a:rPr lang="en-US" altLang="zh-CN" b="1">
                <a:latin typeface="微软雅黑" panose="020B0503020204020204" charset="-122"/>
                <a:ea typeface="微软雅黑" panose="020B0503020204020204" charset="-122"/>
                <a:cs typeface="微软雅黑" panose="020B0503020204020204" charset="-122"/>
              </a:rPr>
              <a:t>mix1</a:t>
            </a:r>
            <a:r>
              <a:rPr lang="zh-CN" altLang="en-US" b="1">
                <a:latin typeface="微软雅黑" panose="020B0503020204020204" charset="-122"/>
                <a:ea typeface="微软雅黑" panose="020B0503020204020204" charset="-122"/>
                <a:cs typeface="微软雅黑" panose="020B0503020204020204" charset="-122"/>
              </a:rPr>
              <a:t>至</a:t>
            </a:r>
            <a:r>
              <a:rPr lang="en-US" altLang="zh-CN" b="1">
                <a:latin typeface="微软雅黑" panose="020B0503020204020204" charset="-122"/>
                <a:ea typeface="微软雅黑" panose="020B0503020204020204" charset="-122"/>
                <a:cs typeface="微软雅黑" panose="020B0503020204020204" charset="-122"/>
              </a:rPr>
              <a:t>mix3</a:t>
            </a:r>
            <a:r>
              <a:rPr lang="zh-CN" altLang="en-US" b="1">
                <a:latin typeface="微软雅黑" panose="020B0503020204020204" charset="-122"/>
                <a:ea typeface="微软雅黑" panose="020B0503020204020204" charset="-122"/>
                <a:cs typeface="微软雅黑" panose="020B0503020204020204" charset="-122"/>
              </a:rPr>
              <a:t>板分别对应</a:t>
            </a:r>
            <a:r>
              <a:rPr lang="en-US" altLang="zh-CN" b="1">
                <a:latin typeface="微软雅黑" panose="020B0503020204020204" charset="-122"/>
                <a:ea typeface="微软雅黑" panose="020B0503020204020204" charset="-122"/>
                <a:cs typeface="微软雅黑" panose="020B0503020204020204" charset="-122"/>
              </a:rPr>
              <a:t>p</a:t>
            </a:r>
            <a:r>
              <a:rPr lang="en-US" altLang="zh-CN" b="1" baseline="-25000">
                <a:latin typeface="微软雅黑" panose="020B0503020204020204" charset="-122"/>
                <a:ea typeface="微软雅黑" panose="020B0503020204020204" charset="-122"/>
                <a:cs typeface="微软雅黑" panose="020B0503020204020204" charset="-122"/>
              </a:rPr>
              <a:t>1</a:t>
            </a:r>
            <a:r>
              <a:rPr lang="zh-CN" altLang="en-US" b="1">
                <a:latin typeface="微软雅黑" panose="020B0503020204020204" charset="-122"/>
                <a:ea typeface="微软雅黑" panose="020B0503020204020204" charset="-122"/>
                <a:cs typeface="微软雅黑" panose="020B0503020204020204" charset="-122"/>
              </a:rPr>
              <a:t>至</a:t>
            </a:r>
            <a:r>
              <a:rPr lang="en-US" altLang="zh-CN" b="1">
                <a:latin typeface="微软雅黑" panose="020B0503020204020204" charset="-122"/>
                <a:ea typeface="微软雅黑" panose="020B0503020204020204" charset="-122"/>
                <a:cs typeface="微软雅黑" panose="020B0503020204020204" charset="-122"/>
              </a:rPr>
              <a:t>p</a:t>
            </a:r>
            <a:r>
              <a:rPr lang="en-US" altLang="zh-CN" b="1" baseline="-25000">
                <a:latin typeface="微软雅黑" panose="020B0503020204020204" charset="-122"/>
                <a:ea typeface="微软雅黑" panose="020B0503020204020204" charset="-122"/>
                <a:cs typeface="微软雅黑" panose="020B0503020204020204" charset="-122"/>
              </a:rPr>
              <a:t>4</a:t>
            </a:r>
            <a:endParaRPr lang="en-US" altLang="zh-CN" b="1">
              <a:latin typeface="微软雅黑" panose="020B0503020204020204" charset="-122"/>
              <a:ea typeface="微软雅黑" panose="020B0503020204020204" charset="-122"/>
              <a:cs typeface="微软雅黑" panose="020B0503020204020204" charset="-122"/>
            </a:endParaRPr>
          </a:p>
          <a:p>
            <a:r>
              <a:rPr lang="zh-CN" altLang="en-US" b="1">
                <a:latin typeface="微软雅黑" panose="020B0503020204020204" charset="-122"/>
                <a:ea typeface="微软雅黑" panose="020B0503020204020204" charset="-122"/>
                <a:cs typeface="微软雅黑" panose="020B0503020204020204" charset="-122"/>
              </a:rPr>
              <a:t>设每种资源各有两个，初始状态</a:t>
            </a:r>
            <a:r>
              <a:rPr lang="en-US" altLang="zh-CN" b="1">
                <a:latin typeface="微软雅黑" panose="020B0503020204020204" charset="-122"/>
                <a:ea typeface="微软雅黑" panose="020B0503020204020204" charset="-122"/>
                <a:cs typeface="微软雅黑" panose="020B0503020204020204" charset="-122"/>
              </a:rPr>
              <a:t>M</a:t>
            </a:r>
            <a:r>
              <a:rPr lang="en-US" altLang="zh-CN" b="1" baseline="-25000">
                <a:latin typeface="微软雅黑" panose="020B0503020204020204" charset="-122"/>
                <a:ea typeface="微软雅黑" panose="020B0503020204020204" charset="-122"/>
                <a:cs typeface="微软雅黑" panose="020B0503020204020204" charset="-122"/>
              </a:rPr>
              <a:t>0</a:t>
            </a:r>
            <a:r>
              <a:rPr lang="en-US" altLang="zh-CN" b="1">
                <a:latin typeface="微软雅黑" panose="020B0503020204020204" charset="-122"/>
                <a:ea typeface="微软雅黑" panose="020B0503020204020204" charset="-122"/>
                <a:cs typeface="微软雅黑" panose="020B0503020204020204" charset="-122"/>
              </a:rPr>
              <a:t>={2,2,2,2, 0,0,0,0, 0,0,0,0, 0,0,0,0}</a:t>
            </a:r>
            <a:endParaRPr lang="en-US" altLang="zh-CN" b="1">
              <a:latin typeface="微软雅黑" panose="020B0503020204020204" charset="-122"/>
              <a:ea typeface="微软雅黑" panose="020B0503020204020204" charset="-122"/>
              <a:cs typeface="微软雅黑" panose="020B0503020204020204" charset="-122"/>
            </a:endParaRPr>
          </a:p>
          <a:p>
            <a:r>
              <a:rPr lang="zh-CN" altLang="en-US" b="1">
                <a:latin typeface="微软雅黑" panose="020B0503020204020204" charset="-122"/>
                <a:ea typeface="微软雅黑" panose="020B0503020204020204" charset="-122"/>
                <a:cs typeface="微软雅黑" panose="020B0503020204020204" charset="-122"/>
              </a:rPr>
              <a:t>目标状态：</a:t>
            </a:r>
            <a:r>
              <a:rPr lang="en-US" altLang="zh-CN" b="1">
                <a:latin typeface="微软雅黑" panose="020B0503020204020204" charset="-122"/>
                <a:ea typeface="微软雅黑" panose="020B0503020204020204" charset="-122"/>
                <a:cs typeface="微软雅黑" panose="020B0503020204020204" charset="-122"/>
              </a:rPr>
              <a:t>M’={0,0,0,0, 0,0,0,0, 0,2,0,2, 0,2,0,2}</a:t>
            </a:r>
            <a:endParaRPr lang="en-US" altLang="zh-CN" b="1">
              <a:latin typeface="微软雅黑" panose="020B0503020204020204" charset="-122"/>
              <a:ea typeface="微软雅黑" panose="020B0503020204020204" charset="-122"/>
              <a:cs typeface="微软雅黑" panose="020B0503020204020204" charset="-122"/>
            </a:endParaRPr>
          </a:p>
          <a:p>
            <a:r>
              <a:rPr lang="en-US" altLang="zh-CN" b="1">
                <a:latin typeface="微软雅黑" panose="020B0503020204020204" charset="-122"/>
                <a:ea typeface="微软雅黑" panose="020B0503020204020204" charset="-122"/>
                <a:cs typeface="微软雅黑" panose="020B0503020204020204" charset="-122"/>
              </a:rPr>
              <a:t>· </a:t>
            </a:r>
            <a:r>
              <a:rPr lang="zh-CN" altLang="en-US" b="1">
                <a:latin typeface="微软雅黑" panose="020B0503020204020204" charset="-122"/>
                <a:ea typeface="微软雅黑" panose="020B0503020204020204" charset="-122"/>
                <a:cs typeface="微软雅黑" panose="020B0503020204020204" charset="-122"/>
              </a:rPr>
              <a:t>目标问题转化为：求解变迁序列，使得由初始状态转换到目标状态时间</a:t>
            </a:r>
            <a:r>
              <a:rPr lang="zh-CN" altLang="en-US" b="1">
                <a:latin typeface="微软雅黑" panose="020B0503020204020204" charset="-122"/>
                <a:ea typeface="微软雅黑" panose="020B0503020204020204" charset="-122"/>
                <a:cs typeface="微软雅黑" panose="020B0503020204020204" charset="-122"/>
              </a:rPr>
              <a:t>最短。</a:t>
            </a:r>
            <a:endParaRPr lang="zh-CN" altLang="en-US" b="1">
              <a:latin typeface="微软雅黑" panose="020B0503020204020204" charset="-122"/>
              <a:ea typeface="微软雅黑" panose="020B0503020204020204" charset="-122"/>
              <a:cs typeface="微软雅黑" panose="020B0503020204020204" charset="-122"/>
            </a:endParaRPr>
          </a:p>
        </p:txBody>
      </p:sp>
      <p:cxnSp>
        <p:nvCxnSpPr>
          <p:cNvPr id="11" name="直接箭头连接符 10"/>
          <p:cNvCxnSpPr/>
          <p:nvPr/>
        </p:nvCxnSpPr>
        <p:spPr>
          <a:xfrm>
            <a:off x="6071235" y="3053080"/>
            <a:ext cx="1339215" cy="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699760" y="3106420"/>
            <a:ext cx="2678430" cy="645160"/>
          </a:xfrm>
          <a:prstGeom prst="rect">
            <a:avLst/>
          </a:prstGeom>
          <a:noFill/>
        </p:spPr>
        <p:txBody>
          <a:bodyPr wrap="square" rtlCol="0">
            <a:spAutoFit/>
          </a:bodyPr>
          <a:p>
            <a:r>
              <a:rPr lang="zh-CN" altLang="en-US"/>
              <a:t>优点：</a:t>
            </a:r>
            <a:r>
              <a:rPr lang="en-US" altLang="zh-CN"/>
              <a:t>Petri</a:t>
            </a:r>
            <a:r>
              <a:rPr lang="zh-CN" altLang="en-US"/>
              <a:t>网能够很好的对生产流程进行</a:t>
            </a:r>
            <a:r>
              <a:rPr lang="zh-CN" altLang="en-US"/>
              <a:t>描述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 name="KSO_WM_UNIT_PLACING_PICTURE_USER_VIEWPORT" val="{&quot;height&quot;:5436,&quot;width&quot;:15324}"/>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COMMONDATA" val="eyJoZGlkIjoiNWRiN2EzOTIwNTFkMWRjYjlhM2M2MjEwMTAzOTAyMTAifQ=="/>
  <p:tag name="KSO_WPP_MARK_KEY" val="549a81cd-73cd-4008-ae1b-90ebf262a54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4441</Words>
  <Application>WPS 演示</Application>
  <PresentationFormat>宽屏</PresentationFormat>
  <Paragraphs>341</Paragraphs>
  <Slides>27</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12</vt:i4>
      </vt:variant>
      <vt:variant>
        <vt:lpstr>幻灯片标题</vt:lpstr>
      </vt:variant>
      <vt:variant>
        <vt:i4>27</vt:i4>
      </vt:variant>
    </vt:vector>
  </HeadingPairs>
  <TitlesOfParts>
    <vt:vector size="46" baseType="lpstr">
      <vt:lpstr>Arial</vt:lpstr>
      <vt:lpstr>宋体</vt:lpstr>
      <vt:lpstr>Wingdings</vt:lpstr>
      <vt:lpstr>微软雅黑</vt:lpstr>
      <vt:lpstr>Calibri</vt:lpstr>
      <vt:lpstr>Arial Unicode MS</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20220829094425</cp:lastModifiedBy>
  <cp:revision>383</cp:revision>
  <dcterms:created xsi:type="dcterms:W3CDTF">2022-09-14T14:07:00Z</dcterms:created>
  <dcterms:modified xsi:type="dcterms:W3CDTF">2023-01-04T12:50:37Z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6A103B4A87C1405BB1779110B2A1A71C</vt:lpwstr>
  </property>
  <property fmtid="{D5CDD505-2E9C-101B-9397-08002B2CF9AE}" pid="3" name="KSOProductBuildVer">
    <vt:lpwstr>2052-11.1.0.12763</vt:lpwstr>
  </property>
</Properties>
</file>