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415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14" r:id="rId34"/>
    <p:sldId id="444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236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6.xml"/><Relationship Id="rId4" Type="http://schemas.openxmlformats.org/officeDocument/2006/relationships/image" Target="../media/image14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5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5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tags" Target="../tags/tag5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26.png"/><Relationship Id="rId7" Type="http://schemas.openxmlformats.org/officeDocument/2006/relationships/tags" Target="../tags/tag64.xml"/><Relationship Id="rId6" Type="http://schemas.openxmlformats.org/officeDocument/2006/relationships/image" Target="../media/image25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8" Type="http://schemas.openxmlformats.org/officeDocument/2006/relationships/notesSlide" Target="../notesSlides/notesSlide28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0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27.png"/><Relationship Id="rId39" Type="http://schemas.openxmlformats.org/officeDocument/2006/relationships/notesSlide" Target="../notesSlides/notesSlide29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85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4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1" Type="http://schemas.openxmlformats.org/officeDocument/2006/relationships/notesSlide" Target="../notesSlides/notesSlide30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124.xml"/><Relationship Id="rId59" Type="http://schemas.openxmlformats.org/officeDocument/2006/relationships/tags" Target="../tags/tag177.xml"/><Relationship Id="rId58" Type="http://schemas.openxmlformats.org/officeDocument/2006/relationships/tags" Target="../tags/tag176.xml"/><Relationship Id="rId57" Type="http://schemas.openxmlformats.org/officeDocument/2006/relationships/tags" Target="../tags/tag175.xml"/><Relationship Id="rId56" Type="http://schemas.openxmlformats.org/officeDocument/2006/relationships/tags" Target="../tags/tag174.xml"/><Relationship Id="rId55" Type="http://schemas.openxmlformats.org/officeDocument/2006/relationships/tags" Target="../tags/tag173.xml"/><Relationship Id="rId54" Type="http://schemas.openxmlformats.org/officeDocument/2006/relationships/tags" Target="../tags/tag172.xml"/><Relationship Id="rId53" Type="http://schemas.openxmlformats.org/officeDocument/2006/relationships/tags" Target="../tags/tag171.xml"/><Relationship Id="rId52" Type="http://schemas.openxmlformats.org/officeDocument/2006/relationships/tags" Target="../tags/tag170.xml"/><Relationship Id="rId51" Type="http://schemas.openxmlformats.org/officeDocument/2006/relationships/tags" Target="../tags/tag169.xml"/><Relationship Id="rId50" Type="http://schemas.openxmlformats.org/officeDocument/2006/relationships/tags" Target="../tags/tag168.xml"/><Relationship Id="rId5" Type="http://schemas.openxmlformats.org/officeDocument/2006/relationships/tags" Target="../tags/tag123.xml"/><Relationship Id="rId49" Type="http://schemas.openxmlformats.org/officeDocument/2006/relationships/tags" Target="../tags/tag167.xml"/><Relationship Id="rId48" Type="http://schemas.openxmlformats.org/officeDocument/2006/relationships/tags" Target="../tags/tag166.xml"/><Relationship Id="rId47" Type="http://schemas.openxmlformats.org/officeDocument/2006/relationships/tags" Target="../tags/tag165.xml"/><Relationship Id="rId46" Type="http://schemas.openxmlformats.org/officeDocument/2006/relationships/tags" Target="../tags/tag164.xml"/><Relationship Id="rId45" Type="http://schemas.openxmlformats.org/officeDocument/2006/relationships/tags" Target="../tags/tag163.xml"/><Relationship Id="rId44" Type="http://schemas.openxmlformats.org/officeDocument/2006/relationships/tags" Target="../tags/tag162.xml"/><Relationship Id="rId43" Type="http://schemas.openxmlformats.org/officeDocument/2006/relationships/tags" Target="../tags/tag161.xml"/><Relationship Id="rId42" Type="http://schemas.openxmlformats.org/officeDocument/2006/relationships/tags" Target="../tags/tag160.xml"/><Relationship Id="rId41" Type="http://schemas.openxmlformats.org/officeDocument/2006/relationships/tags" Target="../tags/tag159.xml"/><Relationship Id="rId40" Type="http://schemas.openxmlformats.org/officeDocument/2006/relationships/tags" Target="../tags/tag158.xml"/><Relationship Id="rId4" Type="http://schemas.openxmlformats.org/officeDocument/2006/relationships/tags" Target="../tags/tag122.xml"/><Relationship Id="rId39" Type="http://schemas.openxmlformats.org/officeDocument/2006/relationships/tags" Target="../tags/tag157.xml"/><Relationship Id="rId38" Type="http://schemas.openxmlformats.org/officeDocument/2006/relationships/tags" Target="../tags/tag156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0" Type="http://schemas.openxmlformats.org/officeDocument/2006/relationships/notesSlide" Target="../notesSlides/notesSlide32.xml"/><Relationship Id="rId6" Type="http://schemas.openxmlformats.org/officeDocument/2006/relationships/tags" Target="../tags/tag183.xml"/><Relationship Id="rId59" Type="http://schemas.openxmlformats.org/officeDocument/2006/relationships/slideLayout" Target="../slideLayouts/slideLayout13.xml"/><Relationship Id="rId58" Type="http://schemas.openxmlformats.org/officeDocument/2006/relationships/tags" Target="../tags/tag235.xml"/><Relationship Id="rId57" Type="http://schemas.openxmlformats.org/officeDocument/2006/relationships/tags" Target="../tags/tag234.xml"/><Relationship Id="rId56" Type="http://schemas.openxmlformats.org/officeDocument/2006/relationships/tags" Target="../tags/tag233.xml"/><Relationship Id="rId55" Type="http://schemas.openxmlformats.org/officeDocument/2006/relationships/tags" Target="../tags/tag232.xml"/><Relationship Id="rId54" Type="http://schemas.openxmlformats.org/officeDocument/2006/relationships/tags" Target="../tags/tag231.xml"/><Relationship Id="rId53" Type="http://schemas.openxmlformats.org/officeDocument/2006/relationships/tags" Target="../tags/tag230.xml"/><Relationship Id="rId52" Type="http://schemas.openxmlformats.org/officeDocument/2006/relationships/tags" Target="../tags/tag229.xml"/><Relationship Id="rId51" Type="http://schemas.openxmlformats.org/officeDocument/2006/relationships/tags" Target="../tags/tag228.xml"/><Relationship Id="rId50" Type="http://schemas.openxmlformats.org/officeDocument/2006/relationships/tags" Target="../tags/tag227.xml"/><Relationship Id="rId5" Type="http://schemas.openxmlformats.org/officeDocument/2006/relationships/tags" Target="../tags/tag182.xml"/><Relationship Id="rId49" Type="http://schemas.openxmlformats.org/officeDocument/2006/relationships/tags" Target="../tags/tag226.xml"/><Relationship Id="rId48" Type="http://schemas.openxmlformats.org/officeDocument/2006/relationships/tags" Target="../tags/tag225.xml"/><Relationship Id="rId47" Type="http://schemas.openxmlformats.org/officeDocument/2006/relationships/tags" Target="../tags/tag224.xml"/><Relationship Id="rId46" Type="http://schemas.openxmlformats.org/officeDocument/2006/relationships/tags" Target="../tags/tag223.xml"/><Relationship Id="rId45" Type="http://schemas.openxmlformats.org/officeDocument/2006/relationships/tags" Target="../tags/tag222.xml"/><Relationship Id="rId44" Type="http://schemas.openxmlformats.org/officeDocument/2006/relationships/tags" Target="../tags/tag221.xml"/><Relationship Id="rId43" Type="http://schemas.openxmlformats.org/officeDocument/2006/relationships/tags" Target="../tags/tag220.xml"/><Relationship Id="rId42" Type="http://schemas.openxmlformats.org/officeDocument/2006/relationships/tags" Target="../tags/tag219.xml"/><Relationship Id="rId41" Type="http://schemas.openxmlformats.org/officeDocument/2006/relationships/tags" Target="../tags/tag218.xml"/><Relationship Id="rId40" Type="http://schemas.openxmlformats.org/officeDocument/2006/relationships/tags" Target="../tags/tag217.xml"/><Relationship Id="rId4" Type="http://schemas.openxmlformats.org/officeDocument/2006/relationships/tags" Target="../tags/tag181.xml"/><Relationship Id="rId39" Type="http://schemas.openxmlformats.org/officeDocument/2006/relationships/tags" Target="../tags/tag216.xml"/><Relationship Id="rId38" Type="http://schemas.openxmlformats.org/officeDocument/2006/relationships/tags" Target="../tags/tag215.xml"/><Relationship Id="rId37" Type="http://schemas.openxmlformats.org/officeDocument/2006/relationships/tags" Target="../tags/tag214.xml"/><Relationship Id="rId36" Type="http://schemas.openxmlformats.org/officeDocument/2006/relationships/tags" Target="../tags/tag213.xml"/><Relationship Id="rId35" Type="http://schemas.openxmlformats.org/officeDocument/2006/relationships/tags" Target="../tags/tag212.xml"/><Relationship Id="rId34" Type="http://schemas.openxmlformats.org/officeDocument/2006/relationships/tags" Target="../tags/tag211.xml"/><Relationship Id="rId33" Type="http://schemas.openxmlformats.org/officeDocument/2006/relationships/tags" Target="../tags/tag210.xml"/><Relationship Id="rId32" Type="http://schemas.openxmlformats.org/officeDocument/2006/relationships/tags" Target="../tags/tag209.xml"/><Relationship Id="rId31" Type="http://schemas.openxmlformats.org/officeDocument/2006/relationships/tags" Target="../tags/tag208.xml"/><Relationship Id="rId30" Type="http://schemas.openxmlformats.org/officeDocument/2006/relationships/tags" Target="../tags/tag207.xml"/><Relationship Id="rId3" Type="http://schemas.openxmlformats.org/officeDocument/2006/relationships/tags" Target="../tags/tag180.xml"/><Relationship Id="rId29" Type="http://schemas.openxmlformats.org/officeDocument/2006/relationships/tags" Target="../tags/tag206.xml"/><Relationship Id="rId28" Type="http://schemas.openxmlformats.org/officeDocument/2006/relationships/tags" Target="../tags/tag205.xml"/><Relationship Id="rId27" Type="http://schemas.openxmlformats.org/officeDocument/2006/relationships/tags" Target="../tags/tag204.xml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调度模型与</a:t>
            </a:r>
            <a:r>
              <a:rPr lang="zh-CN" altLang="en-US" sz="4400" dirty="0">
                <a:solidFill>
                  <a:schemeClr val="bg1"/>
                </a:solidFill>
              </a:rPr>
              <a:t>算法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Bag-of-Tasks on Single Processor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183880" cy="481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Bag-of-Tasks on Multi-Processors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804670"/>
            <a:ext cx="8595360" cy="437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DAGs Scheduling on Heterogeneous Processors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7485" y="1700530"/>
            <a:ext cx="7952105" cy="4277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Job Shop Problem (JSP)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8270" y="1700530"/>
            <a:ext cx="816864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Categories of Scheduling Algorithms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975" y="1832610"/>
            <a:ext cx="8732520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Method: System Considerations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0625" y="1700530"/>
            <a:ext cx="8526780" cy="479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832610"/>
            <a:ext cx="8503920" cy="448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7155" y="1700530"/>
            <a:ext cx="8380095" cy="510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000" y="5125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(21+7+16)/3=14.7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763000" y="5494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(7+15+11)/3+17+14.7=42.7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4235" y="1616075"/>
            <a:ext cx="8823960" cy="494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909955"/>
            <a:ext cx="8555990" cy="593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8862695" cy="72453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593340"/>
            <a:ext cx="8851265" cy="2936240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Scheduling Algorithms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5460" y="3291840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2.1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Generic categories of scheduling algorithms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75460" y="3980815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en-US" altLang="zh-CN" sz="3200" b="1" dirty="0">
                <a:solidFill>
                  <a:srgbClr val="1F1F1F"/>
                </a:solidFill>
              </a:rPr>
              <a:t>2.2 List scheduling</a:t>
            </a:r>
            <a:endParaRPr kumimoji="1" lang="en-US" altLang="zh-CN" sz="3200" b="1" dirty="0">
              <a:solidFill>
                <a:srgbClr val="1F1F1F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75460" y="4700270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en-US" altLang="zh-CN" sz="3200" b="1" dirty="0">
                <a:solidFill>
                  <a:srgbClr val="1F1F1F"/>
                </a:solidFill>
              </a:rPr>
              <a:t>2.3 Case study</a:t>
            </a:r>
            <a:endParaRPr kumimoji="1" lang="en-US" altLang="zh-CN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4460" y="924560"/>
            <a:ext cx="8854440" cy="592074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4430" y="924560"/>
            <a:ext cx="8257540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954405"/>
            <a:ext cx="8732520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860" y="954405"/>
            <a:ext cx="8406765" cy="578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5910" y="924560"/>
            <a:ext cx="79533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8130" y="954405"/>
            <a:ext cx="7805420" cy="555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4430" y="954405"/>
            <a:ext cx="10374630" cy="551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530" y="954405"/>
            <a:ext cx="8252460" cy="564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9: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8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17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8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9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20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1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2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3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4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5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26"/>
            </p:custDataLst>
          </p:nvPr>
        </p:nvSpPr>
        <p:spPr>
          <a:xfrm>
            <a:off x="2860675" y="195326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27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29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0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31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32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33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34"/>
            </p:custDataLst>
          </p:nvPr>
        </p:nvSpPr>
        <p:spPr>
          <a:xfrm>
            <a:off x="5291455" y="20186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35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36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0"/>
            <a:endCxn id="65" idx="4"/>
          </p:cNvCxnSpPr>
          <p:nvPr>
            <p:custDataLst>
              <p:tags r:id="rId37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7670" y="1812290"/>
            <a:ext cx="9221470" cy="323342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70453" y="1149378"/>
            <a:ext cx="930876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60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69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291455" y="20186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675245" y="346964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91782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91782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11022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与处理器调度的一个区别：任务完成后，处理器即可算作空闲资源，占用和释放的设备相同。而我们场景下任务执行占用的设备和释放的设备不同。因此可能并不是最优解，或者可能出现死锁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情况。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6892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70459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95351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95351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95351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316674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95351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343598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9381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95351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9381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343598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22"/>
            </p:custDataLst>
          </p:nvPr>
        </p:nvSpPr>
        <p:spPr>
          <a:xfrm>
            <a:off x="22301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1’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3"/>
            </p:custDataLst>
          </p:nvPr>
        </p:nvSpPr>
        <p:spPr>
          <a:xfrm>
            <a:off x="32715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2’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4"/>
            </p:custDataLst>
          </p:nvPr>
        </p:nvSpPr>
        <p:spPr>
          <a:xfrm>
            <a:off x="43129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3’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5"/>
            </p:custDataLst>
          </p:nvPr>
        </p:nvCxnSpPr>
        <p:spPr>
          <a:xfrm>
            <a:off x="2727960" y="486346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6"/>
            </p:custDataLst>
          </p:nvPr>
        </p:nvCxnSpPr>
        <p:spPr>
          <a:xfrm>
            <a:off x="3769360" y="486346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7"/>
            </p:custDataLst>
          </p:nvPr>
        </p:nvSpPr>
        <p:spPr>
          <a:xfrm>
            <a:off x="1014095" y="463486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8"/>
            </p:custDataLst>
          </p:nvPr>
        </p:nvSpPr>
        <p:spPr>
          <a:xfrm>
            <a:off x="1014095" y="565023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29"/>
            </p:custDataLst>
          </p:nvPr>
        </p:nvSpPr>
        <p:spPr>
          <a:xfrm>
            <a:off x="22301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4’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0"/>
            </p:custDataLst>
          </p:nvPr>
        </p:nvSpPr>
        <p:spPr>
          <a:xfrm>
            <a:off x="32715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5’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1"/>
            </p:custDataLst>
          </p:nvPr>
        </p:nvSpPr>
        <p:spPr>
          <a:xfrm>
            <a:off x="43129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6’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2"/>
            </p:custDataLst>
          </p:nvPr>
        </p:nvSpPr>
        <p:spPr>
          <a:xfrm>
            <a:off x="500634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7’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3"/>
            </p:custDataLst>
          </p:nvPr>
        </p:nvCxnSpPr>
        <p:spPr>
          <a:xfrm>
            <a:off x="2727960" y="589915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4"/>
            </p:custDataLst>
          </p:nvPr>
        </p:nvCxnSpPr>
        <p:spPr>
          <a:xfrm>
            <a:off x="3769360" y="589915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5"/>
            </p:custDataLst>
          </p:nvPr>
        </p:nvCxnSpPr>
        <p:spPr>
          <a:xfrm>
            <a:off x="4810760" y="589915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6"/>
            </p:custDataLst>
          </p:nvPr>
        </p:nvCxnSpPr>
        <p:spPr>
          <a:xfrm>
            <a:off x="4561840" y="511238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7"/>
            </p:custDataLst>
          </p:nvPr>
        </p:nvSpPr>
        <p:spPr>
          <a:xfrm>
            <a:off x="574929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8’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8"/>
            </p:custDataLst>
          </p:nvPr>
        </p:nvCxnSpPr>
        <p:spPr>
          <a:xfrm>
            <a:off x="5504180" y="589915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39"/>
            </p:custDataLst>
          </p:nvPr>
        </p:nvCxnSpPr>
        <p:spPr>
          <a:xfrm flipV="1">
            <a:off x="5998210" y="538162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0"/>
            </p:custDataLst>
          </p:nvPr>
        </p:nvSpPr>
        <p:spPr>
          <a:xfrm>
            <a:off x="5749290" y="488378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9’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1"/>
            </p:custDataLst>
          </p:nvPr>
        </p:nvSpPr>
        <p:spPr>
          <a:xfrm>
            <a:off x="6506845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10’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2"/>
            </p:custDataLst>
          </p:nvPr>
        </p:nvCxnSpPr>
        <p:spPr>
          <a:xfrm>
            <a:off x="6247130" y="589915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3"/>
            </p:custDataLst>
          </p:nvPr>
        </p:nvSpPr>
        <p:spPr>
          <a:xfrm>
            <a:off x="6506845" y="488378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11’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4"/>
            </p:custDataLst>
          </p:nvPr>
        </p:nvCxnSpPr>
        <p:spPr>
          <a:xfrm flipV="1">
            <a:off x="6755765" y="538162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5"/>
            </p:custDataLst>
          </p:nvPr>
        </p:nvSpPr>
        <p:spPr>
          <a:xfrm>
            <a:off x="4193540" y="647890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229933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6"/>
            </p:custDataLst>
          </p:nvPr>
        </p:nvSpPr>
        <p:spPr>
          <a:xfrm>
            <a:off x="3271520" y="22993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7"/>
            </p:custDataLst>
          </p:nvPr>
        </p:nvSpPr>
        <p:spPr>
          <a:xfrm>
            <a:off x="4335145" y="232092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8"/>
            </p:custDataLst>
          </p:nvPr>
        </p:nvSpPr>
        <p:spPr>
          <a:xfrm>
            <a:off x="231140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49"/>
            </p:custDataLst>
          </p:nvPr>
        </p:nvSpPr>
        <p:spPr>
          <a:xfrm>
            <a:off x="327152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0"/>
            </p:custDataLst>
          </p:nvPr>
        </p:nvSpPr>
        <p:spPr>
          <a:xfrm>
            <a:off x="4139565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1"/>
            </p:custDataLst>
          </p:nvPr>
        </p:nvSpPr>
        <p:spPr>
          <a:xfrm>
            <a:off x="500634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2"/>
            </p:custDataLst>
          </p:nvPr>
        </p:nvSpPr>
        <p:spPr>
          <a:xfrm>
            <a:off x="5835650" y="420243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3"/>
            </p:custDataLst>
          </p:nvPr>
        </p:nvSpPr>
        <p:spPr>
          <a:xfrm>
            <a:off x="6755765" y="420243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4"/>
            </p:custDataLst>
          </p:nvPr>
        </p:nvSpPr>
        <p:spPr>
          <a:xfrm>
            <a:off x="7004685" y="2475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5"/>
            </p:custDataLst>
          </p:nvPr>
        </p:nvSpPr>
        <p:spPr>
          <a:xfrm>
            <a:off x="5327015" y="291782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6"/>
            </p:custDataLst>
          </p:nvPr>
        </p:nvSpPr>
        <p:spPr>
          <a:xfrm>
            <a:off x="5998210" y="229933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7"/>
            </p:custDataLst>
          </p:nvPr>
        </p:nvCxnSpPr>
        <p:spPr>
          <a:xfrm flipV="1">
            <a:off x="6035040" y="275717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8"/>
            </p:custDataLst>
          </p:nvPr>
        </p:nvCxnSpPr>
        <p:spPr>
          <a:xfrm flipH="1" flipV="1">
            <a:off x="6409690" y="275717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675245" y="346964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1’ 2,2’,4,4’,5</a:t>
            </a:r>
            <a:r>
              <a:rPr lang="zh-CN" altLang="en-US"/>
              <a:t>，</a:t>
            </a:r>
            <a:r>
              <a:rPr lang="en-US" altLang="zh-CN"/>
              <a:t>5’,3</a:t>
            </a:r>
            <a:r>
              <a:rPr lang="zh-CN" altLang="en-US"/>
              <a:t>，</a:t>
            </a:r>
            <a:r>
              <a:rPr lang="en-US" altLang="zh-CN"/>
              <a:t>3’,6</a:t>
            </a:r>
            <a:r>
              <a:rPr lang="zh-CN" altLang="en-US"/>
              <a:t>，</a:t>
            </a:r>
            <a:r>
              <a:rPr lang="en-US" altLang="zh-CN"/>
              <a:t>6’,7</a:t>
            </a:r>
            <a:r>
              <a:rPr lang="zh-CN" altLang="en-US"/>
              <a:t>，</a:t>
            </a:r>
            <a:r>
              <a:rPr lang="en-US" altLang="zh-CN"/>
              <a:t>7’,8</a:t>
            </a:r>
            <a:r>
              <a:rPr lang="zh-CN" altLang="en-US"/>
              <a:t>，</a:t>
            </a:r>
            <a:r>
              <a:rPr lang="en-US" altLang="zh-CN"/>
              <a:t>8’,10</a:t>
            </a:r>
            <a:r>
              <a:rPr lang="zh-CN" altLang="en-US"/>
              <a:t>，</a:t>
            </a:r>
            <a:r>
              <a:rPr lang="en-US" altLang="zh-CN"/>
              <a:t>10’,9</a:t>
            </a:r>
            <a:r>
              <a:rPr lang="zh-CN" altLang="en-US"/>
              <a:t>，</a:t>
            </a:r>
            <a:r>
              <a:rPr lang="en-US" altLang="zh-CN"/>
              <a:t>9’,11,11’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3-Dimension Framework for Scheduling Problem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0635" y="1965325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Tasks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Resources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Objectives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 Model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3015" y="1631315"/>
            <a:ext cx="8315960" cy="490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Resource Model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452485" cy="489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Objectives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978660"/>
            <a:ext cx="7202170" cy="366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Classification of Scheduling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2515" y="1700530"/>
            <a:ext cx="8656320" cy="330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 Scheduling Problems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998585" cy="418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COMMONDATA" val="eyJoZGlkIjoiNWRiN2EzOTIwNTFkMWRjYjlhM2M2MjEwMTAzOTAyMTAifQ=="/>
  <p:tag name="KSO_WPP_MARK_KEY" val="549a81cd-73cd-4008-ae1b-90ebf262a54e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3240,&quot;width&quot;:9240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3475</Words>
  <Application>WPS 演示</Application>
  <PresentationFormat>宽屏</PresentationFormat>
  <Paragraphs>442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20220829094425</cp:lastModifiedBy>
  <cp:revision>504</cp:revision>
  <dcterms:created xsi:type="dcterms:W3CDTF">2022-09-14T14:07:00Z</dcterms:created>
  <dcterms:modified xsi:type="dcterms:W3CDTF">2023-01-19T07:22:12Z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2052-11.1.0.12763</vt:lpwstr>
  </property>
</Properties>
</file>