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6" r:id="rId5"/>
    <p:sldId id="361" r:id="rId6"/>
    <p:sldId id="415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14" r:id="rId34"/>
    <p:sldId id="444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235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tags" Target="../tags/tag5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tags" Target="../tags/tag5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tags" Target="../tags/tag5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tags" Target="../tags/tag5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26.png"/><Relationship Id="rId7" Type="http://schemas.openxmlformats.org/officeDocument/2006/relationships/tags" Target="../tags/tag63.xml"/><Relationship Id="rId6" Type="http://schemas.openxmlformats.org/officeDocument/2006/relationships/image" Target="../media/image25.png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8" Type="http://schemas.openxmlformats.org/officeDocument/2006/relationships/notesSlide" Target="../notesSlides/notesSlide28.xml"/><Relationship Id="rId27" Type="http://schemas.openxmlformats.org/officeDocument/2006/relationships/slideLayout" Target="../slideLayouts/slideLayout13.xml"/><Relationship Id="rId26" Type="http://schemas.openxmlformats.org/officeDocument/2006/relationships/tags" Target="../tags/tag81.xml"/><Relationship Id="rId25" Type="http://schemas.openxmlformats.org/officeDocument/2006/relationships/tags" Target="../tags/tag80.xml"/><Relationship Id="rId24" Type="http://schemas.openxmlformats.org/officeDocument/2006/relationships/tags" Target="../tags/tag79.xml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tags" Target="../tags/tag59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../media/image27.png"/><Relationship Id="rId39" Type="http://schemas.openxmlformats.org/officeDocument/2006/relationships/notesSlide" Target="../notesSlides/notesSlide29.xml"/><Relationship Id="rId38" Type="http://schemas.openxmlformats.org/officeDocument/2006/relationships/slideLayout" Target="../slideLayouts/slideLayout13.xml"/><Relationship Id="rId37" Type="http://schemas.openxmlformats.org/officeDocument/2006/relationships/tags" Target="../tags/tag117.xml"/><Relationship Id="rId36" Type="http://schemas.openxmlformats.org/officeDocument/2006/relationships/tags" Target="../tags/tag116.xml"/><Relationship Id="rId35" Type="http://schemas.openxmlformats.org/officeDocument/2006/relationships/tags" Target="../tags/tag115.xml"/><Relationship Id="rId34" Type="http://schemas.openxmlformats.org/officeDocument/2006/relationships/tags" Target="../tags/tag114.xml"/><Relationship Id="rId33" Type="http://schemas.openxmlformats.org/officeDocument/2006/relationships/tags" Target="../tags/tag113.xml"/><Relationship Id="rId32" Type="http://schemas.openxmlformats.org/officeDocument/2006/relationships/tags" Target="../tags/tag112.xml"/><Relationship Id="rId31" Type="http://schemas.openxmlformats.org/officeDocument/2006/relationships/tags" Target="../tags/tag111.xml"/><Relationship Id="rId30" Type="http://schemas.openxmlformats.org/officeDocument/2006/relationships/tags" Target="../tags/tag110.xml"/><Relationship Id="rId3" Type="http://schemas.openxmlformats.org/officeDocument/2006/relationships/tags" Target="../tags/tag84.xml"/><Relationship Id="rId29" Type="http://schemas.openxmlformats.org/officeDocument/2006/relationships/tags" Target="../tags/tag109.xml"/><Relationship Id="rId28" Type="http://schemas.openxmlformats.org/officeDocument/2006/relationships/tags" Target="../tags/tag108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3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1" Type="http://schemas.openxmlformats.org/officeDocument/2006/relationships/notesSlide" Target="../notesSlides/notesSlide30.xml"/><Relationship Id="rId60" Type="http://schemas.openxmlformats.org/officeDocument/2006/relationships/slideLayout" Target="../slideLayouts/slideLayout13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0" Type="http://schemas.openxmlformats.org/officeDocument/2006/relationships/notesSlide" Target="../notesSlides/notesSlide32.xml"/><Relationship Id="rId6" Type="http://schemas.openxmlformats.org/officeDocument/2006/relationships/tags" Target="../tags/tag182.xml"/><Relationship Id="rId59" Type="http://schemas.openxmlformats.org/officeDocument/2006/relationships/slideLayout" Target="../slideLayouts/slideLayout13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7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调度模型与</a:t>
            </a:r>
            <a:r>
              <a:rPr lang="zh-CN" altLang="en-US" sz="4400" dirty="0">
                <a:solidFill>
                  <a:schemeClr val="bg1"/>
                </a:solidFill>
              </a:rPr>
              <a:t>算法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Bag-of-Tasks on Single Processor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4430" y="1700530"/>
            <a:ext cx="8183880" cy="481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Bag-of-Tasks on Multi-Processors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635" y="1804670"/>
            <a:ext cx="8595360" cy="437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DAGs Scheduling on Heterogeneous Processors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7485" y="1700530"/>
            <a:ext cx="7952105" cy="4277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Job Shop Problem (JSP)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8270" y="1700530"/>
            <a:ext cx="8168640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Categories of Scheduling Algorithms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2975" y="1832610"/>
            <a:ext cx="8732520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Method: System Considerations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0625" y="1700530"/>
            <a:ext cx="8526780" cy="479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 Scheduling Method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635" y="1832610"/>
            <a:ext cx="8503920" cy="448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 Scheduling Method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7155" y="1700530"/>
            <a:ext cx="8380095" cy="510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984821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 Scheduling Method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4235" y="1616075"/>
            <a:ext cx="8823960" cy="494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909955"/>
            <a:ext cx="8555990" cy="593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24" y="568114"/>
            <a:ext cx="260286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5" b="1" dirty="0">
                <a:solidFill>
                  <a:srgbClr val="1F1F1F"/>
                </a:solidFill>
              </a:rPr>
              <a:t>CONTENTS</a:t>
            </a:r>
            <a:endParaRPr kumimoji="1" lang="zh-CN" altLang="en-US" sz="4265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21" y="742064"/>
            <a:ext cx="0" cy="47581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80795" y="1725295"/>
            <a:ext cx="8862695" cy="72453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225" y="2593340"/>
            <a:ext cx="8851265" cy="2936240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3200" b="1" dirty="0">
                <a:solidFill>
                  <a:srgbClr val="1F1F1F"/>
                </a:solidFill>
              </a:rPr>
              <a:t>2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Scheduling Algorithms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5460" y="3291840"/>
            <a:ext cx="92259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2.1 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Generic categories of scheduling algorithms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775460" y="3980815"/>
            <a:ext cx="92259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kumimoji="1" lang="en-US" altLang="zh-CN" sz="3200" b="1" dirty="0">
                <a:solidFill>
                  <a:srgbClr val="1F1F1F"/>
                </a:solidFill>
              </a:rPr>
              <a:t>2.2 List scheduling</a:t>
            </a:r>
            <a:endParaRPr kumimoji="1" lang="en-US" altLang="zh-CN" sz="3200" b="1" dirty="0">
              <a:solidFill>
                <a:srgbClr val="1F1F1F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775460" y="4700270"/>
            <a:ext cx="92259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kumimoji="1" lang="en-US" altLang="zh-CN" sz="3200" b="1" dirty="0">
                <a:solidFill>
                  <a:srgbClr val="1F1F1F"/>
                </a:solidFill>
              </a:rPr>
              <a:t>2.3 Case study</a:t>
            </a:r>
            <a:endParaRPr kumimoji="1" lang="en-US" altLang="zh-CN" sz="3200" b="1" dirty="0">
              <a:solidFill>
                <a:srgbClr val="1F1F1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4460" y="924560"/>
            <a:ext cx="8854440" cy="592074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4430" y="924560"/>
            <a:ext cx="8257540" cy="58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954405"/>
            <a:ext cx="8732520" cy="56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6860" y="954405"/>
            <a:ext cx="8406765" cy="578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5910" y="924560"/>
            <a:ext cx="7953375" cy="549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8130" y="954405"/>
            <a:ext cx="7805420" cy="5551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4430" y="954405"/>
            <a:ext cx="10374630" cy="551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 Algorithms-case study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6530" y="954405"/>
            <a:ext cx="8252460" cy="564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Task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：存在若干工件，每个工件存在若干任务。以右图形式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给出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2640" y="636270"/>
            <a:ext cx="1470660" cy="55854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87610" y="590550"/>
            <a:ext cx="1607820" cy="5631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10: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8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20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21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23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24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6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29285" y="1223010"/>
            <a:ext cx="77933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Resource model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：所有可用设备类型，以及每个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在设备上对应的工作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298450" y="3752850"/>
            <a:ext cx="7929880" cy="292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Incubator</a:t>
            </a:r>
            <a:r>
              <a:rPr lang="zh-CN" altLang="en-US"/>
              <a:t>出</a:t>
            </a:r>
            <a:r>
              <a:rPr lang="en-US" altLang="zh-CN"/>
              <a:t>Plate          </a:t>
            </a:r>
            <a:r>
              <a:rPr lang="zh-CN" altLang="en-US"/>
              <a:t>占用设备：</a:t>
            </a:r>
            <a:r>
              <a:rPr lang="en-US" altLang="zh-CN"/>
              <a:t>Incubator      </a:t>
            </a:r>
            <a:r>
              <a:rPr lang="zh-CN" altLang="en-US"/>
              <a:t>释放设备：无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：机械臂取</a:t>
            </a:r>
            <a:r>
              <a:rPr lang="en-US" altLang="zh-CN"/>
              <a:t>Plate              </a:t>
            </a:r>
            <a:r>
              <a:rPr lang="zh-CN" altLang="en-US"/>
              <a:t>占用设备：</a:t>
            </a:r>
            <a:r>
              <a:rPr lang="en-US" altLang="zh-CN"/>
              <a:t> </a:t>
            </a:r>
            <a:r>
              <a:rPr lang="zh-CN" altLang="en-US"/>
              <a:t>机械臂</a:t>
            </a:r>
            <a:r>
              <a:rPr lang="en-US" altLang="zh-CN"/>
              <a:t>         </a:t>
            </a:r>
            <a:r>
              <a:rPr lang="zh-CN" altLang="en-US"/>
              <a:t>释放设备：</a:t>
            </a:r>
            <a:r>
              <a:rPr lang="en-US" altLang="zh-CN"/>
              <a:t>Incubator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：工作站</a:t>
            </a:r>
            <a:r>
              <a:rPr lang="en-US" altLang="zh-CN"/>
              <a:t>load Plate          </a:t>
            </a:r>
            <a:r>
              <a:rPr lang="zh-CN" altLang="en-US"/>
              <a:t>占用设备：工作站板位</a:t>
            </a:r>
            <a:r>
              <a:rPr lang="en-US" altLang="zh-CN"/>
              <a:t>1  </a:t>
            </a:r>
            <a:r>
              <a:rPr lang="zh-CN" altLang="en-US"/>
              <a:t>释放设备：</a:t>
            </a:r>
            <a:r>
              <a:rPr lang="zh-CN" altLang="en-US"/>
              <a:t>机械臂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Incubator2</a:t>
            </a:r>
            <a:r>
              <a:rPr lang="zh-CN" altLang="en-US"/>
              <a:t>出</a:t>
            </a:r>
            <a:r>
              <a:rPr lang="en-US" altLang="zh-CN"/>
              <a:t>mix1        </a:t>
            </a:r>
            <a:r>
              <a:rPr lang="zh-CN" altLang="en-US"/>
              <a:t>占用设备：</a:t>
            </a:r>
            <a:r>
              <a:rPr lang="en-US" altLang="zh-CN"/>
              <a:t>Incubator2    </a:t>
            </a:r>
            <a:r>
              <a:rPr lang="zh-CN" altLang="en-US"/>
              <a:t>释放设备：</a:t>
            </a:r>
            <a:r>
              <a:rPr lang="zh-CN" altLang="en-US"/>
              <a:t>无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：机械臂取</a:t>
            </a:r>
            <a:r>
              <a:rPr lang="en-US" altLang="zh-CN"/>
              <a:t>mix1               </a:t>
            </a:r>
            <a:r>
              <a:rPr lang="zh-CN" altLang="en-US"/>
              <a:t>占用设备：机械臂</a:t>
            </a:r>
            <a:r>
              <a:rPr lang="en-US" altLang="zh-CN"/>
              <a:t>          </a:t>
            </a:r>
            <a:r>
              <a:rPr lang="zh-CN" altLang="en-US"/>
              <a:t>释放设备：</a:t>
            </a:r>
            <a:r>
              <a:rPr lang="en-US" altLang="zh-CN"/>
              <a:t>Incubator2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：工作站</a:t>
            </a:r>
            <a:r>
              <a:rPr lang="en-US" altLang="zh-CN"/>
              <a:t>load mix1           </a:t>
            </a:r>
            <a:r>
              <a:rPr lang="zh-CN" altLang="en-US"/>
              <a:t>占用设备：工作站板位</a:t>
            </a:r>
            <a:r>
              <a:rPr lang="en-US" altLang="zh-CN"/>
              <a:t>2  </a:t>
            </a:r>
            <a:r>
              <a:rPr lang="zh-CN" altLang="en-US"/>
              <a:t>释放设备：机械臂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：工作站工作</a:t>
            </a:r>
            <a:r>
              <a:rPr lang="en-US" altLang="zh-CN"/>
              <a:t>	              </a:t>
            </a:r>
            <a:r>
              <a:rPr lang="zh-CN" altLang="en-US"/>
              <a:t>占用设备：工作站</a:t>
            </a:r>
            <a:r>
              <a:rPr lang="en-US" altLang="zh-CN"/>
              <a:t>           </a:t>
            </a:r>
            <a:r>
              <a:rPr lang="zh-CN" altLang="en-US"/>
              <a:t>释放设备：无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：工作站</a:t>
            </a:r>
            <a:r>
              <a:rPr lang="en-US" altLang="zh-CN"/>
              <a:t>unload Plate       </a:t>
            </a:r>
            <a:r>
              <a:rPr lang="zh-CN" altLang="en-US"/>
              <a:t>占用设备：机械臂</a:t>
            </a:r>
            <a:r>
              <a:rPr lang="en-US" altLang="zh-CN"/>
              <a:t>           </a:t>
            </a:r>
            <a:r>
              <a:rPr lang="zh-CN" altLang="en-US"/>
              <a:t>释放设备：工作站板位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：机械臂放</a:t>
            </a:r>
            <a:r>
              <a:rPr lang="en-US" altLang="zh-CN"/>
              <a:t>Plate</a:t>
            </a:r>
            <a:r>
              <a:rPr lang="zh-CN" altLang="en-US"/>
              <a:t>到</a:t>
            </a:r>
            <a:r>
              <a:rPr lang="en-US" altLang="zh-CN"/>
              <a:t>Hotel  </a:t>
            </a:r>
            <a:r>
              <a:rPr lang="zh-CN" altLang="en-US">
                <a:sym typeface="+mn-ea"/>
              </a:rPr>
              <a:t>占用设备：</a:t>
            </a:r>
            <a:r>
              <a:rPr lang="en-US" altLang="zh-CN">
                <a:sym typeface="+mn-ea"/>
              </a:rPr>
              <a:t>Incubator       </a:t>
            </a:r>
            <a:r>
              <a:rPr lang="zh-CN" altLang="en-US">
                <a:sym typeface="+mn-ea"/>
              </a:rPr>
              <a:t>释放设备：机械臂</a:t>
            </a:r>
            <a:endParaRPr lang="zh-CN" altLang="en-US">
              <a:sym typeface="+mn-ea"/>
            </a:endParaRPr>
          </a:p>
          <a:p>
            <a:pPr marL="0" lvl="5"/>
            <a:r>
              <a:rPr lang="en-US" altLang="zh-CN">
                <a:sym typeface="+mn-ea"/>
              </a:rPr>
              <a:t>9: </a:t>
            </a:r>
            <a:r>
              <a:rPr lang="zh-CN" altLang="en-US">
                <a:sym typeface="+mn-ea"/>
              </a:rPr>
              <a:t>工作站</a:t>
            </a:r>
            <a:r>
              <a:rPr lang="en-US" altLang="zh-CN">
                <a:sym typeface="+mn-ea"/>
              </a:rPr>
              <a:t>unload mix1         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83625" y="1569720"/>
            <a:ext cx="2890520" cy="229679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8875395" y="4373880"/>
          <a:ext cx="2506980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/>
                <a:gridCol w="125349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8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11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2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13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14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15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16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17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18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19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20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21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22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23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24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25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26"/>
            </p:custDataLst>
          </p:nvPr>
        </p:nvSpPr>
        <p:spPr>
          <a:xfrm>
            <a:off x="2860675" y="195326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27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28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29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30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31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32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33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34"/>
            </p:custDataLst>
          </p:nvPr>
        </p:nvSpPr>
        <p:spPr>
          <a:xfrm>
            <a:off x="5291455" y="20186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35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36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0" idx="0"/>
            <a:endCxn id="65" idx="4"/>
          </p:cNvCxnSpPr>
          <p:nvPr>
            <p:custDataLst>
              <p:tags r:id="rId37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2724" y="263096"/>
            <a:ext cx="7793305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7670" y="1812290"/>
            <a:ext cx="9221470" cy="323342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70453" y="1149378"/>
            <a:ext cx="9308765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Scheduling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05295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30187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7793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Objectives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minimize makespan,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即最小化完工时间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07327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08864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33756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33756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255079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33756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08864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9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33756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3221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282003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22"/>
            </p:custDataLst>
          </p:nvPr>
        </p:nvGraphicFramePr>
        <p:xfrm>
          <a:off x="8589010" y="563880"/>
          <a:ext cx="3289935" cy="260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1096645"/>
                <a:gridCol w="1096645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machine</a:t>
                      </a:r>
                      <a:endParaRPr lang="en-US" altLang="zh-CN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 i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Incubator</a:t>
                      </a:r>
                      <a:endParaRPr lang="en-US" altLang="zh-CN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机械臂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工作站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，工作站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板位</a:t>
                      </a:r>
                      <a:r>
                        <a:rPr lang="en-US" altLang="zh-CN"/>
                        <a:t>1...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22301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4"/>
            </p:custDataLst>
          </p:nvPr>
        </p:nvSpPr>
        <p:spPr>
          <a:xfrm>
            <a:off x="32715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5"/>
            </p:custDataLst>
          </p:nvPr>
        </p:nvSpPr>
        <p:spPr>
          <a:xfrm>
            <a:off x="4312920" y="399859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6"/>
            </p:custDataLst>
          </p:nvPr>
        </p:nvCxnSpPr>
        <p:spPr>
          <a:xfrm>
            <a:off x="27279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7"/>
            </p:custDataLst>
          </p:nvPr>
        </p:nvCxnSpPr>
        <p:spPr>
          <a:xfrm>
            <a:off x="3769360" y="424751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8"/>
            </p:custDataLst>
          </p:nvPr>
        </p:nvSpPr>
        <p:spPr>
          <a:xfrm>
            <a:off x="1014095" y="401891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9"/>
            </p:custDataLst>
          </p:nvPr>
        </p:nvSpPr>
        <p:spPr>
          <a:xfrm>
            <a:off x="1014095" y="503428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30"/>
            </p:custDataLst>
          </p:nvPr>
        </p:nvSpPr>
        <p:spPr>
          <a:xfrm>
            <a:off x="22301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1"/>
            </p:custDataLst>
          </p:nvPr>
        </p:nvSpPr>
        <p:spPr>
          <a:xfrm>
            <a:off x="32715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2"/>
            </p:custDataLst>
          </p:nvPr>
        </p:nvSpPr>
        <p:spPr>
          <a:xfrm>
            <a:off x="431292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3"/>
            </p:custDataLst>
          </p:nvPr>
        </p:nvSpPr>
        <p:spPr>
          <a:xfrm>
            <a:off x="500634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4"/>
            </p:custDataLst>
          </p:nvPr>
        </p:nvCxnSpPr>
        <p:spPr>
          <a:xfrm>
            <a:off x="27279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5"/>
            </p:custDataLst>
          </p:nvPr>
        </p:nvCxnSpPr>
        <p:spPr>
          <a:xfrm>
            <a:off x="3769360" y="528320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6"/>
            </p:custDataLst>
          </p:nvPr>
        </p:nvCxnSpPr>
        <p:spPr>
          <a:xfrm>
            <a:off x="4810760" y="528320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7"/>
            </p:custDataLst>
          </p:nvPr>
        </p:nvCxnSpPr>
        <p:spPr>
          <a:xfrm>
            <a:off x="4561840" y="449643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8"/>
            </p:custDataLst>
          </p:nvPr>
        </p:nvSpPr>
        <p:spPr>
          <a:xfrm>
            <a:off x="5749290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9"/>
            </p:custDataLst>
          </p:nvPr>
        </p:nvCxnSpPr>
        <p:spPr>
          <a:xfrm>
            <a:off x="5504180" y="528320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40"/>
            </p:custDataLst>
          </p:nvPr>
        </p:nvCxnSpPr>
        <p:spPr>
          <a:xfrm flipV="1">
            <a:off x="5998210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1"/>
            </p:custDataLst>
          </p:nvPr>
        </p:nvSpPr>
        <p:spPr>
          <a:xfrm>
            <a:off x="5749290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2"/>
            </p:custDataLst>
          </p:nvPr>
        </p:nvSpPr>
        <p:spPr>
          <a:xfrm>
            <a:off x="6506845" y="503428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3"/>
            </p:custDataLst>
          </p:nvPr>
        </p:nvCxnSpPr>
        <p:spPr>
          <a:xfrm>
            <a:off x="6247130" y="528320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4"/>
            </p:custDataLst>
          </p:nvPr>
        </p:nvSpPr>
        <p:spPr>
          <a:xfrm>
            <a:off x="6506845" y="426783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5"/>
            </p:custDataLst>
          </p:nvPr>
        </p:nvCxnSpPr>
        <p:spPr>
          <a:xfrm flipV="1">
            <a:off x="6755765" y="476567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6"/>
            </p:custDataLst>
          </p:nvPr>
        </p:nvSpPr>
        <p:spPr>
          <a:xfrm>
            <a:off x="4193540" y="586295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168338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7"/>
            </p:custDataLst>
          </p:nvPr>
        </p:nvSpPr>
        <p:spPr>
          <a:xfrm>
            <a:off x="3271520" y="168338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4335145" y="170497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9"/>
            </p:custDataLst>
          </p:nvPr>
        </p:nvSpPr>
        <p:spPr>
          <a:xfrm>
            <a:off x="231140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50"/>
            </p:custDataLst>
          </p:nvPr>
        </p:nvSpPr>
        <p:spPr>
          <a:xfrm>
            <a:off x="327152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1"/>
            </p:custDataLst>
          </p:nvPr>
        </p:nvSpPr>
        <p:spPr>
          <a:xfrm>
            <a:off x="4139565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2"/>
            </p:custDataLst>
          </p:nvPr>
        </p:nvSpPr>
        <p:spPr>
          <a:xfrm>
            <a:off x="5006340" y="272034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3"/>
            </p:custDataLst>
          </p:nvPr>
        </p:nvSpPr>
        <p:spPr>
          <a:xfrm>
            <a:off x="5835650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4"/>
            </p:custDataLst>
          </p:nvPr>
        </p:nvSpPr>
        <p:spPr>
          <a:xfrm>
            <a:off x="6755765" y="35864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5"/>
            </p:custDataLst>
          </p:nvPr>
        </p:nvSpPr>
        <p:spPr>
          <a:xfrm>
            <a:off x="7004685" y="23869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6"/>
            </p:custDataLst>
          </p:nvPr>
        </p:nvSpPr>
        <p:spPr>
          <a:xfrm>
            <a:off x="5291455" y="20186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7"/>
            </p:custDataLst>
          </p:nvPr>
        </p:nvSpPr>
        <p:spPr>
          <a:xfrm>
            <a:off x="5998210" y="168338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8"/>
            </p:custDataLst>
          </p:nvPr>
        </p:nvCxnSpPr>
        <p:spPr>
          <a:xfrm flipV="1">
            <a:off x="6035040" y="214122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9"/>
            </p:custDataLst>
          </p:nvPr>
        </p:nvCxnSpPr>
        <p:spPr>
          <a:xfrm flipH="1" flipV="1">
            <a:off x="6409690" y="214122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675245" y="346964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2866" y="2528493"/>
            <a:ext cx="9806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附录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9021" y="6132503"/>
            <a:ext cx="382293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2023-1-6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Ours problems and Solution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30120" y="266890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3271520" y="266890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4312920" y="266890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6"/>
            <a:endCxn id="4" idx="2"/>
          </p:cNvCxnSpPr>
          <p:nvPr/>
        </p:nvCxnSpPr>
        <p:spPr>
          <a:xfrm>
            <a:off x="2727960" y="291782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6"/>
            <a:endCxn id="5" idx="2"/>
          </p:cNvCxnSpPr>
          <p:nvPr>
            <p:custDataLst>
              <p:tags r:id="rId3"/>
            </p:custDataLst>
          </p:nvPr>
        </p:nvCxnSpPr>
        <p:spPr>
          <a:xfrm>
            <a:off x="3769360" y="291782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29285" y="1223010"/>
            <a:ext cx="11022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与处理器调度的一个区别：任务完成后，处理器即可算作空闲资源，占用和释放的设备相同。而我们场景下任务执行占用的设备和释放的设备不同。因此可能并不是最优解，或者可能出现死锁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情况。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4095" y="268922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4095" y="3704590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</a:t>
            </a:r>
            <a:endParaRPr lang="en-US" altLang="zh-CN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223012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327152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431292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500634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>
            <p:custDataLst>
              <p:tags r:id="rId10"/>
            </p:custDataLst>
          </p:nvPr>
        </p:nvCxnSpPr>
        <p:spPr>
          <a:xfrm>
            <a:off x="2727960" y="395351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18" idx="2"/>
          </p:cNvCxnSpPr>
          <p:nvPr>
            <p:custDataLst>
              <p:tags r:id="rId11"/>
            </p:custDataLst>
          </p:nvPr>
        </p:nvCxnSpPr>
        <p:spPr>
          <a:xfrm>
            <a:off x="3769360" y="395351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6"/>
            <a:endCxn id="19" idx="2"/>
          </p:cNvCxnSpPr>
          <p:nvPr>
            <p:custDataLst>
              <p:tags r:id="rId12"/>
            </p:custDataLst>
          </p:nvPr>
        </p:nvCxnSpPr>
        <p:spPr>
          <a:xfrm>
            <a:off x="4810760" y="395351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4"/>
            <a:endCxn id="18" idx="0"/>
          </p:cNvCxnSpPr>
          <p:nvPr>
            <p:custDataLst>
              <p:tags r:id="rId13"/>
            </p:custDataLst>
          </p:nvPr>
        </p:nvCxnSpPr>
        <p:spPr>
          <a:xfrm>
            <a:off x="4561840" y="316674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5749290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6"/>
            <a:endCxn id="33" idx="2"/>
          </p:cNvCxnSpPr>
          <p:nvPr>
            <p:custDataLst>
              <p:tags r:id="rId15"/>
            </p:custDataLst>
          </p:nvPr>
        </p:nvCxnSpPr>
        <p:spPr>
          <a:xfrm>
            <a:off x="5504180" y="395351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6" idx="4"/>
          </p:cNvCxnSpPr>
          <p:nvPr>
            <p:custDataLst>
              <p:tags r:id="rId16"/>
            </p:custDataLst>
          </p:nvPr>
        </p:nvCxnSpPr>
        <p:spPr>
          <a:xfrm flipV="1">
            <a:off x="5998210" y="343598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17"/>
            </p:custDataLst>
          </p:nvPr>
        </p:nvSpPr>
        <p:spPr>
          <a:xfrm>
            <a:off x="5749290" y="29381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8"/>
            </p:custDataLst>
          </p:nvPr>
        </p:nvSpPr>
        <p:spPr>
          <a:xfrm>
            <a:off x="6506845" y="370459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</a:t>
            </a:r>
            <a:endParaRPr lang="en-US" altLang="zh-CN" sz="1200"/>
          </a:p>
        </p:txBody>
      </p:sp>
      <p:cxnSp>
        <p:nvCxnSpPr>
          <p:cNvPr id="38" name="直接箭头连接符 37"/>
          <p:cNvCxnSpPr>
            <a:stCxn id="33" idx="6"/>
            <a:endCxn id="37" idx="2"/>
          </p:cNvCxnSpPr>
          <p:nvPr>
            <p:custDataLst>
              <p:tags r:id="rId19"/>
            </p:custDataLst>
          </p:nvPr>
        </p:nvCxnSpPr>
        <p:spPr>
          <a:xfrm>
            <a:off x="6247130" y="395351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0"/>
            </p:custDataLst>
          </p:nvPr>
        </p:nvSpPr>
        <p:spPr>
          <a:xfrm>
            <a:off x="6506845" y="29381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</a:t>
            </a:r>
            <a:endParaRPr lang="en-US" altLang="zh-CN" sz="1200"/>
          </a:p>
        </p:txBody>
      </p:sp>
      <p:cxnSp>
        <p:nvCxnSpPr>
          <p:cNvPr id="40" name="直接箭头连接符 39"/>
          <p:cNvCxnSpPr>
            <a:stCxn id="37" idx="0"/>
            <a:endCxn id="39" idx="4"/>
          </p:cNvCxnSpPr>
          <p:nvPr>
            <p:custDataLst>
              <p:tags r:id="rId21"/>
            </p:custDataLst>
          </p:nvPr>
        </p:nvCxnSpPr>
        <p:spPr>
          <a:xfrm flipV="1">
            <a:off x="6755765" y="343598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22"/>
            </p:custDataLst>
          </p:nvPr>
        </p:nvSpPr>
        <p:spPr>
          <a:xfrm>
            <a:off x="2230120" y="46145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1’</a:t>
            </a:r>
            <a:endParaRPr lang="en-US" altLang="zh-CN"/>
          </a:p>
        </p:txBody>
      </p:sp>
      <p:sp>
        <p:nvSpPr>
          <p:cNvPr id="10" name="椭圆 9"/>
          <p:cNvSpPr/>
          <p:nvPr>
            <p:custDataLst>
              <p:tags r:id="rId23"/>
            </p:custDataLst>
          </p:nvPr>
        </p:nvSpPr>
        <p:spPr>
          <a:xfrm>
            <a:off x="3271520" y="46145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2’</a:t>
            </a:r>
            <a:endParaRPr lang="en-US" altLang="zh-CN"/>
          </a:p>
        </p:txBody>
      </p:sp>
      <p:sp>
        <p:nvSpPr>
          <p:cNvPr id="12" name="椭圆 11"/>
          <p:cNvSpPr/>
          <p:nvPr>
            <p:custDataLst>
              <p:tags r:id="rId24"/>
            </p:custDataLst>
          </p:nvPr>
        </p:nvSpPr>
        <p:spPr>
          <a:xfrm>
            <a:off x="4312920" y="461454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3’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7" idx="6"/>
            <a:endCxn id="10" idx="2"/>
          </p:cNvCxnSpPr>
          <p:nvPr>
            <p:custDataLst>
              <p:tags r:id="rId25"/>
            </p:custDataLst>
          </p:nvPr>
        </p:nvCxnSpPr>
        <p:spPr>
          <a:xfrm>
            <a:off x="2727960" y="486346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2" idx="2"/>
          </p:cNvCxnSpPr>
          <p:nvPr>
            <p:custDataLst>
              <p:tags r:id="rId26"/>
            </p:custDataLst>
          </p:nvPr>
        </p:nvCxnSpPr>
        <p:spPr>
          <a:xfrm>
            <a:off x="3769360" y="4863465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7"/>
            </p:custDataLst>
          </p:nvPr>
        </p:nvSpPr>
        <p:spPr>
          <a:xfrm>
            <a:off x="1014095" y="4634865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Plate_1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8"/>
            </p:custDataLst>
          </p:nvPr>
        </p:nvSpPr>
        <p:spPr>
          <a:xfrm>
            <a:off x="1014095" y="565023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mix1_1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29"/>
            </p:custDataLst>
          </p:nvPr>
        </p:nvSpPr>
        <p:spPr>
          <a:xfrm>
            <a:off x="223012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4’</a:t>
            </a:r>
            <a:endParaRPr lang="en-US" altLang="zh-CN"/>
          </a:p>
        </p:txBody>
      </p:sp>
      <p:sp>
        <p:nvSpPr>
          <p:cNvPr id="27" name="椭圆 26"/>
          <p:cNvSpPr/>
          <p:nvPr>
            <p:custDataLst>
              <p:tags r:id="rId30"/>
            </p:custDataLst>
          </p:nvPr>
        </p:nvSpPr>
        <p:spPr>
          <a:xfrm>
            <a:off x="327152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5’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31"/>
            </p:custDataLst>
          </p:nvPr>
        </p:nvSpPr>
        <p:spPr>
          <a:xfrm>
            <a:off x="431292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6’</a:t>
            </a:r>
            <a:endParaRPr lang="en-US" altLang="zh-CN"/>
          </a:p>
        </p:txBody>
      </p:sp>
      <p:sp>
        <p:nvSpPr>
          <p:cNvPr id="29" name="椭圆 28"/>
          <p:cNvSpPr/>
          <p:nvPr>
            <p:custDataLst>
              <p:tags r:id="rId32"/>
            </p:custDataLst>
          </p:nvPr>
        </p:nvSpPr>
        <p:spPr>
          <a:xfrm>
            <a:off x="500634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7’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6" idx="6"/>
            <a:endCxn id="27" idx="2"/>
          </p:cNvCxnSpPr>
          <p:nvPr>
            <p:custDataLst>
              <p:tags r:id="rId33"/>
            </p:custDataLst>
          </p:nvPr>
        </p:nvCxnSpPr>
        <p:spPr>
          <a:xfrm>
            <a:off x="2727960" y="589915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6"/>
            <a:endCxn id="28" idx="2"/>
          </p:cNvCxnSpPr>
          <p:nvPr>
            <p:custDataLst>
              <p:tags r:id="rId34"/>
            </p:custDataLst>
          </p:nvPr>
        </p:nvCxnSpPr>
        <p:spPr>
          <a:xfrm>
            <a:off x="3769360" y="5899150"/>
            <a:ext cx="543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6"/>
            <a:endCxn id="29" idx="2"/>
          </p:cNvCxnSpPr>
          <p:nvPr>
            <p:custDataLst>
              <p:tags r:id="rId35"/>
            </p:custDataLst>
          </p:nvPr>
        </p:nvCxnSpPr>
        <p:spPr>
          <a:xfrm>
            <a:off x="4810760" y="5899150"/>
            <a:ext cx="19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4"/>
            <a:endCxn id="28" idx="0"/>
          </p:cNvCxnSpPr>
          <p:nvPr>
            <p:custDataLst>
              <p:tags r:id="rId36"/>
            </p:custDataLst>
          </p:nvPr>
        </p:nvCxnSpPr>
        <p:spPr>
          <a:xfrm>
            <a:off x="4561840" y="5112385"/>
            <a:ext cx="0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>
            <p:custDataLst>
              <p:tags r:id="rId37"/>
            </p:custDataLst>
          </p:nvPr>
        </p:nvSpPr>
        <p:spPr>
          <a:xfrm>
            <a:off x="5749290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8’</a:t>
            </a:r>
            <a:endParaRPr lang="en-US" altLang="zh-CN"/>
          </a:p>
        </p:txBody>
      </p:sp>
      <p:cxnSp>
        <p:nvCxnSpPr>
          <p:cNvPr id="45" name="直接箭头连接符 44"/>
          <p:cNvCxnSpPr>
            <a:stCxn id="29" idx="6"/>
            <a:endCxn id="44" idx="2"/>
          </p:cNvCxnSpPr>
          <p:nvPr>
            <p:custDataLst>
              <p:tags r:id="rId38"/>
            </p:custDataLst>
          </p:nvPr>
        </p:nvCxnSpPr>
        <p:spPr>
          <a:xfrm>
            <a:off x="5504180" y="5899150"/>
            <a:ext cx="245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0"/>
            <a:endCxn id="47" idx="4"/>
          </p:cNvCxnSpPr>
          <p:nvPr>
            <p:custDataLst>
              <p:tags r:id="rId39"/>
            </p:custDataLst>
          </p:nvPr>
        </p:nvCxnSpPr>
        <p:spPr>
          <a:xfrm flipV="1">
            <a:off x="5998210" y="538162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40"/>
            </p:custDataLst>
          </p:nvPr>
        </p:nvSpPr>
        <p:spPr>
          <a:xfrm>
            <a:off x="5749290" y="488378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9’</a:t>
            </a:r>
            <a:endParaRPr lang="en-US" altLang="zh-CN"/>
          </a:p>
        </p:txBody>
      </p:sp>
      <p:sp>
        <p:nvSpPr>
          <p:cNvPr id="48" name="椭圆 47"/>
          <p:cNvSpPr/>
          <p:nvPr>
            <p:custDataLst>
              <p:tags r:id="rId41"/>
            </p:custDataLst>
          </p:nvPr>
        </p:nvSpPr>
        <p:spPr>
          <a:xfrm>
            <a:off x="6506845" y="5650230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10’</a:t>
            </a:r>
            <a:endParaRPr lang="en-US" altLang="zh-CN" sz="1200"/>
          </a:p>
        </p:txBody>
      </p:sp>
      <p:cxnSp>
        <p:nvCxnSpPr>
          <p:cNvPr id="49" name="直接箭头连接符 48"/>
          <p:cNvCxnSpPr>
            <a:stCxn id="44" idx="6"/>
            <a:endCxn id="48" idx="2"/>
          </p:cNvCxnSpPr>
          <p:nvPr>
            <p:custDataLst>
              <p:tags r:id="rId42"/>
            </p:custDataLst>
          </p:nvPr>
        </p:nvCxnSpPr>
        <p:spPr>
          <a:xfrm>
            <a:off x="6247130" y="5899150"/>
            <a:ext cx="259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43"/>
            </p:custDataLst>
          </p:nvPr>
        </p:nvSpPr>
        <p:spPr>
          <a:xfrm>
            <a:off x="6506845" y="4883785"/>
            <a:ext cx="497840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11’</a:t>
            </a:r>
            <a:endParaRPr lang="en-US" altLang="zh-CN" sz="1200"/>
          </a:p>
        </p:txBody>
      </p:sp>
      <p:cxnSp>
        <p:nvCxnSpPr>
          <p:cNvPr id="51" name="直接箭头连接符 50"/>
          <p:cNvCxnSpPr>
            <a:stCxn id="48" idx="0"/>
            <a:endCxn id="50" idx="4"/>
          </p:cNvCxnSpPr>
          <p:nvPr>
            <p:custDataLst>
              <p:tags r:id="rId44"/>
            </p:custDataLst>
          </p:nvPr>
        </p:nvCxnSpPr>
        <p:spPr>
          <a:xfrm flipV="1">
            <a:off x="6755765" y="5381625"/>
            <a:ext cx="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5"/>
            </p:custDataLst>
          </p:nvPr>
        </p:nvSpPr>
        <p:spPr>
          <a:xfrm>
            <a:off x="4193540" y="6478905"/>
            <a:ext cx="81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2230120" y="2299335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54" name="文本框 53"/>
          <p:cNvSpPr txBox="1"/>
          <p:nvPr>
            <p:custDataLst>
              <p:tags r:id="rId46"/>
            </p:custDataLst>
          </p:nvPr>
        </p:nvSpPr>
        <p:spPr>
          <a:xfrm>
            <a:off x="3271520" y="22993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5" name="文本框 54"/>
          <p:cNvSpPr txBox="1"/>
          <p:nvPr>
            <p:custDataLst>
              <p:tags r:id="rId47"/>
            </p:custDataLst>
          </p:nvPr>
        </p:nvSpPr>
        <p:spPr>
          <a:xfrm>
            <a:off x="4335145" y="232092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7s</a:t>
            </a:r>
            <a:endParaRPr lang="en-US" altLang="zh-CN"/>
          </a:p>
        </p:txBody>
      </p:sp>
      <p:sp>
        <p:nvSpPr>
          <p:cNvPr id="56" name="文本框 55"/>
          <p:cNvSpPr txBox="1"/>
          <p:nvPr>
            <p:custDataLst>
              <p:tags r:id="rId48"/>
            </p:custDataLst>
          </p:nvPr>
        </p:nvSpPr>
        <p:spPr>
          <a:xfrm>
            <a:off x="2311400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</a:t>
            </a:r>
            <a:endParaRPr lang="en-US" altLang="zh-CN"/>
          </a:p>
        </p:txBody>
      </p:sp>
      <p:sp>
        <p:nvSpPr>
          <p:cNvPr id="57" name="文本框 56"/>
          <p:cNvSpPr txBox="1"/>
          <p:nvPr>
            <p:custDataLst>
              <p:tags r:id="rId49"/>
            </p:custDataLst>
          </p:nvPr>
        </p:nvSpPr>
        <p:spPr>
          <a:xfrm>
            <a:off x="3271520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50"/>
            </p:custDataLst>
          </p:nvPr>
        </p:nvSpPr>
        <p:spPr>
          <a:xfrm>
            <a:off x="4139565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10s</a:t>
            </a:r>
            <a:endParaRPr lang="en-US" altLang="zh-CN"/>
          </a:p>
        </p:txBody>
      </p:sp>
      <p:sp>
        <p:nvSpPr>
          <p:cNvPr id="59" name="文本框 58"/>
          <p:cNvSpPr txBox="1"/>
          <p:nvPr>
            <p:custDataLst>
              <p:tags r:id="rId51"/>
            </p:custDataLst>
          </p:nvPr>
        </p:nvSpPr>
        <p:spPr>
          <a:xfrm>
            <a:off x="5006340" y="333629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20s</a:t>
            </a:r>
            <a:endParaRPr lang="en-US" altLang="zh-CN"/>
          </a:p>
        </p:txBody>
      </p:sp>
      <p:sp>
        <p:nvSpPr>
          <p:cNvPr id="60" name="文本框 59"/>
          <p:cNvSpPr txBox="1"/>
          <p:nvPr>
            <p:custDataLst>
              <p:tags r:id="rId52"/>
            </p:custDataLst>
          </p:nvPr>
        </p:nvSpPr>
        <p:spPr>
          <a:xfrm>
            <a:off x="5835650" y="420243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1" name="文本框 60"/>
          <p:cNvSpPr txBox="1"/>
          <p:nvPr>
            <p:custDataLst>
              <p:tags r:id="rId53"/>
            </p:custDataLst>
          </p:nvPr>
        </p:nvSpPr>
        <p:spPr>
          <a:xfrm>
            <a:off x="6755765" y="420243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54"/>
            </p:custDataLst>
          </p:nvPr>
        </p:nvSpPr>
        <p:spPr>
          <a:xfrm>
            <a:off x="7004685" y="24758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55"/>
            </p:custDataLst>
          </p:nvPr>
        </p:nvSpPr>
        <p:spPr>
          <a:xfrm>
            <a:off x="5327015" y="291782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65" name="椭圆 64"/>
          <p:cNvSpPr/>
          <p:nvPr>
            <p:custDataLst>
              <p:tags r:id="rId56"/>
            </p:custDataLst>
          </p:nvPr>
        </p:nvSpPr>
        <p:spPr>
          <a:xfrm>
            <a:off x="5998210" y="2299335"/>
            <a:ext cx="822325" cy="4578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END</a:t>
            </a:r>
            <a:endParaRPr lang="en-US" altLang="zh-CN" sz="1600"/>
          </a:p>
        </p:txBody>
      </p:sp>
      <p:cxnSp>
        <p:nvCxnSpPr>
          <p:cNvPr id="67" name="直接箭头连接符 66"/>
          <p:cNvCxnSpPr>
            <a:endCxn id="65" idx="4"/>
          </p:cNvCxnSpPr>
          <p:nvPr>
            <p:custDataLst>
              <p:tags r:id="rId57"/>
            </p:custDataLst>
          </p:nvPr>
        </p:nvCxnSpPr>
        <p:spPr>
          <a:xfrm flipV="1">
            <a:off x="6035040" y="2757170"/>
            <a:ext cx="374650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9" idx="0"/>
            <a:endCxn id="65" idx="4"/>
          </p:cNvCxnSpPr>
          <p:nvPr>
            <p:custDataLst>
              <p:tags r:id="rId58"/>
            </p:custDataLst>
          </p:nvPr>
        </p:nvCxnSpPr>
        <p:spPr>
          <a:xfrm flipH="1" flipV="1">
            <a:off x="6409690" y="2757170"/>
            <a:ext cx="346075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675245" y="3469640"/>
            <a:ext cx="4354195" cy="2578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en-US" altLang="zh-CN"/>
              <a:t>· List Schedule</a:t>
            </a:r>
            <a:r>
              <a:rPr lang="zh-CN" altLang="en-US"/>
              <a:t>调度：</a:t>
            </a:r>
            <a:endParaRPr lang="zh-CN" altLang="en-US"/>
          </a:p>
          <a:p>
            <a:r>
              <a:rPr lang="zh-CN" altLang="en-US"/>
              <a:t>根据所有任务到</a:t>
            </a:r>
            <a:r>
              <a:rPr lang="en-US" altLang="zh-CN"/>
              <a:t>END</a:t>
            </a:r>
            <a:r>
              <a:rPr lang="zh-CN" altLang="en-US"/>
              <a:t>节点的距离作为</a:t>
            </a:r>
            <a:r>
              <a:rPr lang="en-US" altLang="zh-CN"/>
              <a:t>Upward</a:t>
            </a:r>
            <a:r>
              <a:rPr lang="zh-CN" altLang="en-US"/>
              <a:t>值，并排序，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5s       9</a:t>
            </a:r>
            <a:r>
              <a:rPr lang="zh-CN" altLang="en-US"/>
              <a:t>：</a:t>
            </a:r>
            <a:r>
              <a:rPr lang="en-US" altLang="zh-CN"/>
              <a:t>5s        10</a:t>
            </a:r>
            <a:r>
              <a:rPr lang="zh-CN" altLang="en-US"/>
              <a:t>：</a:t>
            </a:r>
            <a:r>
              <a:rPr lang="en-US" altLang="zh-CN"/>
              <a:t>10s      8</a:t>
            </a:r>
            <a:r>
              <a:rPr lang="zh-CN" altLang="en-US"/>
              <a:t>：</a:t>
            </a:r>
            <a:r>
              <a:rPr lang="en-US" altLang="zh-CN"/>
              <a:t>15s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：</a:t>
            </a:r>
            <a:r>
              <a:rPr lang="en-US" altLang="zh-CN"/>
              <a:t>35s       6</a:t>
            </a:r>
            <a:r>
              <a:rPr lang="zh-CN" altLang="en-US"/>
              <a:t>：</a:t>
            </a:r>
            <a:r>
              <a:rPr lang="en-US" altLang="zh-CN"/>
              <a:t>45s      5</a:t>
            </a:r>
            <a:r>
              <a:rPr lang="zh-CN" altLang="en-US"/>
              <a:t>：</a:t>
            </a:r>
            <a:r>
              <a:rPr lang="en-US" altLang="zh-CN"/>
              <a:t>55s        4</a:t>
            </a:r>
            <a:r>
              <a:rPr lang="zh-CN" altLang="en-US"/>
              <a:t>：</a:t>
            </a:r>
            <a:r>
              <a:rPr lang="en-US" altLang="zh-CN"/>
              <a:t>58s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52s       2</a:t>
            </a:r>
            <a:r>
              <a:rPr lang="zh-CN" altLang="en-US"/>
              <a:t>：</a:t>
            </a:r>
            <a:r>
              <a:rPr lang="en-US" altLang="zh-CN"/>
              <a:t>62s      1</a:t>
            </a:r>
            <a:r>
              <a:rPr lang="zh-CN" altLang="en-US"/>
              <a:t>：</a:t>
            </a:r>
            <a:r>
              <a:rPr lang="en-US" altLang="zh-CN"/>
              <a:t>67s</a:t>
            </a:r>
            <a:endParaRPr lang="zh-CN" altLang="en-US"/>
          </a:p>
          <a:p>
            <a:r>
              <a:rPr lang="zh-CN" altLang="en-US"/>
              <a:t>得到任务执行</a:t>
            </a:r>
            <a:r>
              <a:rPr lang="zh-CN" altLang="en-US"/>
              <a:t>序列：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1’ 2,2’,4,4’,5</a:t>
            </a:r>
            <a:r>
              <a:rPr lang="zh-CN" altLang="en-US"/>
              <a:t>，</a:t>
            </a:r>
            <a:r>
              <a:rPr lang="en-US" altLang="zh-CN"/>
              <a:t>5’,3</a:t>
            </a:r>
            <a:r>
              <a:rPr lang="zh-CN" altLang="en-US"/>
              <a:t>，</a:t>
            </a:r>
            <a:r>
              <a:rPr lang="en-US" altLang="zh-CN"/>
              <a:t>3’,6</a:t>
            </a:r>
            <a:r>
              <a:rPr lang="zh-CN" altLang="en-US"/>
              <a:t>，</a:t>
            </a:r>
            <a:r>
              <a:rPr lang="en-US" altLang="zh-CN"/>
              <a:t>6’,7</a:t>
            </a:r>
            <a:r>
              <a:rPr lang="zh-CN" altLang="en-US"/>
              <a:t>，</a:t>
            </a:r>
            <a:r>
              <a:rPr lang="en-US" altLang="zh-CN"/>
              <a:t>7’,8</a:t>
            </a:r>
            <a:r>
              <a:rPr lang="zh-CN" altLang="en-US"/>
              <a:t>，</a:t>
            </a:r>
            <a:r>
              <a:rPr lang="en-US" altLang="zh-CN"/>
              <a:t>8’,10</a:t>
            </a:r>
            <a:r>
              <a:rPr lang="zh-CN" altLang="en-US"/>
              <a:t>，</a:t>
            </a:r>
            <a:r>
              <a:rPr lang="en-US" altLang="zh-CN"/>
              <a:t>10’,9</a:t>
            </a:r>
            <a:r>
              <a:rPr lang="zh-CN" altLang="en-US"/>
              <a:t>，</a:t>
            </a:r>
            <a:r>
              <a:rPr lang="en-US" altLang="zh-CN"/>
              <a:t>9’,11,11’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3-Dimension Framework for Scheduling Problem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0635" y="1965325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Tasks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Resources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Objectives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 Model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3015" y="1631315"/>
            <a:ext cx="8315960" cy="4907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Resource Model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4430" y="1700530"/>
            <a:ext cx="8452485" cy="489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Objectives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635" y="1978660"/>
            <a:ext cx="7202170" cy="366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Classification of Scheduling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2515" y="1700530"/>
            <a:ext cx="8656320" cy="330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63015" y="292735"/>
            <a:ext cx="10726420" cy="661670"/>
          </a:xfrm>
          <a:prstGeom prst="rect">
            <a:avLst/>
          </a:prstGeom>
          <a:noFill/>
        </p:spPr>
        <p:txBody>
          <a:bodyPr wrap="square" lIns="121886" tIns="60942" rIns="121886" bIns="60942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Scheduling Models and Problems</a:t>
            </a:r>
            <a:endParaRPr kumimoji="1" lang="zh-CN" altLang="en-US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圆角矩形 5"/>
          <p:cNvSpPr/>
          <p:nvPr>
            <p:custDataLst>
              <p:tags r:id="rId1"/>
            </p:custDataLst>
          </p:nvPr>
        </p:nvSpPr>
        <p:spPr>
          <a:xfrm>
            <a:off x="864119" y="1215410"/>
            <a:ext cx="326356" cy="326356"/>
          </a:xfrm>
          <a:prstGeom prst="round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121920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70635" y="1149350"/>
            <a:ext cx="10612120" cy="551180"/>
          </a:xfrm>
          <a:prstGeom prst="rect">
            <a:avLst/>
          </a:prstGeom>
          <a:noFill/>
        </p:spPr>
        <p:txBody>
          <a:bodyPr wrap="square" lIns="121904" tIns="60952" rIns="121904" bIns="60952" rtlCol="0">
            <a:spAutoFit/>
          </a:bodyPr>
          <a:p>
            <a:pPr defTabSz="121920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Task Scheduling Problems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4430" y="1700530"/>
            <a:ext cx="8998585" cy="418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UNIT_TABLE_BEAUTIFY" val="smartTable{1fa8c03d-b770-46d9-be72-8861d5a1ff6e}"/>
  <p:tag name="TABLE_ENDDRAG_ORIGIN_RECT" val="258*138"/>
  <p:tag name="TABLE_ENDDRAG_RECT" val="685*96*258*138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COMMONDATA" val="eyJoZGlkIjoiNWRiN2EzOTIwNTFkMWRjYjlhM2M2MjEwMTAzOTAyMTAifQ=="/>
  <p:tag name="KSO_WPP_MARK_KEY" val="549a81cd-73cd-4008-ae1b-90ebf262a54e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3240,&quot;width&quot;:9240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UNIT_TABLE_BEAUTIFY" val="smartTable{1fa8c03d-b770-46d9-be72-8861d5a1ff6e}"/>
  <p:tag name="TABLE_ENDDRAG_ORIGIN_RECT" val="296*118"/>
  <p:tag name="TABLE_ENDDRAG_RECT" val="647*350*296*118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3435</Words>
  <Application>WPS 演示</Application>
  <PresentationFormat>宽屏</PresentationFormat>
  <Paragraphs>438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20220829094425</cp:lastModifiedBy>
  <cp:revision>505</cp:revision>
  <dcterms:created xsi:type="dcterms:W3CDTF">2022-09-14T14:07:00Z</dcterms:created>
  <dcterms:modified xsi:type="dcterms:W3CDTF">2023-06-28T06:39:29Z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6A103B4A87C1405BB1779110B2A1A71C</vt:lpwstr>
  </property>
  <property fmtid="{D5CDD505-2E9C-101B-9397-08002B2CF9AE}" pid="3" name="KSOProductBuildVer">
    <vt:lpwstr>2052-11.1.0.14309</vt:lpwstr>
  </property>
</Properties>
</file>