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34" r:id="rId2"/>
    <p:sldId id="1035" r:id="rId3"/>
    <p:sldId id="1019" r:id="rId4"/>
    <p:sldId id="1020" r:id="rId5"/>
    <p:sldId id="1022" r:id="rId6"/>
    <p:sldId id="1021" r:id="rId7"/>
    <p:sldId id="1040" r:id="rId8"/>
    <p:sldId id="1024" r:id="rId9"/>
    <p:sldId id="1037" r:id="rId10"/>
    <p:sldId id="1038" r:id="rId11"/>
    <p:sldId id="1039" r:id="rId12"/>
  </p:sldIdLst>
  <p:sldSz cx="9144000" cy="5918200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4" autoAdjust="0"/>
    <p:restoredTop sz="94718" autoAdjust="0"/>
  </p:normalViewPr>
  <p:slideViewPr>
    <p:cSldViewPr>
      <p:cViewPr varScale="1">
        <p:scale>
          <a:sx n="94" d="100"/>
          <a:sy n="94" d="100"/>
        </p:scale>
        <p:origin x="1003" y="-24"/>
      </p:cViewPr>
      <p:guideLst>
        <p:guide orient="horz" pos="1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4C0EF5F-3D45-4D17-BC15-C110D0CF6C25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C967EB-E3DF-4E33-B4B5-7CC87446CE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99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DBA91E-85A9-4AA5-9E6B-F74A40EDC5A9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034FE2-8948-4E73-A380-2198043F2C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7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9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6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6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2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5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9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7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26E7A1-9AFE-4B7B-94CB-D87A5C6A87A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38479"/>
            <a:ext cx="7772400" cy="12685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53647"/>
            <a:ext cx="6400800" cy="15124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63AD-0696-4E44-8766-5D25C8146070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CA505-FAE6-4355-B132-216947C15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E69A-1366-4013-AED6-7CB503BCB75B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BF3F-155D-45A0-A701-44EC53F17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7003"/>
            <a:ext cx="2057400" cy="504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7003"/>
            <a:ext cx="6019800" cy="5049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B30A-CB26-464E-BA0A-0E6646B55BA4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A53B-38D3-4621-9B56-CD7E4EF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5FB43-C79A-4971-BC6A-6A0DF5637A65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6A0D2-C843-4E8A-B45F-FC8ECFFC0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802993"/>
            <a:ext cx="7772400" cy="11754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08386"/>
            <a:ext cx="7772400" cy="12946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3990-D885-4D4D-9C4B-654CF7406CCC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27E86-AF03-412D-BDA9-AD5CA19D1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0915"/>
            <a:ext cx="4038600" cy="390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0915"/>
            <a:ext cx="4038600" cy="390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4A087-FE2A-4D2A-B712-FA98D8645EF7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BD8F-B7D5-49B1-AA1F-967D9F05E4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4746"/>
            <a:ext cx="4040188" cy="5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6836"/>
            <a:ext cx="4040188" cy="3409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324746"/>
            <a:ext cx="4041775" cy="5520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76836"/>
            <a:ext cx="4041775" cy="3409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8541-1C21-45CA-8F2E-0238310329BB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3CAF-906A-4495-97A7-397E2BC33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2FDE-B533-4BC9-8BB6-5200E325098F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422B2-29BF-4ED6-9D73-2ECB3BFD7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91D62-D8CF-4630-BA40-0AAC456959A1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B1989-C135-4298-9E76-C5766C348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35631"/>
            <a:ext cx="3008313" cy="1002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5633"/>
            <a:ext cx="5111750" cy="5051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238440"/>
            <a:ext cx="3008313" cy="4048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8490D-AA28-45CC-874B-52CF21289C67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68C87-AFDD-4448-8E89-604D1AB345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42740"/>
            <a:ext cx="5486400" cy="489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8802"/>
            <a:ext cx="5486400" cy="35509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631814"/>
            <a:ext cx="5486400" cy="694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A98BA-C566-436F-84B3-24305AA98DD9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803BA-27BD-4596-B98B-DD41F18BE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8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36538"/>
            <a:ext cx="82296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81125"/>
            <a:ext cx="82296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484813"/>
            <a:ext cx="2133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7FBCEF-E293-4571-A5A3-F2A298BFDD52}" type="datetimeFigureOut">
              <a:rPr lang="zh-CN" altLang="en-US"/>
              <a:pPr>
                <a:defRPr/>
              </a:pPr>
              <a:t>2020/12/20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484813"/>
            <a:ext cx="2895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484813"/>
            <a:ext cx="2133600" cy="315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BF3694-37E8-4DD6-A3C0-4543BF48F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8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5100" y="2900363"/>
            <a:ext cx="5715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00" y="3238500"/>
            <a:ext cx="2714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</a:p>
        </p:txBody>
      </p:sp>
      <p:sp>
        <p:nvSpPr>
          <p:cNvPr id="37" name="圆角矩形 4"/>
          <p:cNvSpPr/>
          <p:nvPr/>
        </p:nvSpPr>
        <p:spPr>
          <a:xfrm>
            <a:off x="1967542" y="3726098"/>
            <a:ext cx="5509924" cy="972688"/>
          </a:xfrm>
          <a:prstGeom prst="rect">
            <a:avLst/>
          </a:prstGeom>
          <a:scene3d>
            <a:camera prst="orthographicFront">
              <a:rot lat="0" lon="0" rev="0"/>
            </a:camera>
            <a:lightRig rig="sunrise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1290" tIns="0" rIns="161290" bIns="0" numCol="1" spcCol="1270" anchor="ctr" anchorCtr="0">
            <a:noAutofit/>
          </a:bodyPr>
          <a:lstStyle/>
          <a:p>
            <a:pPr lvl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>
            <a:off x="1259632" y="4957321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时间：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2020/12/20(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周日）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18:30-21:30        </a:t>
            </a:r>
          </a:p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地点：物理学院（微电子学院）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楼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610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报告厅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005751" y="3247132"/>
            <a:ext cx="7410971" cy="1582566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6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6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44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轮作业答辩赛（决赛）</a:t>
            </a:r>
            <a:endParaRPr lang="zh-CN" altLang="en-US" sz="4400" b="1" dirty="0">
              <a:solidFill>
                <a:srgbClr val="FFFF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78242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0.13982 C 0.17171 0.15243 0.154 0.16532 0.13299 0.16612 C 0.11198 0.16693 0.08507 0.17256 0.06285 0.14492 C 0.04063 0.11728 0.02032 0.0585 -2.77778E-7 -5.7649E-6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09394 C 0.15173 0.10816 0.1302 0.12239 0.1085 0.12185 C 0.0868 0.12131 0.06163 0.11085 0.04357 0.09045 C 0.02552 0.07005 0.01267 0.03489 1.66667E-6 -1.61567E-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41777" y="3743620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电脑随机抽签排序</a:t>
            </a:r>
            <a:endParaRPr lang="zh-CN" altLang="en-US" sz="8000" b="1" dirty="0">
              <a:solidFill>
                <a:srgbClr val="FFFF00"/>
              </a:solidFill>
              <a:latin typeface="迷你简黄草" panose="03000509000000000000" pitchFamily="65" charset="-122"/>
              <a:ea typeface="迷你简黄草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48671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圆角矩形 27"/>
          <p:cNvSpPr/>
          <p:nvPr/>
        </p:nvSpPr>
        <p:spPr>
          <a:xfrm>
            <a:off x="2654953" y="3651727"/>
            <a:ext cx="4026167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96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再  见</a:t>
            </a:r>
          </a:p>
        </p:txBody>
      </p:sp>
    </p:spTree>
    <p:extLst>
      <p:ext uri="{BB962C8B-B14F-4D97-AF65-F5344CB8AC3E}">
        <p14:creationId xmlns:p14="http://schemas.microsoft.com/office/powerpoint/2010/main" val="1444239740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3009900" y="1387475"/>
            <a:ext cx="220503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 descr="字_0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1700213"/>
            <a:ext cx="5715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字_15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1533525"/>
            <a:ext cx="271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4518025" y="1439863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3714744" y="1997277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学</a:t>
            </a:r>
          </a:p>
        </p:txBody>
      </p:sp>
      <p:sp>
        <p:nvSpPr>
          <p:cNvPr id="2058" name="TextBox 2047"/>
          <p:cNvSpPr txBox="1">
            <a:spLocks noChangeArrowheads="1"/>
          </p:cNvSpPr>
          <p:nvPr/>
        </p:nvSpPr>
        <p:spPr bwMode="auto">
          <a:xfrm>
            <a:off x="7643813" y="2030413"/>
            <a:ext cx="1500187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活动</a:t>
            </a:r>
          </a:p>
        </p:txBody>
      </p:sp>
      <p:sp>
        <p:nvSpPr>
          <p:cNvPr id="34" name="矩形 33"/>
          <p:cNvSpPr/>
          <p:nvPr/>
        </p:nvSpPr>
        <p:spPr>
          <a:xfrm>
            <a:off x="5214942" y="2020296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创</a:t>
            </a:r>
          </a:p>
        </p:txBody>
      </p:sp>
      <p:sp>
        <p:nvSpPr>
          <p:cNvPr id="56" name="矩形 55"/>
          <p:cNvSpPr/>
          <p:nvPr/>
        </p:nvSpPr>
        <p:spPr>
          <a:xfrm>
            <a:off x="-71470" y="2030406"/>
            <a:ext cx="2250112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第六届</a:t>
            </a:r>
          </a:p>
        </p:txBody>
      </p:sp>
      <p:sp>
        <p:nvSpPr>
          <p:cNvPr id="26" name="矩形 25"/>
          <p:cNvSpPr/>
          <p:nvPr/>
        </p:nvSpPr>
        <p:spPr>
          <a:xfrm>
            <a:off x="1938338" y="879475"/>
            <a:ext cx="5715000" cy="8302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altLang="zh-CN" sz="48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" name="图片 19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1487941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 descr="2_06.png"/>
          <p:cNvPicPr>
            <a:picLocks noChangeAspect="1"/>
          </p:cNvPicPr>
          <p:nvPr/>
        </p:nvPicPr>
        <p:blipFill>
          <a:blip r:embed="rId4"/>
          <a:srcRect l="499"/>
          <a:stretch>
            <a:fillRect/>
          </a:stretch>
        </p:blipFill>
        <p:spPr bwMode="auto">
          <a:xfrm>
            <a:off x="6012180" y="1446848"/>
            <a:ext cx="21971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6715140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新</a:t>
            </a:r>
          </a:p>
        </p:txBody>
      </p:sp>
      <p:sp>
        <p:nvSpPr>
          <p:cNvPr id="27" name="矩形 26"/>
          <p:cNvSpPr/>
          <p:nvPr/>
        </p:nvSpPr>
        <p:spPr>
          <a:xfrm>
            <a:off x="2143107" y="2035770"/>
            <a:ext cx="88036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黑体" pitchFamily="49" charset="-122"/>
                <a:ea typeface="黑体" pitchFamily="49" charset="-122"/>
              </a:rPr>
              <a:t>赛</a:t>
            </a:r>
          </a:p>
        </p:txBody>
      </p:sp>
      <p:sp>
        <p:nvSpPr>
          <p:cNvPr id="55" name="矩形 54"/>
          <p:cNvSpPr/>
          <p:nvPr/>
        </p:nvSpPr>
        <p:spPr>
          <a:xfrm>
            <a:off x="2476499" y="750828"/>
            <a:ext cx="51673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36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9" y="238017"/>
            <a:ext cx="1947158" cy="518250"/>
          </a:xfrm>
          <a:prstGeom prst="rect">
            <a:avLst/>
          </a:prstGeom>
        </p:spPr>
      </p:pic>
      <p:pic>
        <p:nvPicPr>
          <p:cNvPr id="32" name="图片 12"/>
          <p:cNvPicPr>
            <a:picLocks noChangeAspect="1"/>
          </p:cNvPicPr>
          <p:nvPr/>
        </p:nvPicPr>
        <p:blipFill rotWithShape="1">
          <a:blip r:embed="rId8"/>
          <a:srcRect l="12833" t="12393" r="13400" b="13840"/>
          <a:stretch/>
        </p:blipFill>
        <p:spPr bwMode="auto">
          <a:xfrm>
            <a:off x="745170" y="294803"/>
            <a:ext cx="1310152" cy="131015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72008" y="3823693"/>
            <a:ext cx="9252520" cy="1619127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  </a:t>
            </a:r>
            <a:r>
              <a:rPr lang="zh-CN" altLang="en-US" sz="8000" b="1" dirty="0">
                <a:solidFill>
                  <a:srgbClr val="FFFF00"/>
                </a:solidFill>
                <a:latin typeface="迷你简黄草" panose="03000509000000000000" pitchFamily="65" charset="-122"/>
                <a:ea typeface="迷你简黄草" panose="03000509000000000000" pitchFamily="65" charset="-122"/>
                <a:cs typeface="Times New Roman" pitchFamily="18" charset="0"/>
              </a:rPr>
              <a:t>欢迎嘉宾评委莅临！</a:t>
            </a:r>
          </a:p>
        </p:txBody>
      </p:sp>
    </p:spTree>
    <p:extLst>
      <p:ext uri="{BB962C8B-B14F-4D97-AF65-F5344CB8AC3E}">
        <p14:creationId xmlns:p14="http://schemas.microsoft.com/office/powerpoint/2010/main" val="972647015"/>
      </p:ext>
    </p:extLst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75 0.37655 C -0.14635 0.38568 -0.12777 0.39507 -0.1085 0.39292 C -0.08923 0.39077 -0.06545 0.38058 -0.04878 0.3634 C -0.03212 0.34622 -0.01909 0.32341 -0.0085 0.28933 C 0.00209 0.25524 0.01354 0.20774 0.01493 0.15943 C 0.01632 0.11112 0.00816 0.05556 -1.11111E-6 7.16049E-6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7 0.32743 C -0.1625 0.33736 -0.15052 0.34756 -0.1309 0.34541 C -0.11128 0.34326 -0.07725 0.33978 -0.05642 0.31428 C -0.03559 0.28878 -0.01631 0.2343 -0.00642 0.19243 C 0.00348 0.15056 0.00209 0.09447 0.00313 0.06253 C 0.00417 0.0306 0.00209 0.0153 -2.77778E-6 3.53731E-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F29ACAD-1915-41AB-A16F-B60D845026F2}"/>
              </a:ext>
            </a:extLst>
          </p:cNvPr>
          <p:cNvGrpSpPr/>
          <p:nvPr/>
        </p:nvGrpSpPr>
        <p:grpSpPr>
          <a:xfrm>
            <a:off x="4231026" y="1704802"/>
            <a:ext cx="4912973" cy="4350642"/>
            <a:chOff x="2528904" y="1570789"/>
            <a:chExt cx="4248471" cy="241069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8E1B3F7-F4F7-4FB4-827D-6F96543D3E51}"/>
                </a:ext>
              </a:extLst>
            </p:cNvPr>
            <p:cNvGrpSpPr/>
            <p:nvPr/>
          </p:nvGrpSpPr>
          <p:grpSpPr>
            <a:xfrm>
              <a:off x="2824489" y="1570789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46" name="组合 52">
                <a:extLst>
                  <a:ext uri="{FF2B5EF4-FFF2-40B4-BE49-F238E27FC236}">
                    <a16:creationId xmlns:a16="http://schemas.microsoft.com/office/drawing/2014/main" id="{A68AE91A-24B6-49EF-8662-64B51BC863DD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48" name="圆角矩形 53">
                  <a:extLst>
                    <a:ext uri="{FF2B5EF4-FFF2-40B4-BE49-F238E27FC236}">
                      <a16:creationId xmlns:a16="http://schemas.microsoft.com/office/drawing/2014/main" id="{D7FC5D7F-CE4C-451C-8DD1-3F717DB5700D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49" name="圆角矩形 4">
                  <a:extLst>
                    <a:ext uri="{FF2B5EF4-FFF2-40B4-BE49-F238E27FC236}">
                      <a16:creationId xmlns:a16="http://schemas.microsoft.com/office/drawing/2014/main" id="{AAA69D22-6922-4718-ABFF-D852FCC97143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32DC814-9CF9-493C-A055-F0E846FDAE83}"/>
                  </a:ext>
                </a:extLst>
              </p:cNvPr>
              <p:cNvSpPr/>
              <p:nvPr/>
            </p:nvSpPr>
            <p:spPr>
              <a:xfrm>
                <a:off x="739002" y="4689971"/>
                <a:ext cx="7588411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 首席评委 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田勇志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F95E99F-1CEE-4565-A2BD-6BFBEFCF10F7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44" name="圆角矩形 53">
                <a:extLst>
                  <a:ext uri="{FF2B5EF4-FFF2-40B4-BE49-F238E27FC236}">
                    <a16:creationId xmlns:a16="http://schemas.microsoft.com/office/drawing/2014/main" id="{5B61DCD3-4FED-4486-ADD5-3CE9E73C37C3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DA712FA-2771-489D-AFFF-8FB3E270F302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第六届赛学创新活动组委会副主任，博士，毕业于中国科学院安徽光机所，光电信息科学研究所教师。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en-US" altLang="zh-CN" sz="2800" dirty="0" err="1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与建模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主讲老师。</a:t>
                </a:r>
                <a:endParaRPr lang="zh-CN" altLang="en-US" sz="2800" dirty="0">
                  <a:solidFill>
                    <a:srgbClr val="FFFF00"/>
                  </a:solidFill>
                  <a:latin typeface="迷你简粗倩" panose="03000509000000000000" pitchFamily="65" charset="-122"/>
                  <a:ea typeface="迷你简粗倩" panose="03000509000000000000" pitchFamily="65" charset="-122"/>
                </a:endParaRPr>
              </a:p>
            </p:txBody>
          </p:sp>
        </p:grp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CF06428B-9AE0-453A-B67F-B061082B50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r="15872"/>
          <a:stretch>
            <a:fillRect/>
          </a:stretch>
        </p:blipFill>
        <p:spPr>
          <a:xfrm>
            <a:off x="695396" y="1595693"/>
            <a:ext cx="3402910" cy="43348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9322"/>
      </p:ext>
    </p:extLst>
  </p:cSld>
  <p:clrMapOvr>
    <a:masterClrMapping/>
  </p:clrMapOvr>
  <p:transition spd="med" advClick="0" advTm="3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991816" y="1729820"/>
            <a:ext cx="4912973" cy="4273633"/>
            <a:chOff x="2542561" y="1570789"/>
            <a:chExt cx="4248471" cy="2368025"/>
          </a:xfrm>
        </p:grpSpPr>
        <p:grpSp>
          <p:nvGrpSpPr>
            <p:cNvPr id="19" name="组合 18"/>
            <p:cNvGrpSpPr/>
            <p:nvPr/>
          </p:nvGrpSpPr>
          <p:grpSpPr>
            <a:xfrm>
              <a:off x="2824489" y="1570789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23" name="组合 52"/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25" name="圆角矩形 53"/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26" name="圆角矩形 4"/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95647" y="4689971"/>
                <a:ext cx="7094703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嘉宾评委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闫磊磊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42561" y="2034403"/>
              <a:ext cx="4248471" cy="1904411"/>
              <a:chOff x="1781315" y="4332339"/>
              <a:chExt cx="5483426" cy="871941"/>
            </a:xfrm>
            <a:solidFill>
              <a:srgbClr val="BE0000"/>
            </a:solidFill>
          </p:grpSpPr>
          <p:sp>
            <p:nvSpPr>
              <p:cNvPr id="21" name="圆角矩形 53"/>
              <p:cNvSpPr/>
              <p:nvPr/>
            </p:nvSpPr>
            <p:spPr>
              <a:xfrm>
                <a:off x="1781315" y="4332339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78105" y="4358864"/>
                <a:ext cx="5012161" cy="78862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第六届赛学创新活动组委会副主任，博士，毕业于中科院武汉物数所，光电信息科学研究所教师，主讲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《</a:t>
                </a:r>
                <a:r>
                  <a:rPr lang="en-US" altLang="zh-CN" sz="2400" dirty="0" err="1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Matlab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与建模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》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等。郑州大学青年拔尖人才，荣获中科院院长特别奖 目前发表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SCI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论文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20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余篇，其中包括中科院一区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4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_GBK" panose="03000509000000000000" pitchFamily="65" charset="-122"/>
                    <a:ea typeface="方正粗倩_GBK" panose="03000509000000000000" pitchFamily="65" charset="-122"/>
                  </a:rPr>
                  <a:t>篇。</a:t>
                </a: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9" b="7415"/>
          <a:stretch/>
        </p:blipFill>
        <p:spPr>
          <a:xfrm>
            <a:off x="523969" y="1546966"/>
            <a:ext cx="3256527" cy="436731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0166"/>
      </p:ext>
    </p:extLst>
  </p:cSld>
  <p:clrMapOvr>
    <a:masterClrMapping/>
  </p:clrMapOvr>
  <p:transition spd="med" advClick="0" advTm="3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9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严肃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物理学院（微电子学院）第六届赛学创新活动技术委员，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2019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级电子科学与技术专业学生。获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年美国大学生数学建模竞赛二等奖，第五届赛学创新活动</a:t>
                </a:r>
                <a:r>
                  <a:rPr lang="en-US" altLang="zh-CN" sz="2400" dirty="0" err="1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与建模答辩赛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强。</a:t>
                </a: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1" y="1618070"/>
            <a:ext cx="3035767" cy="42311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2416"/>
      </p:ext>
    </p:extLst>
  </p:cSld>
  <p:clrMapOvr>
    <a:masterClrMapping/>
  </p:clrMapOvr>
  <p:transition spd="med" advClick="0" advTm="3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6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范岩</a:t>
                </a:r>
              </a:p>
            </p:txBody>
          </p:sp>
        </p:grpSp>
        <p:sp>
          <p:nvSpPr>
            <p:cNvPr id="11" name="圆角矩形 53">
              <a:extLst>
                <a:ext uri="{FF2B5EF4-FFF2-40B4-BE49-F238E27FC236}">
                  <a16:creationId xmlns:a16="http://schemas.microsoft.com/office/drawing/2014/main" id="{DFEBA77A-AD5A-416D-A82E-E2DBD2F535AF}"/>
                </a:ext>
              </a:extLst>
            </p:cNvPr>
            <p:cNvSpPr/>
            <p:nvPr/>
          </p:nvSpPr>
          <p:spPr>
            <a:xfrm>
              <a:off x="2528904" y="2077074"/>
              <a:ext cx="4248471" cy="1904411"/>
            </a:xfrm>
            <a:prstGeom prst="roundRect">
              <a:avLst/>
            </a:prstGeom>
            <a:solidFill>
              <a:srgbClr val="BE0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050" b="1" dirty="0"/>
            </a:p>
          </p:txBody>
        </p:sp>
      </p:grpSp>
      <p:pic>
        <p:nvPicPr>
          <p:cNvPr id="3076" name="Picture 4" descr="http://zzu-saixue.com/data/images/honor/3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11643" r="4878"/>
          <a:stretch/>
        </p:blipFill>
        <p:spPr bwMode="auto">
          <a:xfrm>
            <a:off x="552082" y="1803114"/>
            <a:ext cx="3340854" cy="39642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89D23F-4696-4F93-9514-4EF0141FB570}"/>
              </a:ext>
            </a:extLst>
          </p:cNvPr>
          <p:cNvSpPr/>
          <p:nvPr/>
        </p:nvSpPr>
        <p:spPr>
          <a:xfrm>
            <a:off x="4496467" y="2654534"/>
            <a:ext cx="4433250" cy="2677658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物理学院（微电子学院）第六届赛学创新活动技术委员，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2019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级电子科学与技术专业学生。获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2020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年美国大学生数学建模竞赛三等奖，第五届赛学创新活动</a:t>
            </a:r>
            <a:r>
              <a:rPr lang="en-US" altLang="zh-CN" sz="2400" dirty="0" err="1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Matlab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与建模答辩赛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强。</a:t>
            </a:r>
          </a:p>
        </p:txBody>
      </p:sp>
    </p:spTree>
    <p:extLst>
      <p:ext uri="{BB962C8B-B14F-4D97-AF65-F5344CB8AC3E}">
        <p14:creationId xmlns:p14="http://schemas.microsoft.com/office/powerpoint/2010/main" val="1127428719"/>
      </p:ext>
    </p:extLst>
  </p:cSld>
  <p:clrMapOvr>
    <a:masterClrMapping/>
  </p:clrMapOvr>
  <p:transition spd="med" advClick="0" advTm="3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1012955" y="4648449"/>
                <a:ext cx="7672356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学生评委 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陈信生</a:t>
                </a:r>
              </a:p>
            </p:txBody>
          </p:sp>
        </p:grpSp>
        <p:sp>
          <p:nvSpPr>
            <p:cNvPr id="11" name="圆角矩形 53">
              <a:extLst>
                <a:ext uri="{FF2B5EF4-FFF2-40B4-BE49-F238E27FC236}">
                  <a16:creationId xmlns:a16="http://schemas.microsoft.com/office/drawing/2014/main" id="{DFEBA77A-AD5A-416D-A82E-E2DBD2F535AF}"/>
                </a:ext>
              </a:extLst>
            </p:cNvPr>
            <p:cNvSpPr/>
            <p:nvPr/>
          </p:nvSpPr>
          <p:spPr>
            <a:xfrm>
              <a:off x="2528904" y="2077074"/>
              <a:ext cx="4248471" cy="1904411"/>
            </a:xfrm>
            <a:prstGeom prst="roundRect">
              <a:avLst/>
            </a:prstGeom>
            <a:solidFill>
              <a:srgbClr val="BE0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zh-CN" altLang="en-US" sz="1050" b="1" dirty="0"/>
            </a:p>
          </p:txBody>
        </p:sp>
      </p:grpSp>
      <p:pic>
        <p:nvPicPr>
          <p:cNvPr id="2052" name="Picture 4" descr="http://zzu-saixue.com/data/images/honor/2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498" b="1645"/>
          <a:stretch/>
        </p:blipFill>
        <p:spPr bwMode="auto">
          <a:xfrm>
            <a:off x="708978" y="1826291"/>
            <a:ext cx="3125933" cy="39411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089D23F-4696-4F93-9514-4EF0141FB570}"/>
              </a:ext>
            </a:extLst>
          </p:cNvPr>
          <p:cNvSpPr/>
          <p:nvPr/>
        </p:nvSpPr>
        <p:spPr>
          <a:xfrm>
            <a:off x="4496467" y="2654534"/>
            <a:ext cx="4433250" cy="2677658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物理学院（微电子学院）第六届赛学创新活动技术委员，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2019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级电子科学与技术专业学生。获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2020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年美国大学生数学建模竞赛三等奖，第五届赛学创新活动</a:t>
            </a:r>
            <a:r>
              <a:rPr lang="en-US" altLang="zh-CN" sz="2400" dirty="0" err="1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Matlab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与建模答辩赛</a:t>
            </a:r>
            <a:r>
              <a:rPr lang="en-US" altLang="zh-CN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</a:t>
            </a:r>
            <a:r>
              <a:rPr lang="zh-CN" altLang="en-US" sz="2400" dirty="0">
                <a:solidFill>
                  <a:srgbClr val="FFFF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强。</a:t>
            </a:r>
          </a:p>
        </p:txBody>
      </p:sp>
    </p:spTree>
    <p:extLst>
      <p:ext uri="{BB962C8B-B14F-4D97-AF65-F5344CB8AC3E}">
        <p14:creationId xmlns:p14="http://schemas.microsoft.com/office/powerpoint/2010/main" val="2364625094"/>
      </p:ext>
    </p:extLst>
  </p:cSld>
  <p:clrMapOvr>
    <a:masterClrMapping/>
  </p:clrMapOvr>
  <p:transition spd="med" advClick="0" advTm="3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技术支持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马隆景瑞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物理学院（微电子学院）第六届赛学创新活动组委会技术委员，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与建模第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1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轮作业答辩赛亚军</a:t>
                </a:r>
              </a:p>
              <a:p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" y="1764614"/>
            <a:ext cx="3552452" cy="4101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7017"/>
      </p:ext>
    </p:extLst>
  </p:cSld>
  <p:clrMapOvr>
    <a:masterClrMapping/>
  </p:clrMapOvr>
  <p:transition spd="med" advClick="0" advTm="3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未标题-1.jpg"/>
          <p:cNvPicPr>
            <a:picLocks noChangeAspect="1"/>
          </p:cNvPicPr>
          <p:nvPr/>
        </p:nvPicPr>
        <p:blipFill>
          <a:blip r:embed="rId3"/>
          <a:srcRect l="12329"/>
          <a:stretch>
            <a:fillRect/>
          </a:stretch>
        </p:blipFill>
        <p:spPr bwMode="auto">
          <a:xfrm>
            <a:off x="-46520" y="-22703"/>
            <a:ext cx="942911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17276" y="335773"/>
            <a:ext cx="880798" cy="839383"/>
            <a:chOff x="-97530" y="433705"/>
            <a:chExt cx="1605076" cy="15296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530" y="1536109"/>
              <a:ext cx="1605076" cy="427201"/>
            </a:xfrm>
            <a:prstGeom prst="rect">
              <a:avLst/>
            </a:prstGeom>
          </p:spPr>
        </p:pic>
        <p:pic>
          <p:nvPicPr>
            <p:cNvPr id="32" name="图片 12"/>
            <p:cNvPicPr>
              <a:picLocks noChangeAspect="1"/>
            </p:cNvPicPr>
            <p:nvPr/>
          </p:nvPicPr>
          <p:blipFill rotWithShape="1">
            <a:blip r:embed="rId5"/>
            <a:srcRect l="12833" t="12393" r="13400" b="13840"/>
            <a:stretch/>
          </p:blipFill>
          <p:spPr bwMode="auto">
            <a:xfrm>
              <a:off x="330356" y="433705"/>
              <a:ext cx="918278" cy="918277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矩形 27"/>
          <p:cNvSpPr/>
          <p:nvPr/>
        </p:nvSpPr>
        <p:spPr>
          <a:xfrm>
            <a:off x="2866665" y="170175"/>
            <a:ext cx="416890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物理学院（微电子学院）</a:t>
            </a:r>
            <a:endParaRPr lang="en-US" altLang="zh-CN" sz="2800" b="1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329260" y="813821"/>
            <a:ext cx="7489404" cy="618800"/>
          </a:xfrm>
          <a:prstGeom prst="roundRect">
            <a:avLst/>
          </a:prstGeom>
          <a:solidFill>
            <a:srgbClr val="FF0000"/>
          </a:solidFill>
          <a:scene3d>
            <a:camera prst="orthographicFront">
              <a:rot lat="0" lon="0" rev="0"/>
            </a:camera>
            <a:lightRig rig="sunrise" dir="t"/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Matlab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与建模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轮作业答辩赛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FEE9F5-C08A-4944-8A84-587B4349AABB}"/>
              </a:ext>
            </a:extLst>
          </p:cNvPr>
          <p:cNvGrpSpPr/>
          <p:nvPr/>
        </p:nvGrpSpPr>
        <p:grpSpPr>
          <a:xfrm>
            <a:off x="4231027" y="1618070"/>
            <a:ext cx="4912973" cy="4350640"/>
            <a:chOff x="2528904" y="1570790"/>
            <a:chExt cx="4248471" cy="241069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D811E5-90E3-4D06-9943-C9D62D69FFBF}"/>
                </a:ext>
              </a:extLst>
            </p:cNvPr>
            <p:cNvGrpSpPr/>
            <p:nvPr/>
          </p:nvGrpSpPr>
          <p:grpSpPr>
            <a:xfrm>
              <a:off x="2824489" y="1570790"/>
              <a:ext cx="3767585" cy="458829"/>
              <a:chOff x="605109" y="4561405"/>
              <a:chExt cx="8197213" cy="793614"/>
            </a:xfrm>
            <a:solidFill>
              <a:srgbClr val="BE0000"/>
            </a:solidFill>
          </p:grpSpPr>
          <p:grpSp>
            <p:nvGrpSpPr>
              <p:cNvPr id="13" name="组合 52">
                <a:extLst>
                  <a:ext uri="{FF2B5EF4-FFF2-40B4-BE49-F238E27FC236}">
                    <a16:creationId xmlns:a16="http://schemas.microsoft.com/office/drawing/2014/main" id="{E3767BA6-E2BC-458A-A86D-6747A128D3A7}"/>
                  </a:ext>
                </a:extLst>
              </p:cNvPr>
              <p:cNvGrpSpPr/>
              <p:nvPr/>
            </p:nvGrpSpPr>
            <p:grpSpPr>
              <a:xfrm>
                <a:off x="605109" y="4561405"/>
                <a:ext cx="8197213" cy="793614"/>
                <a:chOff x="-2312656" y="-61072"/>
                <a:chExt cx="11146055" cy="696426"/>
              </a:xfr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圆角矩形 53">
                  <a:extLst>
                    <a:ext uri="{FF2B5EF4-FFF2-40B4-BE49-F238E27FC236}">
                      <a16:creationId xmlns:a16="http://schemas.microsoft.com/office/drawing/2014/main" id="{8B75467E-95CE-43E6-AEBD-AD89352E3FD4}"/>
                    </a:ext>
                  </a:extLst>
                </p:cNvPr>
                <p:cNvSpPr/>
                <p:nvPr/>
              </p:nvSpPr>
              <p:spPr>
                <a:xfrm>
                  <a:off x="-2312656" y="-61072"/>
                  <a:ext cx="11146055" cy="696426"/>
                </a:xfrm>
                <a:prstGeom prst="roundRect">
                  <a:avLst/>
                </a:prstGeom>
                <a:grpFill/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zh-CN" altLang="en-US" sz="1050" b="1" dirty="0"/>
                </a:p>
              </p:txBody>
            </p:sp>
            <p:sp>
              <p:nvSpPr>
                <p:cNvPr id="16" name="圆角矩形 4">
                  <a:extLst>
                    <a:ext uri="{FF2B5EF4-FFF2-40B4-BE49-F238E27FC236}">
                      <a16:creationId xmlns:a16="http://schemas.microsoft.com/office/drawing/2014/main" id="{14ECB390-3B03-4C68-91E6-87AFD72EFB60}"/>
                    </a:ext>
                  </a:extLst>
                </p:cNvPr>
                <p:cNvSpPr/>
                <p:nvPr/>
              </p:nvSpPr>
              <p:spPr>
                <a:xfrm>
                  <a:off x="292361" y="62176"/>
                  <a:ext cx="5743405" cy="562751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0968" tIns="0" rIns="120968" bIns="0" numCol="1" spcCol="1270" anchor="ctr" anchorCtr="0">
                  <a:noAutofit/>
                </a:bodyPr>
                <a:lstStyle/>
                <a:p>
                  <a:pPr defTabSz="109982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75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8B71C53-7D55-4460-90B5-2A8CBDE64C65}"/>
                  </a:ext>
                </a:extLst>
              </p:cNvPr>
              <p:cNvSpPr/>
              <p:nvPr/>
            </p:nvSpPr>
            <p:spPr>
              <a:xfrm>
                <a:off x="874481" y="4648446"/>
                <a:ext cx="7810832" cy="61944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FFFF00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技术支持 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方正粗倩繁体" panose="03000509000000000000" pitchFamily="65" charset="-122"/>
                    <a:ea typeface="方正粗倩繁体" panose="03000509000000000000" pitchFamily="65" charset="-122"/>
                  </a:rPr>
                  <a:t>杨典衡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6AD270C-C02D-4D97-9DE7-443C4962DA0D}"/>
                </a:ext>
              </a:extLst>
            </p:cNvPr>
            <p:cNvGrpSpPr/>
            <p:nvPr/>
          </p:nvGrpSpPr>
          <p:grpSpPr>
            <a:xfrm>
              <a:off x="2528904" y="2077074"/>
              <a:ext cx="4248471" cy="1904411"/>
              <a:chOff x="1763688" y="4351876"/>
              <a:chExt cx="5483426" cy="871941"/>
            </a:xfrm>
            <a:solidFill>
              <a:srgbClr val="BE0000"/>
            </a:solidFill>
          </p:grpSpPr>
          <p:sp>
            <p:nvSpPr>
              <p:cNvPr id="11" name="圆角矩形 53">
                <a:extLst>
                  <a:ext uri="{FF2B5EF4-FFF2-40B4-BE49-F238E27FC236}">
                    <a16:creationId xmlns:a16="http://schemas.microsoft.com/office/drawing/2014/main" id="{DFEBA77A-AD5A-416D-A82E-E2DBD2F535AF}"/>
                  </a:ext>
                </a:extLst>
              </p:cNvPr>
              <p:cNvSpPr/>
              <p:nvPr/>
            </p:nvSpPr>
            <p:spPr>
              <a:xfrm>
                <a:off x="1763688" y="4351876"/>
                <a:ext cx="5483426" cy="871941"/>
              </a:xfrm>
              <a:prstGeom prst="roundRect">
                <a:avLst/>
              </a:prstGeom>
              <a:grpFill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89D23F-4696-4F93-9514-4EF0141FB570}"/>
                  </a:ext>
                </a:extLst>
              </p:cNvPr>
              <p:cNvSpPr/>
              <p:nvPr/>
            </p:nvSpPr>
            <p:spPr>
              <a:xfrm>
                <a:off x="2059949" y="4383020"/>
                <a:ext cx="4948002" cy="67931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物理学院（微电子学院）第六届赛学创新活动组委会委员，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2020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级物理学类专业学生。</a:t>
                </a:r>
                <a:r>
                  <a:rPr lang="en-US" altLang="zh-CN" sz="2800" dirty="0" err="1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Matlab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与建模第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2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轮作业答辩赛</a:t>
                </a:r>
                <a:r>
                  <a:rPr lang="en-US" altLang="zh-CN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30</a:t>
                </a:r>
                <a:r>
                  <a:rPr lang="zh-CN" altLang="en-US" sz="2800" dirty="0">
                    <a:solidFill>
                      <a:srgbClr val="FFFF00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强</a:t>
                </a:r>
              </a:p>
              <a:p>
                <a:endParaRPr lang="zh-CN" altLang="en-US" sz="2800" dirty="0">
                  <a:solidFill>
                    <a:srgbClr val="FFFF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56CC899-9E05-4F72-8ECD-2532243C4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452" y="1764614"/>
            <a:ext cx="2859820" cy="4101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48705"/>
      </p:ext>
    </p:extLst>
  </p:cSld>
  <p:clrMapOvr>
    <a:masterClrMapping/>
  </p:clrMapOvr>
  <p:transition spd="med" advClick="0" advTm="3000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24775</TotalTime>
  <Words>546</Words>
  <Application>Microsoft Office PowerPoint</Application>
  <PresentationFormat>自定义</PresentationFormat>
  <Paragraphs>74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26" baseType="lpstr">
      <vt:lpstr>方正粗倩_GBK</vt:lpstr>
      <vt:lpstr>方正粗倩繁体</vt:lpstr>
      <vt:lpstr>方正粗倩简体</vt:lpstr>
      <vt:lpstr>方正姚体</vt:lpstr>
      <vt:lpstr>黑体</vt:lpstr>
      <vt:lpstr>华文隶书</vt:lpstr>
      <vt:lpstr>华文新魏</vt:lpstr>
      <vt:lpstr>隶书</vt:lpstr>
      <vt:lpstr>迷你简粗倩</vt:lpstr>
      <vt:lpstr>迷你简黄草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杨典衡</cp:lastModifiedBy>
  <cp:revision>2515</cp:revision>
  <dcterms:created xsi:type="dcterms:W3CDTF">2008-11-19T16:02:53Z</dcterms:created>
  <dcterms:modified xsi:type="dcterms:W3CDTF">2020-12-19T23:52:40Z</dcterms:modified>
</cp:coreProperties>
</file>