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964" r:id="rId2"/>
    <p:sldId id="955" r:id="rId3"/>
    <p:sldId id="979" r:id="rId4"/>
    <p:sldId id="989" r:id="rId5"/>
    <p:sldId id="981" r:id="rId6"/>
    <p:sldId id="982" r:id="rId7"/>
    <p:sldId id="976" r:id="rId8"/>
    <p:sldId id="986" r:id="rId9"/>
    <p:sldId id="988" r:id="rId10"/>
    <p:sldId id="992" r:id="rId11"/>
    <p:sldId id="963" r:id="rId12"/>
    <p:sldId id="965" r:id="rId13"/>
    <p:sldId id="983" r:id="rId14"/>
    <p:sldId id="968" r:id="rId15"/>
    <p:sldId id="970" r:id="rId16"/>
    <p:sldId id="975" r:id="rId17"/>
    <p:sldId id="971" r:id="rId18"/>
    <p:sldId id="974" r:id="rId19"/>
    <p:sldId id="993" r:id="rId20"/>
    <p:sldId id="985" r:id="rId21"/>
  </p:sldIdLst>
  <p:sldSz cx="9144000" cy="5918200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99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4" autoAdjust="0"/>
    <p:restoredTop sz="94718" autoAdjust="0"/>
  </p:normalViewPr>
  <p:slideViewPr>
    <p:cSldViewPr>
      <p:cViewPr varScale="1">
        <p:scale>
          <a:sx n="101" d="100"/>
          <a:sy n="101" d="100"/>
        </p:scale>
        <p:origin x="802" y="62"/>
      </p:cViewPr>
      <p:guideLst>
        <p:guide orient="horz" pos="18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4C0EF5F-3D45-4D17-BC15-C110D0CF6C25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5C967EB-E3DF-4E33-B4B5-7CC87446CE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99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BDBA91E-85A9-4AA5-9E6B-F74A40EDC5A9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685800"/>
            <a:ext cx="5299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034FE2-8948-4E73-A380-2198043F2C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21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2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630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20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019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42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43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86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919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34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31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97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89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55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31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9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55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27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7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00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7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38479"/>
            <a:ext cx="7772400" cy="12685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53647"/>
            <a:ext cx="6400800" cy="15124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163AD-0696-4E44-8766-5D25C8146070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CA505-FAE6-4355-B132-216947C154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8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4E69A-1366-4013-AED6-7CB503BCB75B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0BF3F-155D-45A0-A701-44EC53F173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8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7003"/>
            <a:ext cx="2057400" cy="5049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7003"/>
            <a:ext cx="6019800" cy="50496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9B30A-CB26-464E-BA0A-0E6646B55BA4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CA53B-38D3-4621-9B56-CD7E4EF388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8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5FB43-C79A-4971-BC6A-6A0DF5637A65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6A0D2-C843-4E8A-B45F-FC8ECFFC05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8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802993"/>
            <a:ext cx="7772400" cy="11754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08386"/>
            <a:ext cx="7772400" cy="12946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53990-D885-4D4D-9C4B-654CF7406CCC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27E86-AF03-412D-BDA9-AD5CA19D13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8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80915"/>
            <a:ext cx="4038600" cy="3905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80915"/>
            <a:ext cx="4038600" cy="3905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4A087-FE2A-4D2A-B712-FA98D8645EF7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1BD8F-B7D5-49B1-AA1F-967D9F05E4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8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24746"/>
            <a:ext cx="4040188" cy="5520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76836"/>
            <a:ext cx="4040188" cy="34098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324746"/>
            <a:ext cx="4041775" cy="5520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76836"/>
            <a:ext cx="4041775" cy="34098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C8541-1C21-45CA-8F2E-0238310329BB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F3CAF-906A-4495-97A7-397E2BC33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8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E2FDE-B533-4BC9-8BB6-5200E325098F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422B2-29BF-4ED6-9D73-2ECB3BFD77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8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91D62-D8CF-4630-BA40-0AAC456959A1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B1989-C135-4298-9E76-C5766C348D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8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35631"/>
            <a:ext cx="3008313" cy="1002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5633"/>
            <a:ext cx="5111750" cy="50510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238440"/>
            <a:ext cx="3008313" cy="4048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8490D-AA28-45CC-874B-52CF21289C67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68C87-AFDD-4448-8E89-604D1AB345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8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42740"/>
            <a:ext cx="5486400" cy="4890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8802"/>
            <a:ext cx="5486400" cy="355092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631814"/>
            <a:ext cx="5486400" cy="694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A98BA-C566-436F-84B3-24305AA98DD9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803BA-27BD-4596-B98B-DD41F18BE3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8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36538"/>
            <a:ext cx="82296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81125"/>
            <a:ext cx="82296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484813"/>
            <a:ext cx="2133600" cy="315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37FBCEF-E293-4571-A5A3-F2A298BFDD52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484813"/>
            <a:ext cx="2895600" cy="315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484813"/>
            <a:ext cx="2133600" cy="315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BF3694-37E8-4DD6-A3C0-4543BF48FC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Click="0" advTm="80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3009900" y="1387475"/>
            <a:ext cx="2205038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 descr="字_03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05100" y="2900363"/>
            <a:ext cx="5715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 descr="字_15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76500" y="3238500"/>
            <a:ext cx="271463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 descr="字_03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1700213"/>
            <a:ext cx="5715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 descr="字_15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43663" y="1533525"/>
            <a:ext cx="271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4518025" y="1439863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29"/>
          <p:cNvSpPr/>
          <p:nvPr/>
        </p:nvSpPr>
        <p:spPr>
          <a:xfrm>
            <a:off x="3714744" y="1997277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学</a:t>
            </a:r>
            <a:endParaRPr lang="zh-CN" alt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58" name="TextBox 2047"/>
          <p:cNvSpPr txBox="1">
            <a:spLocks noChangeArrowheads="1"/>
          </p:cNvSpPr>
          <p:nvPr/>
        </p:nvSpPr>
        <p:spPr bwMode="auto">
          <a:xfrm>
            <a:off x="7643813" y="2030413"/>
            <a:ext cx="1500187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活动</a:t>
            </a:r>
            <a:endParaRPr lang="zh-CN" altLang="en-US" sz="480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14942" y="2020296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创</a:t>
            </a:r>
          </a:p>
        </p:txBody>
      </p:sp>
      <p:sp>
        <p:nvSpPr>
          <p:cNvPr id="56" name="矩形 55"/>
          <p:cNvSpPr/>
          <p:nvPr/>
        </p:nvSpPr>
        <p:spPr>
          <a:xfrm>
            <a:off x="-71470" y="2030406"/>
            <a:ext cx="2250112" cy="83099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48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第六届</a:t>
            </a:r>
            <a:endParaRPr lang="zh-CN" altLang="en-US" sz="4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8338" y="879475"/>
            <a:ext cx="5715000" cy="8302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endParaRPr lang="en-US" altLang="zh-CN" sz="4800" b="1" dirty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" name="图片 19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1487941" y="1446848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22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6012180" y="1446848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6715140" y="2035770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新</a:t>
            </a:r>
          </a:p>
        </p:txBody>
      </p:sp>
      <p:sp>
        <p:nvSpPr>
          <p:cNvPr id="27" name="矩形 26"/>
          <p:cNvSpPr/>
          <p:nvPr/>
        </p:nvSpPr>
        <p:spPr>
          <a:xfrm>
            <a:off x="2143107" y="2035770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赛</a:t>
            </a:r>
            <a:endParaRPr lang="zh-CN" alt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圆角矩形 4"/>
          <p:cNvSpPr/>
          <p:nvPr/>
        </p:nvSpPr>
        <p:spPr>
          <a:xfrm>
            <a:off x="1967542" y="3726098"/>
            <a:ext cx="5509924" cy="972688"/>
          </a:xfrm>
          <a:prstGeom prst="rect">
            <a:avLst/>
          </a:prstGeom>
          <a:scene3d>
            <a:camera prst="orthographicFront">
              <a:rot lat="0" lon="0" rev="0"/>
            </a:camera>
            <a:lightRig rig="sunrise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1290" tIns="0" rIns="161290" bIns="0" numCol="1" spcCol="1270" anchor="ctr" anchorCtr="0">
            <a:noAutofit/>
          </a:bodyPr>
          <a:lstStyle/>
          <a:p>
            <a:pPr lvl="0" algn="l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 dirty="0"/>
          </a:p>
        </p:txBody>
      </p:sp>
      <p:sp>
        <p:nvSpPr>
          <p:cNvPr id="55" name="矩形 54"/>
          <p:cNvSpPr/>
          <p:nvPr/>
        </p:nvSpPr>
        <p:spPr>
          <a:xfrm>
            <a:off x="2476499" y="750828"/>
            <a:ext cx="516731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6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36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59" y="238017"/>
            <a:ext cx="1947158" cy="518250"/>
          </a:xfrm>
          <a:prstGeom prst="rect">
            <a:avLst/>
          </a:prstGeom>
        </p:spPr>
      </p:pic>
      <p:pic>
        <p:nvPicPr>
          <p:cNvPr id="32" name="图片 12"/>
          <p:cNvPicPr>
            <a:picLocks noChangeAspect="1"/>
          </p:cNvPicPr>
          <p:nvPr/>
        </p:nvPicPr>
        <p:blipFill rotWithShape="1">
          <a:blip r:embed="rId8"/>
          <a:srcRect l="12833" t="12393" r="13400" b="13840"/>
          <a:stretch/>
        </p:blipFill>
        <p:spPr bwMode="auto">
          <a:xfrm>
            <a:off x="745170" y="294803"/>
            <a:ext cx="1310152" cy="1310151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>
            <a:off x="1259632" y="4957321"/>
            <a:ext cx="74888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时间：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2020/11/28(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周六）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14:00-17:30        </a:t>
            </a:r>
          </a:p>
          <a:p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地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点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：物理学院（微电子学院）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C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楼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610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报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告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厅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05751" y="3247132"/>
            <a:ext cx="7410971" cy="1582566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3600" b="1" dirty="0" err="1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Matlab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与建模</a:t>
            </a:r>
            <a:endParaRPr lang="en-US" altLang="zh-CN" sz="3600" b="1" dirty="0" smtClean="0">
              <a:solidFill>
                <a:srgbClr val="FFFF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第</a:t>
            </a:r>
            <a:r>
              <a:rPr lang="en-US" altLang="zh-CN" sz="44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44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轮作业答辩赛</a:t>
            </a:r>
            <a:r>
              <a:rPr lang="en-US" altLang="zh-CN" sz="44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44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超级赛</a:t>
            </a:r>
          </a:p>
        </p:txBody>
      </p:sp>
    </p:spTree>
    <p:extLst>
      <p:ext uri="{BB962C8B-B14F-4D97-AF65-F5344CB8AC3E}">
        <p14:creationId xmlns:p14="http://schemas.microsoft.com/office/powerpoint/2010/main" val="1699437174"/>
      </p:ext>
    </p:extLst>
  </p:cSld>
  <p:clrMapOvr>
    <a:masterClrMapping/>
  </p:clrMapOvr>
  <p:transition spd="med" advClick="0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41 0.13982 C 0.17171 0.15243 0.154 0.16532 0.13299 0.16612 C 0.11198 0.16693 0.08507 0.17256 0.06285 0.14492 C 0.04063 0.11728 0.02032 0.0585 -2.77778E-7 -5.7649E-6 " pathEditMode="relative" ptsTypes="aa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3 0.09394 C 0.15173 0.10816 0.1302 0.12239 0.1085 0.12185 C 0.0868 0.12131 0.06163 0.11085 0.04357 0.09045 C 0.02552 0.07005 0.01267 0.03489 1.66667E-6 -1.61567E-6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75 0.37655 C -0.14635 0.38568 -0.12777 0.39507 -0.1085 0.39292 C -0.08923 0.39077 -0.06545 0.38058 -0.04878 0.3634 C -0.03212 0.34622 -0.01909 0.32341 -0.0085 0.28933 C 0.00209 0.25524 0.01354 0.20774 0.01493 0.15943 C 0.01632 0.11112 0.00816 0.05556 -1.11111E-6 7.16049E-6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47 0.32743 C -0.1625 0.33736 -0.15052 0.34756 -0.1309 0.34541 C -0.11128 0.34326 -0.07725 0.33978 -0.05642 0.31428 C -0.03559 0.28878 -0.01631 0.2343 -0.00642 0.19243 C 0.00348 0.15056 0.00209 0.09447 0.00313 0.06253 C 0.00417 0.0306 0.00209 0.0153 -2.77778E-6 3.53731E-6 " pathEditMode="relative" ptsTypes="aaaa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7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3009900" y="1387475"/>
            <a:ext cx="2205038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 descr="字_03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1700213"/>
            <a:ext cx="5715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 descr="字_15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43663" y="1533525"/>
            <a:ext cx="271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4518025" y="1439863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29"/>
          <p:cNvSpPr/>
          <p:nvPr/>
        </p:nvSpPr>
        <p:spPr>
          <a:xfrm>
            <a:off x="3714744" y="1997277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学</a:t>
            </a:r>
            <a:endParaRPr lang="zh-CN" alt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58" name="TextBox 2047"/>
          <p:cNvSpPr txBox="1">
            <a:spLocks noChangeArrowheads="1"/>
          </p:cNvSpPr>
          <p:nvPr/>
        </p:nvSpPr>
        <p:spPr bwMode="auto">
          <a:xfrm>
            <a:off x="7643813" y="2030413"/>
            <a:ext cx="1500187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活动</a:t>
            </a:r>
            <a:endParaRPr lang="zh-CN" altLang="en-US" sz="480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14942" y="2020296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创</a:t>
            </a:r>
          </a:p>
        </p:txBody>
      </p:sp>
      <p:sp>
        <p:nvSpPr>
          <p:cNvPr id="56" name="矩形 55"/>
          <p:cNvSpPr/>
          <p:nvPr/>
        </p:nvSpPr>
        <p:spPr>
          <a:xfrm>
            <a:off x="-71470" y="2030406"/>
            <a:ext cx="2250112" cy="83099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48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第六届</a:t>
            </a:r>
            <a:endParaRPr lang="zh-CN" altLang="en-US" sz="4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8338" y="879475"/>
            <a:ext cx="5715000" cy="8302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endParaRPr lang="en-US" altLang="zh-CN" sz="4800" b="1" dirty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" name="图片 19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1487941" y="1446848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22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6012180" y="1446848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6715140" y="2035770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新</a:t>
            </a:r>
          </a:p>
        </p:txBody>
      </p:sp>
      <p:sp>
        <p:nvSpPr>
          <p:cNvPr id="27" name="矩形 26"/>
          <p:cNvSpPr/>
          <p:nvPr/>
        </p:nvSpPr>
        <p:spPr>
          <a:xfrm>
            <a:off x="2143107" y="2035770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赛</a:t>
            </a:r>
            <a:endParaRPr lang="zh-CN" alt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76499" y="750828"/>
            <a:ext cx="516731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6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36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59" y="238017"/>
            <a:ext cx="1947158" cy="518250"/>
          </a:xfrm>
          <a:prstGeom prst="rect">
            <a:avLst/>
          </a:prstGeom>
        </p:spPr>
      </p:pic>
      <p:pic>
        <p:nvPicPr>
          <p:cNvPr id="32" name="图片 12"/>
          <p:cNvPicPr>
            <a:picLocks noChangeAspect="1"/>
          </p:cNvPicPr>
          <p:nvPr/>
        </p:nvPicPr>
        <p:blipFill rotWithShape="1">
          <a:blip r:embed="rId8"/>
          <a:srcRect l="12833" t="12393" r="13400" b="13840"/>
          <a:stretch/>
        </p:blipFill>
        <p:spPr bwMode="auto">
          <a:xfrm>
            <a:off x="745170" y="294803"/>
            <a:ext cx="1310152" cy="1310151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圆角矩形 34"/>
          <p:cNvSpPr/>
          <p:nvPr/>
        </p:nvSpPr>
        <p:spPr>
          <a:xfrm>
            <a:off x="41777" y="3743620"/>
            <a:ext cx="9252520" cy="1619127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8000" b="1">
                <a:solidFill>
                  <a:srgbClr val="FFFF00"/>
                </a:solidFill>
                <a:latin typeface="迷你简黄草" panose="03000509000000000000" pitchFamily="65" charset="-122"/>
                <a:ea typeface="迷你简黄草" panose="03000509000000000000" pitchFamily="65" charset="-122"/>
                <a:cs typeface="Times New Roman" pitchFamily="18" charset="0"/>
              </a:rPr>
              <a:t>电脑随机抽签排序</a:t>
            </a:r>
            <a:endParaRPr lang="zh-CN" altLang="en-US" sz="8000" b="1" dirty="0">
              <a:solidFill>
                <a:srgbClr val="FFFF00"/>
              </a:solidFill>
              <a:latin typeface="迷你简黄草" panose="03000509000000000000" pitchFamily="65" charset="-122"/>
              <a:ea typeface="迷你简黄草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5502"/>
      </p:ext>
    </p:extLst>
  </p:cSld>
  <p:clrMapOvr>
    <a:masterClrMapping/>
  </p:clrMapOvr>
  <p:transition spd="med" advClick="0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75 0.37655 C -0.14635 0.38568 -0.12777 0.39507 -0.1085 0.39292 C -0.08923 0.39077 -0.06545 0.38058 -0.04878 0.3634 C -0.03212 0.34622 -0.01909 0.32341 -0.0085 0.28933 C 0.00209 0.25524 0.01354 0.20774 0.01493 0.15943 C 0.01632 0.11112 0.00816 0.05556 -1.11111E-6 7.16049E-6 " pathEditMode="relative" ptsTypes="aaaa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47 0.32743 C -0.1625 0.33736 -0.15052 0.34756 -0.1309 0.34541 C -0.11128 0.34326 -0.07725 0.33978 -0.05642 0.31428 C -0.03559 0.28878 -0.01631 0.2343 -0.00642 0.19243 C 0.00348 0.15056 0.00209 0.09447 0.00313 0.06253 C 0.00417 0.0306 0.00209 0.0153 -2.77778E-6 3.53731E-6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3009900" y="1387475"/>
            <a:ext cx="2205038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 descr="字_03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1700213"/>
            <a:ext cx="5715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 descr="字_15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43663" y="1533525"/>
            <a:ext cx="271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4518025" y="1439863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29"/>
          <p:cNvSpPr/>
          <p:nvPr/>
        </p:nvSpPr>
        <p:spPr>
          <a:xfrm>
            <a:off x="3714744" y="1997277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学</a:t>
            </a:r>
            <a:endParaRPr lang="zh-CN" alt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58" name="TextBox 2047"/>
          <p:cNvSpPr txBox="1">
            <a:spLocks noChangeArrowheads="1"/>
          </p:cNvSpPr>
          <p:nvPr/>
        </p:nvSpPr>
        <p:spPr bwMode="auto">
          <a:xfrm>
            <a:off x="7643813" y="2030413"/>
            <a:ext cx="1500187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活动</a:t>
            </a:r>
            <a:endParaRPr lang="zh-CN" altLang="en-US" sz="480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14942" y="2020296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创</a:t>
            </a:r>
          </a:p>
        </p:txBody>
      </p:sp>
      <p:sp>
        <p:nvSpPr>
          <p:cNvPr id="56" name="矩形 55"/>
          <p:cNvSpPr/>
          <p:nvPr/>
        </p:nvSpPr>
        <p:spPr>
          <a:xfrm>
            <a:off x="-71470" y="2030406"/>
            <a:ext cx="2250112" cy="83099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48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第六届</a:t>
            </a:r>
            <a:endParaRPr lang="zh-CN" altLang="en-US" sz="4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8338" y="879475"/>
            <a:ext cx="5715000" cy="8302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endParaRPr lang="en-US" altLang="zh-CN" sz="4800" b="1" dirty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" name="图片 19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1487941" y="1446848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22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6012180" y="1446848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6715140" y="2035770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新</a:t>
            </a:r>
          </a:p>
        </p:txBody>
      </p:sp>
      <p:sp>
        <p:nvSpPr>
          <p:cNvPr id="27" name="矩形 26"/>
          <p:cNvSpPr/>
          <p:nvPr/>
        </p:nvSpPr>
        <p:spPr>
          <a:xfrm>
            <a:off x="2143107" y="2035770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赛</a:t>
            </a:r>
            <a:endParaRPr lang="zh-CN" alt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76499" y="750828"/>
            <a:ext cx="516731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6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36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59" y="238017"/>
            <a:ext cx="1947158" cy="518250"/>
          </a:xfrm>
          <a:prstGeom prst="rect">
            <a:avLst/>
          </a:prstGeom>
        </p:spPr>
      </p:pic>
      <p:pic>
        <p:nvPicPr>
          <p:cNvPr id="32" name="图片 12"/>
          <p:cNvPicPr>
            <a:picLocks noChangeAspect="1"/>
          </p:cNvPicPr>
          <p:nvPr/>
        </p:nvPicPr>
        <p:blipFill rotWithShape="1">
          <a:blip r:embed="rId8"/>
          <a:srcRect l="12833" t="12393" r="13400" b="13840"/>
          <a:stretch/>
        </p:blipFill>
        <p:spPr bwMode="auto">
          <a:xfrm>
            <a:off x="745170" y="294803"/>
            <a:ext cx="1310152" cy="1310151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圆角矩形 27"/>
          <p:cNvSpPr/>
          <p:nvPr/>
        </p:nvSpPr>
        <p:spPr>
          <a:xfrm>
            <a:off x="2654953" y="3651727"/>
            <a:ext cx="4026167" cy="1619127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9600" b="1" dirty="0" smtClean="0">
                <a:solidFill>
                  <a:srgbClr val="FFFF00"/>
                </a:solidFill>
                <a:latin typeface="迷你简黄草" panose="03000509000000000000" pitchFamily="65" charset="-122"/>
                <a:ea typeface="迷你简黄草" panose="03000509000000000000" pitchFamily="65" charset="-122"/>
                <a:cs typeface="Times New Roman" pitchFamily="18" charset="0"/>
              </a:rPr>
              <a:t>再  见</a:t>
            </a:r>
            <a:endParaRPr lang="zh-CN" altLang="en-US" sz="9600" b="1" dirty="0">
              <a:solidFill>
                <a:srgbClr val="FFFF00"/>
              </a:solidFill>
              <a:latin typeface="迷你简黄草" panose="03000509000000000000" pitchFamily="65" charset="-122"/>
              <a:ea typeface="迷你简黄草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19061"/>
      </p:ext>
    </p:extLst>
  </p:cSld>
  <p:clrMapOvr>
    <a:masterClrMapping/>
  </p:clrMapOvr>
  <p:transition spd="med" advClick="0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75 0.37655 C -0.14635 0.38568 -0.12777 0.39507 -0.1085 0.39292 C -0.08923 0.39077 -0.06545 0.38058 -0.04878 0.3634 C -0.03212 0.34622 -0.01909 0.32341 -0.0085 0.28933 C 0.00209 0.25524 0.01354 0.20774 0.01493 0.15943 C 0.01632 0.11112 0.00816 0.05556 -1.11111E-6 7.16049E-6 " pathEditMode="relative" ptsTypes="aaaa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47 0.32743 C -0.1625 0.33736 -0.15052 0.34756 -0.1309 0.34541 C -0.11128 0.34326 -0.07725 0.33978 -0.05642 0.31428 C -0.03559 0.28878 -0.01631 0.2343 -0.00642 0.19243 C 0.00348 0.15056 0.00209 0.09447 0.00313 0.06253 C 0.00417 0.0306 0.00209 0.0153 -2.77778E-6 3.53731E-6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3009900" y="1387475"/>
            <a:ext cx="2205038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 descr="字_03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05100" y="2900363"/>
            <a:ext cx="5715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 descr="字_15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76500" y="3238500"/>
            <a:ext cx="271463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 descr="字_03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1700213"/>
            <a:ext cx="5715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 descr="字_15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43663" y="1533525"/>
            <a:ext cx="271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4518025" y="1439863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29"/>
          <p:cNvSpPr/>
          <p:nvPr/>
        </p:nvSpPr>
        <p:spPr>
          <a:xfrm>
            <a:off x="3714744" y="1997277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学</a:t>
            </a:r>
            <a:endParaRPr lang="zh-CN" alt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58" name="TextBox 2047"/>
          <p:cNvSpPr txBox="1">
            <a:spLocks noChangeArrowheads="1"/>
          </p:cNvSpPr>
          <p:nvPr/>
        </p:nvSpPr>
        <p:spPr bwMode="auto">
          <a:xfrm>
            <a:off x="7643813" y="2030413"/>
            <a:ext cx="1500187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活动</a:t>
            </a:r>
            <a:endParaRPr lang="zh-CN" altLang="en-US" sz="480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14942" y="2020296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创</a:t>
            </a:r>
          </a:p>
        </p:txBody>
      </p:sp>
      <p:sp>
        <p:nvSpPr>
          <p:cNvPr id="56" name="矩形 55"/>
          <p:cNvSpPr/>
          <p:nvPr/>
        </p:nvSpPr>
        <p:spPr>
          <a:xfrm>
            <a:off x="-71470" y="2030406"/>
            <a:ext cx="2250112" cy="83099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48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第六届</a:t>
            </a:r>
            <a:endParaRPr lang="zh-CN" altLang="en-US" sz="4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8338" y="879475"/>
            <a:ext cx="5715000" cy="8302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endParaRPr lang="en-US" altLang="zh-CN" sz="4800" b="1" dirty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" name="图片 19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1487941" y="1446848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22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6012180" y="1446848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6715140" y="2035770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新</a:t>
            </a:r>
          </a:p>
        </p:txBody>
      </p:sp>
      <p:sp>
        <p:nvSpPr>
          <p:cNvPr id="27" name="矩形 26"/>
          <p:cNvSpPr/>
          <p:nvPr/>
        </p:nvSpPr>
        <p:spPr>
          <a:xfrm>
            <a:off x="2143107" y="2035770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赛</a:t>
            </a:r>
            <a:endParaRPr lang="zh-CN" alt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圆角矩形 4"/>
          <p:cNvSpPr/>
          <p:nvPr/>
        </p:nvSpPr>
        <p:spPr>
          <a:xfrm>
            <a:off x="1967542" y="3726098"/>
            <a:ext cx="5509924" cy="972688"/>
          </a:xfrm>
          <a:prstGeom prst="rect">
            <a:avLst/>
          </a:prstGeom>
          <a:scene3d>
            <a:camera prst="orthographicFront">
              <a:rot lat="0" lon="0" rev="0"/>
            </a:camera>
            <a:lightRig rig="sunrise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1290" tIns="0" rIns="161290" bIns="0" numCol="1" spcCol="1270" anchor="ctr" anchorCtr="0">
            <a:noAutofit/>
          </a:bodyPr>
          <a:lstStyle/>
          <a:p>
            <a:pPr lvl="0" algn="l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 dirty="0"/>
          </a:p>
        </p:txBody>
      </p:sp>
      <p:sp>
        <p:nvSpPr>
          <p:cNvPr id="55" name="矩形 54"/>
          <p:cNvSpPr/>
          <p:nvPr/>
        </p:nvSpPr>
        <p:spPr>
          <a:xfrm>
            <a:off x="2476499" y="750828"/>
            <a:ext cx="516731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6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36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59" y="238017"/>
            <a:ext cx="1947158" cy="518250"/>
          </a:xfrm>
          <a:prstGeom prst="rect">
            <a:avLst/>
          </a:prstGeom>
        </p:spPr>
      </p:pic>
      <p:pic>
        <p:nvPicPr>
          <p:cNvPr id="32" name="图片 12"/>
          <p:cNvPicPr>
            <a:picLocks noChangeAspect="1"/>
          </p:cNvPicPr>
          <p:nvPr/>
        </p:nvPicPr>
        <p:blipFill rotWithShape="1">
          <a:blip r:embed="rId8"/>
          <a:srcRect l="12833" t="12393" r="13400" b="13840"/>
          <a:stretch/>
        </p:blipFill>
        <p:spPr bwMode="auto">
          <a:xfrm>
            <a:off x="745170" y="294803"/>
            <a:ext cx="1310152" cy="1310151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>
            <a:off x="1259632" y="4957321"/>
            <a:ext cx="74888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时间：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2020/11/28(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周六）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18:00-21:00        </a:t>
            </a:r>
          </a:p>
          <a:p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地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点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：物理学院（微电子学院）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C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楼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610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报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告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厅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05751" y="3247131"/>
            <a:ext cx="7598697" cy="1589981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3600" b="1" dirty="0" err="1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Matlab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与建模</a:t>
            </a:r>
            <a:endParaRPr lang="en-US" altLang="zh-CN" sz="3600" b="1" dirty="0" smtClean="0">
              <a:solidFill>
                <a:srgbClr val="FFFF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44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44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轮作业答辩赛</a:t>
            </a:r>
            <a:r>
              <a:rPr lang="en-US" altLang="zh-CN" sz="44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44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甲级扩大赛</a:t>
            </a:r>
            <a:endParaRPr lang="zh-CN" altLang="en-US" sz="4400" b="1" dirty="0">
              <a:solidFill>
                <a:srgbClr val="FFFF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05654"/>
      </p:ext>
    </p:extLst>
  </p:cSld>
  <p:clrMapOvr>
    <a:masterClrMapping/>
  </p:clrMapOvr>
  <p:transition spd="med" advClick="0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41 0.13982 C 0.17171 0.15243 0.154 0.16532 0.13299 0.16612 C 0.11198 0.16693 0.08507 0.17256 0.06285 0.14492 C 0.04063 0.11728 0.02032 0.0585 -2.77778E-7 -5.7649E-6 " pathEditMode="relative" ptsTypes="aa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3 0.09394 C 0.15173 0.10816 0.1302 0.12239 0.1085 0.12185 C 0.0868 0.12131 0.06163 0.11085 0.04357 0.09045 C 0.02552 0.07005 0.01267 0.03489 1.66667E-6 -1.61567E-6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75 0.37655 C -0.14635 0.38568 -0.12777 0.39507 -0.1085 0.39292 C -0.08923 0.39077 -0.06545 0.38058 -0.04878 0.3634 C -0.03212 0.34622 -0.01909 0.32341 -0.0085 0.28933 C 0.00209 0.25524 0.01354 0.20774 0.01493 0.15943 C 0.01632 0.11112 0.00816 0.05556 -1.11111E-6 7.16049E-6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47 0.32743 C -0.1625 0.33736 -0.15052 0.34756 -0.1309 0.34541 C -0.11128 0.34326 -0.07725 0.33978 -0.05642 0.31428 C -0.03559 0.28878 -0.01631 0.2343 -0.00642 0.19243 C 0.00348 0.15056 0.00209 0.09447 0.00313 0.06253 C 0.00417 0.0306 0.00209 0.0153 -2.77778E-6 3.53731E-6 " pathEditMode="relative" ptsTypes="aaaa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7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3009900" y="1387475"/>
            <a:ext cx="2205038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 descr="字_03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1700213"/>
            <a:ext cx="5715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 descr="字_15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43663" y="1533525"/>
            <a:ext cx="271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4518025" y="1439863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29"/>
          <p:cNvSpPr/>
          <p:nvPr/>
        </p:nvSpPr>
        <p:spPr>
          <a:xfrm>
            <a:off x="3714744" y="1997277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学</a:t>
            </a:r>
            <a:endParaRPr lang="zh-CN" alt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58" name="TextBox 2047"/>
          <p:cNvSpPr txBox="1">
            <a:spLocks noChangeArrowheads="1"/>
          </p:cNvSpPr>
          <p:nvPr/>
        </p:nvSpPr>
        <p:spPr bwMode="auto">
          <a:xfrm>
            <a:off x="7643813" y="2030413"/>
            <a:ext cx="1500187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活动</a:t>
            </a:r>
            <a:endParaRPr lang="zh-CN" altLang="en-US" sz="480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14942" y="2020296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创</a:t>
            </a:r>
          </a:p>
        </p:txBody>
      </p:sp>
      <p:sp>
        <p:nvSpPr>
          <p:cNvPr id="56" name="矩形 55"/>
          <p:cNvSpPr/>
          <p:nvPr/>
        </p:nvSpPr>
        <p:spPr>
          <a:xfrm>
            <a:off x="-71470" y="2030406"/>
            <a:ext cx="2250112" cy="83099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48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第六届</a:t>
            </a:r>
            <a:endParaRPr lang="zh-CN" altLang="en-US" sz="4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8338" y="879475"/>
            <a:ext cx="5715000" cy="8302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endParaRPr lang="en-US" altLang="zh-CN" sz="4800" b="1" dirty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" name="图片 19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1487941" y="1446848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22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6012180" y="1446848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6715140" y="2035770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新</a:t>
            </a:r>
          </a:p>
        </p:txBody>
      </p:sp>
      <p:sp>
        <p:nvSpPr>
          <p:cNvPr id="27" name="矩形 26"/>
          <p:cNvSpPr/>
          <p:nvPr/>
        </p:nvSpPr>
        <p:spPr>
          <a:xfrm>
            <a:off x="2143107" y="2035770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赛</a:t>
            </a:r>
            <a:endParaRPr lang="zh-CN" alt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76499" y="750828"/>
            <a:ext cx="516731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6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36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59" y="238017"/>
            <a:ext cx="1947158" cy="518250"/>
          </a:xfrm>
          <a:prstGeom prst="rect">
            <a:avLst/>
          </a:prstGeom>
        </p:spPr>
      </p:pic>
      <p:pic>
        <p:nvPicPr>
          <p:cNvPr id="32" name="图片 12"/>
          <p:cNvPicPr>
            <a:picLocks noChangeAspect="1"/>
          </p:cNvPicPr>
          <p:nvPr/>
        </p:nvPicPr>
        <p:blipFill rotWithShape="1">
          <a:blip r:embed="rId8"/>
          <a:srcRect l="12833" t="12393" r="13400" b="13840"/>
          <a:stretch/>
        </p:blipFill>
        <p:spPr bwMode="auto">
          <a:xfrm>
            <a:off x="745170" y="294803"/>
            <a:ext cx="1310152" cy="1310151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圆角矩形 34"/>
          <p:cNvSpPr/>
          <p:nvPr/>
        </p:nvSpPr>
        <p:spPr>
          <a:xfrm>
            <a:off x="72008" y="3823693"/>
            <a:ext cx="9252520" cy="1619127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迷你简黄草" panose="03000509000000000000" pitchFamily="65" charset="-122"/>
                <a:ea typeface="迷你简黄草" panose="03000509000000000000" pitchFamily="65" charset="-122"/>
                <a:cs typeface="Times New Roman" pitchFamily="18" charset="0"/>
              </a:rPr>
              <a:t>  </a:t>
            </a:r>
            <a:r>
              <a:rPr lang="zh-CN" altLang="en-US" sz="8000" b="1" dirty="0">
                <a:solidFill>
                  <a:srgbClr val="FFFF00"/>
                </a:solidFill>
                <a:latin typeface="迷你简黄草" panose="03000509000000000000" pitchFamily="65" charset="-122"/>
                <a:ea typeface="迷你简黄草" panose="03000509000000000000" pitchFamily="65" charset="-122"/>
                <a:cs typeface="Times New Roman" pitchFamily="18" charset="0"/>
              </a:rPr>
              <a:t>欢</a:t>
            </a:r>
            <a:r>
              <a:rPr lang="zh-CN" altLang="en-US" sz="8000" b="1" dirty="0" smtClean="0">
                <a:solidFill>
                  <a:srgbClr val="FFFF00"/>
                </a:solidFill>
                <a:latin typeface="迷你简黄草" panose="03000509000000000000" pitchFamily="65" charset="-122"/>
                <a:ea typeface="迷你简黄草" panose="03000509000000000000" pitchFamily="65" charset="-122"/>
                <a:cs typeface="Times New Roman" pitchFamily="18" charset="0"/>
              </a:rPr>
              <a:t>迎各位嘉宾莅</a:t>
            </a:r>
            <a:r>
              <a:rPr lang="zh-CN" altLang="en-US" sz="8000" b="1" dirty="0">
                <a:solidFill>
                  <a:srgbClr val="FFFF00"/>
                </a:solidFill>
                <a:latin typeface="迷你简黄草" panose="03000509000000000000" pitchFamily="65" charset="-122"/>
                <a:ea typeface="迷你简黄草" panose="03000509000000000000" pitchFamily="65" charset="-122"/>
                <a:cs typeface="Times New Roman" pitchFamily="18" charset="0"/>
              </a:rPr>
              <a:t>临！</a:t>
            </a:r>
          </a:p>
        </p:txBody>
      </p:sp>
    </p:spTree>
    <p:extLst>
      <p:ext uri="{BB962C8B-B14F-4D97-AF65-F5344CB8AC3E}">
        <p14:creationId xmlns:p14="http://schemas.microsoft.com/office/powerpoint/2010/main" val="2717287346"/>
      </p:ext>
    </p:extLst>
  </p:cSld>
  <p:clrMapOvr>
    <a:masterClrMapping/>
  </p:clrMapOvr>
  <p:transition spd="med" advClick="0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75 0.37655 C -0.14635 0.38568 -0.12777 0.39507 -0.1085 0.39292 C -0.08923 0.39077 -0.06545 0.38058 -0.04878 0.3634 C -0.03212 0.34622 -0.01909 0.32341 -0.0085 0.28933 C 0.00209 0.25524 0.01354 0.20774 0.01493 0.15943 C 0.01632 0.11112 0.00816 0.05556 -1.11111E-6 7.16049E-6 " pathEditMode="relative" ptsTypes="aaaa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47 0.32743 C -0.1625 0.33736 -0.15052 0.34756 -0.1309 0.34541 C -0.11128 0.34326 -0.07725 0.33978 -0.05642 0.31428 C -0.03559 0.28878 -0.01631 0.2343 -0.00642 0.19243 C 0.00348 0.15056 0.00209 0.09447 0.00313 0.06253 C 0.00417 0.0306 0.00209 0.0153 -2.77778E-6 3.53731E-6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317276" y="335773"/>
            <a:ext cx="880798" cy="839383"/>
            <a:chOff x="-97530" y="433705"/>
            <a:chExt cx="1605076" cy="152960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530" y="1536109"/>
              <a:ext cx="1605076" cy="427201"/>
            </a:xfrm>
            <a:prstGeom prst="rect">
              <a:avLst/>
            </a:prstGeom>
          </p:spPr>
        </p:pic>
        <p:pic>
          <p:nvPicPr>
            <p:cNvPr id="32" name="图片 12"/>
            <p:cNvPicPr>
              <a:picLocks noChangeAspect="1"/>
            </p:cNvPicPr>
            <p:nvPr/>
          </p:nvPicPr>
          <p:blipFill rotWithShape="1">
            <a:blip r:embed="rId5"/>
            <a:srcRect l="12833" t="12393" r="13400" b="13840"/>
            <a:stretch/>
          </p:blipFill>
          <p:spPr bwMode="auto">
            <a:xfrm>
              <a:off x="330356" y="433705"/>
              <a:ext cx="918278" cy="9182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矩形 27"/>
          <p:cNvSpPr/>
          <p:nvPr/>
        </p:nvSpPr>
        <p:spPr>
          <a:xfrm>
            <a:off x="2866665" y="170175"/>
            <a:ext cx="416890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8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2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329260" y="813821"/>
            <a:ext cx="7489404" cy="618800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en-US" altLang="zh-CN" sz="3200" b="1" dirty="0" err="1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Matlab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与建模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轮作业答辩赛</a:t>
            </a:r>
            <a:endParaRPr lang="zh-CN" altLang="en-US" sz="32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91816" y="1729820"/>
            <a:ext cx="4912973" cy="4273633"/>
            <a:chOff x="2542561" y="1570789"/>
            <a:chExt cx="4248471" cy="2368025"/>
          </a:xfrm>
        </p:grpSpPr>
        <p:grpSp>
          <p:nvGrpSpPr>
            <p:cNvPr id="9" name="组合 8"/>
            <p:cNvGrpSpPr/>
            <p:nvPr/>
          </p:nvGrpSpPr>
          <p:grpSpPr>
            <a:xfrm>
              <a:off x="2824489" y="1570789"/>
              <a:ext cx="3767585" cy="458829"/>
              <a:chOff x="605109" y="4561405"/>
              <a:chExt cx="8197213" cy="793614"/>
            </a:xfrm>
            <a:solidFill>
              <a:srgbClr val="BE0000"/>
            </a:solidFill>
          </p:grpSpPr>
          <p:grpSp>
            <p:nvGrpSpPr>
              <p:cNvPr id="13" name="组合 52"/>
              <p:cNvGrpSpPr/>
              <p:nvPr/>
            </p:nvGrpSpPr>
            <p:grpSpPr>
              <a:xfrm>
                <a:off x="605109" y="4561405"/>
                <a:ext cx="8197213" cy="793614"/>
                <a:chOff x="-2312656" y="-61072"/>
                <a:chExt cx="11146055" cy="696426"/>
              </a:xfr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</p:grpSpPr>
            <p:sp>
              <p:nvSpPr>
                <p:cNvPr id="15" name="圆角矩形 53"/>
                <p:cNvSpPr/>
                <p:nvPr/>
              </p:nvSpPr>
              <p:spPr>
                <a:xfrm>
                  <a:off x="-2312656" y="-61072"/>
                  <a:ext cx="11146055" cy="696426"/>
                </a:xfrm>
                <a:prstGeom prst="roundRect">
                  <a:avLst/>
                </a:prstGeom>
                <a:grpFill/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endParaRPr lang="zh-CN" altLang="en-US" sz="1050" b="1" dirty="0"/>
                </a:p>
              </p:txBody>
            </p:sp>
            <p:sp>
              <p:nvSpPr>
                <p:cNvPr id="16" name="圆角矩形 4"/>
                <p:cNvSpPr/>
                <p:nvPr/>
              </p:nvSpPr>
              <p:spPr>
                <a:xfrm>
                  <a:off x="292361" y="62176"/>
                  <a:ext cx="5743405" cy="562751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0968" tIns="0" rIns="120968" bIns="0" numCol="1" spcCol="1270" anchor="ctr" anchorCtr="0">
                  <a:noAutofit/>
                </a:bodyPr>
                <a:lstStyle/>
                <a:p>
                  <a:pPr defTabSz="109982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75" dirty="0"/>
                </a:p>
              </p:txBody>
            </p:sp>
          </p:grpSp>
          <p:sp>
            <p:nvSpPr>
              <p:cNvPr id="14" name="矩形 13"/>
              <p:cNvSpPr/>
              <p:nvPr/>
            </p:nvSpPr>
            <p:spPr>
              <a:xfrm>
                <a:off x="1095647" y="4689971"/>
                <a:ext cx="7094703" cy="61944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600" dirty="0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首</a:t>
                </a:r>
                <a:r>
                  <a:rPr lang="zh-CN" altLang="en-US" sz="36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席评委  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马 冰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542561" y="2034403"/>
              <a:ext cx="4248471" cy="1904411"/>
              <a:chOff x="1781315" y="4332339"/>
              <a:chExt cx="5483426" cy="871941"/>
            </a:xfrm>
            <a:solidFill>
              <a:srgbClr val="BE0000"/>
            </a:solidFill>
          </p:grpSpPr>
          <p:sp>
            <p:nvSpPr>
              <p:cNvPr id="11" name="圆角矩形 53"/>
              <p:cNvSpPr/>
              <p:nvPr/>
            </p:nvSpPr>
            <p:spPr>
              <a:xfrm>
                <a:off x="1781315" y="4332339"/>
                <a:ext cx="5483426" cy="871941"/>
              </a:xfrm>
              <a:prstGeom prst="roundRect">
                <a:avLst/>
              </a:prstGeo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zh-CN" altLang="en-US" sz="1050" b="1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078105" y="4358864"/>
                <a:ext cx="5012161" cy="58561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第六届赛学创新活动组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委会副主</a:t>
                </a:r>
                <a:r>
                  <a:rPr lang="zh-CN" altLang="en-US" sz="2400" dirty="0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任，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从事电子信息科学与技术学科，</a:t>
                </a:r>
                <a:r>
                  <a:rPr lang="zh-CN" altLang="en-US" sz="2400" dirty="0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主讲</a:t>
                </a:r>
                <a:r>
                  <a:rPr lang="en-US" altLang="zh-CN" sz="2400" dirty="0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《</a:t>
                </a:r>
                <a:r>
                  <a:rPr lang="en-US" altLang="zh-CN" sz="2400" dirty="0" err="1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Matlab</a:t>
                </a:r>
                <a:r>
                  <a:rPr lang="zh-CN" altLang="en-US" sz="2400" dirty="0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与建模</a:t>
                </a:r>
                <a:r>
                  <a:rPr lang="en-US" altLang="zh-CN" sz="2400" dirty="0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》 </a:t>
                </a:r>
                <a:r>
                  <a:rPr lang="zh-CN" altLang="en-US" sz="2400" dirty="0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、</a:t>
                </a:r>
                <a:r>
                  <a:rPr lang="en-US" altLang="zh-CN" sz="2400" dirty="0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《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微机原理及实验</a:t>
                </a:r>
                <a:r>
                  <a:rPr lang="en-US" altLang="zh-CN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》</a:t>
                </a:r>
                <a:r>
                  <a:rPr lang="zh-CN" altLang="en-US" sz="2400" dirty="0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、</a:t>
                </a:r>
                <a:r>
                  <a:rPr lang="en-US" altLang="zh-CN" sz="2400" dirty="0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《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误差理论与数据处理</a:t>
                </a:r>
                <a:r>
                  <a:rPr lang="en-US" altLang="zh-CN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》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、</a:t>
                </a:r>
                <a:r>
                  <a:rPr lang="en-US" altLang="zh-CN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《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网站建设与网页制作</a:t>
                </a:r>
                <a:r>
                  <a:rPr lang="en-US" altLang="zh-CN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》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等。</a:t>
                </a:r>
              </a:p>
            </p:txBody>
          </p:sp>
        </p:grp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3902D193-8A1F-491B-AB98-DA4CF2854E3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2" t="27614" r="14572" b="-1"/>
          <a:stretch/>
        </p:blipFill>
        <p:spPr>
          <a:xfrm>
            <a:off x="633228" y="1715919"/>
            <a:ext cx="3177039" cy="421654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8679537"/>
      </p:ext>
    </p:extLst>
  </p:cSld>
  <p:clrMapOvr>
    <a:masterClrMapping/>
  </p:clrMapOvr>
  <p:transition spd="med" advClick="0" advTm="3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317276" y="335773"/>
            <a:ext cx="880798" cy="839383"/>
            <a:chOff x="-97530" y="433705"/>
            <a:chExt cx="1605076" cy="152960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530" y="1536109"/>
              <a:ext cx="1605076" cy="427201"/>
            </a:xfrm>
            <a:prstGeom prst="rect">
              <a:avLst/>
            </a:prstGeom>
          </p:spPr>
        </p:pic>
        <p:pic>
          <p:nvPicPr>
            <p:cNvPr id="32" name="图片 12"/>
            <p:cNvPicPr>
              <a:picLocks noChangeAspect="1"/>
            </p:cNvPicPr>
            <p:nvPr/>
          </p:nvPicPr>
          <p:blipFill rotWithShape="1">
            <a:blip r:embed="rId5"/>
            <a:srcRect l="12833" t="12393" r="13400" b="13840"/>
            <a:stretch/>
          </p:blipFill>
          <p:spPr bwMode="auto">
            <a:xfrm>
              <a:off x="330356" y="433705"/>
              <a:ext cx="918278" cy="9182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矩形 27"/>
          <p:cNvSpPr/>
          <p:nvPr/>
        </p:nvSpPr>
        <p:spPr>
          <a:xfrm>
            <a:off x="2866665" y="170175"/>
            <a:ext cx="416890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8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2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329260" y="813821"/>
            <a:ext cx="7489404" cy="618800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en-US" altLang="zh-CN" sz="3200" b="1" dirty="0" err="1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Matlab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与建模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轮作业答辩赛</a:t>
            </a:r>
            <a:endParaRPr lang="zh-CN" altLang="en-US" sz="32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2FEE9F5-C08A-4944-8A84-587B4349AABB}"/>
              </a:ext>
            </a:extLst>
          </p:cNvPr>
          <p:cNvGrpSpPr/>
          <p:nvPr/>
        </p:nvGrpSpPr>
        <p:grpSpPr>
          <a:xfrm>
            <a:off x="4231027" y="1618070"/>
            <a:ext cx="4912973" cy="4350640"/>
            <a:chOff x="2528904" y="1570790"/>
            <a:chExt cx="4248471" cy="241069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BD811E5-90E3-4D06-9943-C9D62D69FFBF}"/>
                </a:ext>
              </a:extLst>
            </p:cNvPr>
            <p:cNvGrpSpPr/>
            <p:nvPr/>
          </p:nvGrpSpPr>
          <p:grpSpPr>
            <a:xfrm>
              <a:off x="2824489" y="1570790"/>
              <a:ext cx="3767585" cy="458829"/>
              <a:chOff x="605109" y="4561405"/>
              <a:chExt cx="8197213" cy="793614"/>
            </a:xfrm>
            <a:solidFill>
              <a:srgbClr val="BE0000"/>
            </a:solidFill>
          </p:grpSpPr>
          <p:grpSp>
            <p:nvGrpSpPr>
              <p:cNvPr id="13" name="组合 52">
                <a:extLst>
                  <a:ext uri="{FF2B5EF4-FFF2-40B4-BE49-F238E27FC236}">
                    <a16:creationId xmlns:a16="http://schemas.microsoft.com/office/drawing/2014/main" id="{E3767BA6-E2BC-458A-A86D-6747A128D3A7}"/>
                  </a:ext>
                </a:extLst>
              </p:cNvPr>
              <p:cNvGrpSpPr/>
              <p:nvPr/>
            </p:nvGrpSpPr>
            <p:grpSpPr>
              <a:xfrm>
                <a:off x="605109" y="4561405"/>
                <a:ext cx="8197213" cy="793614"/>
                <a:chOff x="-2312656" y="-61072"/>
                <a:chExt cx="11146055" cy="696426"/>
              </a:xfr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</p:grpSpPr>
            <p:sp>
              <p:nvSpPr>
                <p:cNvPr id="15" name="圆角矩形 53">
                  <a:extLst>
                    <a:ext uri="{FF2B5EF4-FFF2-40B4-BE49-F238E27FC236}">
                      <a16:creationId xmlns:a16="http://schemas.microsoft.com/office/drawing/2014/main" id="{8B75467E-95CE-43E6-AEBD-AD89352E3FD4}"/>
                    </a:ext>
                  </a:extLst>
                </p:cNvPr>
                <p:cNvSpPr/>
                <p:nvPr/>
              </p:nvSpPr>
              <p:spPr>
                <a:xfrm>
                  <a:off x="-2312656" y="-61072"/>
                  <a:ext cx="11146055" cy="696426"/>
                </a:xfrm>
                <a:prstGeom prst="roundRect">
                  <a:avLst/>
                </a:prstGeom>
                <a:grpFill/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endParaRPr lang="zh-CN" altLang="en-US" sz="1050" b="1" dirty="0"/>
                </a:p>
              </p:txBody>
            </p:sp>
            <p:sp>
              <p:nvSpPr>
                <p:cNvPr id="16" name="圆角矩形 4">
                  <a:extLst>
                    <a:ext uri="{FF2B5EF4-FFF2-40B4-BE49-F238E27FC236}">
                      <a16:creationId xmlns:a16="http://schemas.microsoft.com/office/drawing/2014/main" id="{14ECB390-3B03-4C68-91E6-87AFD72EFB60}"/>
                    </a:ext>
                  </a:extLst>
                </p:cNvPr>
                <p:cNvSpPr/>
                <p:nvPr/>
              </p:nvSpPr>
              <p:spPr>
                <a:xfrm>
                  <a:off x="292361" y="62176"/>
                  <a:ext cx="5743405" cy="562751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0968" tIns="0" rIns="120968" bIns="0" numCol="1" spcCol="1270" anchor="ctr" anchorCtr="0">
                  <a:noAutofit/>
                </a:bodyPr>
                <a:lstStyle/>
                <a:p>
                  <a:pPr defTabSz="109982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75" dirty="0"/>
                </a:p>
              </p:txBody>
            </p:sp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8B71C53-7D55-4460-90B5-2A8CBDE64C65}"/>
                  </a:ext>
                </a:extLst>
              </p:cNvPr>
              <p:cNvSpPr/>
              <p:nvPr/>
            </p:nvSpPr>
            <p:spPr>
              <a:xfrm>
                <a:off x="1012955" y="4648449"/>
                <a:ext cx="7672356" cy="61944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rgbClr val="FFFF00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学生评委   </a:t>
                </a:r>
                <a:r>
                  <a:rPr lang="zh-CN" altLang="en-US" sz="3600" dirty="0" smtClean="0">
                    <a:solidFill>
                      <a:schemeClr val="bg1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陈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信生</a:t>
                </a:r>
              </a:p>
            </p:txBody>
          </p:sp>
        </p:grpSp>
        <p:sp>
          <p:nvSpPr>
            <p:cNvPr id="11" name="圆角矩形 53">
              <a:extLst>
                <a:ext uri="{FF2B5EF4-FFF2-40B4-BE49-F238E27FC236}">
                  <a16:creationId xmlns:a16="http://schemas.microsoft.com/office/drawing/2014/main" id="{DFEBA77A-AD5A-416D-A82E-E2DBD2F535AF}"/>
                </a:ext>
              </a:extLst>
            </p:cNvPr>
            <p:cNvSpPr/>
            <p:nvPr/>
          </p:nvSpPr>
          <p:spPr>
            <a:xfrm>
              <a:off x="2528904" y="2077074"/>
              <a:ext cx="4248471" cy="1904411"/>
            </a:xfrm>
            <a:prstGeom prst="roundRect">
              <a:avLst/>
            </a:prstGeom>
            <a:solidFill>
              <a:srgbClr val="BE000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zh-CN" altLang="en-US" sz="1050" b="1" dirty="0"/>
            </a:p>
          </p:txBody>
        </p:sp>
      </p:grpSp>
      <p:pic>
        <p:nvPicPr>
          <p:cNvPr id="2052" name="Picture 4" descr="http://zzu-saixue.com/data/images/honor/28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6" r="498" b="1645"/>
          <a:stretch/>
        </p:blipFill>
        <p:spPr bwMode="auto">
          <a:xfrm>
            <a:off x="708978" y="1826291"/>
            <a:ext cx="3125933" cy="394112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089D23F-4696-4F93-9514-4EF0141FB570}"/>
              </a:ext>
            </a:extLst>
          </p:cNvPr>
          <p:cNvSpPr/>
          <p:nvPr/>
        </p:nvSpPr>
        <p:spPr>
          <a:xfrm>
            <a:off x="4496467" y="2654534"/>
            <a:ext cx="4433250" cy="2677658"/>
          </a:xfrm>
          <a:prstGeom prst="rect">
            <a:avLst/>
          </a:prstGeom>
          <a:solidFill>
            <a:srgbClr val="BE0000"/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物理学院（微电子学院</a:t>
            </a:r>
            <a:r>
              <a:rPr lang="zh-CN" altLang="en-US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）第六届赛学创新活动技</a:t>
            </a:r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术委员，</a:t>
            </a:r>
            <a:r>
              <a:rPr lang="en-US" altLang="zh-CN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2019</a:t>
            </a:r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级电子科学与技术专</a:t>
            </a:r>
            <a:r>
              <a:rPr lang="zh-CN" altLang="en-US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业学</a:t>
            </a:r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生</a:t>
            </a:r>
            <a:r>
              <a:rPr lang="zh-CN" altLang="en-US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。获</a:t>
            </a:r>
            <a:r>
              <a:rPr lang="en-US" altLang="zh-CN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2020</a:t>
            </a:r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年美国大学生数学建模竞</a:t>
            </a:r>
            <a:r>
              <a:rPr lang="zh-CN" altLang="en-US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赛三等奖，第五届赛学创新活动</a:t>
            </a:r>
            <a:r>
              <a:rPr lang="en-US" altLang="zh-CN" sz="2400" dirty="0" err="1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Matlab</a:t>
            </a:r>
            <a:r>
              <a:rPr lang="zh-CN" altLang="en-US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与建模答</a:t>
            </a:r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辩</a:t>
            </a:r>
            <a:r>
              <a:rPr lang="zh-CN" altLang="en-US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赛</a:t>
            </a:r>
            <a:r>
              <a:rPr lang="en-US" altLang="zh-CN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10</a:t>
            </a:r>
            <a:r>
              <a:rPr lang="zh-CN" altLang="en-US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强。</a:t>
            </a:r>
            <a:endParaRPr lang="zh-CN" altLang="en-US" sz="2400" dirty="0">
              <a:solidFill>
                <a:srgbClr val="FFFF00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6687267"/>
      </p:ext>
    </p:extLst>
  </p:cSld>
  <p:clrMapOvr>
    <a:masterClrMapping/>
  </p:clrMapOvr>
  <p:transition spd="med" advClick="0" advTm="3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317276" y="335773"/>
            <a:ext cx="880798" cy="839383"/>
            <a:chOff x="-97530" y="433705"/>
            <a:chExt cx="1605076" cy="152960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530" y="1536109"/>
              <a:ext cx="1605076" cy="427201"/>
            </a:xfrm>
            <a:prstGeom prst="rect">
              <a:avLst/>
            </a:prstGeom>
          </p:spPr>
        </p:pic>
        <p:pic>
          <p:nvPicPr>
            <p:cNvPr id="32" name="图片 12"/>
            <p:cNvPicPr>
              <a:picLocks noChangeAspect="1"/>
            </p:cNvPicPr>
            <p:nvPr/>
          </p:nvPicPr>
          <p:blipFill rotWithShape="1">
            <a:blip r:embed="rId5"/>
            <a:srcRect l="12833" t="12393" r="13400" b="13840"/>
            <a:stretch/>
          </p:blipFill>
          <p:spPr bwMode="auto">
            <a:xfrm>
              <a:off x="330356" y="433705"/>
              <a:ext cx="918278" cy="9182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矩形 27"/>
          <p:cNvSpPr/>
          <p:nvPr/>
        </p:nvSpPr>
        <p:spPr>
          <a:xfrm>
            <a:off x="2866665" y="170175"/>
            <a:ext cx="416890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8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2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329260" y="813821"/>
            <a:ext cx="7489404" cy="618800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en-US" altLang="zh-CN" sz="3200" b="1" dirty="0" err="1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Matlab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与建模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轮作业答辩赛</a:t>
            </a:r>
            <a:endParaRPr lang="zh-CN" altLang="en-US" sz="32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2FEE9F5-C08A-4944-8A84-587B4349AABB}"/>
              </a:ext>
            </a:extLst>
          </p:cNvPr>
          <p:cNvGrpSpPr/>
          <p:nvPr/>
        </p:nvGrpSpPr>
        <p:grpSpPr>
          <a:xfrm>
            <a:off x="4231027" y="1618070"/>
            <a:ext cx="4912973" cy="4350640"/>
            <a:chOff x="2528904" y="1570790"/>
            <a:chExt cx="4248471" cy="241069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BD811E5-90E3-4D06-9943-C9D62D69FFBF}"/>
                </a:ext>
              </a:extLst>
            </p:cNvPr>
            <p:cNvGrpSpPr/>
            <p:nvPr/>
          </p:nvGrpSpPr>
          <p:grpSpPr>
            <a:xfrm>
              <a:off x="2824489" y="1570790"/>
              <a:ext cx="3767585" cy="458829"/>
              <a:chOff x="605109" y="4561405"/>
              <a:chExt cx="8197213" cy="793614"/>
            </a:xfrm>
            <a:solidFill>
              <a:srgbClr val="BE0000"/>
            </a:solidFill>
          </p:grpSpPr>
          <p:grpSp>
            <p:nvGrpSpPr>
              <p:cNvPr id="13" name="组合 52">
                <a:extLst>
                  <a:ext uri="{FF2B5EF4-FFF2-40B4-BE49-F238E27FC236}">
                    <a16:creationId xmlns:a16="http://schemas.microsoft.com/office/drawing/2014/main" id="{E3767BA6-E2BC-458A-A86D-6747A128D3A7}"/>
                  </a:ext>
                </a:extLst>
              </p:cNvPr>
              <p:cNvGrpSpPr/>
              <p:nvPr/>
            </p:nvGrpSpPr>
            <p:grpSpPr>
              <a:xfrm>
                <a:off x="605109" y="4561405"/>
                <a:ext cx="8197213" cy="793614"/>
                <a:chOff x="-2312656" y="-61072"/>
                <a:chExt cx="11146055" cy="696426"/>
              </a:xfr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</p:grpSpPr>
            <p:sp>
              <p:nvSpPr>
                <p:cNvPr id="15" name="圆角矩形 53">
                  <a:extLst>
                    <a:ext uri="{FF2B5EF4-FFF2-40B4-BE49-F238E27FC236}">
                      <a16:creationId xmlns:a16="http://schemas.microsoft.com/office/drawing/2014/main" id="{8B75467E-95CE-43E6-AEBD-AD89352E3FD4}"/>
                    </a:ext>
                  </a:extLst>
                </p:cNvPr>
                <p:cNvSpPr/>
                <p:nvPr/>
              </p:nvSpPr>
              <p:spPr>
                <a:xfrm>
                  <a:off x="-2312656" y="-61072"/>
                  <a:ext cx="11146055" cy="696426"/>
                </a:xfrm>
                <a:prstGeom prst="roundRect">
                  <a:avLst/>
                </a:prstGeom>
                <a:grpFill/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endParaRPr lang="zh-CN" altLang="en-US" sz="1050" b="1" dirty="0"/>
                </a:p>
              </p:txBody>
            </p:sp>
            <p:sp>
              <p:nvSpPr>
                <p:cNvPr id="16" name="圆角矩形 4">
                  <a:extLst>
                    <a:ext uri="{FF2B5EF4-FFF2-40B4-BE49-F238E27FC236}">
                      <a16:creationId xmlns:a16="http://schemas.microsoft.com/office/drawing/2014/main" id="{14ECB390-3B03-4C68-91E6-87AFD72EFB60}"/>
                    </a:ext>
                  </a:extLst>
                </p:cNvPr>
                <p:cNvSpPr/>
                <p:nvPr/>
              </p:nvSpPr>
              <p:spPr>
                <a:xfrm>
                  <a:off x="292361" y="62176"/>
                  <a:ext cx="5743405" cy="562751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0968" tIns="0" rIns="120968" bIns="0" numCol="1" spcCol="1270" anchor="ctr" anchorCtr="0">
                  <a:noAutofit/>
                </a:bodyPr>
                <a:lstStyle/>
                <a:p>
                  <a:pPr defTabSz="109982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75" dirty="0"/>
                </a:p>
              </p:txBody>
            </p:sp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8B71C53-7D55-4460-90B5-2A8CBDE64C65}"/>
                  </a:ext>
                </a:extLst>
              </p:cNvPr>
              <p:cNvSpPr/>
              <p:nvPr/>
            </p:nvSpPr>
            <p:spPr>
              <a:xfrm>
                <a:off x="874481" y="4648446"/>
                <a:ext cx="7810832" cy="61944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rgbClr val="FFFF00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学生评</a:t>
                </a:r>
                <a:r>
                  <a:rPr lang="zh-CN" altLang="en-US" sz="3600" dirty="0" smtClean="0">
                    <a:solidFill>
                      <a:srgbClr val="FFFF00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委  </a:t>
                </a:r>
                <a:r>
                  <a:rPr lang="zh-CN" altLang="en-US" sz="3600" dirty="0" smtClean="0">
                    <a:solidFill>
                      <a:schemeClr val="bg1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秦 昊</a:t>
                </a:r>
                <a:endParaRPr lang="zh-CN" altLang="en-US" sz="3600" dirty="0">
                  <a:solidFill>
                    <a:schemeClr val="bg1"/>
                  </a:solidFill>
                  <a:latin typeface="方正粗倩繁体" panose="03000509000000000000" pitchFamily="65" charset="-122"/>
                  <a:ea typeface="方正粗倩繁体" panose="03000509000000000000" pitchFamily="65" charset="-122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6AD270C-C02D-4D97-9DE7-443C4962DA0D}"/>
                </a:ext>
              </a:extLst>
            </p:cNvPr>
            <p:cNvGrpSpPr/>
            <p:nvPr/>
          </p:nvGrpSpPr>
          <p:grpSpPr>
            <a:xfrm>
              <a:off x="2528904" y="2077074"/>
              <a:ext cx="4248471" cy="1904411"/>
              <a:chOff x="1763688" y="4351876"/>
              <a:chExt cx="5483426" cy="871941"/>
            </a:xfrm>
            <a:solidFill>
              <a:srgbClr val="BE0000"/>
            </a:solidFill>
          </p:grpSpPr>
          <p:sp>
            <p:nvSpPr>
              <p:cNvPr id="11" name="圆角矩形 53">
                <a:extLst>
                  <a:ext uri="{FF2B5EF4-FFF2-40B4-BE49-F238E27FC236}">
                    <a16:creationId xmlns:a16="http://schemas.microsoft.com/office/drawing/2014/main" id="{DFEBA77A-AD5A-416D-A82E-E2DBD2F535AF}"/>
                  </a:ext>
                </a:extLst>
              </p:cNvPr>
              <p:cNvSpPr/>
              <p:nvPr/>
            </p:nvSpPr>
            <p:spPr>
              <a:xfrm>
                <a:off x="1763688" y="4351876"/>
                <a:ext cx="5483426" cy="871941"/>
              </a:xfrm>
              <a:prstGeom prst="roundRect">
                <a:avLst/>
              </a:prstGeo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zh-CN" altLang="en-US" sz="1050" b="1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089D23F-4696-4F93-9514-4EF0141FB570}"/>
                  </a:ext>
                </a:extLst>
              </p:cNvPr>
              <p:cNvSpPr/>
              <p:nvPr/>
            </p:nvSpPr>
            <p:spPr>
              <a:xfrm>
                <a:off x="2059949" y="4383020"/>
                <a:ext cx="4948002" cy="67931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物理学院（微电子学院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）第六届赛学创新活动组委会技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术委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员，</a:t>
                </a:r>
                <a:r>
                  <a:rPr lang="en-US" altLang="zh-CN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2020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级物理学类专业学生。</a:t>
                </a:r>
                <a:r>
                  <a:rPr lang="en-US" altLang="zh-CN" sz="2800" dirty="0" err="1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Matlab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与建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模第</a:t>
                </a:r>
                <a:r>
                  <a:rPr lang="en-US" altLang="zh-CN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1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轮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作业答辩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赛冠军</a:t>
                </a:r>
                <a:endParaRPr lang="zh-CN" altLang="en-US" sz="2800" dirty="0">
                  <a:solidFill>
                    <a:srgbClr val="FFFF0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  <a:p>
                <a:endParaRPr lang="zh-CN" altLang="en-US" sz="2800" dirty="0">
                  <a:solidFill>
                    <a:srgbClr val="FFFF0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</p:txBody>
          </p:sp>
        </p:grpSp>
      </p:grpSp>
      <p:pic>
        <p:nvPicPr>
          <p:cNvPr id="1026" name="Picture 2" descr="http://zzu-saixue.com/data/images/honor/47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4" r="13377"/>
          <a:stretch/>
        </p:blipFill>
        <p:spPr bwMode="auto">
          <a:xfrm>
            <a:off x="592925" y="1618070"/>
            <a:ext cx="3258995" cy="424457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588168"/>
      </p:ext>
    </p:extLst>
  </p:cSld>
  <p:clrMapOvr>
    <a:masterClrMapping/>
  </p:clrMapOvr>
  <p:transition spd="med" advClick="0" advTm="3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317276" y="335773"/>
            <a:ext cx="880798" cy="839383"/>
            <a:chOff x="-97530" y="433705"/>
            <a:chExt cx="1605076" cy="152960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530" y="1536109"/>
              <a:ext cx="1605076" cy="427201"/>
            </a:xfrm>
            <a:prstGeom prst="rect">
              <a:avLst/>
            </a:prstGeom>
          </p:spPr>
        </p:pic>
        <p:pic>
          <p:nvPicPr>
            <p:cNvPr id="32" name="图片 12"/>
            <p:cNvPicPr>
              <a:picLocks noChangeAspect="1"/>
            </p:cNvPicPr>
            <p:nvPr/>
          </p:nvPicPr>
          <p:blipFill rotWithShape="1">
            <a:blip r:embed="rId5"/>
            <a:srcRect l="12833" t="12393" r="13400" b="13840"/>
            <a:stretch/>
          </p:blipFill>
          <p:spPr bwMode="auto">
            <a:xfrm>
              <a:off x="330356" y="433705"/>
              <a:ext cx="918278" cy="9182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矩形 27"/>
          <p:cNvSpPr/>
          <p:nvPr/>
        </p:nvSpPr>
        <p:spPr>
          <a:xfrm>
            <a:off x="2866665" y="170175"/>
            <a:ext cx="416890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8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2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329260" y="813821"/>
            <a:ext cx="7489404" cy="618800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en-US" altLang="zh-CN" sz="3200" b="1" dirty="0" err="1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Matlab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与建模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轮作业答辩赛</a:t>
            </a:r>
            <a:endParaRPr lang="zh-CN" altLang="en-US" sz="32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2FEE9F5-C08A-4944-8A84-587B4349AABB}"/>
              </a:ext>
            </a:extLst>
          </p:cNvPr>
          <p:cNvGrpSpPr/>
          <p:nvPr/>
        </p:nvGrpSpPr>
        <p:grpSpPr>
          <a:xfrm>
            <a:off x="4231027" y="1618070"/>
            <a:ext cx="4912973" cy="4350640"/>
            <a:chOff x="2528904" y="1570790"/>
            <a:chExt cx="4248471" cy="241069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BD811E5-90E3-4D06-9943-C9D62D69FFBF}"/>
                </a:ext>
              </a:extLst>
            </p:cNvPr>
            <p:cNvGrpSpPr/>
            <p:nvPr/>
          </p:nvGrpSpPr>
          <p:grpSpPr>
            <a:xfrm>
              <a:off x="2824489" y="1570790"/>
              <a:ext cx="3767585" cy="458829"/>
              <a:chOff x="605109" y="4561405"/>
              <a:chExt cx="8197213" cy="793614"/>
            </a:xfrm>
            <a:solidFill>
              <a:srgbClr val="BE0000"/>
            </a:solidFill>
          </p:grpSpPr>
          <p:grpSp>
            <p:nvGrpSpPr>
              <p:cNvPr id="13" name="组合 52">
                <a:extLst>
                  <a:ext uri="{FF2B5EF4-FFF2-40B4-BE49-F238E27FC236}">
                    <a16:creationId xmlns:a16="http://schemas.microsoft.com/office/drawing/2014/main" id="{E3767BA6-E2BC-458A-A86D-6747A128D3A7}"/>
                  </a:ext>
                </a:extLst>
              </p:cNvPr>
              <p:cNvGrpSpPr/>
              <p:nvPr/>
            </p:nvGrpSpPr>
            <p:grpSpPr>
              <a:xfrm>
                <a:off x="605109" y="4561405"/>
                <a:ext cx="8197213" cy="793614"/>
                <a:chOff x="-2312656" y="-61072"/>
                <a:chExt cx="11146055" cy="696426"/>
              </a:xfr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</p:grpSpPr>
            <p:sp>
              <p:nvSpPr>
                <p:cNvPr id="15" name="圆角矩形 53">
                  <a:extLst>
                    <a:ext uri="{FF2B5EF4-FFF2-40B4-BE49-F238E27FC236}">
                      <a16:creationId xmlns:a16="http://schemas.microsoft.com/office/drawing/2014/main" id="{8B75467E-95CE-43E6-AEBD-AD89352E3FD4}"/>
                    </a:ext>
                  </a:extLst>
                </p:cNvPr>
                <p:cNvSpPr/>
                <p:nvPr/>
              </p:nvSpPr>
              <p:spPr>
                <a:xfrm>
                  <a:off x="-2312656" y="-61072"/>
                  <a:ext cx="11146055" cy="696426"/>
                </a:xfrm>
                <a:prstGeom prst="roundRect">
                  <a:avLst/>
                </a:prstGeom>
                <a:grpFill/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endParaRPr lang="zh-CN" altLang="en-US" sz="1050" b="1" dirty="0"/>
                </a:p>
              </p:txBody>
            </p:sp>
            <p:sp>
              <p:nvSpPr>
                <p:cNvPr id="16" name="圆角矩形 4">
                  <a:extLst>
                    <a:ext uri="{FF2B5EF4-FFF2-40B4-BE49-F238E27FC236}">
                      <a16:creationId xmlns:a16="http://schemas.microsoft.com/office/drawing/2014/main" id="{14ECB390-3B03-4C68-91E6-87AFD72EFB60}"/>
                    </a:ext>
                  </a:extLst>
                </p:cNvPr>
                <p:cNvSpPr/>
                <p:nvPr/>
              </p:nvSpPr>
              <p:spPr>
                <a:xfrm>
                  <a:off x="292361" y="62176"/>
                  <a:ext cx="5743405" cy="562751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0968" tIns="0" rIns="120968" bIns="0" numCol="1" spcCol="1270" anchor="ctr" anchorCtr="0">
                  <a:noAutofit/>
                </a:bodyPr>
                <a:lstStyle/>
                <a:p>
                  <a:pPr defTabSz="109982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75" dirty="0"/>
                </a:p>
              </p:txBody>
            </p:sp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8B71C53-7D55-4460-90B5-2A8CBDE64C65}"/>
                  </a:ext>
                </a:extLst>
              </p:cNvPr>
              <p:cNvSpPr/>
              <p:nvPr/>
            </p:nvSpPr>
            <p:spPr>
              <a:xfrm>
                <a:off x="874481" y="4648446"/>
                <a:ext cx="7810832" cy="61944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rgbClr val="FFFF00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学生评</a:t>
                </a:r>
                <a:r>
                  <a:rPr lang="zh-CN" altLang="en-US" sz="3600" dirty="0" smtClean="0">
                    <a:solidFill>
                      <a:srgbClr val="FFFF00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委 </a:t>
                </a:r>
                <a:r>
                  <a:rPr lang="zh-CN" altLang="en-US" sz="3600" dirty="0" smtClean="0">
                    <a:solidFill>
                      <a:schemeClr val="bg1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马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隆景瑞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6AD270C-C02D-4D97-9DE7-443C4962DA0D}"/>
                </a:ext>
              </a:extLst>
            </p:cNvPr>
            <p:cNvGrpSpPr/>
            <p:nvPr/>
          </p:nvGrpSpPr>
          <p:grpSpPr>
            <a:xfrm>
              <a:off x="2528904" y="2077074"/>
              <a:ext cx="4248471" cy="1904411"/>
              <a:chOff x="1763688" y="4351876"/>
              <a:chExt cx="5483426" cy="871941"/>
            </a:xfrm>
            <a:solidFill>
              <a:srgbClr val="BE0000"/>
            </a:solidFill>
          </p:grpSpPr>
          <p:sp>
            <p:nvSpPr>
              <p:cNvPr id="11" name="圆角矩形 53">
                <a:extLst>
                  <a:ext uri="{FF2B5EF4-FFF2-40B4-BE49-F238E27FC236}">
                    <a16:creationId xmlns:a16="http://schemas.microsoft.com/office/drawing/2014/main" id="{DFEBA77A-AD5A-416D-A82E-E2DBD2F535AF}"/>
                  </a:ext>
                </a:extLst>
              </p:cNvPr>
              <p:cNvSpPr/>
              <p:nvPr/>
            </p:nvSpPr>
            <p:spPr>
              <a:xfrm>
                <a:off x="1763688" y="4351876"/>
                <a:ext cx="5483426" cy="871941"/>
              </a:xfrm>
              <a:prstGeom prst="roundRect">
                <a:avLst/>
              </a:prstGeo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zh-CN" altLang="en-US" sz="1050" b="1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089D23F-4696-4F93-9514-4EF0141FB570}"/>
                  </a:ext>
                </a:extLst>
              </p:cNvPr>
              <p:cNvSpPr/>
              <p:nvPr/>
            </p:nvSpPr>
            <p:spPr>
              <a:xfrm>
                <a:off x="2059949" y="4383020"/>
                <a:ext cx="4948002" cy="67931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物理学院（微电子学院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）第六届赛学创新活动组委会技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术委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员，</a:t>
                </a:r>
                <a:r>
                  <a:rPr lang="en-US" altLang="zh-CN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2020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级物理学类专业学生。</a:t>
                </a:r>
                <a:r>
                  <a:rPr lang="en-US" altLang="zh-CN" sz="2800" dirty="0" err="1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Matlab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与建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模第</a:t>
                </a:r>
                <a:r>
                  <a:rPr lang="en-US" altLang="zh-CN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1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轮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作业答辩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赛亚军</a:t>
                </a:r>
                <a:endParaRPr lang="zh-CN" altLang="en-US" sz="2800" dirty="0">
                  <a:solidFill>
                    <a:srgbClr val="FFFF0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  <a:p>
                <a:endParaRPr lang="zh-CN" altLang="en-US" sz="2800" dirty="0">
                  <a:solidFill>
                    <a:srgbClr val="FFFF0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6" y="1764614"/>
            <a:ext cx="3552452" cy="41018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63408"/>
      </p:ext>
    </p:extLst>
  </p:cSld>
  <p:clrMapOvr>
    <a:masterClrMapping/>
  </p:clrMapOvr>
  <p:transition spd="med" advClick="0" advTm="30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317276" y="335773"/>
            <a:ext cx="880798" cy="839383"/>
            <a:chOff x="-97530" y="433705"/>
            <a:chExt cx="1605076" cy="152960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530" y="1536109"/>
              <a:ext cx="1605076" cy="427201"/>
            </a:xfrm>
            <a:prstGeom prst="rect">
              <a:avLst/>
            </a:prstGeom>
          </p:spPr>
        </p:pic>
        <p:pic>
          <p:nvPicPr>
            <p:cNvPr id="32" name="图片 12"/>
            <p:cNvPicPr>
              <a:picLocks noChangeAspect="1"/>
            </p:cNvPicPr>
            <p:nvPr/>
          </p:nvPicPr>
          <p:blipFill rotWithShape="1">
            <a:blip r:embed="rId5"/>
            <a:srcRect l="12833" t="12393" r="13400" b="13840"/>
            <a:stretch/>
          </p:blipFill>
          <p:spPr bwMode="auto">
            <a:xfrm>
              <a:off x="330356" y="433705"/>
              <a:ext cx="918278" cy="9182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矩形 27"/>
          <p:cNvSpPr/>
          <p:nvPr/>
        </p:nvSpPr>
        <p:spPr>
          <a:xfrm>
            <a:off x="2866665" y="170175"/>
            <a:ext cx="416890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8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2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329260" y="813821"/>
            <a:ext cx="7489404" cy="618800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en-US" altLang="zh-CN" sz="3200" b="1" dirty="0" err="1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Matlab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与建模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轮作业答辩赛</a:t>
            </a:r>
            <a:endParaRPr lang="zh-CN" altLang="en-US" sz="32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2FEE9F5-C08A-4944-8A84-587B4349AABB}"/>
              </a:ext>
            </a:extLst>
          </p:cNvPr>
          <p:cNvGrpSpPr/>
          <p:nvPr/>
        </p:nvGrpSpPr>
        <p:grpSpPr>
          <a:xfrm>
            <a:off x="4231027" y="1618070"/>
            <a:ext cx="4912973" cy="4350640"/>
            <a:chOff x="2528904" y="1570790"/>
            <a:chExt cx="4248471" cy="241069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BD811E5-90E3-4D06-9943-C9D62D69FFBF}"/>
                </a:ext>
              </a:extLst>
            </p:cNvPr>
            <p:cNvGrpSpPr/>
            <p:nvPr/>
          </p:nvGrpSpPr>
          <p:grpSpPr>
            <a:xfrm>
              <a:off x="2824489" y="1570790"/>
              <a:ext cx="3767585" cy="458829"/>
              <a:chOff x="605109" y="4561405"/>
              <a:chExt cx="8197213" cy="793614"/>
            </a:xfrm>
            <a:solidFill>
              <a:srgbClr val="BE0000"/>
            </a:solidFill>
          </p:grpSpPr>
          <p:grpSp>
            <p:nvGrpSpPr>
              <p:cNvPr id="13" name="组合 52">
                <a:extLst>
                  <a:ext uri="{FF2B5EF4-FFF2-40B4-BE49-F238E27FC236}">
                    <a16:creationId xmlns:a16="http://schemas.microsoft.com/office/drawing/2014/main" id="{E3767BA6-E2BC-458A-A86D-6747A128D3A7}"/>
                  </a:ext>
                </a:extLst>
              </p:cNvPr>
              <p:cNvGrpSpPr/>
              <p:nvPr/>
            </p:nvGrpSpPr>
            <p:grpSpPr>
              <a:xfrm>
                <a:off x="605109" y="4561405"/>
                <a:ext cx="8197213" cy="793614"/>
                <a:chOff x="-2312656" y="-61072"/>
                <a:chExt cx="11146055" cy="696426"/>
              </a:xfr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</p:grpSpPr>
            <p:sp>
              <p:nvSpPr>
                <p:cNvPr id="15" name="圆角矩形 53">
                  <a:extLst>
                    <a:ext uri="{FF2B5EF4-FFF2-40B4-BE49-F238E27FC236}">
                      <a16:creationId xmlns:a16="http://schemas.microsoft.com/office/drawing/2014/main" id="{8B75467E-95CE-43E6-AEBD-AD89352E3FD4}"/>
                    </a:ext>
                  </a:extLst>
                </p:cNvPr>
                <p:cNvSpPr/>
                <p:nvPr/>
              </p:nvSpPr>
              <p:spPr>
                <a:xfrm>
                  <a:off x="-2312656" y="-61072"/>
                  <a:ext cx="11146055" cy="696426"/>
                </a:xfrm>
                <a:prstGeom prst="roundRect">
                  <a:avLst/>
                </a:prstGeom>
                <a:grpFill/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endParaRPr lang="zh-CN" altLang="en-US" sz="1050" b="1" dirty="0"/>
                </a:p>
              </p:txBody>
            </p:sp>
            <p:sp>
              <p:nvSpPr>
                <p:cNvPr id="16" name="圆角矩形 4">
                  <a:extLst>
                    <a:ext uri="{FF2B5EF4-FFF2-40B4-BE49-F238E27FC236}">
                      <a16:creationId xmlns:a16="http://schemas.microsoft.com/office/drawing/2014/main" id="{14ECB390-3B03-4C68-91E6-87AFD72EFB60}"/>
                    </a:ext>
                  </a:extLst>
                </p:cNvPr>
                <p:cNvSpPr/>
                <p:nvPr/>
              </p:nvSpPr>
              <p:spPr>
                <a:xfrm>
                  <a:off x="292361" y="62176"/>
                  <a:ext cx="5743405" cy="562751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0968" tIns="0" rIns="120968" bIns="0" numCol="1" spcCol="1270" anchor="ctr" anchorCtr="0">
                  <a:noAutofit/>
                </a:bodyPr>
                <a:lstStyle/>
                <a:p>
                  <a:pPr defTabSz="109982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75" dirty="0"/>
                </a:p>
              </p:txBody>
            </p:sp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8B71C53-7D55-4460-90B5-2A8CBDE64C65}"/>
                  </a:ext>
                </a:extLst>
              </p:cNvPr>
              <p:cNvSpPr/>
              <p:nvPr/>
            </p:nvSpPr>
            <p:spPr>
              <a:xfrm>
                <a:off x="874481" y="4648446"/>
                <a:ext cx="7810832" cy="61944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rgbClr val="FFFF00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学生评</a:t>
                </a:r>
                <a:r>
                  <a:rPr lang="zh-CN" altLang="en-US" sz="3600" dirty="0" smtClean="0">
                    <a:solidFill>
                      <a:srgbClr val="FFFF00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委  </a:t>
                </a:r>
                <a:r>
                  <a:rPr lang="zh-CN" altLang="en-US" sz="3600" dirty="0" smtClean="0">
                    <a:solidFill>
                      <a:schemeClr val="bg1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董 宇</a:t>
                </a:r>
                <a:endParaRPr lang="zh-CN" altLang="en-US" sz="3600" dirty="0">
                  <a:solidFill>
                    <a:schemeClr val="bg1"/>
                  </a:solidFill>
                  <a:latin typeface="方正粗倩繁体" panose="03000509000000000000" pitchFamily="65" charset="-122"/>
                  <a:ea typeface="方正粗倩繁体" panose="03000509000000000000" pitchFamily="65" charset="-122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6AD270C-C02D-4D97-9DE7-443C4962DA0D}"/>
                </a:ext>
              </a:extLst>
            </p:cNvPr>
            <p:cNvGrpSpPr/>
            <p:nvPr/>
          </p:nvGrpSpPr>
          <p:grpSpPr>
            <a:xfrm>
              <a:off x="2528904" y="2077074"/>
              <a:ext cx="4248471" cy="1904411"/>
              <a:chOff x="1763688" y="4351876"/>
              <a:chExt cx="5483426" cy="871941"/>
            </a:xfrm>
            <a:solidFill>
              <a:srgbClr val="BE0000"/>
            </a:solidFill>
          </p:grpSpPr>
          <p:sp>
            <p:nvSpPr>
              <p:cNvPr id="11" name="圆角矩形 53">
                <a:extLst>
                  <a:ext uri="{FF2B5EF4-FFF2-40B4-BE49-F238E27FC236}">
                    <a16:creationId xmlns:a16="http://schemas.microsoft.com/office/drawing/2014/main" id="{DFEBA77A-AD5A-416D-A82E-E2DBD2F535AF}"/>
                  </a:ext>
                </a:extLst>
              </p:cNvPr>
              <p:cNvSpPr/>
              <p:nvPr/>
            </p:nvSpPr>
            <p:spPr>
              <a:xfrm>
                <a:off x="1763688" y="4351876"/>
                <a:ext cx="5483426" cy="871941"/>
              </a:xfrm>
              <a:prstGeom prst="roundRect">
                <a:avLst/>
              </a:prstGeo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zh-CN" altLang="en-US" sz="1050" b="1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089D23F-4696-4F93-9514-4EF0141FB570}"/>
                  </a:ext>
                </a:extLst>
              </p:cNvPr>
              <p:cNvSpPr/>
              <p:nvPr/>
            </p:nvSpPr>
            <p:spPr>
              <a:xfrm>
                <a:off x="2059949" y="4383020"/>
                <a:ext cx="4948002" cy="56999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物理学院（微电子学院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）第六届赛学创新活动组委会技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术委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员，</a:t>
                </a:r>
                <a:r>
                  <a:rPr lang="en-US" altLang="zh-CN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2020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级物理学类专业学生。</a:t>
                </a:r>
                <a:r>
                  <a:rPr lang="en-US" altLang="zh-CN" sz="2800" dirty="0" err="1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Matlab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与建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模第</a:t>
                </a:r>
                <a:r>
                  <a:rPr lang="en-US" altLang="zh-CN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1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轮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作业答辩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赛季军</a:t>
                </a:r>
                <a:endParaRPr lang="zh-CN" altLang="en-US" sz="2800" dirty="0">
                  <a:solidFill>
                    <a:srgbClr val="FFFF0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</p:txBody>
          </p:sp>
        </p:grpSp>
      </p:grpSp>
      <p:pic>
        <p:nvPicPr>
          <p:cNvPr id="3" name="Picture 2" descr="http://zzu-saixue.com/data/images/honor/49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1" r="15303"/>
          <a:stretch/>
        </p:blipFill>
        <p:spPr bwMode="auto">
          <a:xfrm>
            <a:off x="732090" y="1708888"/>
            <a:ext cx="3119829" cy="426522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246915"/>
      </p:ext>
    </p:extLst>
  </p:cSld>
  <p:clrMapOvr>
    <a:masterClrMapping/>
  </p:clrMapOvr>
  <p:transition spd="med" advClick="0" advTm="3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3009900" y="1387475"/>
            <a:ext cx="2205038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 descr="字_03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1700213"/>
            <a:ext cx="5715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 descr="字_15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43663" y="1533525"/>
            <a:ext cx="271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4518025" y="1439863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29"/>
          <p:cNvSpPr/>
          <p:nvPr/>
        </p:nvSpPr>
        <p:spPr>
          <a:xfrm>
            <a:off x="3714744" y="1997277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学</a:t>
            </a:r>
            <a:endParaRPr lang="zh-CN" alt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58" name="TextBox 2047"/>
          <p:cNvSpPr txBox="1">
            <a:spLocks noChangeArrowheads="1"/>
          </p:cNvSpPr>
          <p:nvPr/>
        </p:nvSpPr>
        <p:spPr bwMode="auto">
          <a:xfrm>
            <a:off x="7643813" y="2030413"/>
            <a:ext cx="1500187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活动</a:t>
            </a:r>
            <a:endParaRPr lang="zh-CN" altLang="en-US" sz="480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14942" y="2020296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创</a:t>
            </a:r>
          </a:p>
        </p:txBody>
      </p:sp>
      <p:sp>
        <p:nvSpPr>
          <p:cNvPr id="56" name="矩形 55"/>
          <p:cNvSpPr/>
          <p:nvPr/>
        </p:nvSpPr>
        <p:spPr>
          <a:xfrm>
            <a:off x="-71470" y="2030406"/>
            <a:ext cx="2250112" cy="83099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48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第六届</a:t>
            </a:r>
            <a:endParaRPr lang="zh-CN" altLang="en-US" sz="4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8338" y="879475"/>
            <a:ext cx="5715000" cy="8302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endParaRPr lang="en-US" altLang="zh-CN" sz="4800" b="1" dirty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" name="图片 19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1487941" y="1446848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22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6012180" y="1446848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6715140" y="2035770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新</a:t>
            </a:r>
          </a:p>
        </p:txBody>
      </p:sp>
      <p:sp>
        <p:nvSpPr>
          <p:cNvPr id="27" name="矩形 26"/>
          <p:cNvSpPr/>
          <p:nvPr/>
        </p:nvSpPr>
        <p:spPr>
          <a:xfrm>
            <a:off x="2143107" y="2035770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赛</a:t>
            </a:r>
            <a:endParaRPr lang="zh-CN" alt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76499" y="750828"/>
            <a:ext cx="516731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6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36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59" y="238017"/>
            <a:ext cx="1947158" cy="518250"/>
          </a:xfrm>
          <a:prstGeom prst="rect">
            <a:avLst/>
          </a:prstGeom>
        </p:spPr>
      </p:pic>
      <p:pic>
        <p:nvPicPr>
          <p:cNvPr id="32" name="图片 12"/>
          <p:cNvPicPr>
            <a:picLocks noChangeAspect="1"/>
          </p:cNvPicPr>
          <p:nvPr/>
        </p:nvPicPr>
        <p:blipFill rotWithShape="1">
          <a:blip r:embed="rId8"/>
          <a:srcRect l="12833" t="12393" r="13400" b="13840"/>
          <a:stretch/>
        </p:blipFill>
        <p:spPr bwMode="auto">
          <a:xfrm>
            <a:off x="745170" y="294803"/>
            <a:ext cx="1310152" cy="1310151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圆角矩形 34"/>
          <p:cNvSpPr/>
          <p:nvPr/>
        </p:nvSpPr>
        <p:spPr>
          <a:xfrm>
            <a:off x="41777" y="3743620"/>
            <a:ext cx="9252520" cy="1619127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8000" b="1">
                <a:solidFill>
                  <a:srgbClr val="FFFF00"/>
                </a:solidFill>
                <a:latin typeface="迷你简黄草" panose="03000509000000000000" pitchFamily="65" charset="-122"/>
                <a:ea typeface="迷你简黄草" panose="03000509000000000000" pitchFamily="65" charset="-122"/>
                <a:cs typeface="Times New Roman" pitchFamily="18" charset="0"/>
              </a:rPr>
              <a:t>电脑随机抽签排序</a:t>
            </a:r>
            <a:endParaRPr lang="zh-CN" altLang="en-US" sz="8000" b="1" dirty="0">
              <a:solidFill>
                <a:srgbClr val="FFFF00"/>
              </a:solidFill>
              <a:latin typeface="迷你简黄草" panose="03000509000000000000" pitchFamily="65" charset="-122"/>
              <a:ea typeface="迷你简黄草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279704"/>
      </p:ext>
    </p:extLst>
  </p:cSld>
  <p:clrMapOvr>
    <a:masterClrMapping/>
  </p:clrMapOvr>
  <p:transition spd="med" advClick="0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75 0.37655 C -0.14635 0.38568 -0.12777 0.39507 -0.1085 0.39292 C -0.08923 0.39077 -0.06545 0.38058 -0.04878 0.3634 C -0.03212 0.34622 -0.01909 0.32341 -0.0085 0.28933 C 0.00209 0.25524 0.01354 0.20774 0.01493 0.15943 C 0.01632 0.11112 0.00816 0.05556 -1.11111E-6 7.16049E-6 " pathEditMode="relative" ptsTypes="aaaa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47 0.32743 C -0.1625 0.33736 -0.15052 0.34756 -0.1309 0.34541 C -0.11128 0.34326 -0.07725 0.33978 -0.05642 0.31428 C -0.03559 0.28878 -0.01631 0.2343 -0.00642 0.19243 C 0.00348 0.15056 0.00209 0.09447 0.00313 0.06253 C 0.00417 0.0306 0.00209 0.0153 -2.77778E-6 3.53731E-6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3009900" y="1387475"/>
            <a:ext cx="2205038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 descr="字_03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1700213"/>
            <a:ext cx="5715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 descr="字_15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43663" y="1533525"/>
            <a:ext cx="271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4518025" y="1439863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29"/>
          <p:cNvSpPr/>
          <p:nvPr/>
        </p:nvSpPr>
        <p:spPr>
          <a:xfrm>
            <a:off x="3714744" y="1997277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学</a:t>
            </a:r>
            <a:endParaRPr lang="zh-CN" alt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58" name="TextBox 2047"/>
          <p:cNvSpPr txBox="1">
            <a:spLocks noChangeArrowheads="1"/>
          </p:cNvSpPr>
          <p:nvPr/>
        </p:nvSpPr>
        <p:spPr bwMode="auto">
          <a:xfrm>
            <a:off x="7643813" y="2030413"/>
            <a:ext cx="1500187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活动</a:t>
            </a:r>
            <a:endParaRPr lang="zh-CN" altLang="en-US" sz="480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14942" y="2020296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创</a:t>
            </a:r>
          </a:p>
        </p:txBody>
      </p:sp>
      <p:sp>
        <p:nvSpPr>
          <p:cNvPr id="56" name="矩形 55"/>
          <p:cNvSpPr/>
          <p:nvPr/>
        </p:nvSpPr>
        <p:spPr>
          <a:xfrm>
            <a:off x="-71470" y="2030406"/>
            <a:ext cx="2250112" cy="83099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48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第六届</a:t>
            </a:r>
            <a:endParaRPr lang="zh-CN" altLang="en-US" sz="4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8338" y="879475"/>
            <a:ext cx="5715000" cy="8302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endParaRPr lang="en-US" altLang="zh-CN" sz="4800" b="1" dirty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" name="图片 19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1487941" y="1446848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22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6012180" y="1446848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6715140" y="2035770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新</a:t>
            </a:r>
          </a:p>
        </p:txBody>
      </p:sp>
      <p:sp>
        <p:nvSpPr>
          <p:cNvPr id="27" name="矩形 26"/>
          <p:cNvSpPr/>
          <p:nvPr/>
        </p:nvSpPr>
        <p:spPr>
          <a:xfrm>
            <a:off x="2143107" y="2035770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赛</a:t>
            </a:r>
            <a:endParaRPr lang="zh-CN" alt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76499" y="750828"/>
            <a:ext cx="516731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6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36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59" y="238017"/>
            <a:ext cx="1947158" cy="518250"/>
          </a:xfrm>
          <a:prstGeom prst="rect">
            <a:avLst/>
          </a:prstGeom>
        </p:spPr>
      </p:pic>
      <p:pic>
        <p:nvPicPr>
          <p:cNvPr id="32" name="图片 12"/>
          <p:cNvPicPr>
            <a:picLocks noChangeAspect="1"/>
          </p:cNvPicPr>
          <p:nvPr/>
        </p:nvPicPr>
        <p:blipFill rotWithShape="1">
          <a:blip r:embed="rId8"/>
          <a:srcRect l="12833" t="12393" r="13400" b="13840"/>
          <a:stretch/>
        </p:blipFill>
        <p:spPr bwMode="auto">
          <a:xfrm>
            <a:off x="745170" y="294803"/>
            <a:ext cx="1310152" cy="1310151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圆角矩形 34"/>
          <p:cNvSpPr/>
          <p:nvPr/>
        </p:nvSpPr>
        <p:spPr>
          <a:xfrm>
            <a:off x="72008" y="3823693"/>
            <a:ext cx="9252520" cy="1619127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迷你简黄草" panose="03000509000000000000" pitchFamily="65" charset="-122"/>
                <a:ea typeface="迷你简黄草" panose="03000509000000000000" pitchFamily="65" charset="-122"/>
                <a:cs typeface="Times New Roman" pitchFamily="18" charset="0"/>
              </a:rPr>
              <a:t>  </a:t>
            </a:r>
            <a:r>
              <a:rPr lang="zh-CN" altLang="en-US" sz="8000" b="1" dirty="0">
                <a:solidFill>
                  <a:srgbClr val="FFFF00"/>
                </a:solidFill>
                <a:latin typeface="迷你简黄草" panose="03000509000000000000" pitchFamily="65" charset="-122"/>
                <a:ea typeface="迷你简黄草" panose="03000509000000000000" pitchFamily="65" charset="-122"/>
                <a:cs typeface="Times New Roman" pitchFamily="18" charset="0"/>
              </a:rPr>
              <a:t>欢</a:t>
            </a:r>
            <a:r>
              <a:rPr lang="zh-CN" altLang="en-US" sz="8000" b="1" dirty="0" smtClean="0">
                <a:solidFill>
                  <a:srgbClr val="FFFF00"/>
                </a:solidFill>
                <a:latin typeface="迷你简黄草" panose="03000509000000000000" pitchFamily="65" charset="-122"/>
                <a:ea typeface="迷你简黄草" panose="03000509000000000000" pitchFamily="65" charset="-122"/>
                <a:cs typeface="Times New Roman" pitchFamily="18" charset="0"/>
              </a:rPr>
              <a:t>迎各位嘉宾莅</a:t>
            </a:r>
            <a:r>
              <a:rPr lang="zh-CN" altLang="en-US" sz="8000" b="1" dirty="0">
                <a:solidFill>
                  <a:srgbClr val="FFFF00"/>
                </a:solidFill>
                <a:latin typeface="迷你简黄草" panose="03000509000000000000" pitchFamily="65" charset="-122"/>
                <a:ea typeface="迷你简黄草" panose="03000509000000000000" pitchFamily="65" charset="-122"/>
                <a:cs typeface="Times New Roman" pitchFamily="18" charset="0"/>
              </a:rPr>
              <a:t>临！</a:t>
            </a:r>
          </a:p>
        </p:txBody>
      </p:sp>
    </p:spTree>
    <p:extLst>
      <p:ext uri="{BB962C8B-B14F-4D97-AF65-F5344CB8AC3E}">
        <p14:creationId xmlns:p14="http://schemas.microsoft.com/office/powerpoint/2010/main" val="3812451715"/>
      </p:ext>
    </p:extLst>
  </p:cSld>
  <p:clrMapOvr>
    <a:masterClrMapping/>
  </p:clrMapOvr>
  <p:transition spd="med" advClick="0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75 0.37655 C -0.14635 0.38568 -0.12777 0.39507 -0.1085 0.39292 C -0.08923 0.39077 -0.06545 0.38058 -0.04878 0.3634 C -0.03212 0.34622 -0.01909 0.32341 -0.0085 0.28933 C 0.00209 0.25524 0.01354 0.20774 0.01493 0.15943 C 0.01632 0.11112 0.00816 0.05556 -1.11111E-6 7.16049E-6 " pathEditMode="relative" ptsTypes="aaaa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47 0.32743 C -0.1625 0.33736 -0.15052 0.34756 -0.1309 0.34541 C -0.11128 0.34326 -0.07725 0.33978 -0.05642 0.31428 C -0.03559 0.28878 -0.01631 0.2343 -0.00642 0.19243 C 0.00348 0.15056 0.00209 0.09447 0.00313 0.06253 C 0.00417 0.0306 0.00209 0.0153 -2.77778E-6 3.53731E-6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3009900" y="1387475"/>
            <a:ext cx="2205038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 descr="字_03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1700213"/>
            <a:ext cx="5715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 descr="字_15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43663" y="1533525"/>
            <a:ext cx="271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4518025" y="1439863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29"/>
          <p:cNvSpPr/>
          <p:nvPr/>
        </p:nvSpPr>
        <p:spPr>
          <a:xfrm>
            <a:off x="3714744" y="1997277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学</a:t>
            </a:r>
            <a:endParaRPr lang="zh-CN" alt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58" name="TextBox 2047"/>
          <p:cNvSpPr txBox="1">
            <a:spLocks noChangeArrowheads="1"/>
          </p:cNvSpPr>
          <p:nvPr/>
        </p:nvSpPr>
        <p:spPr bwMode="auto">
          <a:xfrm>
            <a:off x="7643813" y="2030413"/>
            <a:ext cx="1500187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活动</a:t>
            </a:r>
            <a:endParaRPr lang="zh-CN" altLang="en-US" sz="480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14942" y="2020296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创</a:t>
            </a:r>
          </a:p>
        </p:txBody>
      </p:sp>
      <p:sp>
        <p:nvSpPr>
          <p:cNvPr id="56" name="矩形 55"/>
          <p:cNvSpPr/>
          <p:nvPr/>
        </p:nvSpPr>
        <p:spPr>
          <a:xfrm>
            <a:off x="-71470" y="2030406"/>
            <a:ext cx="2250112" cy="83099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48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第六届</a:t>
            </a:r>
            <a:endParaRPr lang="zh-CN" altLang="en-US" sz="4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8338" y="879475"/>
            <a:ext cx="5715000" cy="8302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endParaRPr lang="en-US" altLang="zh-CN" sz="4800" b="1" dirty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" name="图片 19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1487941" y="1446848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22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6012180" y="1446848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6715140" y="2035770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新</a:t>
            </a:r>
          </a:p>
        </p:txBody>
      </p:sp>
      <p:sp>
        <p:nvSpPr>
          <p:cNvPr id="27" name="矩形 26"/>
          <p:cNvSpPr/>
          <p:nvPr/>
        </p:nvSpPr>
        <p:spPr>
          <a:xfrm>
            <a:off x="2143107" y="2035770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赛</a:t>
            </a:r>
            <a:endParaRPr lang="zh-CN" alt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76499" y="750828"/>
            <a:ext cx="516731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6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36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59" y="238017"/>
            <a:ext cx="1947158" cy="518250"/>
          </a:xfrm>
          <a:prstGeom prst="rect">
            <a:avLst/>
          </a:prstGeom>
        </p:spPr>
      </p:pic>
      <p:pic>
        <p:nvPicPr>
          <p:cNvPr id="32" name="图片 12"/>
          <p:cNvPicPr>
            <a:picLocks noChangeAspect="1"/>
          </p:cNvPicPr>
          <p:nvPr/>
        </p:nvPicPr>
        <p:blipFill rotWithShape="1">
          <a:blip r:embed="rId8"/>
          <a:srcRect l="12833" t="12393" r="13400" b="13840"/>
          <a:stretch/>
        </p:blipFill>
        <p:spPr bwMode="auto">
          <a:xfrm>
            <a:off x="745170" y="294803"/>
            <a:ext cx="1310152" cy="1310151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圆角矩形 27"/>
          <p:cNvSpPr/>
          <p:nvPr/>
        </p:nvSpPr>
        <p:spPr>
          <a:xfrm>
            <a:off x="2654953" y="3651727"/>
            <a:ext cx="4026167" cy="1619127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9600" b="1" dirty="0" smtClean="0">
                <a:solidFill>
                  <a:srgbClr val="FFFF00"/>
                </a:solidFill>
                <a:latin typeface="迷你简黄草" panose="03000509000000000000" pitchFamily="65" charset="-122"/>
                <a:ea typeface="迷你简黄草" panose="03000509000000000000" pitchFamily="65" charset="-122"/>
                <a:cs typeface="Times New Roman" pitchFamily="18" charset="0"/>
              </a:rPr>
              <a:t>再  见</a:t>
            </a:r>
            <a:endParaRPr lang="zh-CN" altLang="en-US" sz="9600" b="1" dirty="0">
              <a:solidFill>
                <a:srgbClr val="FFFF00"/>
              </a:solidFill>
              <a:latin typeface="迷你简黄草" panose="03000509000000000000" pitchFamily="65" charset="-122"/>
              <a:ea typeface="迷你简黄草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22613"/>
      </p:ext>
    </p:extLst>
  </p:cSld>
  <p:clrMapOvr>
    <a:masterClrMapping/>
  </p:clrMapOvr>
  <p:transition spd="med" advClick="0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75 0.37655 C -0.14635 0.38568 -0.12777 0.39507 -0.1085 0.39292 C -0.08923 0.39077 -0.06545 0.38058 -0.04878 0.3634 C -0.03212 0.34622 -0.01909 0.32341 -0.0085 0.28933 C 0.00209 0.25524 0.01354 0.20774 0.01493 0.15943 C 0.01632 0.11112 0.00816 0.05556 -1.11111E-6 7.16049E-6 " pathEditMode="relative" ptsTypes="aaaa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47 0.32743 C -0.1625 0.33736 -0.15052 0.34756 -0.1309 0.34541 C -0.11128 0.34326 -0.07725 0.33978 -0.05642 0.31428 C -0.03559 0.28878 -0.01631 0.2343 -0.00642 0.19243 C 0.00348 0.15056 0.00209 0.09447 0.00313 0.06253 C 0.00417 0.0306 0.00209 0.0153 -2.77778E-6 3.53731E-6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317276" y="335773"/>
            <a:ext cx="880798" cy="839383"/>
            <a:chOff x="-97530" y="433705"/>
            <a:chExt cx="1605076" cy="152960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530" y="1536109"/>
              <a:ext cx="1605076" cy="427201"/>
            </a:xfrm>
            <a:prstGeom prst="rect">
              <a:avLst/>
            </a:prstGeom>
          </p:spPr>
        </p:pic>
        <p:pic>
          <p:nvPicPr>
            <p:cNvPr id="32" name="图片 12"/>
            <p:cNvPicPr>
              <a:picLocks noChangeAspect="1"/>
            </p:cNvPicPr>
            <p:nvPr/>
          </p:nvPicPr>
          <p:blipFill rotWithShape="1">
            <a:blip r:embed="rId5"/>
            <a:srcRect l="12833" t="12393" r="13400" b="13840"/>
            <a:stretch/>
          </p:blipFill>
          <p:spPr bwMode="auto">
            <a:xfrm>
              <a:off x="330356" y="433705"/>
              <a:ext cx="918278" cy="9182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矩形 27"/>
          <p:cNvSpPr/>
          <p:nvPr/>
        </p:nvSpPr>
        <p:spPr>
          <a:xfrm>
            <a:off x="2866665" y="170175"/>
            <a:ext cx="416890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8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2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329260" y="813821"/>
            <a:ext cx="7489404" cy="618800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en-US" altLang="zh-CN" sz="3200" b="1" dirty="0" err="1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Matlab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与建模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轮作业答辩赛</a:t>
            </a:r>
            <a:endParaRPr lang="zh-CN" altLang="en-US" sz="32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F29ACAD-1915-41AB-A16F-B60D845026F2}"/>
              </a:ext>
            </a:extLst>
          </p:cNvPr>
          <p:cNvGrpSpPr/>
          <p:nvPr/>
        </p:nvGrpSpPr>
        <p:grpSpPr>
          <a:xfrm>
            <a:off x="4231026" y="1704802"/>
            <a:ext cx="4912973" cy="4350642"/>
            <a:chOff x="2528904" y="1570789"/>
            <a:chExt cx="4248471" cy="2410696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68E1B3F7-F4F7-4FB4-827D-6F96543D3E51}"/>
                </a:ext>
              </a:extLst>
            </p:cNvPr>
            <p:cNvGrpSpPr/>
            <p:nvPr/>
          </p:nvGrpSpPr>
          <p:grpSpPr>
            <a:xfrm>
              <a:off x="2824489" y="1570789"/>
              <a:ext cx="3767585" cy="458829"/>
              <a:chOff x="605109" y="4561405"/>
              <a:chExt cx="8197213" cy="793614"/>
            </a:xfrm>
            <a:solidFill>
              <a:srgbClr val="BE0000"/>
            </a:solidFill>
          </p:grpSpPr>
          <p:grpSp>
            <p:nvGrpSpPr>
              <p:cNvPr id="46" name="组合 52">
                <a:extLst>
                  <a:ext uri="{FF2B5EF4-FFF2-40B4-BE49-F238E27FC236}">
                    <a16:creationId xmlns:a16="http://schemas.microsoft.com/office/drawing/2014/main" id="{A68AE91A-24B6-49EF-8662-64B51BC863DD}"/>
                  </a:ext>
                </a:extLst>
              </p:cNvPr>
              <p:cNvGrpSpPr/>
              <p:nvPr/>
            </p:nvGrpSpPr>
            <p:grpSpPr>
              <a:xfrm>
                <a:off x="605109" y="4561405"/>
                <a:ext cx="8197213" cy="793614"/>
                <a:chOff x="-2312656" y="-61072"/>
                <a:chExt cx="11146055" cy="696426"/>
              </a:xfr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</p:grpSpPr>
            <p:sp>
              <p:nvSpPr>
                <p:cNvPr id="48" name="圆角矩形 53">
                  <a:extLst>
                    <a:ext uri="{FF2B5EF4-FFF2-40B4-BE49-F238E27FC236}">
                      <a16:creationId xmlns:a16="http://schemas.microsoft.com/office/drawing/2014/main" id="{D7FC5D7F-CE4C-451C-8DD1-3F717DB5700D}"/>
                    </a:ext>
                  </a:extLst>
                </p:cNvPr>
                <p:cNvSpPr/>
                <p:nvPr/>
              </p:nvSpPr>
              <p:spPr>
                <a:xfrm>
                  <a:off x="-2312656" y="-61072"/>
                  <a:ext cx="11146055" cy="696426"/>
                </a:xfrm>
                <a:prstGeom prst="roundRect">
                  <a:avLst/>
                </a:prstGeom>
                <a:grpFill/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endParaRPr lang="zh-CN" altLang="en-US" sz="1050" b="1" dirty="0"/>
                </a:p>
              </p:txBody>
            </p:sp>
            <p:sp>
              <p:nvSpPr>
                <p:cNvPr id="49" name="圆角矩形 4">
                  <a:extLst>
                    <a:ext uri="{FF2B5EF4-FFF2-40B4-BE49-F238E27FC236}">
                      <a16:creationId xmlns:a16="http://schemas.microsoft.com/office/drawing/2014/main" id="{AAA69D22-6922-4718-ABFF-D852FCC97143}"/>
                    </a:ext>
                  </a:extLst>
                </p:cNvPr>
                <p:cNvSpPr/>
                <p:nvPr/>
              </p:nvSpPr>
              <p:spPr>
                <a:xfrm>
                  <a:off x="292361" y="62176"/>
                  <a:ext cx="5743405" cy="562751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0968" tIns="0" rIns="120968" bIns="0" numCol="1" spcCol="1270" anchor="ctr" anchorCtr="0">
                  <a:noAutofit/>
                </a:bodyPr>
                <a:lstStyle/>
                <a:p>
                  <a:pPr defTabSz="109982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75" dirty="0"/>
                </a:p>
              </p:txBody>
            </p:sp>
          </p:grp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32DC814-9CF9-493C-A055-F0E846FDAE83}"/>
                  </a:ext>
                </a:extLst>
              </p:cNvPr>
              <p:cNvSpPr/>
              <p:nvPr/>
            </p:nvSpPr>
            <p:spPr>
              <a:xfrm>
                <a:off x="739002" y="4689971"/>
                <a:ext cx="7588411" cy="61944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 首席评委   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田勇志</a:t>
                </a: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F95E99F-1CEE-4565-A2BD-6BFBEFCF10F7}"/>
                </a:ext>
              </a:extLst>
            </p:cNvPr>
            <p:cNvGrpSpPr/>
            <p:nvPr/>
          </p:nvGrpSpPr>
          <p:grpSpPr>
            <a:xfrm>
              <a:off x="2528904" y="2077074"/>
              <a:ext cx="4248471" cy="1904411"/>
              <a:chOff x="1763688" y="4351876"/>
              <a:chExt cx="5483426" cy="871941"/>
            </a:xfrm>
            <a:solidFill>
              <a:srgbClr val="BE0000"/>
            </a:solidFill>
          </p:grpSpPr>
          <p:sp>
            <p:nvSpPr>
              <p:cNvPr id="44" name="圆角矩形 53">
                <a:extLst>
                  <a:ext uri="{FF2B5EF4-FFF2-40B4-BE49-F238E27FC236}">
                    <a16:creationId xmlns:a16="http://schemas.microsoft.com/office/drawing/2014/main" id="{5B61DCD3-4FED-4486-ADD5-3CE9E73C37C3}"/>
                  </a:ext>
                </a:extLst>
              </p:cNvPr>
              <p:cNvSpPr/>
              <p:nvPr/>
            </p:nvSpPr>
            <p:spPr>
              <a:xfrm>
                <a:off x="1763688" y="4351876"/>
                <a:ext cx="5483426" cy="871941"/>
              </a:xfrm>
              <a:prstGeom prst="roundRect">
                <a:avLst/>
              </a:prstGeo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zh-CN" altLang="en-US" sz="1050" b="1" dirty="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DA712FA-2771-489D-AFFF-8FB3E270F302}"/>
                  </a:ext>
                </a:extLst>
              </p:cNvPr>
              <p:cNvSpPr/>
              <p:nvPr/>
            </p:nvSpPr>
            <p:spPr>
              <a:xfrm>
                <a:off x="2059949" y="4383020"/>
                <a:ext cx="4948002" cy="67931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第六届赛学创新活动组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委会副主任，博士，毕业于中国科学院安徽光机所，光电信息科学研究所教师。</a:t>
                </a:r>
                <a:r>
                  <a:rPr lang="en-US" altLang="zh-CN" sz="2800" dirty="0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《</a:t>
                </a:r>
                <a:r>
                  <a:rPr lang="en-US" altLang="zh-CN" sz="2800" dirty="0" err="1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Matlab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与建模</a:t>
                </a:r>
                <a:r>
                  <a:rPr lang="en-US" altLang="zh-CN" sz="2800" dirty="0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》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主讲老师。</a:t>
                </a:r>
                <a:endParaRPr lang="zh-CN" altLang="en-US" sz="2800" dirty="0">
                  <a:solidFill>
                    <a:srgbClr val="FFFF00"/>
                  </a:solidFill>
                  <a:latin typeface="迷你简粗倩" panose="03000509000000000000" pitchFamily="65" charset="-122"/>
                  <a:ea typeface="迷你简粗倩" panose="03000509000000000000" pitchFamily="65" charset="-122"/>
                </a:endParaRPr>
              </a:p>
            </p:txBody>
          </p:sp>
        </p:grpSp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CF06428B-9AE0-453A-B67F-B061082B50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1" r="15872"/>
          <a:stretch>
            <a:fillRect/>
          </a:stretch>
        </p:blipFill>
        <p:spPr>
          <a:xfrm>
            <a:off x="695396" y="1595693"/>
            <a:ext cx="3402910" cy="433488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10513"/>
      </p:ext>
    </p:extLst>
  </p:cSld>
  <p:clrMapOvr>
    <a:masterClrMapping/>
  </p:clrMapOvr>
  <p:transition spd="med" advClick="0" advTm="3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317276" y="335773"/>
            <a:ext cx="880798" cy="839383"/>
            <a:chOff x="-97530" y="433705"/>
            <a:chExt cx="1605076" cy="152960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530" y="1536109"/>
              <a:ext cx="1605076" cy="427201"/>
            </a:xfrm>
            <a:prstGeom prst="rect">
              <a:avLst/>
            </a:prstGeom>
          </p:spPr>
        </p:pic>
        <p:pic>
          <p:nvPicPr>
            <p:cNvPr id="32" name="图片 12"/>
            <p:cNvPicPr>
              <a:picLocks noChangeAspect="1"/>
            </p:cNvPicPr>
            <p:nvPr/>
          </p:nvPicPr>
          <p:blipFill rotWithShape="1">
            <a:blip r:embed="rId5"/>
            <a:srcRect l="12833" t="12393" r="13400" b="13840"/>
            <a:stretch/>
          </p:blipFill>
          <p:spPr bwMode="auto">
            <a:xfrm>
              <a:off x="330356" y="433705"/>
              <a:ext cx="918278" cy="9182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矩形 27"/>
          <p:cNvSpPr/>
          <p:nvPr/>
        </p:nvSpPr>
        <p:spPr>
          <a:xfrm>
            <a:off x="2866665" y="170175"/>
            <a:ext cx="416890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8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2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329260" y="813821"/>
            <a:ext cx="7489404" cy="618800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en-US" altLang="zh-CN" sz="3200" b="1" dirty="0" err="1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Matlab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与建模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轮作业答辩赛</a:t>
            </a:r>
            <a:endParaRPr lang="zh-CN" altLang="en-US" sz="32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991816" y="1729820"/>
            <a:ext cx="4912973" cy="4273633"/>
            <a:chOff x="2542561" y="1570789"/>
            <a:chExt cx="4248471" cy="2368025"/>
          </a:xfrm>
        </p:grpSpPr>
        <p:grpSp>
          <p:nvGrpSpPr>
            <p:cNvPr id="19" name="组合 18"/>
            <p:cNvGrpSpPr/>
            <p:nvPr/>
          </p:nvGrpSpPr>
          <p:grpSpPr>
            <a:xfrm>
              <a:off x="2824489" y="1570789"/>
              <a:ext cx="3767585" cy="458829"/>
              <a:chOff x="605109" y="4561405"/>
              <a:chExt cx="8197213" cy="793614"/>
            </a:xfrm>
            <a:solidFill>
              <a:srgbClr val="BE0000"/>
            </a:solidFill>
          </p:grpSpPr>
          <p:grpSp>
            <p:nvGrpSpPr>
              <p:cNvPr id="23" name="组合 52"/>
              <p:cNvGrpSpPr/>
              <p:nvPr/>
            </p:nvGrpSpPr>
            <p:grpSpPr>
              <a:xfrm>
                <a:off x="605109" y="4561405"/>
                <a:ext cx="8197213" cy="793614"/>
                <a:chOff x="-2312656" y="-61072"/>
                <a:chExt cx="11146055" cy="696426"/>
              </a:xfr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</p:grpSpPr>
            <p:sp>
              <p:nvSpPr>
                <p:cNvPr id="25" name="圆角矩形 53"/>
                <p:cNvSpPr/>
                <p:nvPr/>
              </p:nvSpPr>
              <p:spPr>
                <a:xfrm>
                  <a:off x="-2312656" y="-61072"/>
                  <a:ext cx="11146055" cy="696426"/>
                </a:xfrm>
                <a:prstGeom prst="roundRect">
                  <a:avLst/>
                </a:prstGeom>
                <a:grpFill/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endParaRPr lang="zh-CN" altLang="en-US" sz="1050" b="1" dirty="0"/>
                </a:p>
              </p:txBody>
            </p:sp>
            <p:sp>
              <p:nvSpPr>
                <p:cNvPr id="26" name="圆角矩形 4"/>
                <p:cNvSpPr/>
                <p:nvPr/>
              </p:nvSpPr>
              <p:spPr>
                <a:xfrm>
                  <a:off x="292361" y="62176"/>
                  <a:ext cx="5743405" cy="562751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0968" tIns="0" rIns="120968" bIns="0" numCol="1" spcCol="1270" anchor="ctr" anchorCtr="0">
                  <a:noAutofit/>
                </a:bodyPr>
                <a:lstStyle/>
                <a:p>
                  <a:pPr defTabSz="109982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75" dirty="0"/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>
                <a:off x="1095647" y="4689971"/>
                <a:ext cx="7094703" cy="61944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嘉宾评委  </a:t>
                </a:r>
                <a:r>
                  <a:rPr lang="zh-CN" altLang="en-US" sz="3600" dirty="0" smtClean="0">
                    <a:solidFill>
                      <a:schemeClr val="bg1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闫磊磊</a:t>
                </a:r>
                <a:endParaRPr lang="zh-CN" altLang="en-US" sz="3600" dirty="0">
                  <a:solidFill>
                    <a:schemeClr val="bg1"/>
                  </a:solidFill>
                  <a:latin typeface="方正粗倩_GBK" panose="03000509000000000000" pitchFamily="65" charset="-122"/>
                  <a:ea typeface="方正粗倩_GBK" panose="03000509000000000000" pitchFamily="65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542561" y="2034403"/>
              <a:ext cx="4248471" cy="1904411"/>
              <a:chOff x="1781315" y="4332339"/>
              <a:chExt cx="5483426" cy="871941"/>
            </a:xfrm>
            <a:solidFill>
              <a:srgbClr val="BE0000"/>
            </a:solidFill>
          </p:grpSpPr>
          <p:sp>
            <p:nvSpPr>
              <p:cNvPr id="21" name="圆角矩形 53"/>
              <p:cNvSpPr/>
              <p:nvPr/>
            </p:nvSpPr>
            <p:spPr>
              <a:xfrm>
                <a:off x="1781315" y="4332339"/>
                <a:ext cx="5483426" cy="871941"/>
              </a:xfrm>
              <a:prstGeom prst="roundRect">
                <a:avLst/>
              </a:prstGeo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zh-CN" altLang="en-US" sz="1050" b="1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078105" y="4358864"/>
                <a:ext cx="5012161" cy="78862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第六届赛学创新活动组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委会副主任，博士，毕业于中科院武汉物数所，光电信息科学研究所教</a:t>
                </a:r>
                <a:r>
                  <a:rPr lang="zh-CN" altLang="en-US" sz="2400" dirty="0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师，主讲</a:t>
                </a:r>
                <a:r>
                  <a:rPr lang="en-US" altLang="zh-CN" sz="2400" dirty="0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《</a:t>
                </a:r>
                <a:r>
                  <a:rPr lang="en-US" altLang="zh-CN" sz="2400" dirty="0" err="1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Matlab</a:t>
                </a:r>
                <a:r>
                  <a:rPr lang="zh-CN" altLang="en-US" sz="2400" dirty="0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与建模</a:t>
                </a:r>
                <a:r>
                  <a:rPr lang="en-US" altLang="zh-CN" sz="2400" dirty="0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》</a:t>
                </a:r>
                <a:r>
                  <a:rPr lang="zh-CN" altLang="en-US" sz="2400" dirty="0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等。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郑州大学青年拔尖人</a:t>
                </a:r>
                <a:r>
                  <a:rPr lang="zh-CN" altLang="en-US" sz="2400" dirty="0" smtClean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才，荣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获中科院院长特别奖 目前发表</a:t>
                </a:r>
                <a:r>
                  <a:rPr lang="en-US" altLang="zh-CN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SCI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论文</a:t>
                </a:r>
                <a:r>
                  <a:rPr lang="en-US" altLang="zh-CN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20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余篇，其中包括中科院一区</a:t>
                </a:r>
                <a:r>
                  <a:rPr lang="en-US" altLang="zh-CN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4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篇。</a:t>
                </a:r>
              </a:p>
            </p:txBody>
          </p:sp>
        </p:grpSp>
      </p:grp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9" b="7415"/>
          <a:stretch/>
        </p:blipFill>
        <p:spPr>
          <a:xfrm>
            <a:off x="523969" y="1546966"/>
            <a:ext cx="3256527" cy="436731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756"/>
      </p:ext>
    </p:extLst>
  </p:cSld>
  <p:clrMapOvr>
    <a:masterClrMapping/>
  </p:clrMapOvr>
  <p:transition spd="med" advClick="0" advTm="3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317276" y="335773"/>
            <a:ext cx="880798" cy="839383"/>
            <a:chOff x="-97530" y="433705"/>
            <a:chExt cx="1605076" cy="152960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530" y="1536109"/>
              <a:ext cx="1605076" cy="427201"/>
            </a:xfrm>
            <a:prstGeom prst="rect">
              <a:avLst/>
            </a:prstGeom>
          </p:spPr>
        </p:pic>
        <p:pic>
          <p:nvPicPr>
            <p:cNvPr id="32" name="图片 12"/>
            <p:cNvPicPr>
              <a:picLocks noChangeAspect="1"/>
            </p:cNvPicPr>
            <p:nvPr/>
          </p:nvPicPr>
          <p:blipFill rotWithShape="1">
            <a:blip r:embed="rId5"/>
            <a:srcRect l="12833" t="12393" r="13400" b="13840"/>
            <a:stretch/>
          </p:blipFill>
          <p:spPr bwMode="auto">
            <a:xfrm>
              <a:off x="330356" y="433705"/>
              <a:ext cx="918278" cy="9182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矩形 27"/>
          <p:cNvSpPr/>
          <p:nvPr/>
        </p:nvSpPr>
        <p:spPr>
          <a:xfrm>
            <a:off x="2866665" y="170175"/>
            <a:ext cx="416890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8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2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329260" y="813821"/>
            <a:ext cx="7489404" cy="618800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en-US" altLang="zh-CN" sz="3200" b="1" dirty="0" err="1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Matlab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与建模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轮作业答辩赛</a:t>
            </a:r>
            <a:endParaRPr lang="zh-CN" altLang="en-US" sz="32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2FEE9F5-C08A-4944-8A84-587B4349AABB}"/>
              </a:ext>
            </a:extLst>
          </p:cNvPr>
          <p:cNvGrpSpPr/>
          <p:nvPr/>
        </p:nvGrpSpPr>
        <p:grpSpPr>
          <a:xfrm>
            <a:off x="4231027" y="1618070"/>
            <a:ext cx="4912973" cy="4350640"/>
            <a:chOff x="2528904" y="1570790"/>
            <a:chExt cx="4248471" cy="241069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BD811E5-90E3-4D06-9943-C9D62D69FFBF}"/>
                </a:ext>
              </a:extLst>
            </p:cNvPr>
            <p:cNvGrpSpPr/>
            <p:nvPr/>
          </p:nvGrpSpPr>
          <p:grpSpPr>
            <a:xfrm>
              <a:off x="2824489" y="1570790"/>
              <a:ext cx="3767585" cy="458829"/>
              <a:chOff x="605109" y="4561405"/>
              <a:chExt cx="8197213" cy="793614"/>
            </a:xfrm>
            <a:solidFill>
              <a:srgbClr val="BE0000"/>
            </a:solidFill>
          </p:grpSpPr>
          <p:grpSp>
            <p:nvGrpSpPr>
              <p:cNvPr id="13" name="组合 52">
                <a:extLst>
                  <a:ext uri="{FF2B5EF4-FFF2-40B4-BE49-F238E27FC236}">
                    <a16:creationId xmlns:a16="http://schemas.microsoft.com/office/drawing/2014/main" id="{E3767BA6-E2BC-458A-A86D-6747A128D3A7}"/>
                  </a:ext>
                </a:extLst>
              </p:cNvPr>
              <p:cNvGrpSpPr/>
              <p:nvPr/>
            </p:nvGrpSpPr>
            <p:grpSpPr>
              <a:xfrm>
                <a:off x="605109" y="4561405"/>
                <a:ext cx="8197213" cy="793614"/>
                <a:chOff x="-2312656" y="-61072"/>
                <a:chExt cx="11146055" cy="696426"/>
              </a:xfr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</p:grpSpPr>
            <p:sp>
              <p:nvSpPr>
                <p:cNvPr id="15" name="圆角矩形 53">
                  <a:extLst>
                    <a:ext uri="{FF2B5EF4-FFF2-40B4-BE49-F238E27FC236}">
                      <a16:creationId xmlns:a16="http://schemas.microsoft.com/office/drawing/2014/main" id="{8B75467E-95CE-43E6-AEBD-AD89352E3FD4}"/>
                    </a:ext>
                  </a:extLst>
                </p:cNvPr>
                <p:cNvSpPr/>
                <p:nvPr/>
              </p:nvSpPr>
              <p:spPr>
                <a:xfrm>
                  <a:off x="-2312656" y="-61072"/>
                  <a:ext cx="11146055" cy="696426"/>
                </a:xfrm>
                <a:prstGeom prst="roundRect">
                  <a:avLst/>
                </a:prstGeom>
                <a:grpFill/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endParaRPr lang="zh-CN" altLang="en-US" sz="1050" b="1" dirty="0"/>
                </a:p>
              </p:txBody>
            </p:sp>
            <p:sp>
              <p:nvSpPr>
                <p:cNvPr id="16" name="圆角矩形 4">
                  <a:extLst>
                    <a:ext uri="{FF2B5EF4-FFF2-40B4-BE49-F238E27FC236}">
                      <a16:creationId xmlns:a16="http://schemas.microsoft.com/office/drawing/2014/main" id="{14ECB390-3B03-4C68-91E6-87AFD72EFB60}"/>
                    </a:ext>
                  </a:extLst>
                </p:cNvPr>
                <p:cNvSpPr/>
                <p:nvPr/>
              </p:nvSpPr>
              <p:spPr>
                <a:xfrm>
                  <a:off x="292361" y="62176"/>
                  <a:ext cx="5743405" cy="562751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0968" tIns="0" rIns="120968" bIns="0" numCol="1" spcCol="1270" anchor="ctr" anchorCtr="0">
                  <a:noAutofit/>
                </a:bodyPr>
                <a:lstStyle/>
                <a:p>
                  <a:pPr defTabSz="109982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75" dirty="0"/>
                </a:p>
              </p:txBody>
            </p:sp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8B71C53-7D55-4460-90B5-2A8CBDE64C65}"/>
                  </a:ext>
                </a:extLst>
              </p:cNvPr>
              <p:cNvSpPr/>
              <p:nvPr/>
            </p:nvSpPr>
            <p:spPr>
              <a:xfrm>
                <a:off x="1012955" y="4648446"/>
                <a:ext cx="7672356" cy="61944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rgbClr val="FFFF00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学生评委   </a:t>
                </a:r>
                <a:r>
                  <a:rPr lang="zh-CN" altLang="en-US" sz="3600" dirty="0" smtClean="0">
                    <a:solidFill>
                      <a:schemeClr val="bg1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范岩</a:t>
                </a:r>
                <a:endParaRPr lang="zh-CN" altLang="en-US" sz="3600" dirty="0">
                  <a:solidFill>
                    <a:schemeClr val="bg1"/>
                  </a:solidFill>
                  <a:latin typeface="方正粗倩繁体" panose="03000509000000000000" pitchFamily="65" charset="-122"/>
                  <a:ea typeface="方正粗倩繁体" panose="03000509000000000000" pitchFamily="65" charset="-122"/>
                </a:endParaRPr>
              </a:p>
            </p:txBody>
          </p:sp>
        </p:grpSp>
        <p:sp>
          <p:nvSpPr>
            <p:cNvPr id="11" name="圆角矩形 53">
              <a:extLst>
                <a:ext uri="{FF2B5EF4-FFF2-40B4-BE49-F238E27FC236}">
                  <a16:creationId xmlns:a16="http://schemas.microsoft.com/office/drawing/2014/main" id="{DFEBA77A-AD5A-416D-A82E-E2DBD2F535AF}"/>
                </a:ext>
              </a:extLst>
            </p:cNvPr>
            <p:cNvSpPr/>
            <p:nvPr/>
          </p:nvSpPr>
          <p:spPr>
            <a:xfrm>
              <a:off x="2528904" y="2077074"/>
              <a:ext cx="4248471" cy="1904411"/>
            </a:xfrm>
            <a:prstGeom prst="roundRect">
              <a:avLst/>
            </a:prstGeom>
            <a:solidFill>
              <a:srgbClr val="BE000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zh-CN" altLang="en-US" sz="1050" b="1" dirty="0"/>
            </a:p>
          </p:txBody>
        </p:sp>
      </p:grpSp>
      <p:pic>
        <p:nvPicPr>
          <p:cNvPr id="3076" name="Picture 4" descr="http://zzu-saixue.com/data/images/honor/30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t="11643" r="4878"/>
          <a:stretch/>
        </p:blipFill>
        <p:spPr bwMode="auto">
          <a:xfrm>
            <a:off x="552082" y="1803114"/>
            <a:ext cx="3340854" cy="396429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089D23F-4696-4F93-9514-4EF0141FB570}"/>
              </a:ext>
            </a:extLst>
          </p:cNvPr>
          <p:cNvSpPr/>
          <p:nvPr/>
        </p:nvSpPr>
        <p:spPr>
          <a:xfrm>
            <a:off x="4496467" y="2654534"/>
            <a:ext cx="4433250" cy="2677658"/>
          </a:xfrm>
          <a:prstGeom prst="rect">
            <a:avLst/>
          </a:prstGeom>
          <a:solidFill>
            <a:srgbClr val="BE0000"/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物理学院（微电子学院</a:t>
            </a:r>
            <a:r>
              <a:rPr lang="zh-CN" altLang="en-US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）第六届赛学创新活动技</a:t>
            </a:r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术委员，</a:t>
            </a:r>
            <a:r>
              <a:rPr lang="en-US" altLang="zh-CN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2019</a:t>
            </a:r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级电子科学与技术专</a:t>
            </a:r>
            <a:r>
              <a:rPr lang="zh-CN" altLang="en-US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业学</a:t>
            </a:r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生</a:t>
            </a:r>
            <a:r>
              <a:rPr lang="zh-CN" altLang="en-US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。获</a:t>
            </a:r>
            <a:r>
              <a:rPr lang="en-US" altLang="zh-CN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2020</a:t>
            </a:r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年美国大学生数学建模竞</a:t>
            </a:r>
            <a:r>
              <a:rPr lang="zh-CN" altLang="en-US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赛三等奖，第五届赛学创新活动</a:t>
            </a:r>
            <a:r>
              <a:rPr lang="en-US" altLang="zh-CN" sz="2400" dirty="0" err="1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Matlab</a:t>
            </a:r>
            <a:r>
              <a:rPr lang="zh-CN" altLang="en-US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与建模答</a:t>
            </a:r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辩</a:t>
            </a:r>
            <a:r>
              <a:rPr lang="zh-CN" altLang="en-US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赛</a:t>
            </a:r>
            <a:r>
              <a:rPr lang="en-US" altLang="zh-CN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10</a:t>
            </a:r>
            <a:r>
              <a:rPr lang="zh-CN" altLang="en-US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强。</a:t>
            </a:r>
            <a:endParaRPr lang="zh-CN" altLang="en-US" sz="2400" dirty="0">
              <a:solidFill>
                <a:srgbClr val="FFFF00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208313"/>
      </p:ext>
    </p:extLst>
  </p:cSld>
  <p:clrMapOvr>
    <a:masterClrMapping/>
  </p:clrMapOvr>
  <p:transition spd="med" advClick="0" advTm="3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317276" y="335773"/>
            <a:ext cx="880798" cy="839383"/>
            <a:chOff x="-97530" y="433705"/>
            <a:chExt cx="1605076" cy="152960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530" y="1536109"/>
              <a:ext cx="1605076" cy="427201"/>
            </a:xfrm>
            <a:prstGeom prst="rect">
              <a:avLst/>
            </a:prstGeom>
          </p:spPr>
        </p:pic>
        <p:pic>
          <p:nvPicPr>
            <p:cNvPr id="32" name="图片 12"/>
            <p:cNvPicPr>
              <a:picLocks noChangeAspect="1"/>
            </p:cNvPicPr>
            <p:nvPr/>
          </p:nvPicPr>
          <p:blipFill rotWithShape="1">
            <a:blip r:embed="rId5"/>
            <a:srcRect l="12833" t="12393" r="13400" b="13840"/>
            <a:stretch/>
          </p:blipFill>
          <p:spPr bwMode="auto">
            <a:xfrm>
              <a:off x="330356" y="433705"/>
              <a:ext cx="918278" cy="9182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矩形 27"/>
          <p:cNvSpPr/>
          <p:nvPr/>
        </p:nvSpPr>
        <p:spPr>
          <a:xfrm>
            <a:off x="2866665" y="170175"/>
            <a:ext cx="416890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8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2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329260" y="813821"/>
            <a:ext cx="7489404" cy="618800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en-US" altLang="zh-CN" sz="3200" b="1" dirty="0" err="1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Matlab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与建模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轮作业答辩赛</a:t>
            </a:r>
            <a:endParaRPr lang="zh-CN" altLang="en-US" sz="32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2FEE9F5-C08A-4944-8A84-587B4349AABB}"/>
              </a:ext>
            </a:extLst>
          </p:cNvPr>
          <p:cNvGrpSpPr/>
          <p:nvPr/>
        </p:nvGrpSpPr>
        <p:grpSpPr>
          <a:xfrm>
            <a:off x="4231027" y="1618070"/>
            <a:ext cx="4912973" cy="4350640"/>
            <a:chOff x="2528904" y="1570790"/>
            <a:chExt cx="4248471" cy="241069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BD811E5-90E3-4D06-9943-C9D62D69FFBF}"/>
                </a:ext>
              </a:extLst>
            </p:cNvPr>
            <p:cNvGrpSpPr/>
            <p:nvPr/>
          </p:nvGrpSpPr>
          <p:grpSpPr>
            <a:xfrm>
              <a:off x="2824489" y="1570790"/>
              <a:ext cx="3767585" cy="458829"/>
              <a:chOff x="605109" y="4561405"/>
              <a:chExt cx="8197213" cy="793614"/>
            </a:xfrm>
            <a:solidFill>
              <a:srgbClr val="BE0000"/>
            </a:solidFill>
          </p:grpSpPr>
          <p:grpSp>
            <p:nvGrpSpPr>
              <p:cNvPr id="13" name="组合 52">
                <a:extLst>
                  <a:ext uri="{FF2B5EF4-FFF2-40B4-BE49-F238E27FC236}">
                    <a16:creationId xmlns:a16="http://schemas.microsoft.com/office/drawing/2014/main" id="{E3767BA6-E2BC-458A-A86D-6747A128D3A7}"/>
                  </a:ext>
                </a:extLst>
              </p:cNvPr>
              <p:cNvGrpSpPr/>
              <p:nvPr/>
            </p:nvGrpSpPr>
            <p:grpSpPr>
              <a:xfrm>
                <a:off x="605109" y="4561405"/>
                <a:ext cx="8197213" cy="793614"/>
                <a:chOff x="-2312656" y="-61072"/>
                <a:chExt cx="11146055" cy="696426"/>
              </a:xfr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</p:grpSpPr>
            <p:sp>
              <p:nvSpPr>
                <p:cNvPr id="15" name="圆角矩形 53">
                  <a:extLst>
                    <a:ext uri="{FF2B5EF4-FFF2-40B4-BE49-F238E27FC236}">
                      <a16:creationId xmlns:a16="http://schemas.microsoft.com/office/drawing/2014/main" id="{8B75467E-95CE-43E6-AEBD-AD89352E3FD4}"/>
                    </a:ext>
                  </a:extLst>
                </p:cNvPr>
                <p:cNvSpPr/>
                <p:nvPr/>
              </p:nvSpPr>
              <p:spPr>
                <a:xfrm>
                  <a:off x="-2312656" y="-61072"/>
                  <a:ext cx="11146055" cy="696426"/>
                </a:xfrm>
                <a:prstGeom prst="roundRect">
                  <a:avLst/>
                </a:prstGeom>
                <a:grpFill/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endParaRPr lang="zh-CN" altLang="en-US" sz="1050" b="1" dirty="0"/>
                </a:p>
              </p:txBody>
            </p:sp>
            <p:sp>
              <p:nvSpPr>
                <p:cNvPr id="16" name="圆角矩形 4">
                  <a:extLst>
                    <a:ext uri="{FF2B5EF4-FFF2-40B4-BE49-F238E27FC236}">
                      <a16:creationId xmlns:a16="http://schemas.microsoft.com/office/drawing/2014/main" id="{14ECB390-3B03-4C68-91E6-87AFD72EFB60}"/>
                    </a:ext>
                  </a:extLst>
                </p:cNvPr>
                <p:cNvSpPr/>
                <p:nvPr/>
              </p:nvSpPr>
              <p:spPr>
                <a:xfrm>
                  <a:off x="292361" y="62176"/>
                  <a:ext cx="5743405" cy="562751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0968" tIns="0" rIns="120968" bIns="0" numCol="1" spcCol="1270" anchor="ctr" anchorCtr="0">
                  <a:noAutofit/>
                </a:bodyPr>
                <a:lstStyle/>
                <a:p>
                  <a:pPr defTabSz="109982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75" dirty="0"/>
                </a:p>
              </p:txBody>
            </p:sp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8B71C53-7D55-4460-90B5-2A8CBDE64C65}"/>
                  </a:ext>
                </a:extLst>
              </p:cNvPr>
              <p:cNvSpPr/>
              <p:nvPr/>
            </p:nvSpPr>
            <p:spPr>
              <a:xfrm>
                <a:off x="1012955" y="4648449"/>
                <a:ext cx="7672356" cy="61944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rgbClr val="FFFF00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学生评委   </a:t>
                </a:r>
                <a:r>
                  <a:rPr lang="zh-CN" altLang="en-US" sz="3600" dirty="0" smtClean="0">
                    <a:solidFill>
                      <a:schemeClr val="bg1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严肃</a:t>
                </a:r>
                <a:endParaRPr lang="zh-CN" altLang="en-US" sz="3600" dirty="0">
                  <a:solidFill>
                    <a:schemeClr val="bg1"/>
                  </a:solidFill>
                  <a:latin typeface="方正粗倩繁体" panose="03000509000000000000" pitchFamily="65" charset="-122"/>
                  <a:ea typeface="方正粗倩繁体" panose="03000509000000000000" pitchFamily="65" charset="-122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6AD270C-C02D-4D97-9DE7-443C4962DA0D}"/>
                </a:ext>
              </a:extLst>
            </p:cNvPr>
            <p:cNvGrpSpPr/>
            <p:nvPr/>
          </p:nvGrpSpPr>
          <p:grpSpPr>
            <a:xfrm>
              <a:off x="2528904" y="2077074"/>
              <a:ext cx="4248471" cy="1904411"/>
              <a:chOff x="1763688" y="4351876"/>
              <a:chExt cx="5483426" cy="871941"/>
            </a:xfrm>
            <a:solidFill>
              <a:srgbClr val="BE0000"/>
            </a:solidFill>
          </p:grpSpPr>
          <p:sp>
            <p:nvSpPr>
              <p:cNvPr id="11" name="圆角矩形 53">
                <a:extLst>
                  <a:ext uri="{FF2B5EF4-FFF2-40B4-BE49-F238E27FC236}">
                    <a16:creationId xmlns:a16="http://schemas.microsoft.com/office/drawing/2014/main" id="{DFEBA77A-AD5A-416D-A82E-E2DBD2F535AF}"/>
                  </a:ext>
                </a:extLst>
              </p:cNvPr>
              <p:cNvSpPr/>
              <p:nvPr/>
            </p:nvSpPr>
            <p:spPr>
              <a:xfrm>
                <a:off x="1763688" y="4351876"/>
                <a:ext cx="5483426" cy="871941"/>
              </a:xfrm>
              <a:prstGeom prst="roundRect">
                <a:avLst/>
              </a:prstGeo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zh-CN" altLang="en-US" sz="1050" b="1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089D23F-4696-4F93-9514-4EF0141FB570}"/>
                  </a:ext>
                </a:extLst>
              </p:cNvPr>
              <p:cNvSpPr/>
              <p:nvPr/>
            </p:nvSpPr>
            <p:spPr>
              <a:xfrm>
                <a:off x="2059949" y="4383020"/>
                <a:ext cx="4948002" cy="67931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物理学院（微电子学院</a:t>
                </a:r>
                <a:r>
                  <a:rPr lang="zh-CN" altLang="en-US" sz="24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）第六届赛学创新活动技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术委员，</a:t>
                </a:r>
                <a:r>
                  <a:rPr lang="en-US" altLang="zh-CN" sz="24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2019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级电子科学与技术专</a:t>
                </a:r>
                <a:r>
                  <a:rPr lang="zh-CN" altLang="en-US" sz="24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业学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生</a:t>
                </a:r>
                <a:r>
                  <a:rPr lang="zh-CN" altLang="en-US" sz="24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。获</a:t>
                </a:r>
                <a:r>
                  <a:rPr lang="en-US" altLang="zh-CN" sz="24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2020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年美国大学生数学建模竞赛二等</a:t>
                </a:r>
                <a:r>
                  <a:rPr lang="zh-CN" altLang="en-US" sz="24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奖，第五届赛学创新活动</a:t>
                </a:r>
                <a:r>
                  <a:rPr lang="en-US" altLang="zh-CN" sz="2400" dirty="0" err="1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Matlab</a:t>
                </a:r>
                <a:r>
                  <a:rPr lang="zh-CN" altLang="en-US" sz="24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与建模答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辩</a:t>
                </a:r>
                <a:r>
                  <a:rPr lang="zh-CN" altLang="en-US" sz="24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赛</a:t>
                </a:r>
                <a:r>
                  <a:rPr lang="en-US" altLang="zh-CN" sz="24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20</a:t>
                </a:r>
                <a:r>
                  <a:rPr lang="zh-CN" altLang="en-US" sz="24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强。</a:t>
                </a:r>
                <a:endParaRPr lang="zh-CN" altLang="en-US" sz="2400" dirty="0">
                  <a:solidFill>
                    <a:srgbClr val="FFFF0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81" y="1618070"/>
            <a:ext cx="3035767" cy="42311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59635"/>
      </p:ext>
    </p:extLst>
  </p:cSld>
  <p:clrMapOvr>
    <a:masterClrMapping/>
  </p:clrMapOvr>
  <p:transition spd="med" advClick="0" advTm="3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317276" y="335773"/>
            <a:ext cx="880798" cy="839383"/>
            <a:chOff x="-97530" y="433705"/>
            <a:chExt cx="1605076" cy="152960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530" y="1536109"/>
              <a:ext cx="1605076" cy="427201"/>
            </a:xfrm>
            <a:prstGeom prst="rect">
              <a:avLst/>
            </a:prstGeom>
          </p:spPr>
        </p:pic>
        <p:pic>
          <p:nvPicPr>
            <p:cNvPr id="32" name="图片 12"/>
            <p:cNvPicPr>
              <a:picLocks noChangeAspect="1"/>
            </p:cNvPicPr>
            <p:nvPr/>
          </p:nvPicPr>
          <p:blipFill rotWithShape="1">
            <a:blip r:embed="rId5"/>
            <a:srcRect l="12833" t="12393" r="13400" b="13840"/>
            <a:stretch/>
          </p:blipFill>
          <p:spPr bwMode="auto">
            <a:xfrm>
              <a:off x="330356" y="433705"/>
              <a:ext cx="918278" cy="9182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矩形 27"/>
          <p:cNvSpPr/>
          <p:nvPr/>
        </p:nvSpPr>
        <p:spPr>
          <a:xfrm>
            <a:off x="2866665" y="170175"/>
            <a:ext cx="416890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8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2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329260" y="813821"/>
            <a:ext cx="7489404" cy="618800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en-US" altLang="zh-CN" sz="3200" b="1" dirty="0" err="1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Matlab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与建模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轮作业答辩赛</a:t>
            </a:r>
            <a:endParaRPr lang="zh-CN" altLang="en-US" sz="32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2FEE9F5-C08A-4944-8A84-587B4349AABB}"/>
              </a:ext>
            </a:extLst>
          </p:cNvPr>
          <p:cNvGrpSpPr/>
          <p:nvPr/>
        </p:nvGrpSpPr>
        <p:grpSpPr>
          <a:xfrm>
            <a:off x="4231027" y="1618070"/>
            <a:ext cx="4912973" cy="4350640"/>
            <a:chOff x="2528904" y="1570790"/>
            <a:chExt cx="4248471" cy="241069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BD811E5-90E3-4D06-9943-C9D62D69FFBF}"/>
                </a:ext>
              </a:extLst>
            </p:cNvPr>
            <p:cNvGrpSpPr/>
            <p:nvPr/>
          </p:nvGrpSpPr>
          <p:grpSpPr>
            <a:xfrm>
              <a:off x="2824489" y="1570790"/>
              <a:ext cx="3767585" cy="458829"/>
              <a:chOff x="605109" y="4561405"/>
              <a:chExt cx="8197213" cy="793614"/>
            </a:xfrm>
            <a:solidFill>
              <a:srgbClr val="BE0000"/>
            </a:solidFill>
          </p:grpSpPr>
          <p:grpSp>
            <p:nvGrpSpPr>
              <p:cNvPr id="13" name="组合 52">
                <a:extLst>
                  <a:ext uri="{FF2B5EF4-FFF2-40B4-BE49-F238E27FC236}">
                    <a16:creationId xmlns:a16="http://schemas.microsoft.com/office/drawing/2014/main" id="{E3767BA6-E2BC-458A-A86D-6747A128D3A7}"/>
                  </a:ext>
                </a:extLst>
              </p:cNvPr>
              <p:cNvGrpSpPr/>
              <p:nvPr/>
            </p:nvGrpSpPr>
            <p:grpSpPr>
              <a:xfrm>
                <a:off x="605109" y="4561405"/>
                <a:ext cx="8197213" cy="793614"/>
                <a:chOff x="-2312656" y="-61072"/>
                <a:chExt cx="11146055" cy="696426"/>
              </a:xfr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</p:grpSpPr>
            <p:sp>
              <p:nvSpPr>
                <p:cNvPr id="15" name="圆角矩形 53">
                  <a:extLst>
                    <a:ext uri="{FF2B5EF4-FFF2-40B4-BE49-F238E27FC236}">
                      <a16:creationId xmlns:a16="http://schemas.microsoft.com/office/drawing/2014/main" id="{8B75467E-95CE-43E6-AEBD-AD89352E3FD4}"/>
                    </a:ext>
                  </a:extLst>
                </p:cNvPr>
                <p:cNvSpPr/>
                <p:nvPr/>
              </p:nvSpPr>
              <p:spPr>
                <a:xfrm>
                  <a:off x="-2312656" y="-61072"/>
                  <a:ext cx="11146055" cy="696426"/>
                </a:xfrm>
                <a:prstGeom prst="roundRect">
                  <a:avLst/>
                </a:prstGeom>
                <a:grpFill/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endParaRPr lang="zh-CN" altLang="en-US" sz="1050" b="1" dirty="0"/>
                </a:p>
              </p:txBody>
            </p:sp>
            <p:sp>
              <p:nvSpPr>
                <p:cNvPr id="16" name="圆角矩形 4">
                  <a:extLst>
                    <a:ext uri="{FF2B5EF4-FFF2-40B4-BE49-F238E27FC236}">
                      <a16:creationId xmlns:a16="http://schemas.microsoft.com/office/drawing/2014/main" id="{14ECB390-3B03-4C68-91E6-87AFD72EFB60}"/>
                    </a:ext>
                  </a:extLst>
                </p:cNvPr>
                <p:cNvSpPr/>
                <p:nvPr/>
              </p:nvSpPr>
              <p:spPr>
                <a:xfrm>
                  <a:off x="292361" y="62176"/>
                  <a:ext cx="5743405" cy="562751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0968" tIns="0" rIns="120968" bIns="0" numCol="1" spcCol="1270" anchor="ctr" anchorCtr="0">
                  <a:noAutofit/>
                </a:bodyPr>
                <a:lstStyle/>
                <a:p>
                  <a:pPr defTabSz="109982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75" dirty="0"/>
                </a:p>
              </p:txBody>
            </p:sp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8B71C53-7D55-4460-90B5-2A8CBDE64C65}"/>
                  </a:ext>
                </a:extLst>
              </p:cNvPr>
              <p:cNvSpPr/>
              <p:nvPr/>
            </p:nvSpPr>
            <p:spPr>
              <a:xfrm>
                <a:off x="1012955" y="4648449"/>
                <a:ext cx="7672356" cy="61944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rgbClr val="FFFF00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学生评委   </a:t>
                </a:r>
                <a:r>
                  <a:rPr lang="zh-CN" altLang="en-US" sz="3600" dirty="0" smtClean="0">
                    <a:solidFill>
                      <a:schemeClr val="bg1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厉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婉琪</a:t>
                </a:r>
              </a:p>
            </p:txBody>
          </p:sp>
        </p:grpSp>
        <p:sp>
          <p:nvSpPr>
            <p:cNvPr id="11" name="圆角矩形 53">
              <a:extLst>
                <a:ext uri="{FF2B5EF4-FFF2-40B4-BE49-F238E27FC236}">
                  <a16:creationId xmlns:a16="http://schemas.microsoft.com/office/drawing/2014/main" id="{DFEBA77A-AD5A-416D-A82E-E2DBD2F535AF}"/>
                </a:ext>
              </a:extLst>
            </p:cNvPr>
            <p:cNvSpPr/>
            <p:nvPr/>
          </p:nvSpPr>
          <p:spPr>
            <a:xfrm>
              <a:off x="2528904" y="2077074"/>
              <a:ext cx="4248471" cy="1904411"/>
            </a:xfrm>
            <a:prstGeom prst="roundRect">
              <a:avLst/>
            </a:prstGeom>
            <a:solidFill>
              <a:srgbClr val="BE000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zh-CN" altLang="en-US" sz="1050" b="1" dirty="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089D23F-4696-4F93-9514-4EF0141FB570}"/>
              </a:ext>
            </a:extLst>
          </p:cNvPr>
          <p:cNvSpPr/>
          <p:nvPr/>
        </p:nvSpPr>
        <p:spPr>
          <a:xfrm>
            <a:off x="4496467" y="2654534"/>
            <a:ext cx="4433250" cy="2677658"/>
          </a:xfrm>
          <a:prstGeom prst="rect">
            <a:avLst/>
          </a:prstGeom>
          <a:solidFill>
            <a:srgbClr val="BE0000"/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物理学院（微电子学院</a:t>
            </a:r>
            <a:r>
              <a:rPr lang="zh-CN" altLang="en-US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）第六届赛学创新活动技</a:t>
            </a:r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术委员，</a:t>
            </a:r>
            <a:r>
              <a:rPr lang="en-US" altLang="zh-CN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2019</a:t>
            </a:r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级电子科学与技术专</a:t>
            </a:r>
            <a:r>
              <a:rPr lang="zh-CN" altLang="en-US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业学</a:t>
            </a:r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生</a:t>
            </a:r>
            <a:r>
              <a:rPr lang="zh-CN" altLang="en-US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。获</a:t>
            </a:r>
            <a:r>
              <a:rPr lang="en-US" altLang="zh-CN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2020</a:t>
            </a:r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年美国大学生数学建模竞</a:t>
            </a:r>
            <a:r>
              <a:rPr lang="zh-CN" altLang="en-US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赛三等奖，第五届赛学创新活动</a:t>
            </a:r>
            <a:r>
              <a:rPr lang="en-US" altLang="zh-CN" sz="2400" dirty="0" err="1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Matlab</a:t>
            </a:r>
            <a:r>
              <a:rPr lang="zh-CN" altLang="en-US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与建模答</a:t>
            </a:r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辩</a:t>
            </a:r>
            <a:r>
              <a:rPr lang="zh-CN" altLang="en-US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赛</a:t>
            </a:r>
            <a:r>
              <a:rPr lang="en-US" altLang="zh-CN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20</a:t>
            </a:r>
            <a:r>
              <a:rPr lang="zh-CN" altLang="en-US" sz="2400" dirty="0" smtClean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强。</a:t>
            </a:r>
            <a:endParaRPr lang="zh-CN" altLang="en-US" sz="2400" dirty="0">
              <a:solidFill>
                <a:srgbClr val="FFFF00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" t="4981" r="24486"/>
          <a:stretch/>
        </p:blipFill>
        <p:spPr>
          <a:xfrm>
            <a:off x="827583" y="1878980"/>
            <a:ext cx="3155073" cy="403922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34119"/>
      </p:ext>
    </p:extLst>
  </p:cSld>
  <p:clrMapOvr>
    <a:masterClrMapping/>
  </p:clrMapOvr>
  <p:transition spd="med" advClick="0" advTm="3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317276" y="335773"/>
            <a:ext cx="880798" cy="839383"/>
            <a:chOff x="-97530" y="433705"/>
            <a:chExt cx="1605076" cy="152960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530" y="1536109"/>
              <a:ext cx="1605076" cy="427201"/>
            </a:xfrm>
            <a:prstGeom prst="rect">
              <a:avLst/>
            </a:prstGeom>
          </p:spPr>
        </p:pic>
        <p:pic>
          <p:nvPicPr>
            <p:cNvPr id="32" name="图片 12"/>
            <p:cNvPicPr>
              <a:picLocks noChangeAspect="1"/>
            </p:cNvPicPr>
            <p:nvPr/>
          </p:nvPicPr>
          <p:blipFill rotWithShape="1">
            <a:blip r:embed="rId5"/>
            <a:srcRect l="12833" t="12393" r="13400" b="13840"/>
            <a:stretch/>
          </p:blipFill>
          <p:spPr bwMode="auto">
            <a:xfrm>
              <a:off x="330356" y="433705"/>
              <a:ext cx="918278" cy="9182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矩形 27"/>
          <p:cNvSpPr/>
          <p:nvPr/>
        </p:nvSpPr>
        <p:spPr>
          <a:xfrm>
            <a:off x="2866665" y="170175"/>
            <a:ext cx="416890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8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2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329260" y="813821"/>
            <a:ext cx="7489404" cy="618800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en-US" altLang="zh-CN" sz="3200" b="1" dirty="0" err="1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Matlab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与建模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轮作业答辩赛</a:t>
            </a:r>
            <a:endParaRPr lang="zh-CN" altLang="en-US" sz="32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2FEE9F5-C08A-4944-8A84-587B4349AABB}"/>
              </a:ext>
            </a:extLst>
          </p:cNvPr>
          <p:cNvGrpSpPr/>
          <p:nvPr/>
        </p:nvGrpSpPr>
        <p:grpSpPr>
          <a:xfrm>
            <a:off x="4231027" y="1618070"/>
            <a:ext cx="4912973" cy="4350640"/>
            <a:chOff x="2528904" y="1570790"/>
            <a:chExt cx="4248471" cy="241069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BD811E5-90E3-4D06-9943-C9D62D69FFBF}"/>
                </a:ext>
              </a:extLst>
            </p:cNvPr>
            <p:cNvGrpSpPr/>
            <p:nvPr/>
          </p:nvGrpSpPr>
          <p:grpSpPr>
            <a:xfrm>
              <a:off x="2824489" y="1570790"/>
              <a:ext cx="3767585" cy="458829"/>
              <a:chOff x="605109" y="4561405"/>
              <a:chExt cx="8197213" cy="793614"/>
            </a:xfrm>
            <a:solidFill>
              <a:srgbClr val="BE0000"/>
            </a:solidFill>
          </p:grpSpPr>
          <p:grpSp>
            <p:nvGrpSpPr>
              <p:cNvPr id="13" name="组合 52">
                <a:extLst>
                  <a:ext uri="{FF2B5EF4-FFF2-40B4-BE49-F238E27FC236}">
                    <a16:creationId xmlns:a16="http://schemas.microsoft.com/office/drawing/2014/main" id="{E3767BA6-E2BC-458A-A86D-6747A128D3A7}"/>
                  </a:ext>
                </a:extLst>
              </p:cNvPr>
              <p:cNvGrpSpPr/>
              <p:nvPr/>
            </p:nvGrpSpPr>
            <p:grpSpPr>
              <a:xfrm>
                <a:off x="605109" y="4561405"/>
                <a:ext cx="8197213" cy="793614"/>
                <a:chOff x="-2312656" y="-61072"/>
                <a:chExt cx="11146055" cy="696426"/>
              </a:xfr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</p:grpSpPr>
            <p:sp>
              <p:nvSpPr>
                <p:cNvPr id="15" name="圆角矩形 53">
                  <a:extLst>
                    <a:ext uri="{FF2B5EF4-FFF2-40B4-BE49-F238E27FC236}">
                      <a16:creationId xmlns:a16="http://schemas.microsoft.com/office/drawing/2014/main" id="{8B75467E-95CE-43E6-AEBD-AD89352E3FD4}"/>
                    </a:ext>
                  </a:extLst>
                </p:cNvPr>
                <p:cNvSpPr/>
                <p:nvPr/>
              </p:nvSpPr>
              <p:spPr>
                <a:xfrm>
                  <a:off x="-2312656" y="-61072"/>
                  <a:ext cx="11146055" cy="696426"/>
                </a:xfrm>
                <a:prstGeom prst="roundRect">
                  <a:avLst/>
                </a:prstGeom>
                <a:grpFill/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endParaRPr lang="zh-CN" altLang="en-US" sz="1050" b="1" dirty="0"/>
                </a:p>
              </p:txBody>
            </p:sp>
            <p:sp>
              <p:nvSpPr>
                <p:cNvPr id="16" name="圆角矩形 4">
                  <a:extLst>
                    <a:ext uri="{FF2B5EF4-FFF2-40B4-BE49-F238E27FC236}">
                      <a16:creationId xmlns:a16="http://schemas.microsoft.com/office/drawing/2014/main" id="{14ECB390-3B03-4C68-91E6-87AFD72EFB60}"/>
                    </a:ext>
                  </a:extLst>
                </p:cNvPr>
                <p:cNvSpPr/>
                <p:nvPr/>
              </p:nvSpPr>
              <p:spPr>
                <a:xfrm>
                  <a:off x="292361" y="62176"/>
                  <a:ext cx="5743405" cy="562751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0968" tIns="0" rIns="120968" bIns="0" numCol="1" spcCol="1270" anchor="ctr" anchorCtr="0">
                  <a:noAutofit/>
                </a:bodyPr>
                <a:lstStyle/>
                <a:p>
                  <a:pPr defTabSz="109982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75" dirty="0"/>
                </a:p>
              </p:txBody>
            </p:sp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8B71C53-7D55-4460-90B5-2A8CBDE64C65}"/>
                  </a:ext>
                </a:extLst>
              </p:cNvPr>
              <p:cNvSpPr/>
              <p:nvPr/>
            </p:nvSpPr>
            <p:spPr>
              <a:xfrm>
                <a:off x="874481" y="4648446"/>
                <a:ext cx="7810832" cy="61944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600" dirty="0" smtClean="0">
                    <a:solidFill>
                      <a:srgbClr val="FFFF00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技术支持  </a:t>
                </a:r>
                <a:r>
                  <a:rPr lang="zh-CN" altLang="en-US" sz="3600" dirty="0" smtClean="0">
                    <a:solidFill>
                      <a:schemeClr val="bg1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马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隆景瑞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6AD270C-C02D-4D97-9DE7-443C4962DA0D}"/>
                </a:ext>
              </a:extLst>
            </p:cNvPr>
            <p:cNvGrpSpPr/>
            <p:nvPr/>
          </p:nvGrpSpPr>
          <p:grpSpPr>
            <a:xfrm>
              <a:off x="2528904" y="2077074"/>
              <a:ext cx="4248471" cy="1904411"/>
              <a:chOff x="1763688" y="4351876"/>
              <a:chExt cx="5483426" cy="871941"/>
            </a:xfrm>
            <a:solidFill>
              <a:srgbClr val="BE0000"/>
            </a:solidFill>
          </p:grpSpPr>
          <p:sp>
            <p:nvSpPr>
              <p:cNvPr id="11" name="圆角矩形 53">
                <a:extLst>
                  <a:ext uri="{FF2B5EF4-FFF2-40B4-BE49-F238E27FC236}">
                    <a16:creationId xmlns:a16="http://schemas.microsoft.com/office/drawing/2014/main" id="{DFEBA77A-AD5A-416D-A82E-E2DBD2F535AF}"/>
                  </a:ext>
                </a:extLst>
              </p:cNvPr>
              <p:cNvSpPr/>
              <p:nvPr/>
            </p:nvSpPr>
            <p:spPr>
              <a:xfrm>
                <a:off x="1763688" y="4351876"/>
                <a:ext cx="5483426" cy="871941"/>
              </a:xfrm>
              <a:prstGeom prst="roundRect">
                <a:avLst/>
              </a:prstGeo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zh-CN" altLang="en-US" sz="1050" b="1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089D23F-4696-4F93-9514-4EF0141FB570}"/>
                  </a:ext>
                </a:extLst>
              </p:cNvPr>
              <p:cNvSpPr/>
              <p:nvPr/>
            </p:nvSpPr>
            <p:spPr>
              <a:xfrm>
                <a:off x="2059949" y="4383020"/>
                <a:ext cx="4948002" cy="67931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物理学院（微电子学院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）第六届赛学创新活动组委会技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术委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员，</a:t>
                </a:r>
                <a:r>
                  <a:rPr lang="en-US" altLang="zh-CN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2020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级物理学类专业学生。</a:t>
                </a:r>
                <a:r>
                  <a:rPr lang="en-US" altLang="zh-CN" sz="2800" dirty="0" err="1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Matlab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与建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模第</a:t>
                </a:r>
                <a:r>
                  <a:rPr lang="en-US" altLang="zh-CN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1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轮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作业答辩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赛亚军</a:t>
                </a:r>
                <a:endParaRPr lang="zh-CN" altLang="en-US" sz="2800" dirty="0">
                  <a:solidFill>
                    <a:srgbClr val="FFFF0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  <a:p>
                <a:endParaRPr lang="zh-CN" altLang="en-US" sz="2800" dirty="0">
                  <a:solidFill>
                    <a:srgbClr val="FFFF0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6" y="1764614"/>
            <a:ext cx="3552452" cy="41018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17422"/>
      </p:ext>
    </p:extLst>
  </p:cSld>
  <p:clrMapOvr>
    <a:masterClrMapping/>
  </p:clrMapOvr>
  <p:transition spd="med" advClick="0" advTm="3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317276" y="335773"/>
            <a:ext cx="880798" cy="839383"/>
            <a:chOff x="-97530" y="433705"/>
            <a:chExt cx="1605076" cy="152960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530" y="1536109"/>
              <a:ext cx="1605076" cy="427201"/>
            </a:xfrm>
            <a:prstGeom prst="rect">
              <a:avLst/>
            </a:prstGeom>
          </p:spPr>
        </p:pic>
        <p:pic>
          <p:nvPicPr>
            <p:cNvPr id="32" name="图片 12"/>
            <p:cNvPicPr>
              <a:picLocks noChangeAspect="1"/>
            </p:cNvPicPr>
            <p:nvPr/>
          </p:nvPicPr>
          <p:blipFill rotWithShape="1">
            <a:blip r:embed="rId5"/>
            <a:srcRect l="12833" t="12393" r="13400" b="13840"/>
            <a:stretch/>
          </p:blipFill>
          <p:spPr bwMode="auto">
            <a:xfrm>
              <a:off x="330356" y="433705"/>
              <a:ext cx="918278" cy="9182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矩形 27"/>
          <p:cNvSpPr/>
          <p:nvPr/>
        </p:nvSpPr>
        <p:spPr>
          <a:xfrm>
            <a:off x="2866665" y="170175"/>
            <a:ext cx="416890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8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2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329260" y="813821"/>
            <a:ext cx="7489404" cy="618800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en-US" altLang="zh-CN" sz="3200" b="1" dirty="0" err="1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Matlab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与建模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轮作业答辩赛</a:t>
            </a:r>
            <a:endParaRPr lang="zh-CN" altLang="en-US" sz="32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2FEE9F5-C08A-4944-8A84-587B4349AABB}"/>
              </a:ext>
            </a:extLst>
          </p:cNvPr>
          <p:cNvGrpSpPr/>
          <p:nvPr/>
        </p:nvGrpSpPr>
        <p:grpSpPr>
          <a:xfrm>
            <a:off x="4231027" y="1618070"/>
            <a:ext cx="4912973" cy="4350640"/>
            <a:chOff x="2528904" y="1570790"/>
            <a:chExt cx="4248471" cy="241069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BD811E5-90E3-4D06-9943-C9D62D69FFBF}"/>
                </a:ext>
              </a:extLst>
            </p:cNvPr>
            <p:cNvGrpSpPr/>
            <p:nvPr/>
          </p:nvGrpSpPr>
          <p:grpSpPr>
            <a:xfrm>
              <a:off x="2824489" y="1570790"/>
              <a:ext cx="3767585" cy="458829"/>
              <a:chOff x="605109" y="4561405"/>
              <a:chExt cx="8197213" cy="793614"/>
            </a:xfrm>
            <a:solidFill>
              <a:srgbClr val="BE0000"/>
            </a:solidFill>
          </p:grpSpPr>
          <p:grpSp>
            <p:nvGrpSpPr>
              <p:cNvPr id="13" name="组合 52">
                <a:extLst>
                  <a:ext uri="{FF2B5EF4-FFF2-40B4-BE49-F238E27FC236}">
                    <a16:creationId xmlns:a16="http://schemas.microsoft.com/office/drawing/2014/main" id="{E3767BA6-E2BC-458A-A86D-6747A128D3A7}"/>
                  </a:ext>
                </a:extLst>
              </p:cNvPr>
              <p:cNvGrpSpPr/>
              <p:nvPr/>
            </p:nvGrpSpPr>
            <p:grpSpPr>
              <a:xfrm>
                <a:off x="605109" y="4561405"/>
                <a:ext cx="8197213" cy="793614"/>
                <a:chOff x="-2312656" y="-61072"/>
                <a:chExt cx="11146055" cy="696426"/>
              </a:xfr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</p:grpSpPr>
            <p:sp>
              <p:nvSpPr>
                <p:cNvPr id="15" name="圆角矩形 53">
                  <a:extLst>
                    <a:ext uri="{FF2B5EF4-FFF2-40B4-BE49-F238E27FC236}">
                      <a16:creationId xmlns:a16="http://schemas.microsoft.com/office/drawing/2014/main" id="{8B75467E-95CE-43E6-AEBD-AD89352E3FD4}"/>
                    </a:ext>
                  </a:extLst>
                </p:cNvPr>
                <p:cNvSpPr/>
                <p:nvPr/>
              </p:nvSpPr>
              <p:spPr>
                <a:xfrm>
                  <a:off x="-2312656" y="-61072"/>
                  <a:ext cx="11146055" cy="696426"/>
                </a:xfrm>
                <a:prstGeom prst="roundRect">
                  <a:avLst/>
                </a:prstGeom>
                <a:grpFill/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endParaRPr lang="zh-CN" altLang="en-US" sz="1050" b="1" dirty="0"/>
                </a:p>
              </p:txBody>
            </p:sp>
            <p:sp>
              <p:nvSpPr>
                <p:cNvPr id="16" name="圆角矩形 4">
                  <a:extLst>
                    <a:ext uri="{FF2B5EF4-FFF2-40B4-BE49-F238E27FC236}">
                      <a16:creationId xmlns:a16="http://schemas.microsoft.com/office/drawing/2014/main" id="{14ECB390-3B03-4C68-91E6-87AFD72EFB60}"/>
                    </a:ext>
                  </a:extLst>
                </p:cNvPr>
                <p:cNvSpPr/>
                <p:nvPr/>
              </p:nvSpPr>
              <p:spPr>
                <a:xfrm>
                  <a:off x="292361" y="62176"/>
                  <a:ext cx="5743405" cy="562751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0968" tIns="0" rIns="120968" bIns="0" numCol="1" spcCol="1270" anchor="ctr" anchorCtr="0">
                  <a:noAutofit/>
                </a:bodyPr>
                <a:lstStyle/>
                <a:p>
                  <a:pPr defTabSz="109982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75" dirty="0"/>
                </a:p>
              </p:txBody>
            </p:sp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8B71C53-7D55-4460-90B5-2A8CBDE64C65}"/>
                  </a:ext>
                </a:extLst>
              </p:cNvPr>
              <p:cNvSpPr/>
              <p:nvPr/>
            </p:nvSpPr>
            <p:spPr>
              <a:xfrm>
                <a:off x="874481" y="4648446"/>
                <a:ext cx="7810832" cy="61944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600" dirty="0" smtClean="0">
                    <a:solidFill>
                      <a:srgbClr val="FFFF00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技</a:t>
                </a:r>
                <a:r>
                  <a:rPr lang="zh-CN" altLang="en-US" sz="3600" dirty="0">
                    <a:solidFill>
                      <a:srgbClr val="FFFF00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术支</a:t>
                </a:r>
                <a:r>
                  <a:rPr lang="zh-CN" altLang="en-US" sz="3600" dirty="0" smtClean="0">
                    <a:solidFill>
                      <a:srgbClr val="FFFF00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持   </a:t>
                </a:r>
                <a:r>
                  <a:rPr lang="zh-CN" altLang="en-US" sz="3600" dirty="0" smtClean="0">
                    <a:solidFill>
                      <a:schemeClr val="bg1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董 宇</a:t>
                </a:r>
                <a:endParaRPr lang="zh-CN" altLang="en-US" sz="3600" dirty="0">
                  <a:solidFill>
                    <a:schemeClr val="bg1"/>
                  </a:solidFill>
                  <a:latin typeface="方正粗倩繁体" panose="03000509000000000000" pitchFamily="65" charset="-122"/>
                  <a:ea typeface="方正粗倩繁体" panose="03000509000000000000" pitchFamily="65" charset="-122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6AD270C-C02D-4D97-9DE7-443C4962DA0D}"/>
                </a:ext>
              </a:extLst>
            </p:cNvPr>
            <p:cNvGrpSpPr/>
            <p:nvPr/>
          </p:nvGrpSpPr>
          <p:grpSpPr>
            <a:xfrm>
              <a:off x="2528904" y="2077074"/>
              <a:ext cx="4248471" cy="1904411"/>
              <a:chOff x="1763688" y="4351876"/>
              <a:chExt cx="5483426" cy="871941"/>
            </a:xfrm>
            <a:solidFill>
              <a:srgbClr val="BE0000"/>
            </a:solidFill>
          </p:grpSpPr>
          <p:sp>
            <p:nvSpPr>
              <p:cNvPr id="11" name="圆角矩形 53">
                <a:extLst>
                  <a:ext uri="{FF2B5EF4-FFF2-40B4-BE49-F238E27FC236}">
                    <a16:creationId xmlns:a16="http://schemas.microsoft.com/office/drawing/2014/main" id="{DFEBA77A-AD5A-416D-A82E-E2DBD2F535AF}"/>
                  </a:ext>
                </a:extLst>
              </p:cNvPr>
              <p:cNvSpPr/>
              <p:nvPr/>
            </p:nvSpPr>
            <p:spPr>
              <a:xfrm>
                <a:off x="1763688" y="4351876"/>
                <a:ext cx="5483426" cy="871941"/>
              </a:xfrm>
              <a:prstGeom prst="roundRect">
                <a:avLst/>
              </a:prstGeo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zh-CN" altLang="en-US" sz="1050" b="1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089D23F-4696-4F93-9514-4EF0141FB570}"/>
                  </a:ext>
                </a:extLst>
              </p:cNvPr>
              <p:cNvSpPr/>
              <p:nvPr/>
            </p:nvSpPr>
            <p:spPr>
              <a:xfrm>
                <a:off x="2059949" y="4383020"/>
                <a:ext cx="4948002" cy="56999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物理学院（微电子学院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）第六届赛学创新活动组委会技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术委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员，</a:t>
                </a:r>
                <a:r>
                  <a:rPr lang="en-US" altLang="zh-CN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2020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级物理学类专业学生。</a:t>
                </a:r>
                <a:r>
                  <a:rPr lang="en-US" altLang="zh-CN" sz="2800" dirty="0" err="1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Matlab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与建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模第</a:t>
                </a:r>
                <a:r>
                  <a:rPr lang="en-US" altLang="zh-CN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1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轮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作业答辩</a:t>
                </a:r>
                <a:r>
                  <a:rPr lang="zh-CN" altLang="en-US" sz="2800" dirty="0" smtClean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赛季军</a:t>
                </a:r>
                <a:endParaRPr lang="zh-CN" altLang="en-US" sz="2800" dirty="0">
                  <a:solidFill>
                    <a:srgbClr val="FFFF0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</p:txBody>
          </p:sp>
        </p:grpSp>
      </p:grpSp>
      <p:pic>
        <p:nvPicPr>
          <p:cNvPr id="17" name="Picture 2" descr="http://zzu-saixue.com/data/images/honor/49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1" r="15303"/>
          <a:stretch/>
        </p:blipFill>
        <p:spPr bwMode="auto">
          <a:xfrm>
            <a:off x="732090" y="1708888"/>
            <a:ext cx="3119829" cy="426522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599988"/>
      </p:ext>
    </p:extLst>
  </p:cSld>
  <p:clrMapOvr>
    <a:masterClrMapping/>
  </p:clrMapOvr>
  <p:transition spd="med" advClick="0" advTm="3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24716</TotalTime>
  <Words>1490</Words>
  <Application>Microsoft Office PowerPoint</Application>
  <PresentationFormat>自定义</PresentationFormat>
  <Paragraphs>138</Paragraphs>
  <Slides>20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  <vt:variant>
        <vt:lpstr>自定义放映</vt:lpstr>
      </vt:variant>
      <vt:variant>
        <vt:i4>1</vt:i4>
      </vt:variant>
    </vt:vector>
  </HeadingPairs>
  <TitlesOfParts>
    <vt:vector size="37" baseType="lpstr">
      <vt:lpstr>方正粗倩_GBK</vt:lpstr>
      <vt:lpstr>方正粗倩繁体</vt:lpstr>
      <vt:lpstr>方正粗倩简体</vt:lpstr>
      <vt:lpstr>方正姚体</vt:lpstr>
      <vt:lpstr>黑体</vt:lpstr>
      <vt:lpstr>华文隶书</vt:lpstr>
      <vt:lpstr>华文新魏</vt:lpstr>
      <vt:lpstr>隶书</vt:lpstr>
      <vt:lpstr>迷你简粗倩</vt:lpstr>
      <vt:lpstr>迷你简黄草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Company>MSPRC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Dell</cp:lastModifiedBy>
  <cp:revision>2508</cp:revision>
  <dcterms:created xsi:type="dcterms:W3CDTF">2008-11-19T16:02:53Z</dcterms:created>
  <dcterms:modified xsi:type="dcterms:W3CDTF">2020-11-28T04:06:10Z</dcterms:modified>
</cp:coreProperties>
</file>