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74" r:id="rId2"/>
    <p:sldId id="384" r:id="rId3"/>
    <p:sldId id="385" r:id="rId4"/>
    <p:sldId id="386" r:id="rId5"/>
    <p:sldId id="387" r:id="rId6"/>
    <p:sldId id="388" r:id="rId7"/>
    <p:sldId id="34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B0E6575A-85D8-4DED-A82E-B041243C68B2}">
          <p14:sldIdLst/>
        </p14:section>
        <p14:section name="탐색적 데이터 분석" id="{8D39925A-E435-4703-A9B6-1AFFA52DAE87}">
          <p14:sldIdLst/>
        </p14:section>
        <p14:section name="분석기법" id="{B0B7EB9B-D174-4E25-8664-043CA05B342B}">
          <p14:sldIdLst>
            <p14:sldId id="374"/>
            <p14:sldId id="384"/>
            <p14:sldId id="385"/>
            <p14:sldId id="386"/>
            <p14:sldId id="387"/>
            <p14:sldId id="388"/>
          </p14:sldIdLst>
        </p14:section>
        <p14:section name="비선형 회귀분석" id="{69C963BC-A458-4B6E-AA8E-6D726E03F76C}">
          <p14:sldIdLst/>
        </p14:section>
        <p14:section name="결과" id="{456F54B8-09C1-4DBE-A734-3F68792EB6E1}">
          <p14:sldIdLst>
            <p14:sldId id="347"/>
          </p14:sldIdLst>
        </p14:section>
        <p14:section name="Footer" id="{F6D3A590-A746-46A3-BEF3-3D71BF9A85E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교" initials="이지" lastIdx="3" clrIdx="0">
    <p:extLst>
      <p:ext uri="{19B8F6BF-5375-455C-9EA6-DF929625EA0E}">
        <p15:presenceInfo xmlns:p15="http://schemas.microsoft.com/office/powerpoint/2012/main" userId="f935269322b39d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245"/>
    <a:srgbClr val="008CDB"/>
    <a:srgbClr val="00BFBF"/>
    <a:srgbClr val="A5A5A5"/>
    <a:srgbClr val="00B1E8"/>
    <a:srgbClr val="595959"/>
    <a:srgbClr val="CFF9D7"/>
    <a:srgbClr val="E6E6E6"/>
    <a:srgbClr val="14171E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C666AB7-A1CA-467D-924B-8B34978EC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AF193-53A1-40E1-9EC8-D8101F470F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93BB7-7848-44B0-9E79-E2137FC3CA35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7874BA-2028-46C0-B78A-1A26A6061A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5EB76-25F4-40D2-8852-F3D812A2C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E3C6-EED2-4420-BAC5-BCCE58D1E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32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D14D-E310-43F5-A07B-CB8CB4640ACB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9E041-45E9-45F5-BA94-FE9BD458F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1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탐색적 데이터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탐색적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9565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딥러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157785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선형 회귀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수리적 모델</a:t>
            </a:r>
          </a:p>
        </p:txBody>
      </p:sp>
    </p:spTree>
    <p:extLst>
      <p:ext uri="{BB962C8B-B14F-4D97-AF65-F5344CB8AC3E}">
        <p14:creationId xmlns:p14="http://schemas.microsoft.com/office/powerpoint/2010/main" val="310681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결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5075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4628D0-4A06-43DE-B31D-6D1E71483A45}"/>
              </a:ext>
            </a:extLst>
          </p:cNvPr>
          <p:cNvSpPr/>
          <p:nvPr userDrawn="1"/>
        </p:nvSpPr>
        <p:spPr>
          <a:xfrm>
            <a:off x="0" y="0"/>
            <a:ext cx="233362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87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97CC76-D792-40FD-B708-D4375FBED949}"/>
              </a:ext>
            </a:extLst>
          </p:cNvPr>
          <p:cNvSpPr txBox="1"/>
          <p:nvPr/>
        </p:nvSpPr>
        <p:spPr>
          <a:xfrm>
            <a:off x="0" y="3290501"/>
            <a:ext cx="233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분포는 평균을 중심으로 좌우 대칭의 종 모양을 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갖는 분포이다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필터란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가우시안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분포 함수를 근사하여 생성한 필터 마스크를 사용하는 필터링 기법이다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E8975F-458B-0AF9-FDE0-B8DD50EC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54" y="1658227"/>
            <a:ext cx="2575589" cy="26137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4777B3-91E4-AD4E-C470-1D00F9FCC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72" y="1658227"/>
            <a:ext cx="2597945" cy="2613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BD2230-E43D-DFD3-EF68-99149C03BA76}"/>
                  </a:ext>
                </a:extLst>
              </p:cNvPr>
              <p:cNvSpPr txBox="1"/>
              <p:nvPr/>
            </p:nvSpPr>
            <p:spPr>
              <a:xfrm>
                <a:off x="3647743" y="234955"/>
                <a:ext cx="4312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각 성분에 </a:t>
                </a:r>
                <a:r>
                  <a:rPr lang="ko-KR" altLang="en-US" dirty="0" err="1"/>
                  <a:t>가우시안</a:t>
                </a:r>
                <a:r>
                  <a:rPr lang="ko-KR" altLang="en-US" dirty="0"/>
                  <a:t> 필터를 적용한 </a:t>
                </a:r>
                <a:r>
                  <a:rPr lang="en-US" altLang="ko-KR" dirty="0"/>
                  <a:t>plot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BD2230-E43D-DFD3-EF68-99149C03B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43" y="234955"/>
                <a:ext cx="4312912" cy="276999"/>
              </a:xfrm>
              <a:prstGeom prst="rect">
                <a:avLst/>
              </a:prstGeom>
              <a:blipFill>
                <a:blip r:embed="rId4"/>
                <a:stretch>
                  <a:fillRect l="-1836" t="-31111" r="-2542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18870F-B440-5018-54BA-A9F83CAC8EF7}"/>
                  </a:ext>
                </a:extLst>
              </p:cNvPr>
              <p:cNvSpPr txBox="1"/>
              <p:nvPr/>
            </p:nvSpPr>
            <p:spPr>
              <a:xfrm>
                <a:off x="3018349" y="4460051"/>
                <a:ext cx="18795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18870F-B440-5018-54BA-A9F83CAC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49" y="4460051"/>
                <a:ext cx="187959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4FD843-D35B-DD7A-8711-7E9CCF5C53FB}"/>
                  </a:ext>
                </a:extLst>
              </p:cNvPr>
              <p:cNvSpPr txBox="1"/>
              <p:nvPr/>
            </p:nvSpPr>
            <p:spPr>
              <a:xfrm>
                <a:off x="6473645" y="4460051"/>
                <a:ext cx="18795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4FD843-D35B-DD7A-8711-7E9CCF5C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45" y="4460051"/>
                <a:ext cx="18795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84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97CC76-D792-40FD-B708-D4375FBED949}"/>
              </a:ext>
            </a:extLst>
          </p:cNvPr>
          <p:cNvSpPr txBox="1"/>
          <p:nvPr/>
        </p:nvSpPr>
        <p:spPr>
          <a:xfrm>
            <a:off x="0" y="3290501"/>
            <a:ext cx="2333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white"/>
                </a:solidFill>
                <a:latin typeface="Times New Roman"/>
                <a:ea typeface="넥슨Lv1고딕"/>
              </a:rPr>
              <a:t>다중회귀분석이란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2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개 이상의 독립변수들과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1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개의 종속변수의 관계를 분석하는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 방법</a:t>
            </a:r>
            <a:endParaRPr lang="en-US" altLang="ko-KR" sz="12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Y(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전기차 충전소 개수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)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를 종속변수로 두고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X1~X3 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독립변수로 두어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모형이 유의한지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어떤 변수가 유의한지 확인할 수 있다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4F4348-8581-FB2C-CD4B-BDFB62FF891C}"/>
                  </a:ext>
                </a:extLst>
              </p:cNvPr>
              <p:cNvSpPr txBox="1"/>
              <p:nvPr/>
            </p:nvSpPr>
            <p:spPr>
              <a:xfrm>
                <a:off x="2544337" y="3240871"/>
                <a:ext cx="3909594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 sz="2400" dirty="0"/>
                  <a:t>제 전기차 충전소 개수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4F4348-8581-FB2C-CD4B-BDFB62FF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37" y="3240871"/>
                <a:ext cx="3909594" cy="376257"/>
              </a:xfrm>
              <a:prstGeom prst="rect">
                <a:avLst/>
              </a:prstGeom>
              <a:blipFill>
                <a:blip r:embed="rId2"/>
                <a:stretch>
                  <a:fillRect l="-2648" t="-24590" b="-49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AAA4C-5580-104A-5B91-B6BECCB19381}"/>
                  </a:ext>
                </a:extLst>
              </p:cNvPr>
              <p:cNvSpPr txBox="1"/>
              <p:nvPr/>
            </p:nvSpPr>
            <p:spPr>
              <a:xfrm>
                <a:off x="2352152" y="1893211"/>
                <a:ext cx="653382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ko-KR" altLang="en-US" sz="36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ko-KR" altLang="en-US" sz="36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ko-KR" altLang="en-US" sz="36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36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ko-KR" altLang="en-US" sz="36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36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36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ko-KR" altLang="en-US" sz="36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36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36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ko-KR" altLang="en-US" sz="36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ko-KR" altLang="en-US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36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3600" dirty="0"/>
                  <a:t>+</a:t>
                </a:r>
                <a:r>
                  <a:rPr lang="ko-KR" altLang="en-US" sz="3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360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AAA4C-5580-104A-5B91-B6BECCB19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52" y="1893211"/>
                <a:ext cx="6533826" cy="553998"/>
              </a:xfrm>
              <a:prstGeom prst="rect">
                <a:avLst/>
              </a:prstGeom>
              <a:blipFill>
                <a:blip r:embed="rId3"/>
                <a:stretch>
                  <a:fillRect t="-26667" b="-4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942009-74A1-DB14-46C5-048F0871A55F}"/>
                  </a:ext>
                </a:extLst>
              </p:cNvPr>
              <p:cNvSpPr txBox="1"/>
              <p:nvPr/>
            </p:nvSpPr>
            <p:spPr>
              <a:xfrm>
                <a:off x="2544337" y="3890665"/>
                <a:ext cx="65338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ko-KR" altLang="en-US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거주지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활동지 기준 </a:t>
                </a:r>
                <a:r>
                  <a:rPr lang="en-US" altLang="ko-KR" sz="2400" dirty="0" err="1"/>
                  <a:t>count_cust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942009-74A1-DB14-46C5-048F0871A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37" y="3890665"/>
                <a:ext cx="6533826" cy="369332"/>
              </a:xfrm>
              <a:prstGeom prst="rect">
                <a:avLst/>
              </a:prstGeom>
              <a:blipFill>
                <a:blip r:embed="rId4"/>
                <a:stretch>
                  <a:fillRect l="-1586" t="-26230" b="-49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AA6500-7222-1969-234B-0F8A817448A3}"/>
                  </a:ext>
                </a:extLst>
              </p:cNvPr>
              <p:cNvSpPr txBox="1"/>
              <p:nvPr/>
            </p:nvSpPr>
            <p:spPr>
              <a:xfrm>
                <a:off x="2544337" y="4533534"/>
                <a:ext cx="2423694" cy="378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회</m:t>
                    </m:r>
                  </m:oMath>
                </a14:m>
                <a:r>
                  <a:rPr lang="ko-KR" altLang="en-US" sz="2400" dirty="0"/>
                  <a:t>귀계수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AA6500-7222-1969-234B-0F8A8174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37" y="4533534"/>
                <a:ext cx="2423694" cy="378693"/>
              </a:xfrm>
              <a:prstGeom prst="rect">
                <a:avLst/>
              </a:prstGeom>
              <a:blipFill>
                <a:blip r:embed="rId5"/>
                <a:stretch>
                  <a:fillRect l="-5779" t="-24194" r="-503" b="-46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3BA07-AE9D-2A27-CA57-E2EBFED26A98}"/>
                  </a:ext>
                </a:extLst>
              </p:cNvPr>
              <p:cNvSpPr txBox="1"/>
              <p:nvPr/>
            </p:nvSpPr>
            <p:spPr>
              <a:xfrm>
                <a:off x="4114800" y="2973897"/>
                <a:ext cx="204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3BA07-AE9D-2A27-CA57-E2EBFED26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3897"/>
                <a:ext cx="204158" cy="276999"/>
              </a:xfrm>
              <a:prstGeom prst="rect">
                <a:avLst/>
              </a:prstGeom>
              <a:blipFill>
                <a:blip r:embed="rId6"/>
                <a:stretch>
                  <a:fillRect l="-39394" r="-39394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97CC76-D792-40FD-B708-D4375FBED949}"/>
              </a:ext>
            </a:extLst>
          </p:cNvPr>
          <p:cNvSpPr txBox="1"/>
          <p:nvPr/>
        </p:nvSpPr>
        <p:spPr>
          <a:xfrm>
            <a:off x="0" y="3290501"/>
            <a:ext cx="2333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Y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0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이 아닌 값의 개수가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X1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과 </a:t>
            </a:r>
            <a:r>
              <a:rPr lang="ko-KR" altLang="en-US" sz="1200" dirty="0" err="1">
                <a:solidFill>
                  <a:prstClr val="white"/>
                </a:solidFill>
                <a:latin typeface="Times New Roman"/>
                <a:ea typeface="넥슨Lv1고딕"/>
              </a:rPr>
              <a:t>비슷해질때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까지 적절한 </a:t>
            </a:r>
            <a:r>
              <a:rPr lang="ko-KR" altLang="en-US" sz="1200" dirty="0" err="1">
                <a:solidFill>
                  <a:prstClr val="white"/>
                </a:solidFill>
                <a:latin typeface="Times New Roman"/>
                <a:ea typeface="넥슨Lv1고딕"/>
              </a:rPr>
              <a:t>가우시안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표준편차를 찾음</a:t>
            </a:r>
            <a:endParaRPr lang="en-US" altLang="ko-KR" sz="12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그럼에도 불구하고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Y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와 독립변수들의 상관관계는 매우 낮고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, X2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와 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X3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의 상관관계도 높아 </a:t>
            </a:r>
            <a:r>
              <a:rPr lang="ko-KR" altLang="en-US" sz="1200" dirty="0" err="1">
                <a:solidFill>
                  <a:prstClr val="white"/>
                </a:solidFill>
                <a:latin typeface="Times New Roman"/>
                <a:ea typeface="넥슨Lv1고딕"/>
              </a:rPr>
              <a:t>다중공선성이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의심된다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넥슨Lv1고딕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9C6406-5A83-D801-7BAF-EB53F63A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36" y="468003"/>
            <a:ext cx="5662127" cy="54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  <m:sup>
                        <m: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개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로 이루어진 데이터를 이용해 회귀분석한 결과로 다음과 같은 결과를 얻었다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넥슨Lv1고딕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228600" marR="0" lvl="0" indent="-22860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Y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가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0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이 아닌 개수가 너무 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적고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,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독립변수들과의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상관관계도 낮다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  <a:p>
                <a:pPr marL="228600" marR="0" lvl="0" indent="-22860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넥슨Lv1고딕"/>
                  <a:cs typeface="+mn-cs"/>
                </a:endParaRPr>
              </a:p>
              <a:p>
                <a:pPr marL="228600" marR="0" lvl="0" indent="-22860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가우시안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필터를 적용해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Y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가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0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이 아닌 위치를 늘려도 크게 변함이 없었다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  <a:p>
                <a:pPr marL="228600" marR="0" lvl="0" indent="-22860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넥슨Lv1고딕"/>
                  <a:cs typeface="+mn-cs"/>
                </a:endParaRPr>
              </a:p>
              <a:p>
                <a:pPr marL="228600" marR="0" lvl="0" indent="-22860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다중공선성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문제 해결을 위해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X3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를 제외하고 분석을 실시하였다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넥슨Lv1고딕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7CC76-D792-40FD-B708-D4375FBED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3046988"/>
              </a:xfrm>
              <a:prstGeom prst="rect">
                <a:avLst/>
              </a:prstGeom>
              <a:blipFill>
                <a:blip r:embed="rId2"/>
                <a:stretch>
                  <a:fillRect t="-400" b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D31461-B3C9-E28E-BEEC-3BE6356AAAAC}"/>
                  </a:ext>
                </a:extLst>
              </p:cNvPr>
              <p:cNvSpPr txBox="1"/>
              <p:nvPr/>
            </p:nvSpPr>
            <p:spPr>
              <a:xfrm>
                <a:off x="3384957" y="3429000"/>
                <a:ext cx="4475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=0.023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D31461-B3C9-E28E-BEEC-3BE6356AA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957" y="3429000"/>
                <a:ext cx="447552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032CA9-2201-EADD-FDB1-CE5F17F331D3}"/>
                  </a:ext>
                </a:extLst>
              </p:cNvPr>
              <p:cNvSpPr txBox="1"/>
              <p:nvPr/>
            </p:nvSpPr>
            <p:spPr>
              <a:xfrm>
                <a:off x="2427938" y="2220931"/>
                <a:ext cx="653382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ko-KR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0.0022</m:t>
                      </m:r>
                      <m:sSub>
                        <m:sSubPr>
                          <m:ctrlPr>
                            <a:rPr lang="ko-KR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ko-KR" alt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0.0019</m:t>
                      </m:r>
                      <m:sSub>
                        <m:sSubPr>
                          <m:ctrlPr>
                            <a:rPr lang="ko-KR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ko-KR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032CA9-2201-EADD-FDB1-CE5F17F33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938" y="2220931"/>
                <a:ext cx="653382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4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5F01CF-CE50-3903-5127-FA6BDA06C0A2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=0.01 </m:t>
                        </m:r>
                        <m:r>
                          <a:rPr lang="ko-KR" alt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즉</m:t>
                        </m:r>
                        <m:r>
                          <a:rPr lang="en-US" altLang="ko-KR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개의 행렬로 줄인 후 분석을 하기로 결정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넥슨Lv1고딕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이전에는 없던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Y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와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독립변수간의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상관관계가 보이기  시작했다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하지만 독립변수간 상관관계는 아직 존재한다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.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넥슨Lv1고딕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5F01CF-CE50-3903-5127-FA6BDA06C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1569660"/>
              </a:xfrm>
              <a:prstGeom prst="rect">
                <a:avLst/>
              </a:prstGeom>
              <a:blipFill>
                <a:blip r:embed="rId2"/>
                <a:stretch>
                  <a:fillRect t="-778" b="-2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15D5A8B-78D6-EE1F-EB05-2621AE6A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916" y="472907"/>
            <a:ext cx="6201640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3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68112E-AC0B-36B6-A02A-18F2D172F17D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altLang="ko-KR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개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로 이루어진 데이터를 이용해 회귀분석한 결과로 다음과 같은 결과를 얻었다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넥슨Lv1고딕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228600" marR="0" lvl="0" indent="-22860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넥슨Lv1고딕"/>
                    <a:cs typeface="+mn-cs"/>
                  </a:rPr>
                  <a:t>Y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와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독립변수간의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상관관계가 매우 높아졌다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  <a:p>
                <a:pPr marL="228600" marR="0" lvl="0" indent="-22860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228600" marR="0" lvl="0" indent="-22860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다중공선성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문제 해결을 위해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X3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를 제외하고 분석을 실시하였다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  <a:p>
                <a:pPr marL="228600" marR="0" lvl="0" indent="-22860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"/>
                </a:endParaRPr>
              </a:p>
              <a:p>
                <a:pPr marL="228600" marR="0" lvl="0" indent="-22860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종합적으로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X3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는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Y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를 설명하는데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유의하지않은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 변수이다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"/>
                  </a:rPr>
                  <a:t>.</a:t>
                </a:r>
              </a:p>
              <a:p>
                <a:pPr marR="0" lvl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넥슨Lv1고딕"/>
                  <a:cs typeface="+mn-cs"/>
                </a:endParaRPr>
              </a:p>
              <a:p>
                <a:pPr marR="0" lvl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넥슨Lv1고딕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68112E-AC0B-36B6-A02A-18F2D172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3231654"/>
              </a:xfrm>
              <a:prstGeom prst="rect">
                <a:avLst/>
              </a:prstGeom>
              <a:blipFill>
                <a:blip r:embed="rId2"/>
                <a:stretch>
                  <a:fillRect t="-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D479BF-62C5-717D-FB31-C16B0142C0AA}"/>
                  </a:ext>
                </a:extLst>
              </p:cNvPr>
              <p:cNvSpPr txBox="1"/>
              <p:nvPr/>
            </p:nvSpPr>
            <p:spPr>
              <a:xfrm>
                <a:off x="2444716" y="2204153"/>
                <a:ext cx="653382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ko-KR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0.002</m:t>
                      </m:r>
                      <m:sSub>
                        <m:sSubPr>
                          <m:ctrlPr>
                            <a:rPr lang="ko-KR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ko-KR" alt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0.0002</m:t>
                      </m:r>
                      <m:sSub>
                        <m:sSubPr>
                          <m:ctrlPr>
                            <a:rPr lang="ko-KR" alt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ko-KR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D479BF-62C5-717D-FB31-C16B0142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16" y="2204153"/>
                <a:ext cx="653382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092E75-67FB-DD10-7EA5-DF024B306C98}"/>
                  </a:ext>
                </a:extLst>
              </p:cNvPr>
              <p:cNvSpPr txBox="1"/>
              <p:nvPr/>
            </p:nvSpPr>
            <p:spPr>
              <a:xfrm>
                <a:off x="3384957" y="3429000"/>
                <a:ext cx="447552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678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092E75-67FB-DD10-7EA5-DF024B306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957" y="3429000"/>
                <a:ext cx="44755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7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DC1573-B6CC-4D77-96B9-10D5F3023D46}"/>
              </a:ext>
            </a:extLst>
          </p:cNvPr>
          <p:cNvSpPr txBox="1"/>
          <p:nvPr/>
        </p:nvSpPr>
        <p:spPr>
          <a:xfrm>
            <a:off x="0" y="3290501"/>
            <a:ext cx="2333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용인시 전기차 충전소 최적의 위치 선정 모델이 개발된 후</a:t>
            </a:r>
            <a:r>
              <a:rPr lang="en-US" altLang="ko-KR" sz="1200" dirty="0">
                <a:solidFill>
                  <a:prstClr val="white"/>
                </a:solidFill>
                <a:latin typeface="Times New Roman"/>
                <a:ea typeface="넥슨Lv1고딕"/>
              </a:rPr>
              <a:t>,</a:t>
            </a:r>
            <a:r>
              <a:rPr lang="ko-KR" altLang="en-US" sz="1200" dirty="0">
                <a:solidFill>
                  <a:prstClr val="white"/>
                </a:solidFill>
                <a:latin typeface="Times New Roman"/>
                <a:ea typeface="넥슨Lv1고딕"/>
              </a:rPr>
              <a:t> </a:t>
            </a:r>
            <a:endParaRPr lang="en-US" altLang="ko-KR" sz="12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각 위치에 더 필요하다고 예측되는 전기차 충전소 개수를 구한 뒤</a:t>
            </a:r>
            <a:endParaRPr lang="en-US" altLang="ko-KR" sz="1100" dirty="0">
              <a:solidFill>
                <a:prstClr val="white"/>
              </a:solidFill>
              <a:latin typeface="Times New Roman"/>
              <a:ea typeface="넥슨Lv1고딕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가장 많이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필요로하는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 곳부터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채워넣는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 시뮬레이션을 통해 최적의 전기차 충전소 개수도 선정할 것이다</a:t>
            </a:r>
            <a:r>
              <a:rPr lang="en-US" altLang="ko-KR" sz="11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4322D7-3613-5BEE-CAB4-0D288845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00" y="1546337"/>
            <a:ext cx="6090004" cy="37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4291</TotalTime>
  <Words>307</Words>
  <Application>Microsoft Office PowerPoint</Application>
  <PresentationFormat>화면 슬라이드 쇼(4:3)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대식</dc:creator>
  <cp:lastModifiedBy>조원석</cp:lastModifiedBy>
  <cp:revision>161</cp:revision>
  <dcterms:created xsi:type="dcterms:W3CDTF">2021-08-31T02:13:16Z</dcterms:created>
  <dcterms:modified xsi:type="dcterms:W3CDTF">2022-10-08T17:55:05Z</dcterms:modified>
</cp:coreProperties>
</file>