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85" r:id="rId2"/>
    <p:sldId id="386" r:id="rId3"/>
    <p:sldId id="374" r:id="rId4"/>
    <p:sldId id="393" r:id="rId5"/>
    <p:sldId id="392" r:id="rId6"/>
    <p:sldId id="391" r:id="rId7"/>
    <p:sldId id="395" r:id="rId8"/>
    <p:sldId id="397" r:id="rId9"/>
    <p:sldId id="34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B0E6575A-85D8-4DED-A82E-B041243C68B2}">
          <p14:sldIdLst/>
        </p14:section>
        <p14:section name="탐색적 데이터 분석" id="{8D39925A-E435-4703-A9B6-1AFFA52DAE87}">
          <p14:sldIdLst>
            <p14:sldId id="385"/>
          </p14:sldIdLst>
        </p14:section>
        <p14:section name="구획 접근법" id="{B0B7EB9B-D174-4E25-8664-043CA05B342B}">
          <p14:sldIdLst>
            <p14:sldId id="386"/>
            <p14:sldId id="374"/>
            <p14:sldId id="393"/>
            <p14:sldId id="392"/>
            <p14:sldId id="391"/>
            <p14:sldId id="395"/>
            <p14:sldId id="397"/>
          </p14:sldIdLst>
        </p14:section>
        <p14:section name="네트워크 접근법" id="{69C963BC-A458-4B6E-AA8E-6D726E03F76C}">
          <p14:sldIdLst/>
        </p14:section>
        <p14:section name="결과" id="{456F54B8-09C1-4DBE-A734-3F68792EB6E1}">
          <p14:sldIdLst>
            <p14:sldId id="347"/>
          </p14:sldIdLst>
        </p14:section>
        <p14:section name="Footer" id="{F6D3A590-A746-46A3-BEF3-3D71BF9A85E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지교" initials="이지" lastIdx="3" clrIdx="0">
    <p:extLst>
      <p:ext uri="{19B8F6BF-5375-455C-9EA6-DF929625EA0E}">
        <p15:presenceInfo xmlns:p15="http://schemas.microsoft.com/office/powerpoint/2012/main" userId="f935269322b39d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7245"/>
    <a:srgbClr val="B8E56A"/>
    <a:srgbClr val="57B20F"/>
    <a:srgbClr val="26B479"/>
    <a:srgbClr val="86D9AC"/>
    <a:srgbClr val="313389"/>
    <a:srgbClr val="008CDB"/>
    <a:srgbClr val="00BFBF"/>
    <a:srgbClr val="A5A5A5"/>
    <a:srgbClr val="00B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10E811-6F1D-45B8-8FF1-11D825EA6550}" v="4713" dt="2022-10-10T23:03:50.9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12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C666AB7-A1CA-467D-924B-8B34978EC9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8AF193-53A1-40E1-9EC8-D8101F470F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93BB7-7848-44B0-9E79-E2137FC3CA35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7874BA-2028-46C0-B78A-1A26A6061A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55EB76-25F4-40D2-8852-F3D812A2C7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4E3C6-EED2-4420-BAC5-BCCE58D1E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332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9D14D-E310-43F5-A07B-CB8CB4640ACB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9E041-45E9-45F5-BA94-FE9BD458F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515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9E041-45E9-45F5-BA94-FE9BD458FC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83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16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탐색적 데이터 분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B64704-A7A2-41CC-B3CB-873617917BBD}"/>
              </a:ext>
            </a:extLst>
          </p:cNvPr>
          <p:cNvSpPr txBox="1"/>
          <p:nvPr userDrawn="1"/>
        </p:nvSpPr>
        <p:spPr>
          <a:xfrm>
            <a:off x="0" y="1064030"/>
            <a:ext cx="23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탐색적 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295652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획 접근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B64704-A7A2-41CC-B3CB-873617917BBD}"/>
              </a:ext>
            </a:extLst>
          </p:cNvPr>
          <p:cNvSpPr txBox="1"/>
          <p:nvPr userDrawn="1"/>
        </p:nvSpPr>
        <p:spPr>
          <a:xfrm>
            <a:off x="0" y="1064030"/>
            <a:ext cx="23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구획 접근법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85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네트워크 접근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B64704-A7A2-41CC-B3CB-873617917BBD}"/>
              </a:ext>
            </a:extLst>
          </p:cNvPr>
          <p:cNvSpPr txBox="1"/>
          <p:nvPr userDrawn="1"/>
        </p:nvSpPr>
        <p:spPr>
          <a:xfrm>
            <a:off x="0" y="1064030"/>
            <a:ext cx="23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네트워크 접근법</a:t>
            </a:r>
          </a:p>
        </p:txBody>
      </p:sp>
    </p:spTree>
    <p:extLst>
      <p:ext uri="{BB962C8B-B14F-4D97-AF65-F5344CB8AC3E}">
        <p14:creationId xmlns:p14="http://schemas.microsoft.com/office/powerpoint/2010/main" val="310681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나리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B64704-A7A2-41CC-B3CB-873617917BBD}"/>
              </a:ext>
            </a:extLst>
          </p:cNvPr>
          <p:cNvSpPr txBox="1"/>
          <p:nvPr userDrawn="1"/>
        </p:nvSpPr>
        <p:spPr>
          <a:xfrm>
            <a:off x="0" y="1064030"/>
            <a:ext cx="23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시나리오</a:t>
            </a:r>
          </a:p>
        </p:txBody>
      </p:sp>
    </p:spTree>
    <p:extLst>
      <p:ext uri="{BB962C8B-B14F-4D97-AF65-F5344CB8AC3E}">
        <p14:creationId xmlns:p14="http://schemas.microsoft.com/office/powerpoint/2010/main" val="350752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4628D0-4A06-43DE-B31D-6D1E71483A45}"/>
              </a:ext>
            </a:extLst>
          </p:cNvPr>
          <p:cNvSpPr/>
          <p:nvPr userDrawn="1"/>
        </p:nvSpPr>
        <p:spPr>
          <a:xfrm>
            <a:off x="0" y="0"/>
            <a:ext cx="2333626" cy="6858000"/>
          </a:xfrm>
          <a:prstGeom prst="rect">
            <a:avLst/>
          </a:prstGeom>
          <a:solidFill>
            <a:srgbClr val="207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1876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5.png"/><Relationship Id="rId7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10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13.svg"/><Relationship Id="rId12" Type="http://schemas.openxmlformats.org/officeDocument/2006/relationships/image" Target="../media/image1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11.svg"/><Relationship Id="rId5" Type="http://schemas.openxmlformats.org/officeDocument/2006/relationships/image" Target="../media/image481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71.png"/><Relationship Id="rId9" Type="http://schemas.openxmlformats.org/officeDocument/2006/relationships/image" Target="../media/image491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E23C71-FEBC-439C-B812-2A537D8BBD8B}"/>
              </a:ext>
            </a:extLst>
          </p:cNvPr>
          <p:cNvSpPr txBox="1"/>
          <p:nvPr/>
        </p:nvSpPr>
        <p:spPr>
          <a:xfrm>
            <a:off x="0" y="1433362"/>
            <a:ext cx="233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전체 데이터 셋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넥슨Lv1고딕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F7469-2456-43F3-B9C0-EFF8A578689A}"/>
              </a:ext>
            </a:extLst>
          </p:cNvPr>
          <p:cNvSpPr txBox="1"/>
          <p:nvPr/>
        </p:nvSpPr>
        <p:spPr>
          <a:xfrm>
            <a:off x="0" y="3290501"/>
            <a:ext cx="2333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그 외 다른 외부데이터를 사용하기위해 탐색하였으나 분석에 적절하지 않다고 판단되어 사용하지 않았다</a:t>
            </a:r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00EB5CD-243C-0C09-60C9-840AA7D17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04699"/>
              </p:ext>
            </p:extLst>
          </p:nvPr>
        </p:nvGraphicFramePr>
        <p:xfrm>
          <a:off x="2687045" y="1290328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656791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사용하지 못한 외부 데이터들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54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경기도 용인시 연도별 전기차 등록현황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2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경기도 용인시 관내 아파트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654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경기도 용인시 공연장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74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경기도 용인시 관내 기업 현황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1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경기도 용인시 자동차 등록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8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경기도 용인시 부동산 </a:t>
                      </a:r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9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경기도 용인시 공공주차장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6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전기차 충전소 사업체 현황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14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59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1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3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97CC76-D792-40FD-B708-D4375FBED949}"/>
                  </a:ext>
                </a:extLst>
              </p:cNvPr>
              <p:cNvSpPr txBox="1"/>
              <p:nvPr/>
            </p:nvSpPr>
            <p:spPr>
              <a:xfrm>
                <a:off x="0" y="3290501"/>
                <a:ext cx="233362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독립변수 간에는</a:t>
                </a:r>
                <a:r>
                  <a:rPr kumimoji="0" lang="ko-KR" altLang="en-US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 공선성이 있음을 짐작할 수 있으며</a:t>
                </a:r>
                <a:r>
                  <a:rPr kumimoji="0" lang="en-US" altLang="ko-KR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, </a:t>
                </a:r>
                <a:r>
                  <a:rPr kumimoji="0" lang="ko-KR" altLang="en-US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이 </a:t>
                </a:r>
                <a:r>
                  <a:rPr kumimoji="0" lang="ko-KR" altLang="en-US" sz="12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산점도만으로는</a:t>
                </a:r>
                <a:r>
                  <a:rPr kumimoji="0" lang="ko-KR" altLang="en-US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2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넥슨Lv1고딕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2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넥슨Lv1고딕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altLang="ko-KR" sz="12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넥슨Lv1고딕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ko-KR" sz="12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넥슨Lv1고딕"/>
                        <a:cs typeface="+mn-cs"/>
                      </a:rPr>
                      <m:t>, </m:t>
                    </m:r>
                    <m:sSub>
                      <m:sSubPr>
                        <m:ctrlPr>
                          <a:rPr kumimoji="0" lang="en-US" altLang="ko-KR" sz="12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넥슨Lv1고딕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2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넥슨Lv1고딕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altLang="ko-KR" sz="12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넥슨Lv1고딕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ko-KR" sz="12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넥슨Lv1고딕"/>
                        <a:cs typeface="+mn-cs"/>
                      </a:rPr>
                      <m:t>, </m:t>
                    </m:r>
                    <m:sSub>
                      <m:sSubPr>
                        <m:ctrlPr>
                          <a:rPr kumimoji="0" lang="en-US" altLang="ko-KR" sz="12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넥슨Lv1고딕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2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넥슨Lv1고딕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altLang="ko-KR" sz="12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넥슨Lv1고딕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ko-KR" altLang="en-US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으로 </a:t>
                </a:r>
                <a14:m>
                  <m:oMath xmlns:m="http://schemas.openxmlformats.org/officeDocument/2006/math">
                    <m:r>
                      <a:rPr kumimoji="0" lang="en-US" altLang="ko-KR" sz="1200" b="0" i="1" u="none" strike="noStrike" kern="1200" cap="none" spc="0" normalizeH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넥슨Lv1고딕"/>
                        <a:cs typeface="+mn-cs"/>
                      </a:rPr>
                      <m:t>𝑌</m:t>
                    </m:r>
                  </m:oMath>
                </a14:m>
                <a:r>
                  <a:rPr kumimoji="0" lang="ko-KR" altLang="en-US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를 설명하기는 어려워 보인다</a:t>
                </a:r>
                <a:r>
                  <a:rPr kumimoji="0" lang="en-US" altLang="ko-KR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.</a:t>
                </a:r>
              </a:p>
              <a:p>
                <a:pPr lvl="0" algn="ctr">
                  <a:defRPr/>
                </a:pPr>
                <a:r>
                  <a:rPr lang="ko-KR" altLang="en-US" sz="1200" baseline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따라서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e>
                      <m:sup>
                        <m:r>
                          <a:rPr lang="en-US" altLang="ko-KR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 개의 성분으로 줄인 후 분석하기로 결정</a:t>
                </a:r>
                <a:endParaRPr kumimoji="0" lang="ko-KR" altLang="en-US" sz="12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넥슨Lv1고딕"/>
                  <a:cs typeface="+mn-cs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97CC76-D792-40FD-B708-D4375FBED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90501"/>
                <a:ext cx="2333626" cy="1200329"/>
              </a:xfrm>
              <a:prstGeom prst="rect">
                <a:avLst/>
              </a:prstGeom>
              <a:blipFill>
                <a:blip r:embed="rId2"/>
                <a:stretch>
                  <a:fillRect t="-1015" b="-2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래픽 1" descr="경고 단색으로 채워진">
            <a:extLst>
              <a:ext uri="{FF2B5EF4-FFF2-40B4-BE49-F238E27FC236}">
                <a16:creationId xmlns:a16="http://schemas.microsoft.com/office/drawing/2014/main" id="{3F713D01-32D3-65E0-8258-338CC0103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9600" y="0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02085F-ACB0-6E03-81FE-1E31026CBE69}"/>
              </a:ext>
            </a:extLst>
          </p:cNvPr>
          <p:cNvSpPr txBox="1"/>
          <p:nvPr/>
        </p:nvSpPr>
        <p:spPr>
          <a:xfrm>
            <a:off x="0" y="1433362"/>
            <a:ext cx="233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행렬화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넥슨Lv1고딕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2AC18B-C0D9-DE26-EFB0-750E304DF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992" y="0"/>
            <a:ext cx="6797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3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97CC76-D792-40FD-B708-D4375FBED949}"/>
                  </a:ext>
                </a:extLst>
              </p:cNvPr>
              <p:cNvSpPr txBox="1"/>
              <p:nvPr/>
            </p:nvSpPr>
            <p:spPr>
              <a:xfrm>
                <a:off x="0" y="3290501"/>
                <a:ext cx="2333626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독립변수들이 </a:t>
                </a:r>
                <a14:m>
                  <m:oMath xmlns:m="http://schemas.openxmlformats.org/officeDocument/2006/math">
                    <m:r>
                      <a:rPr kumimoji="0" lang="en-US" altLang="ko-KR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넥슨Lv1고딕"/>
                        <a:cs typeface="+mn-cs"/>
                      </a:rPr>
                      <m:t>𝑌</m:t>
                    </m:r>
                  </m:oMath>
                </a14:m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를 설명하지 못하는 이유 중 하나는 일단 데이터의 형태 자체가</a:t>
                </a:r>
                <a:r>
                  <a:rPr kumimoji="0" lang="ko-KR" altLang="en-US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 다르기 때문이다</a:t>
                </a:r>
                <a:r>
                  <a:rPr kumimoji="0" lang="en-US" altLang="ko-KR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. </a:t>
                </a:r>
                <a:r>
                  <a:rPr lang="ko-KR" altLang="en-US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실제로 전기차 충전소 주변의 사용자가 자유롭게 돌아다닐 수 있기 때문에 앱 사용량 역시 전기차 충전소를 기점으로 사용자들의 </a:t>
                </a:r>
                <a:r>
                  <a:rPr lang="en-US" altLang="ko-KR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‘</a:t>
                </a:r>
                <a:r>
                  <a:rPr lang="ko-KR" altLang="en-US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확산</a:t>
                </a:r>
                <a:r>
                  <a:rPr lang="en-US" altLang="ko-KR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’</a:t>
                </a:r>
                <a:r>
                  <a:rPr lang="ko-KR" altLang="en-US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이 일어난 결과라고 가정할 수 있다</a:t>
                </a:r>
                <a:r>
                  <a:rPr lang="en-US" altLang="ko-KR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.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dirty="0">
                  <a:solidFill>
                    <a:prstClr val="white"/>
                  </a:solidFill>
                  <a:latin typeface="Times New Roman"/>
                  <a:ea typeface="넥슨Lv1고딕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확산을 묘사하는 수리적 모델로는 열방정식이 널리 알려져 있다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.</a:t>
                </a:r>
                <a:endParaRPr lang="en-US" altLang="ko-KR" sz="1200" noProof="0" dirty="0">
                  <a:solidFill>
                    <a:prstClr val="white"/>
                  </a:solidFill>
                  <a:latin typeface="Times New Roman"/>
                  <a:ea typeface="넥슨Lv1고딕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97CC76-D792-40FD-B708-D4375FBED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90501"/>
                <a:ext cx="2333626" cy="2492990"/>
              </a:xfrm>
              <a:prstGeom prst="rect">
                <a:avLst/>
              </a:prstGeom>
              <a:blipFill>
                <a:blip r:embed="rId2"/>
                <a:stretch>
                  <a:fillRect l="-522" t="-489" r="-522" b="-9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7C24A5-EE70-000B-B2A6-43F866A9A8F7}"/>
                  </a:ext>
                </a:extLst>
              </p:cNvPr>
              <p:cNvSpPr txBox="1"/>
              <p:nvPr/>
            </p:nvSpPr>
            <p:spPr>
              <a:xfrm>
                <a:off x="5308821" y="1202529"/>
                <a:ext cx="843180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600" b="0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ko-KR" altLang="en-US" sz="6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7C24A5-EE70-000B-B2A6-43F866A9A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821" y="1202529"/>
                <a:ext cx="843180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D983242-DEF5-C912-4CD2-CA8F5FFF17BB}"/>
                  </a:ext>
                </a:extLst>
              </p:cNvPr>
              <p:cNvSpPr/>
              <p:nvPr/>
            </p:nvSpPr>
            <p:spPr>
              <a:xfrm>
                <a:off x="3012141" y="3479741"/>
                <a:ext cx="5795048" cy="1295400"/>
              </a:xfrm>
              <a:prstGeom prst="rect">
                <a:avLst/>
              </a:prstGeom>
              <a:solidFill>
                <a:srgbClr val="207245"/>
              </a:solidFill>
              <a:ln w="254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/>
                  <a:t>1</a:t>
                </a:r>
                <a:r>
                  <a:rPr lang="ko-KR" altLang="en-US" dirty="0"/>
                  <a:t>차원 공간에서의 열방정식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en-US" dirty="0"/>
                  <a:t> 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예와 해</a:t>
                </a:r>
                <a:r>
                  <a:rPr lang="en-US" altLang="ko-KR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D983242-DEF5-C912-4CD2-CA8F5FFF1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41" y="3479741"/>
                <a:ext cx="5795048" cy="1295400"/>
              </a:xfrm>
              <a:prstGeom prst="rect">
                <a:avLst/>
              </a:prstGeom>
              <a:blipFill>
                <a:blip r:embed="rId7"/>
                <a:stretch>
                  <a:fillRect l="-841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1A605D9-3702-4775-3375-8E08E71FBDD2}"/>
                  </a:ext>
                </a:extLst>
              </p:cNvPr>
              <p:cNvSpPr/>
              <p:nvPr/>
            </p:nvSpPr>
            <p:spPr>
              <a:xfrm>
                <a:off x="3012141" y="4963813"/>
                <a:ext cx="5795048" cy="1295400"/>
              </a:xfrm>
              <a:prstGeom prst="rect">
                <a:avLst/>
              </a:prstGeom>
              <a:solidFill>
                <a:srgbClr val="207245"/>
              </a:solidFill>
              <a:ln w="254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일반적인 열방정식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ko-KR" altLang="en-US" dirty="0"/>
                  <a:t> 의 꼴과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해</a:t>
                </a:r>
                <a:r>
                  <a:rPr lang="en-US" altLang="ko-KR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𝐷𝑡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1A605D9-3702-4775-3375-8E08E71FB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41" y="4963813"/>
                <a:ext cx="5795048" cy="1295400"/>
              </a:xfrm>
              <a:prstGeom prst="rect">
                <a:avLst/>
              </a:prstGeom>
              <a:blipFill>
                <a:blip r:embed="rId8"/>
                <a:stretch>
                  <a:fillRect l="-841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63486CC-785E-773C-F4AC-35DEED380DD0}"/>
              </a:ext>
            </a:extLst>
          </p:cNvPr>
          <p:cNvSpPr txBox="1"/>
          <p:nvPr/>
        </p:nvSpPr>
        <p:spPr>
          <a:xfrm>
            <a:off x="0" y="1433362"/>
            <a:ext cx="233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가우시안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 커널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FC3ABBF-472F-3F97-D0BA-28D1B28804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9866" y="373003"/>
            <a:ext cx="2842644" cy="28369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51F51AC-3A19-DECC-3C19-A4DA35A7EB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8312" y="373003"/>
            <a:ext cx="2842644" cy="284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4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97CC76-D792-40FD-B708-D4375FBED949}"/>
                  </a:ext>
                </a:extLst>
              </p:cNvPr>
              <p:cNvSpPr txBox="1"/>
              <p:nvPr/>
            </p:nvSpPr>
            <p:spPr>
              <a:xfrm>
                <a:off x="0" y="3290501"/>
                <a:ext cx="23336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열방정식의 해는 형식적으로 모평균이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영벡터고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 시점 </a:t>
                </a:r>
                <a14:m>
                  <m:oMath xmlns:m="http://schemas.openxmlformats.org/officeDocument/2006/math">
                    <m:r>
                      <a:rPr kumimoji="0" lang="en-US" altLang="ko-KR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넥슨Lv1고딕"/>
                        <a:cs typeface="+mn-cs"/>
                      </a:rPr>
                      <m:t>𝑡</m:t>
                    </m:r>
                  </m:oMath>
                </a14:m>
                <a:r>
                  <a:rPr lang="ko-KR" altLang="en-US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에 따른 공분산 행렬을 가지는 </a:t>
                </a:r>
                <a:r>
                  <a:rPr lang="ko-KR" altLang="en-US" sz="1200" noProof="0" dirty="0" err="1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다변량</a:t>
                </a:r>
                <a:r>
                  <a:rPr lang="ko-KR" altLang="en-US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 정규분포의 조인트 확률밀도함수와 유사하다</a:t>
                </a:r>
                <a:r>
                  <a:rPr lang="en-US" altLang="ko-KR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.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dirty="0">
                  <a:solidFill>
                    <a:prstClr val="white"/>
                  </a:solidFill>
                  <a:latin typeface="Times New Roman"/>
                  <a:ea typeface="넥슨Lv1고딕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OpenCV</a:t>
                </a:r>
                <a:r>
                  <a:rPr lang="ko-KR" altLang="en-US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는 특히 컴퓨터 비전에 특화된 라이브러리로 알려져 있으나</a:t>
                </a:r>
                <a:r>
                  <a:rPr lang="en-US" altLang="ko-KR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, </a:t>
                </a:r>
                <a:r>
                  <a:rPr lang="ko-KR" altLang="en-US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이 경우 행렬 </a:t>
                </a:r>
                <a14:m>
                  <m:oMath xmlns:m="http://schemas.openxmlformats.org/officeDocument/2006/math">
                    <m:r>
                      <a:rPr lang="en-US" altLang="ko-KR" sz="1200" b="0" i="1" noProof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넥슨Lv1고딕"/>
                      </a:rPr>
                      <m:t>𝑌</m:t>
                    </m:r>
                  </m:oMath>
                </a14:m>
                <a:r>
                  <a:rPr lang="ko-KR" altLang="en-US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를 흑백 이미지로 보고 </a:t>
                </a:r>
                <a:r>
                  <a:rPr lang="ko-KR" altLang="en-US" sz="1200" noProof="0" dirty="0" err="1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가우시안</a:t>
                </a:r>
                <a:r>
                  <a:rPr lang="ko-KR" altLang="en-US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 커널을 적용해서 의도하던 기능을 간단히 구현할 수 있다</a:t>
                </a:r>
                <a:r>
                  <a:rPr lang="en-US" altLang="ko-KR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97CC76-D792-40FD-B708-D4375FBED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90501"/>
                <a:ext cx="2333626" cy="2308324"/>
              </a:xfrm>
              <a:prstGeom prst="rect">
                <a:avLst/>
              </a:prstGeom>
              <a:blipFill>
                <a:blip r:embed="rId2"/>
                <a:stretch>
                  <a:fillRect t="-529" b="-13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AEB0CAF-2FAE-0C4D-F992-2F048E7647AF}"/>
                  </a:ext>
                </a:extLst>
              </p:cNvPr>
              <p:cNvSpPr/>
              <p:nvPr/>
            </p:nvSpPr>
            <p:spPr>
              <a:xfrm>
                <a:off x="3012141" y="3479741"/>
                <a:ext cx="5795048" cy="1295400"/>
              </a:xfrm>
              <a:prstGeom prst="rect">
                <a:avLst/>
              </a:prstGeom>
              <a:solidFill>
                <a:srgbClr val="207245"/>
              </a:solidFill>
              <a:ln w="254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정규분포의 확률밀도 함수</a:t>
                </a:r>
                <a:r>
                  <a:rPr lang="en-US" altLang="ko-KR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AEB0CAF-2FAE-0C4D-F992-2F048E7647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41" y="3479741"/>
                <a:ext cx="5795048" cy="1295400"/>
              </a:xfrm>
              <a:prstGeom prst="rect">
                <a:avLst/>
              </a:prstGeom>
              <a:blipFill>
                <a:blip r:embed="rId3"/>
                <a:stretch>
                  <a:fillRect l="-841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7E932679-D686-DADB-FA31-714A7DFD80AF}"/>
                  </a:ext>
                </a:extLst>
              </p:cNvPr>
              <p:cNvSpPr/>
              <p:nvPr/>
            </p:nvSpPr>
            <p:spPr>
              <a:xfrm>
                <a:off x="3012141" y="4963813"/>
                <a:ext cx="5795048" cy="1295400"/>
              </a:xfrm>
              <a:prstGeom prst="rect">
                <a:avLst/>
              </a:prstGeom>
              <a:solidFill>
                <a:srgbClr val="207245"/>
              </a:solidFill>
              <a:ln w="254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다변량 정규분포의 조인트 확률밀도함수</a:t>
                </a:r>
                <a:r>
                  <a:rPr lang="en-US" altLang="ko-KR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det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7E932679-D686-DADB-FA31-714A7DFD80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41" y="4963813"/>
                <a:ext cx="5795048" cy="1295400"/>
              </a:xfrm>
              <a:prstGeom prst="rect">
                <a:avLst/>
              </a:prstGeom>
              <a:blipFill>
                <a:blip r:embed="rId4"/>
                <a:stretch>
                  <a:fillRect l="-841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7E08056-B683-0E37-46BB-1DDB8DFB2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141" y="461963"/>
            <a:ext cx="20955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221FA95-BC75-74B0-7F3E-5104BA96D1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9858" y="314512"/>
            <a:ext cx="4480952" cy="27287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6C775D-DF46-4B4D-1DBA-AAFAEE370B3C}"/>
              </a:ext>
            </a:extLst>
          </p:cNvPr>
          <p:cNvSpPr txBox="1"/>
          <p:nvPr/>
        </p:nvSpPr>
        <p:spPr>
          <a:xfrm>
            <a:off x="0" y="1433362"/>
            <a:ext cx="233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가우시안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 커널</a:t>
            </a:r>
          </a:p>
        </p:txBody>
      </p:sp>
    </p:spTree>
    <p:extLst>
      <p:ext uri="{BB962C8B-B14F-4D97-AF65-F5344CB8AC3E}">
        <p14:creationId xmlns:p14="http://schemas.microsoft.com/office/powerpoint/2010/main" val="372680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197CC76-D792-40FD-B708-D4375FBED949}"/>
              </a:ext>
            </a:extLst>
          </p:cNvPr>
          <p:cNvSpPr txBox="1"/>
          <p:nvPr/>
        </p:nvSpPr>
        <p:spPr>
          <a:xfrm>
            <a:off x="0" y="3290501"/>
            <a:ext cx="2333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가우시안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 분포는 평균을 중심으로 좌우 대칭의 종 모양을 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갖는 분포이다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가우시안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필터란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가우시안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 분포 함수를 근사하여 생성한 필터 마스크를 사용하는 필터링 기법이다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.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6">
                <a:extLst>
                  <a:ext uri="{FF2B5EF4-FFF2-40B4-BE49-F238E27FC236}">
                    <a16:creationId xmlns:a16="http://schemas.microsoft.com/office/drawing/2014/main" id="{1D18870F-B440-5018-54BA-A9F83CAC8EF7}"/>
                  </a:ext>
                </a:extLst>
              </p:cNvPr>
              <p:cNvSpPr txBox="1"/>
              <p:nvPr/>
            </p:nvSpPr>
            <p:spPr>
              <a:xfrm>
                <a:off x="6579595" y="3059938"/>
                <a:ext cx="187959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16">
                <a:extLst>
                  <a:ext uri="{FF2B5EF4-FFF2-40B4-BE49-F238E27FC236}">
                    <a16:creationId xmlns:a16="http://schemas.microsoft.com/office/drawing/2014/main" id="{1D18870F-B440-5018-54BA-A9F83CAC8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595" y="3059938"/>
                <a:ext cx="187959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7">
                <a:extLst>
                  <a:ext uri="{FF2B5EF4-FFF2-40B4-BE49-F238E27FC236}">
                    <a16:creationId xmlns:a16="http://schemas.microsoft.com/office/drawing/2014/main" id="{9B4FD843-D35B-DD7A-8711-7E9CCF5C53FB}"/>
                  </a:ext>
                </a:extLst>
              </p:cNvPr>
              <p:cNvSpPr txBox="1"/>
              <p:nvPr/>
            </p:nvSpPr>
            <p:spPr>
              <a:xfrm>
                <a:off x="6568417" y="6298438"/>
                <a:ext cx="187959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" name="TextBox 17">
                <a:extLst>
                  <a:ext uri="{FF2B5EF4-FFF2-40B4-BE49-F238E27FC236}">
                    <a16:creationId xmlns:a16="http://schemas.microsoft.com/office/drawing/2014/main" id="{9B4FD843-D35B-DD7A-8711-7E9CCF5C5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417" y="6298438"/>
                <a:ext cx="187959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7C24A5-EE70-000B-B2A6-43F866A9A8F7}"/>
                  </a:ext>
                </a:extLst>
              </p:cNvPr>
              <p:cNvSpPr txBox="1"/>
              <p:nvPr/>
            </p:nvSpPr>
            <p:spPr>
              <a:xfrm>
                <a:off x="5442024" y="1149492"/>
                <a:ext cx="843180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600" b="0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ko-KR" altLang="en-US" sz="6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7C24A5-EE70-000B-B2A6-43F866A9A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024" y="1149492"/>
                <a:ext cx="843180" cy="10156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C4870F-F2DE-5C54-4644-0A2F7EAB4D3C}"/>
                  </a:ext>
                </a:extLst>
              </p:cNvPr>
              <p:cNvSpPr txBox="1"/>
              <p:nvPr/>
            </p:nvSpPr>
            <p:spPr>
              <a:xfrm>
                <a:off x="5442024" y="4412080"/>
                <a:ext cx="835165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6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6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C4870F-F2DE-5C54-4644-0A2F7EAB4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024" y="4412080"/>
                <a:ext cx="835165" cy="1015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래픽 20" descr="단색으로 채워진 웃는 얼굴 단색으로 채워진">
            <a:extLst>
              <a:ext uri="{FF2B5EF4-FFF2-40B4-BE49-F238E27FC236}">
                <a16:creationId xmlns:a16="http://schemas.microsoft.com/office/drawing/2014/main" id="{BEFF7F23-2F96-3F0C-010D-3367323B01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14694" y="3635530"/>
            <a:ext cx="914400" cy="914400"/>
          </a:xfrm>
          <a:prstGeom prst="rect">
            <a:avLst/>
          </a:prstGeom>
        </p:spPr>
      </p:pic>
      <p:pic>
        <p:nvPicPr>
          <p:cNvPr id="23" name="그래픽 22" descr="단색으로 채워진 슬픈 얼굴 단색으로 채워진">
            <a:extLst>
              <a:ext uri="{FF2B5EF4-FFF2-40B4-BE49-F238E27FC236}">
                <a16:creationId xmlns:a16="http://schemas.microsoft.com/office/drawing/2014/main" id="{B0AC20C7-233D-E409-4D29-6A58D47CC3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14694" y="428553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30534B-43F8-0F03-BC76-F4690AD12569}"/>
              </a:ext>
            </a:extLst>
          </p:cNvPr>
          <p:cNvSpPr txBox="1"/>
          <p:nvPr/>
        </p:nvSpPr>
        <p:spPr>
          <a:xfrm>
            <a:off x="0" y="1433362"/>
            <a:ext cx="233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가우시안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 커널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9F9AED-CD86-5BA3-D81E-94F71916D3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66435" y="659792"/>
            <a:ext cx="2575589" cy="21011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38D5D08-0D87-76BC-3F13-CBF5F1BCAA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66435" y="4092730"/>
            <a:ext cx="2575589" cy="210113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071D10A-6D50-F48C-DA78-B6390D41A2F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70680" y="4092730"/>
            <a:ext cx="2594954" cy="210113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379176F-CB4D-8407-8E33-5862D1AAC70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65839" y="659792"/>
            <a:ext cx="2594954" cy="210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6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281EAB-CE4B-80B8-9268-57148416F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873" y="432861"/>
            <a:ext cx="5292228" cy="35391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FFBD85-0C03-9278-D7D8-00BDAEBD130F}"/>
              </a:ext>
            </a:extLst>
          </p:cNvPr>
          <p:cNvSpPr txBox="1"/>
          <p:nvPr/>
        </p:nvSpPr>
        <p:spPr>
          <a:xfrm>
            <a:off x="0" y="3290501"/>
            <a:ext cx="2333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PCA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는 데이터 집합 내에 존재하는 각 데이터의 차이를 가장 잘 나타내 주는 요소를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데이터를 잘 </a:t>
            </a:r>
            <a:r>
              <a:rPr lang="ko-KR" altLang="en-US" sz="1200" dirty="0" err="1">
                <a:solidFill>
                  <a:prstClr val="white"/>
                </a:solidFill>
                <a:latin typeface="Times New Roman"/>
                <a:ea typeface="넥슨Lv1고딕"/>
              </a:rPr>
              <a:t>표한혈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 수 있는 특성을 찾아내는 방법이다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.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 </a:t>
            </a:r>
            <a:endParaRPr lang="en-US" altLang="ko-KR" sz="1200" dirty="0">
              <a:solidFill>
                <a:prstClr val="white"/>
              </a:solidFill>
              <a:latin typeface="Times New Roman"/>
              <a:ea typeface="넥슨Lv1고딕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넥슨Lv1고딕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70D330-430D-A4D8-0960-4DDC63FAB91B}"/>
              </a:ext>
            </a:extLst>
          </p:cNvPr>
          <p:cNvSpPr/>
          <p:nvPr/>
        </p:nvSpPr>
        <p:spPr>
          <a:xfrm>
            <a:off x="2869528" y="4402530"/>
            <a:ext cx="5795048" cy="1295400"/>
          </a:xfrm>
          <a:prstGeom prst="rect">
            <a:avLst/>
          </a:prstGeom>
          <a:solidFill>
            <a:srgbClr val="207245"/>
          </a:solidFill>
          <a:ln w="254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Y</a:t>
            </a:r>
            <a:r>
              <a:rPr lang="ko-KR" altLang="en-US" dirty="0"/>
              <a:t>를 </a:t>
            </a:r>
            <a:r>
              <a:rPr lang="ko-KR" altLang="en-US" dirty="0" err="1"/>
              <a:t>설명하는데에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개의 변수만으로 충분하다는 것을 </a:t>
            </a:r>
            <a:endParaRPr lang="en-US" altLang="ko-KR" dirty="0"/>
          </a:p>
          <a:p>
            <a:r>
              <a:rPr lang="ko-KR" altLang="en-US" dirty="0"/>
              <a:t>나타내는 주성분분석 그래프</a:t>
            </a:r>
          </a:p>
        </p:txBody>
      </p:sp>
    </p:spTree>
    <p:extLst>
      <p:ext uri="{BB962C8B-B14F-4D97-AF65-F5344CB8AC3E}">
        <p14:creationId xmlns:p14="http://schemas.microsoft.com/office/powerpoint/2010/main" val="225583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5325B7-122E-8E55-2BB0-911E55FC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57" y="476392"/>
            <a:ext cx="4559173" cy="29526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E91AEF-CCC4-5276-9D35-290F1155342C}"/>
                  </a:ext>
                </a:extLst>
              </p:cNvPr>
              <p:cNvSpPr txBox="1"/>
              <p:nvPr/>
            </p:nvSpPr>
            <p:spPr>
              <a:xfrm>
                <a:off x="0" y="3290501"/>
                <a:ext cx="2333626" cy="647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Y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와 상관관계가 제일 높은 변수와 그에 해당하는 최적의</a:t>
                </a:r>
                <a:r>
                  <a:rPr lang="ko-KR" altLang="en-US" sz="1200" dirty="0"/>
                  <a:t> </a:t>
                </a:r>
                <a14:m>
                  <m:oMath xmlns:m="http://schemas.openxmlformats.org/officeDocument/2006/math">
                    <m:r>
                      <a:rPr lang="ko-KR" altLang="en-US" sz="1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ko-KR" altLang="en-US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 찾는 그래프이다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.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 </a:t>
                </a:r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넥슨Lv1고딕"/>
                  <a:cs typeface="+mn-cs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E91AEF-CCC4-5276-9D35-290F11553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90501"/>
                <a:ext cx="2333626" cy="647357"/>
              </a:xfrm>
              <a:prstGeom prst="rect">
                <a:avLst/>
              </a:prstGeom>
              <a:blipFill>
                <a:blip r:embed="rId3"/>
                <a:stretch>
                  <a:fillRect t="-1887" b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87DA6118-BE0A-62AC-78E9-D86F1808C7E0}"/>
              </a:ext>
            </a:extLst>
          </p:cNvPr>
          <p:cNvSpPr/>
          <p:nvPr/>
        </p:nvSpPr>
        <p:spPr>
          <a:xfrm>
            <a:off x="2869528" y="4402530"/>
            <a:ext cx="5795048" cy="1295400"/>
          </a:xfrm>
          <a:prstGeom prst="rect">
            <a:avLst/>
          </a:prstGeom>
          <a:solidFill>
            <a:srgbClr val="207245"/>
          </a:solidFill>
          <a:ln w="254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Y</a:t>
            </a:r>
            <a:r>
              <a:rPr lang="ko-KR" altLang="en-US" dirty="0"/>
              <a:t>와의 상관관계가 제일 높은 변수는 </a:t>
            </a:r>
            <a:r>
              <a:rPr lang="en-US" altLang="ko-KR" dirty="0"/>
              <a:t>X1</a:t>
            </a:r>
            <a:r>
              <a:rPr lang="ko-KR" altLang="en-US" dirty="0"/>
              <a:t>으로 나타난다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ko-KR" altLang="en-US" dirty="0" err="1"/>
              <a:t>회귀분석할</a:t>
            </a:r>
            <a:r>
              <a:rPr lang="ko-KR" altLang="en-US" dirty="0"/>
              <a:t> 때 </a:t>
            </a:r>
            <a:r>
              <a:rPr lang="en-US" altLang="ko-KR" dirty="0"/>
              <a:t>X1</a:t>
            </a:r>
            <a:r>
              <a:rPr lang="ko-KR" altLang="en-US" dirty="0"/>
              <a:t>을 독립변수로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062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B56582-F0EA-1552-45B1-B943CCAE9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780" y="261889"/>
            <a:ext cx="3611460" cy="36749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6B808D-679C-175C-DADE-31A4ECE82AFC}"/>
              </a:ext>
            </a:extLst>
          </p:cNvPr>
          <p:cNvSpPr txBox="1"/>
          <p:nvPr/>
        </p:nvSpPr>
        <p:spPr>
          <a:xfrm>
            <a:off x="0" y="3290501"/>
            <a:ext cx="2333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Y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 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~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 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X1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의 단순회귀분석 결과와 </a:t>
            </a:r>
            <a:r>
              <a:rPr lang="ko-KR" altLang="en-US" sz="1200" dirty="0" err="1">
                <a:solidFill>
                  <a:prstClr val="white"/>
                </a:solidFill>
                <a:latin typeface="Times New Roman"/>
                <a:ea typeface="넥슨Lv1고딕"/>
              </a:rPr>
              <a:t>잔차의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 그래프이다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. h=0.001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일때보다 결과가 나아졌다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넥슨Lv1고딕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4B24C8-D3AD-9F28-0032-E3452ADE8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919" y="3936832"/>
            <a:ext cx="4027182" cy="265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8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D8AE80-8AF2-4DC4-B107-F2A7803413BC}"/>
              </a:ext>
            </a:extLst>
          </p:cNvPr>
          <p:cNvSpPr txBox="1"/>
          <p:nvPr/>
        </p:nvSpPr>
        <p:spPr>
          <a:xfrm>
            <a:off x="0" y="1433362"/>
            <a:ext cx="233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기계학습 예측 모델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8BA3C3D-0D8D-70A4-00C1-EB90B7C2B71C}"/>
              </a:ext>
            </a:extLst>
          </p:cNvPr>
          <p:cNvGrpSpPr/>
          <p:nvPr/>
        </p:nvGrpSpPr>
        <p:grpSpPr>
          <a:xfrm>
            <a:off x="8113059" y="0"/>
            <a:ext cx="1030941" cy="1030941"/>
            <a:chOff x="8113059" y="0"/>
            <a:chExt cx="1030941" cy="1030941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D8E93354-74F5-680C-5A0D-6C7759A2FA63}"/>
                </a:ext>
              </a:extLst>
            </p:cNvPr>
            <p:cNvSpPr/>
            <p:nvPr/>
          </p:nvSpPr>
          <p:spPr>
            <a:xfrm>
              <a:off x="8113059" y="0"/>
              <a:ext cx="1030941" cy="103094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래픽 4" descr="닫기 단색으로 채워진">
              <a:extLst>
                <a:ext uri="{FF2B5EF4-FFF2-40B4-BE49-F238E27FC236}">
                  <a16:creationId xmlns:a16="http://schemas.microsoft.com/office/drawing/2014/main" id="{9CD88222-5D59-995E-C946-DD82FCEEF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71329" y="58270"/>
              <a:ext cx="914400" cy="9144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3A733B0-747A-E758-C15A-7AFF7BA14728}"/>
              </a:ext>
            </a:extLst>
          </p:cNvPr>
          <p:cNvSpPr txBox="1"/>
          <p:nvPr/>
        </p:nvSpPr>
        <p:spPr>
          <a:xfrm>
            <a:off x="0" y="3290501"/>
            <a:ext cx="2333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용인시 전기차 충전소 최적의 위치 선정 모델이 개발된 후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,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 </a:t>
            </a:r>
            <a:endParaRPr lang="en-US" altLang="ko-KR" sz="1200" dirty="0">
              <a:solidFill>
                <a:prstClr val="white"/>
              </a:solidFill>
              <a:latin typeface="Times New Roman"/>
              <a:ea typeface="넥슨Lv1고딕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prstClr val="white"/>
                </a:solidFill>
                <a:latin typeface="Times New Roman"/>
                <a:ea typeface="넥슨Lv1고딕"/>
              </a:rPr>
              <a:t>각 위치에 더 필요하다고 예측되는 전기차 충전소 개수를 구한 뒤</a:t>
            </a:r>
            <a:endParaRPr lang="en-US" altLang="ko-KR" sz="1100" dirty="0">
              <a:solidFill>
                <a:prstClr val="white"/>
              </a:solidFill>
              <a:latin typeface="Times New Roman"/>
              <a:ea typeface="넥슨Lv1고딕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prstClr val="white"/>
                </a:solidFill>
                <a:latin typeface="Times New Roman"/>
                <a:ea typeface="넥슨Lv1고딕"/>
              </a:rPr>
              <a:t>가장 많이 </a:t>
            </a:r>
            <a:r>
              <a:rPr lang="ko-KR" altLang="en-US" sz="1100" dirty="0" err="1">
                <a:solidFill>
                  <a:prstClr val="white"/>
                </a:solidFill>
                <a:latin typeface="Times New Roman"/>
                <a:ea typeface="넥슨Lv1고딕"/>
              </a:rPr>
              <a:t>필요로하는</a:t>
            </a:r>
            <a:r>
              <a:rPr lang="ko-KR" altLang="en-US" sz="1100" dirty="0">
                <a:solidFill>
                  <a:prstClr val="white"/>
                </a:solidFill>
                <a:latin typeface="Times New Roman"/>
                <a:ea typeface="넥슨Lv1고딕"/>
              </a:rPr>
              <a:t> 곳부터 </a:t>
            </a:r>
            <a:r>
              <a:rPr lang="ko-KR" altLang="en-US" sz="1100" dirty="0" err="1">
                <a:solidFill>
                  <a:prstClr val="white"/>
                </a:solidFill>
                <a:latin typeface="Times New Roman"/>
                <a:ea typeface="넥슨Lv1고딕"/>
              </a:rPr>
              <a:t>채워넣는</a:t>
            </a:r>
            <a:r>
              <a:rPr lang="ko-KR" altLang="en-US" sz="1100" dirty="0">
                <a:solidFill>
                  <a:prstClr val="white"/>
                </a:solidFill>
                <a:latin typeface="Times New Roman"/>
                <a:ea typeface="넥슨Lv1고딕"/>
              </a:rPr>
              <a:t> 시뮬레이션을 통해 최적의 전기차 충전소 개수도 선정할 것이다</a:t>
            </a:r>
            <a:r>
              <a:rPr lang="en-US" altLang="ko-KR" sz="1100" dirty="0">
                <a:solidFill>
                  <a:prstClr val="white"/>
                </a:solidFill>
                <a:latin typeface="Times New Roman"/>
                <a:ea typeface="넥슨Lv1고딕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713F5E-2035-35A1-262A-EF6ED4064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710" y="1338169"/>
            <a:ext cx="6588844" cy="418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8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4357</TotalTime>
  <Words>395</Words>
  <Application>Microsoft Office PowerPoint</Application>
  <PresentationFormat>화면 슬라이드 쇼(4:3)</PresentationFormat>
  <Paragraphs>50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 대식</dc:creator>
  <cp:lastModifiedBy>조원석</cp:lastModifiedBy>
  <cp:revision>160</cp:revision>
  <dcterms:created xsi:type="dcterms:W3CDTF">2021-08-31T02:13:16Z</dcterms:created>
  <dcterms:modified xsi:type="dcterms:W3CDTF">2022-10-11T14:05:19Z</dcterms:modified>
</cp:coreProperties>
</file>