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93" r:id="rId2"/>
    <p:sldId id="392" r:id="rId3"/>
    <p:sldId id="395" r:id="rId4"/>
    <p:sldId id="398" r:id="rId5"/>
    <p:sldId id="399" r:id="rId6"/>
    <p:sldId id="408" r:id="rId7"/>
    <p:sldId id="400" r:id="rId8"/>
    <p:sldId id="401" r:id="rId9"/>
    <p:sldId id="34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B0E6575A-85D8-4DED-A82E-B041243C68B2}">
          <p14:sldIdLst/>
        </p14:section>
        <p14:section name="탐색적 데이터 분석" id="{8D39925A-E435-4703-A9B6-1AFFA52DAE87}">
          <p14:sldIdLst/>
        </p14:section>
        <p14:section name="구획 접근법" id="{B0B7EB9B-D174-4E25-8664-043CA05B342B}">
          <p14:sldIdLst>
            <p14:sldId id="393"/>
            <p14:sldId id="392"/>
            <p14:sldId id="395"/>
            <p14:sldId id="398"/>
            <p14:sldId id="399"/>
            <p14:sldId id="408"/>
            <p14:sldId id="400"/>
            <p14:sldId id="401"/>
          </p14:sldIdLst>
        </p14:section>
        <p14:section name="네트워크 접근법" id="{69C963BC-A458-4B6E-AA8E-6D726E03F76C}">
          <p14:sldIdLst/>
        </p14:section>
        <p14:section name="결과" id="{456F54B8-09C1-4DBE-A734-3F68792EB6E1}">
          <p14:sldIdLst>
            <p14:sldId id="347"/>
          </p14:sldIdLst>
        </p14:section>
        <p14:section name="Footer" id="{F6D3A590-A746-46A3-BEF3-3D71BF9A85E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지교" initials="이지" lastIdx="3" clrIdx="0">
    <p:extLst>
      <p:ext uri="{19B8F6BF-5375-455C-9EA6-DF929625EA0E}">
        <p15:presenceInfo xmlns:p15="http://schemas.microsoft.com/office/powerpoint/2012/main" userId="f935269322b39d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7245"/>
    <a:srgbClr val="B8E56A"/>
    <a:srgbClr val="57B20F"/>
    <a:srgbClr val="26B479"/>
    <a:srgbClr val="86D9AC"/>
    <a:srgbClr val="313389"/>
    <a:srgbClr val="008CDB"/>
    <a:srgbClr val="00BFBF"/>
    <a:srgbClr val="A5A5A5"/>
    <a:srgbClr val="00B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12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C666AB7-A1CA-467D-924B-8B34978EC9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8AF193-53A1-40E1-9EC8-D8101F470F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93BB7-7848-44B0-9E79-E2137FC3CA3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7874BA-2028-46C0-B78A-1A26A6061A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55EB76-25F4-40D2-8852-F3D812A2C7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4E3C6-EED2-4420-BAC5-BCCE58D1E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332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9D14D-E310-43F5-A07B-CB8CB4640AC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9E041-45E9-45F5-BA94-FE9BD458F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515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16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탐색적 데이터 분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64704-A7A2-41CC-B3CB-873617917BBD}"/>
              </a:ext>
            </a:extLst>
          </p:cNvPr>
          <p:cNvSpPr txBox="1"/>
          <p:nvPr userDrawn="1"/>
        </p:nvSpPr>
        <p:spPr>
          <a:xfrm>
            <a:off x="0" y="1064030"/>
            <a:ext cx="23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탐색적 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295652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획 접근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64704-A7A2-41CC-B3CB-873617917BBD}"/>
              </a:ext>
            </a:extLst>
          </p:cNvPr>
          <p:cNvSpPr txBox="1"/>
          <p:nvPr userDrawn="1"/>
        </p:nvSpPr>
        <p:spPr>
          <a:xfrm>
            <a:off x="0" y="1064030"/>
            <a:ext cx="23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구획 접근법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85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네트워크 접근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64704-A7A2-41CC-B3CB-873617917BBD}"/>
              </a:ext>
            </a:extLst>
          </p:cNvPr>
          <p:cNvSpPr txBox="1"/>
          <p:nvPr userDrawn="1"/>
        </p:nvSpPr>
        <p:spPr>
          <a:xfrm>
            <a:off x="0" y="1064030"/>
            <a:ext cx="23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네트워크 접근법</a:t>
            </a:r>
          </a:p>
        </p:txBody>
      </p:sp>
    </p:spTree>
    <p:extLst>
      <p:ext uri="{BB962C8B-B14F-4D97-AF65-F5344CB8AC3E}">
        <p14:creationId xmlns:p14="http://schemas.microsoft.com/office/powerpoint/2010/main" val="310681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나리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64704-A7A2-41CC-B3CB-873617917BBD}"/>
              </a:ext>
            </a:extLst>
          </p:cNvPr>
          <p:cNvSpPr txBox="1"/>
          <p:nvPr userDrawn="1"/>
        </p:nvSpPr>
        <p:spPr>
          <a:xfrm>
            <a:off x="0" y="1064030"/>
            <a:ext cx="23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시나리오</a:t>
            </a:r>
          </a:p>
        </p:txBody>
      </p:sp>
    </p:spTree>
    <p:extLst>
      <p:ext uri="{BB962C8B-B14F-4D97-AF65-F5344CB8AC3E}">
        <p14:creationId xmlns:p14="http://schemas.microsoft.com/office/powerpoint/2010/main" val="350752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4628D0-4A06-43DE-B31D-6D1E71483A45}"/>
              </a:ext>
            </a:extLst>
          </p:cNvPr>
          <p:cNvSpPr/>
          <p:nvPr userDrawn="1"/>
        </p:nvSpPr>
        <p:spPr>
          <a:xfrm>
            <a:off x="0" y="0"/>
            <a:ext cx="2333626" cy="6858000"/>
          </a:xfrm>
          <a:prstGeom prst="rect">
            <a:avLst/>
          </a:prstGeom>
          <a:solidFill>
            <a:srgbClr val="207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876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60.png"/><Relationship Id="rId7" Type="http://schemas.openxmlformats.org/officeDocument/2006/relationships/image" Target="../media/image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image" Target="../media/image47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0.png"/><Relationship Id="rId2" Type="http://schemas.openxmlformats.org/officeDocument/2006/relationships/image" Target="../media/image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0C4719B-830F-32B0-7FEE-9091E4EA9EB8}"/>
              </a:ext>
            </a:extLst>
          </p:cNvPr>
          <p:cNvCxnSpPr/>
          <p:nvPr/>
        </p:nvCxnSpPr>
        <p:spPr>
          <a:xfrm>
            <a:off x="3087934" y="2772782"/>
            <a:ext cx="5324475" cy="0"/>
          </a:xfrm>
          <a:prstGeom prst="straightConnector1">
            <a:avLst/>
          </a:prstGeom>
          <a:ln w="127000">
            <a:solidFill>
              <a:srgbClr val="20724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97CC76-D792-40FD-B708-D4375FBED949}"/>
                  </a:ext>
                </a:extLst>
              </p:cNvPr>
              <p:cNvSpPr txBox="1"/>
              <p:nvPr/>
            </p:nvSpPr>
            <p:spPr>
              <a:xfrm>
                <a:off x="0" y="3290501"/>
                <a:ext cx="233362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열방정식의 해는 형식적으로 모평균이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영벡터고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 시점 </a:t>
                </a:r>
                <a14:m>
                  <m:oMath xmlns:m="http://schemas.openxmlformats.org/officeDocument/2006/math">
                    <m:r>
                      <a:rPr kumimoji="0" lang="en-US" altLang="ko-KR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넥슨Lv1고딕"/>
                        <a:cs typeface="+mn-cs"/>
                      </a:rPr>
                      <m:t>𝑡</m:t>
                    </m:r>
                  </m:oMath>
                </a14:m>
                <a:r>
                  <a:rPr lang="ko-KR" altLang="en-US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에 따른 공분산 행렬을 가지는 </a:t>
                </a:r>
                <a:r>
                  <a:rPr lang="ko-KR" altLang="en-US" sz="1200" noProof="0" dirty="0" err="1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다변량</a:t>
                </a:r>
                <a:r>
                  <a:rPr lang="ko-KR" altLang="en-US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 정규분포의 조인트 확률밀도함수와 유사하다</a:t>
                </a:r>
                <a:r>
                  <a:rPr lang="en-US" altLang="ko-KR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dirty="0">
                  <a:solidFill>
                    <a:prstClr val="white"/>
                  </a:solidFill>
                  <a:latin typeface="Times New Roman"/>
                  <a:ea typeface="넥슨Lv1고딕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noProof="0" dirty="0">
                  <a:solidFill>
                    <a:prstClr val="white"/>
                  </a:solidFill>
                  <a:latin typeface="Times New Roman"/>
                  <a:ea typeface="넥슨Lv1고딕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dirty="0">
                  <a:solidFill>
                    <a:prstClr val="white"/>
                  </a:solidFill>
                  <a:latin typeface="Times New Roman"/>
                  <a:ea typeface="넥슨Lv1고딕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noProof="0" dirty="0">
                  <a:solidFill>
                    <a:prstClr val="white"/>
                  </a:solidFill>
                  <a:latin typeface="Times New Roman"/>
                  <a:ea typeface="넥슨Lv1고딕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noProof="0" dirty="0">
                  <a:solidFill>
                    <a:prstClr val="white"/>
                  </a:solidFill>
                  <a:latin typeface="Times New Roman"/>
                  <a:ea typeface="넥슨Lv1고딕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noProof="0" dirty="0">
                  <a:solidFill>
                    <a:prstClr val="white"/>
                  </a:solidFill>
                  <a:latin typeface="Times New Roman"/>
                  <a:ea typeface="넥슨Lv1고딕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dirty="0">
                  <a:solidFill>
                    <a:prstClr val="white"/>
                  </a:solidFill>
                  <a:latin typeface="Times New Roman"/>
                  <a:ea typeface="넥슨Lv1고딕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OpenCV</a:t>
                </a:r>
                <a:r>
                  <a:rPr lang="ko-KR" altLang="en-US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는 특히 컴퓨터 비전에 특화된 라이브러리로 알려져 있으나</a:t>
                </a:r>
                <a:r>
                  <a:rPr lang="en-US" altLang="ko-KR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, </a:t>
                </a:r>
                <a:r>
                  <a:rPr lang="ko-KR" altLang="en-US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이 경우 행렬 </a:t>
                </a:r>
                <a14:m>
                  <m:oMath xmlns:m="http://schemas.openxmlformats.org/officeDocument/2006/math">
                    <m:r>
                      <a:rPr lang="en-US" altLang="ko-KR" sz="1200" b="0" i="1" noProof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넥슨Lv1고딕"/>
                      </a:rPr>
                      <m:t>𝑌</m:t>
                    </m:r>
                  </m:oMath>
                </a14:m>
                <a:r>
                  <a:rPr lang="ko-KR" altLang="en-US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를 흑백 이미지로 보고 </a:t>
                </a:r>
                <a:r>
                  <a:rPr lang="ko-KR" altLang="en-US" sz="1200" noProof="0" dirty="0" err="1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가우시안</a:t>
                </a:r>
                <a:r>
                  <a:rPr lang="ko-KR" altLang="en-US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 커널을 적용해서 의도하던 기능을 간단히 구현할 수 있다</a:t>
                </a:r>
                <a:r>
                  <a:rPr lang="en-US" altLang="ko-KR" sz="1200" noProof="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97CC76-D792-40FD-B708-D4375FBED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0501"/>
                <a:ext cx="2333626" cy="3416320"/>
              </a:xfrm>
              <a:prstGeom prst="rect">
                <a:avLst/>
              </a:prstGeom>
              <a:blipFill>
                <a:blip r:embed="rId2"/>
                <a:stretch>
                  <a:fillRect t="-357" b="-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AEB0CAF-2FAE-0C4D-F992-2F048E7647AF}"/>
                  </a:ext>
                </a:extLst>
              </p:cNvPr>
              <p:cNvSpPr/>
              <p:nvPr/>
            </p:nvSpPr>
            <p:spPr>
              <a:xfrm>
                <a:off x="3012141" y="3479741"/>
                <a:ext cx="5795048" cy="1295400"/>
              </a:xfrm>
              <a:prstGeom prst="rect">
                <a:avLst/>
              </a:prstGeom>
              <a:solidFill>
                <a:srgbClr val="207245"/>
              </a:solidFill>
              <a:ln w="254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정규분포의 확률밀도 함수</a:t>
                </a:r>
                <a:r>
                  <a:rPr lang="en-US" altLang="ko-KR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AEB0CAF-2FAE-0C4D-F992-2F048E7647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41" y="3479741"/>
                <a:ext cx="5795048" cy="1295400"/>
              </a:xfrm>
              <a:prstGeom prst="rect">
                <a:avLst/>
              </a:prstGeom>
              <a:blipFill>
                <a:blip r:embed="rId3"/>
                <a:stretch>
                  <a:fillRect l="-841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7E932679-D686-DADB-FA31-714A7DFD80AF}"/>
                  </a:ext>
                </a:extLst>
              </p:cNvPr>
              <p:cNvSpPr/>
              <p:nvPr/>
            </p:nvSpPr>
            <p:spPr>
              <a:xfrm>
                <a:off x="3012141" y="4963813"/>
                <a:ext cx="5795048" cy="1295400"/>
              </a:xfrm>
              <a:prstGeom prst="rect">
                <a:avLst/>
              </a:prstGeom>
              <a:solidFill>
                <a:srgbClr val="207245"/>
              </a:solidFill>
              <a:ln w="254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다변량 정규분포의 조인트 확률밀도함수</a:t>
                </a:r>
                <a:r>
                  <a:rPr lang="en-US" altLang="ko-KR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det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7E932679-D686-DADB-FA31-714A7DFD8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41" y="4963813"/>
                <a:ext cx="5795048" cy="1295400"/>
              </a:xfrm>
              <a:prstGeom prst="rect">
                <a:avLst/>
              </a:prstGeom>
              <a:blipFill>
                <a:blip r:embed="rId4"/>
                <a:stretch>
                  <a:fillRect l="-841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7E08056-B683-0E37-46BB-1DDB8DFB2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25" y="4355204"/>
            <a:ext cx="868175" cy="106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6C775D-DF46-4B4D-1DBA-AAFAEE370B3C}"/>
              </a:ext>
            </a:extLst>
          </p:cNvPr>
          <p:cNvSpPr txBox="1"/>
          <p:nvPr/>
        </p:nvSpPr>
        <p:spPr>
          <a:xfrm>
            <a:off x="0" y="1433362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가우시안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 커널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CDA6C3-8B69-0326-95CA-DBC6BBA76909}"/>
                  </a:ext>
                </a:extLst>
              </p:cNvPr>
              <p:cNvSpPr txBox="1"/>
              <p:nvPr/>
            </p:nvSpPr>
            <p:spPr>
              <a:xfrm>
                <a:off x="5565400" y="2334562"/>
                <a:ext cx="529568" cy="7386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CDA6C3-8B69-0326-95CA-DBC6BBA76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400" y="2334562"/>
                <a:ext cx="529568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래픽 4" descr="자극 물질 단색으로 채워진">
            <a:extLst>
              <a:ext uri="{FF2B5EF4-FFF2-40B4-BE49-F238E27FC236}">
                <a16:creationId xmlns:a16="http://schemas.microsoft.com/office/drawing/2014/main" id="{87BDF732-6BFA-8015-010B-51651B9AE3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29600" y="0"/>
            <a:ext cx="914400" cy="9144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6E618-BE60-3028-517F-2CAA67BCFAA6}"/>
              </a:ext>
            </a:extLst>
          </p:cNvPr>
          <p:cNvSpPr/>
          <p:nvPr/>
        </p:nvSpPr>
        <p:spPr>
          <a:xfrm>
            <a:off x="3678241" y="-956907"/>
            <a:ext cx="4303887" cy="8987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EBD1B7"/>
                </a:solidFill>
                <a:latin typeface="Consolas" panose="020B0609020204030204" pitchFamily="49" charset="0"/>
              </a:rPr>
              <a:t>시그마 더 세게 줄수록 점점 많이 번지는 걸 보여주고 싶음</a:t>
            </a:r>
            <a:endParaRPr lang="en-US" altLang="ko-KR" dirty="0">
              <a:solidFill>
                <a:srgbClr val="EBD1B7"/>
              </a:solidFill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EBD1B7"/>
                </a:solidFill>
                <a:effectLst/>
                <a:latin typeface="Consolas" panose="020B0609020204030204" pitchFamily="49" charset="0"/>
              </a:rPr>
              <a:t>다음 페이지에서 사용할 거 세 장</a:t>
            </a:r>
            <a:endParaRPr lang="en-US" altLang="ko-KR" b="0" dirty="0">
              <a:solidFill>
                <a:srgbClr val="EBD1B7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5A4228-8745-8457-AE3E-E8D0383496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8213" y="572061"/>
            <a:ext cx="1640056" cy="16250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AB7478-63D3-0C44-CE40-5EFF9E56B8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3909" y="572066"/>
            <a:ext cx="1632527" cy="16250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591835-30C5-541C-8F92-7D842A3A45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89839" y="572061"/>
            <a:ext cx="1640057" cy="162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0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197CC76-D792-40FD-B708-D4375FBED949}"/>
              </a:ext>
            </a:extLst>
          </p:cNvPr>
          <p:cNvSpPr txBox="1"/>
          <p:nvPr/>
        </p:nvSpPr>
        <p:spPr>
          <a:xfrm>
            <a:off x="0" y="3290501"/>
            <a:ext cx="2333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가우시안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 분포는 평균을 중심으로 좌우 대칭의 종 모양을 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갖는 분포이다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가우시안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필터란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가우시안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 분포 함수를 근사하여 생성한 필터 마스크를 사용하는 필터링 기법이다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.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6">
                <a:extLst>
                  <a:ext uri="{FF2B5EF4-FFF2-40B4-BE49-F238E27FC236}">
                    <a16:creationId xmlns:a16="http://schemas.microsoft.com/office/drawing/2014/main" id="{1D18870F-B440-5018-54BA-A9F83CAC8EF7}"/>
                  </a:ext>
                </a:extLst>
              </p:cNvPr>
              <p:cNvSpPr txBox="1"/>
              <p:nvPr/>
            </p:nvSpPr>
            <p:spPr>
              <a:xfrm>
                <a:off x="4796194" y="1478772"/>
                <a:ext cx="187959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16">
                <a:extLst>
                  <a:ext uri="{FF2B5EF4-FFF2-40B4-BE49-F238E27FC236}">
                    <a16:creationId xmlns:a16="http://schemas.microsoft.com/office/drawing/2014/main" id="{1D18870F-B440-5018-54BA-A9F83CAC8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194" y="1478772"/>
                <a:ext cx="187959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7">
                <a:extLst>
                  <a:ext uri="{FF2B5EF4-FFF2-40B4-BE49-F238E27FC236}">
                    <a16:creationId xmlns:a16="http://schemas.microsoft.com/office/drawing/2014/main" id="{9B4FD843-D35B-DD7A-8711-7E9CCF5C53FB}"/>
                  </a:ext>
                </a:extLst>
              </p:cNvPr>
              <p:cNvSpPr txBox="1"/>
              <p:nvPr/>
            </p:nvSpPr>
            <p:spPr>
              <a:xfrm>
                <a:off x="4800201" y="5748561"/>
                <a:ext cx="187959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" name="TextBox 17">
                <a:extLst>
                  <a:ext uri="{FF2B5EF4-FFF2-40B4-BE49-F238E27FC236}">
                    <a16:creationId xmlns:a16="http://schemas.microsoft.com/office/drawing/2014/main" id="{9B4FD843-D35B-DD7A-8711-7E9CCF5C5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201" y="5748561"/>
                <a:ext cx="187959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7C24A5-EE70-000B-B2A6-43F866A9A8F7}"/>
                  </a:ext>
                </a:extLst>
              </p:cNvPr>
              <p:cNvSpPr txBox="1"/>
              <p:nvPr/>
            </p:nvSpPr>
            <p:spPr>
              <a:xfrm>
                <a:off x="5314403" y="631775"/>
                <a:ext cx="843180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600" b="0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ko-KR" altLang="en-US" sz="6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7C24A5-EE70-000B-B2A6-43F866A9A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403" y="631775"/>
                <a:ext cx="843180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C4870F-F2DE-5C54-4644-0A2F7EAB4D3C}"/>
                  </a:ext>
                </a:extLst>
              </p:cNvPr>
              <p:cNvSpPr txBox="1"/>
              <p:nvPr/>
            </p:nvSpPr>
            <p:spPr>
              <a:xfrm>
                <a:off x="5322418" y="2782669"/>
                <a:ext cx="835165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6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6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C4870F-F2DE-5C54-4644-0A2F7EAB4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418" y="2782669"/>
                <a:ext cx="835165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래픽 20" descr="단색으로 채워진 웃는 얼굴 단색으로 채워진">
            <a:extLst>
              <a:ext uri="{FF2B5EF4-FFF2-40B4-BE49-F238E27FC236}">
                <a16:creationId xmlns:a16="http://schemas.microsoft.com/office/drawing/2014/main" id="{BEFF7F23-2F96-3F0C-010D-3367323B01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4694" y="3635530"/>
            <a:ext cx="914400" cy="914400"/>
          </a:xfrm>
          <a:prstGeom prst="rect">
            <a:avLst/>
          </a:prstGeom>
        </p:spPr>
      </p:pic>
      <p:pic>
        <p:nvPicPr>
          <p:cNvPr id="23" name="그래픽 22" descr="단색으로 채워진 슬픈 얼굴 단색으로 채워진">
            <a:extLst>
              <a:ext uri="{FF2B5EF4-FFF2-40B4-BE49-F238E27FC236}">
                <a16:creationId xmlns:a16="http://schemas.microsoft.com/office/drawing/2014/main" id="{B0AC20C7-233D-E409-4D29-6A58D47CC3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14694" y="428553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30534B-43F8-0F03-BC76-F4690AD12569}"/>
              </a:ext>
            </a:extLst>
          </p:cNvPr>
          <p:cNvSpPr txBox="1"/>
          <p:nvPr/>
        </p:nvSpPr>
        <p:spPr>
          <a:xfrm>
            <a:off x="0" y="1433362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가우시안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 커널</a:t>
            </a:r>
          </a:p>
        </p:txBody>
      </p:sp>
      <p:pic>
        <p:nvPicPr>
          <p:cNvPr id="20" name="그래픽 19" descr="경고 단색으로 채워진">
            <a:extLst>
              <a:ext uri="{FF2B5EF4-FFF2-40B4-BE49-F238E27FC236}">
                <a16:creationId xmlns:a16="http://schemas.microsoft.com/office/drawing/2014/main" id="{14A7BB8D-B852-BA3B-FAB7-E3AAD66013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29600" y="0"/>
            <a:ext cx="914400" cy="914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6A66093-5FD1-5BF1-E1C5-4035004F32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31942" y="457200"/>
            <a:ext cx="1640057" cy="16250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CF15C6-5AEC-09F5-8261-D2F1A68349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99987" y="426045"/>
            <a:ext cx="1640056" cy="162500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ABF2828-3BFC-EC0A-4032-6A880AAD71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99987" y="2566479"/>
            <a:ext cx="1640056" cy="163249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100E874-9F3E-0E4B-AF00-2B9DCE30AC8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99987" y="4714402"/>
            <a:ext cx="1640057" cy="162501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5233C22-E36B-B790-5438-8372016B74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35882" y="2566479"/>
            <a:ext cx="1647614" cy="163249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0CE7358-EB5F-0204-ADBD-DECFD4E66A5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35882" y="4719785"/>
            <a:ext cx="1647614" cy="1632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A4C934-A017-9C84-4299-15DBE7367DE3}"/>
                  </a:ext>
                </a:extLst>
              </p:cNvPr>
              <p:cNvSpPr txBox="1"/>
              <p:nvPr/>
            </p:nvSpPr>
            <p:spPr>
              <a:xfrm>
                <a:off x="5314403" y="4948342"/>
                <a:ext cx="835165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6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6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A4C934-A017-9C84-4299-15DBE7367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403" y="4948342"/>
                <a:ext cx="835165" cy="101566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7">
                <a:extLst>
                  <a:ext uri="{FF2B5EF4-FFF2-40B4-BE49-F238E27FC236}">
                    <a16:creationId xmlns:a16="http://schemas.microsoft.com/office/drawing/2014/main" id="{E2620C83-B72A-4D2B-F06C-9B9DF20DAD11}"/>
                  </a:ext>
                </a:extLst>
              </p:cNvPr>
              <p:cNvSpPr txBox="1"/>
              <p:nvPr/>
            </p:nvSpPr>
            <p:spPr>
              <a:xfrm>
                <a:off x="4792186" y="3619519"/>
                <a:ext cx="187959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9" name="TextBox 17">
                <a:extLst>
                  <a:ext uri="{FF2B5EF4-FFF2-40B4-BE49-F238E27FC236}">
                    <a16:creationId xmlns:a16="http://schemas.microsoft.com/office/drawing/2014/main" id="{E2620C83-B72A-4D2B-F06C-9B9DF20DA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186" y="3619519"/>
                <a:ext cx="1879597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86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8F9544-5D9D-E5CA-8EA3-86F52045044D}"/>
                  </a:ext>
                </a:extLst>
              </p:cNvPr>
              <p:cNvSpPr txBox="1"/>
              <p:nvPr/>
            </p:nvSpPr>
            <p:spPr>
              <a:xfrm>
                <a:off x="0" y="3290501"/>
                <a:ext cx="2333626" cy="1757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ko-KR" altLang="en-US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200" dirty="0">
                    <a:solidFill>
                      <a:schemeClr val="bg1"/>
                    </a:solidFill>
                  </a:rPr>
                  <a:t> 값을 바꿔가면서 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Y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에 </a:t>
                </a:r>
                <a:r>
                  <a:rPr lang="ko-KR" altLang="en-US" sz="1200" dirty="0" err="1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가우시안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 필터를 취했고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, 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그에 따른 독립변수들의 상관계수를 시각화한 모습이다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. X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축은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로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0.1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부터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10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까지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0.1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단위로 설정하였다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. Y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축은 독립변수들과 </a:t>
                </a: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가우시안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 필터를 적용한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Y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와의 상관계수를 나타낸다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8F9544-5D9D-E5CA-8EA3-86F520450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0501"/>
                <a:ext cx="2333626" cy="1757854"/>
              </a:xfrm>
              <a:prstGeom prst="rect">
                <a:avLst/>
              </a:prstGeom>
              <a:blipFill>
                <a:blip r:embed="rId2"/>
                <a:stretch>
                  <a:fillRect t="-347"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래픽 10" descr="경고 단색으로 채워진">
            <a:extLst>
              <a:ext uri="{FF2B5EF4-FFF2-40B4-BE49-F238E27FC236}">
                <a16:creationId xmlns:a16="http://schemas.microsoft.com/office/drawing/2014/main" id="{52DDDF73-EC41-C25A-0584-4FCBF2877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9600" y="0"/>
            <a:ext cx="914400" cy="914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507925-1C0E-2309-C37D-051A6CAF8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469" y="914400"/>
            <a:ext cx="4448282" cy="2907981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35DA214-6B97-0641-4D60-DA9BE2A53EF2}"/>
              </a:ext>
            </a:extLst>
          </p:cNvPr>
          <p:cNvCxnSpPr>
            <a:cxnSpLocks/>
          </p:cNvCxnSpPr>
          <p:nvPr/>
        </p:nvCxnSpPr>
        <p:spPr>
          <a:xfrm>
            <a:off x="4572000" y="1055874"/>
            <a:ext cx="0" cy="2766507"/>
          </a:xfrm>
          <a:prstGeom prst="line">
            <a:avLst/>
          </a:prstGeom>
          <a:ln w="9525" cap="flat" cmpd="sng" algn="ctr">
            <a:solidFill>
              <a:srgbClr val="20724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7">
                <a:extLst>
                  <a:ext uri="{FF2B5EF4-FFF2-40B4-BE49-F238E27FC236}">
                    <a16:creationId xmlns:a16="http://schemas.microsoft.com/office/drawing/2014/main" id="{CBB50916-FBA6-71C4-F6C0-5C876ED86BD0}"/>
                  </a:ext>
                </a:extLst>
              </p:cNvPr>
              <p:cNvSpPr txBox="1"/>
              <p:nvPr/>
            </p:nvSpPr>
            <p:spPr>
              <a:xfrm>
                <a:off x="3431469" y="3963855"/>
                <a:ext cx="303704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𝑜𝑝𝑡𝑖𝑚𝑖𝑧𝑎𝑡𝑖𝑜𝑛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0" name="TextBox 17">
                <a:extLst>
                  <a:ext uri="{FF2B5EF4-FFF2-40B4-BE49-F238E27FC236}">
                    <a16:creationId xmlns:a16="http://schemas.microsoft.com/office/drawing/2014/main" id="{CBB50916-FBA6-71C4-F6C0-5C876ED86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469" y="3963855"/>
                <a:ext cx="303704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F8FD13-6307-B341-3445-800B461D7E96}"/>
              </a:ext>
            </a:extLst>
          </p:cNvPr>
          <p:cNvSpPr/>
          <p:nvPr/>
        </p:nvSpPr>
        <p:spPr>
          <a:xfrm>
            <a:off x="2824640" y="4648200"/>
            <a:ext cx="5795048" cy="1295400"/>
          </a:xfrm>
          <a:prstGeom prst="rect">
            <a:avLst/>
          </a:prstGeom>
          <a:solidFill>
            <a:srgbClr val="207245"/>
          </a:solidFill>
          <a:ln w="254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62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4075E7-0DE9-D48A-FCEB-4DC95229BA22}"/>
                  </a:ext>
                </a:extLst>
              </p:cNvPr>
              <p:cNvSpPr txBox="1"/>
              <p:nvPr/>
            </p:nvSpPr>
            <p:spPr>
              <a:xfrm>
                <a:off x="0" y="3304001"/>
                <a:ext cx="23336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최적의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로 </a:t>
                </a:r>
                <a:r>
                  <a:rPr lang="ko-KR" altLang="en-US" sz="1200" dirty="0" err="1">
                    <a:solidFill>
                      <a:prstClr val="white"/>
                    </a:solidFill>
                    <a:ea typeface="넥슨Lv1고딕"/>
                  </a:rPr>
                  <a:t>가우시안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 필터를 적용한 </a:t>
                </a:r>
                <a:r>
                  <a:rPr lang="en-US" altLang="ko-KR" sz="1200" dirty="0">
                    <a:solidFill>
                      <a:prstClr val="white"/>
                    </a:solidFill>
                    <a:ea typeface="넥슨Lv1고딕"/>
                  </a:rPr>
                  <a:t>Y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을 종속변수로</a:t>
                </a:r>
                <a:r>
                  <a:rPr lang="en-US" altLang="ko-KR" sz="1200" dirty="0">
                    <a:solidFill>
                      <a:prstClr val="white"/>
                    </a:solidFill>
                    <a:ea typeface="넥슨Lv1고딕"/>
                  </a:rPr>
                  <a:t>, 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상관계수가 제일 </a:t>
                </a:r>
                <a:r>
                  <a:rPr lang="ko-KR" altLang="en-US" sz="1200" dirty="0" err="1">
                    <a:solidFill>
                      <a:prstClr val="white"/>
                    </a:solidFill>
                    <a:ea typeface="넥슨Lv1고딕"/>
                  </a:rPr>
                  <a:t>높게나온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 </a:t>
                </a:r>
                <a:r>
                  <a:rPr lang="en-US" altLang="ko-KR" sz="1200" dirty="0">
                    <a:solidFill>
                      <a:prstClr val="white"/>
                    </a:solidFill>
                    <a:ea typeface="넥슨Lv1고딕"/>
                  </a:rPr>
                  <a:t>X1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를 </a:t>
                </a:r>
                <a:r>
                  <a:rPr lang="ko-KR" altLang="en-US" sz="1200" dirty="0" err="1">
                    <a:solidFill>
                      <a:prstClr val="white"/>
                    </a:solidFill>
                    <a:ea typeface="넥슨Lv1고딕"/>
                  </a:rPr>
                  <a:t>독립변수로두고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 단순선형회귀분석을 실시하였다</a:t>
                </a:r>
                <a:r>
                  <a:rPr lang="en-US" altLang="ko-KR" sz="1200" dirty="0">
                    <a:solidFill>
                      <a:prstClr val="white"/>
                    </a:solidFill>
                    <a:ea typeface="넥슨Lv1고딕"/>
                  </a:rPr>
                  <a:t>.</a:t>
                </a:r>
              </a:p>
              <a:p>
                <a:pPr lvl="0" algn="ctr">
                  <a:defRPr/>
                </a:pPr>
                <a:endParaRPr lang="en-US" altLang="ko-KR" sz="1200" dirty="0">
                  <a:solidFill>
                    <a:prstClr val="white"/>
                  </a:solidFill>
                  <a:ea typeface="넥슨Lv1고딕"/>
                </a:endParaRPr>
              </a:p>
              <a:p>
                <a:pPr lvl="0" algn="ctr">
                  <a:defRPr/>
                </a:pP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회귀식으로 구해지는 충전소 개수 </a:t>
                </a:r>
                <a:r>
                  <a:rPr lang="ko-KR" altLang="en-US" sz="1200" dirty="0" err="1">
                    <a:solidFill>
                      <a:prstClr val="white"/>
                    </a:solidFill>
                    <a:ea typeface="넥슨Lv1고딕"/>
                  </a:rPr>
                  <a:t>예측값과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 실제 값은 다르다</a:t>
                </a:r>
                <a:r>
                  <a:rPr lang="en-US" altLang="ko-KR" sz="1200" dirty="0">
                    <a:solidFill>
                      <a:prstClr val="white"/>
                    </a:solidFill>
                    <a:ea typeface="넥슨Lv1고딕"/>
                  </a:rPr>
                  <a:t>.</a:t>
                </a:r>
              </a:p>
              <a:p>
                <a:pPr lvl="0" algn="ctr">
                  <a:defRPr/>
                </a:pP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이 차이를 잔차라고 한다</a:t>
                </a:r>
                <a:r>
                  <a:rPr lang="en-US" altLang="ko-KR" sz="1200" dirty="0">
                    <a:solidFill>
                      <a:prstClr val="white"/>
                    </a:solidFill>
                    <a:ea typeface="넥슨Lv1고딕"/>
                  </a:rPr>
                  <a:t>. </a:t>
                </a:r>
              </a:p>
              <a:p>
                <a:pPr lvl="0" algn="ctr">
                  <a:defRPr/>
                </a:pP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이 </a:t>
                </a:r>
                <a:r>
                  <a:rPr lang="ko-KR" altLang="en-US" sz="1200" dirty="0" err="1">
                    <a:solidFill>
                      <a:prstClr val="white"/>
                    </a:solidFill>
                    <a:ea typeface="넥슨Lv1고딕"/>
                  </a:rPr>
                  <a:t>잔차를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 이용해 전기차 충전소 입지 선정을 하려 한다</a:t>
                </a:r>
                <a:r>
                  <a:rPr lang="en-US" altLang="ko-KR" sz="1200" dirty="0">
                    <a:solidFill>
                      <a:prstClr val="white"/>
                    </a:solidFill>
                    <a:ea typeface="넥슨Lv1고딕"/>
                  </a:rPr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4075E7-0DE9-D48A-FCEB-4DC95229B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04001"/>
                <a:ext cx="2333626" cy="2308324"/>
              </a:xfrm>
              <a:prstGeom prst="rect">
                <a:avLst/>
              </a:prstGeom>
              <a:blipFill>
                <a:blip r:embed="rId2"/>
                <a:stretch>
                  <a:fillRect l="-522" t="-528" r="-522" b="-10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227376A-6057-AF94-DBB9-5500D256303A}"/>
                  </a:ext>
                </a:extLst>
              </p:cNvPr>
              <p:cNvSpPr/>
              <p:nvPr/>
            </p:nvSpPr>
            <p:spPr>
              <a:xfrm>
                <a:off x="2823647" y="328357"/>
                <a:ext cx="5795048" cy="2146396"/>
              </a:xfrm>
              <a:prstGeom prst="rect">
                <a:avLst/>
              </a:prstGeom>
              <a:noFill/>
              <a:ln w="25400">
                <a:solidFill>
                  <a:srgbClr val="207245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rgbClr val="207245"/>
                    </a:solidFill>
                  </a:rPr>
                  <a:t>Y~X1 </a:t>
                </a:r>
                <a:r>
                  <a:rPr lang="ko-KR" altLang="en-US" dirty="0">
                    <a:solidFill>
                      <a:srgbClr val="207245"/>
                    </a:solidFill>
                  </a:rPr>
                  <a:t>단순선형회귀분석 </a:t>
                </a:r>
                <a:r>
                  <a:rPr lang="ko-KR" altLang="en-US" dirty="0" err="1">
                    <a:solidFill>
                      <a:srgbClr val="207245"/>
                    </a:solidFill>
                  </a:rPr>
                  <a:t>회귀식</a:t>
                </a:r>
                <a:r>
                  <a:rPr lang="en-US" altLang="ko-KR" dirty="0">
                    <a:solidFill>
                      <a:srgbClr val="207245"/>
                    </a:solidFill>
                  </a:rPr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800" i="1" smtClean="0">
                            <a:solidFill>
                              <a:srgbClr val="20724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800" i="1">
                            <a:solidFill>
                              <a:srgbClr val="20724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ko-KR" altLang="en-US" sz="1800" i="0">
                        <a:solidFill>
                          <a:srgbClr val="207245"/>
                        </a:solidFill>
                        <a:latin typeface="Cambria Math" panose="02040503050406030204" pitchFamily="18" charset="0"/>
                      </a:rPr>
                      <m:t>=1.3</m:t>
                    </m:r>
                    <m:sSub>
                      <m:sSubPr>
                        <m:ctrlPr>
                          <a:rPr lang="ko-KR" altLang="en-US" sz="1800" i="1">
                            <a:solidFill>
                              <a:srgbClr val="20724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rgbClr val="20724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1800" i="0">
                            <a:solidFill>
                              <a:srgbClr val="20724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207245"/>
                  </a:solidFill>
                </a:endParaRPr>
              </a:p>
              <a:p>
                <a:endParaRPr lang="en-US" altLang="ko-KR" dirty="0">
                  <a:solidFill>
                    <a:srgbClr val="207245"/>
                  </a:solidFill>
                </a:endParaRPr>
              </a:p>
              <a:p>
                <a:r>
                  <a:rPr lang="ko-KR" altLang="en-US" dirty="0">
                    <a:solidFill>
                      <a:srgbClr val="207245"/>
                    </a:solidFill>
                  </a:rPr>
                  <a:t>회귀식의 의미</a:t>
                </a:r>
                <a:r>
                  <a:rPr lang="en-US" altLang="ko-KR" dirty="0">
                    <a:solidFill>
                      <a:srgbClr val="207245"/>
                    </a:solidFill>
                  </a:rPr>
                  <a:t>: </a:t>
                </a:r>
              </a:p>
              <a:p>
                <a:r>
                  <a:rPr lang="ko-KR" altLang="en-US" dirty="0">
                    <a:solidFill>
                      <a:srgbClr val="207245"/>
                    </a:solidFill>
                  </a:rPr>
                  <a:t>임의의 지역의 </a:t>
                </a:r>
                <a:r>
                  <a:rPr lang="en-US" altLang="ko-KR" dirty="0">
                    <a:solidFill>
                      <a:srgbClr val="207245"/>
                    </a:solidFill>
                  </a:rPr>
                  <a:t>X1</a:t>
                </a:r>
                <a:r>
                  <a:rPr lang="ko-KR" altLang="en-US" dirty="0">
                    <a:solidFill>
                      <a:srgbClr val="207245"/>
                    </a:solidFill>
                  </a:rPr>
                  <a:t>의 </a:t>
                </a:r>
                <a:r>
                  <a:rPr lang="en-US" altLang="ko-KR" dirty="0" err="1">
                    <a:solidFill>
                      <a:srgbClr val="207245"/>
                    </a:solidFill>
                  </a:rPr>
                  <a:t>count_cust</a:t>
                </a:r>
                <a:r>
                  <a:rPr lang="en-US" altLang="ko-KR" dirty="0">
                    <a:solidFill>
                      <a:srgbClr val="207245"/>
                    </a:solidFill>
                  </a:rPr>
                  <a:t>=7</a:t>
                </a:r>
                <a:r>
                  <a:rPr lang="ko-KR" altLang="en-US" dirty="0">
                    <a:solidFill>
                      <a:srgbClr val="207245"/>
                    </a:solidFill>
                  </a:rPr>
                  <a:t>이면</a:t>
                </a:r>
                <a:r>
                  <a:rPr lang="en-US" altLang="ko-KR" dirty="0">
                    <a:solidFill>
                      <a:srgbClr val="207245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207245"/>
                    </a:solidFill>
                  </a:rPr>
                  <a:t>충전소 개수 </a:t>
                </a:r>
                <a:r>
                  <a:rPr lang="en-US" altLang="ko-KR" dirty="0">
                    <a:solidFill>
                      <a:srgbClr val="207245"/>
                    </a:solidFill>
                  </a:rPr>
                  <a:t>y</a:t>
                </a:r>
                <a:r>
                  <a:rPr lang="ko-KR" altLang="en-US" dirty="0">
                    <a:solidFill>
                      <a:srgbClr val="207245"/>
                    </a:solidFill>
                  </a:rPr>
                  <a:t>의 </a:t>
                </a:r>
                <a:r>
                  <a:rPr lang="ko-KR" altLang="en-US" dirty="0" err="1">
                    <a:solidFill>
                      <a:srgbClr val="207245"/>
                    </a:solidFill>
                  </a:rPr>
                  <a:t>예측값은</a:t>
                </a:r>
                <a:r>
                  <a:rPr lang="ko-KR" altLang="en-US" dirty="0">
                    <a:solidFill>
                      <a:srgbClr val="207245"/>
                    </a:solidFill>
                  </a:rPr>
                  <a:t> </a:t>
                </a:r>
                <a:r>
                  <a:rPr lang="en-US" altLang="ko-KR" dirty="0">
                    <a:solidFill>
                      <a:srgbClr val="207245"/>
                    </a:solidFill>
                  </a:rPr>
                  <a:t>1.3*7=9.1</a:t>
                </a:r>
                <a:r>
                  <a:rPr lang="ko-KR" altLang="en-US" dirty="0">
                    <a:solidFill>
                      <a:srgbClr val="207245"/>
                    </a:solidFill>
                  </a:rPr>
                  <a:t>개로 예측</a:t>
                </a:r>
                <a:endParaRPr lang="en-US" altLang="ko-KR" dirty="0">
                  <a:solidFill>
                    <a:srgbClr val="207245"/>
                  </a:solidFill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227376A-6057-AF94-DBB9-5500D2563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647" y="328357"/>
                <a:ext cx="5795048" cy="2146396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  <a:ln w="25400">
                <a:solidFill>
                  <a:srgbClr val="20724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371581CE-3DAC-3C29-187C-A288D833A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647" y="2811832"/>
            <a:ext cx="2105319" cy="3477110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841BF066-AA05-0F2D-37A4-DADEB62F4BD8}"/>
              </a:ext>
            </a:extLst>
          </p:cNvPr>
          <p:cNvSpPr/>
          <p:nvPr/>
        </p:nvSpPr>
        <p:spPr>
          <a:xfrm>
            <a:off x="3821185" y="5494789"/>
            <a:ext cx="1107781" cy="226503"/>
          </a:xfrm>
          <a:prstGeom prst="frame">
            <a:avLst>
              <a:gd name="adj1" fmla="val 500"/>
            </a:avLst>
          </a:prstGeom>
          <a:ln>
            <a:solidFill>
              <a:srgbClr val="207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07245"/>
              </a:solidFill>
              <a:highlight>
                <a:srgbClr val="207245"/>
              </a:highligh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B300FBB-620D-87DE-36AF-EFFCC3D750DB}"/>
              </a:ext>
            </a:extLst>
          </p:cNvPr>
          <p:cNvCxnSpPr>
            <a:stCxn id="10" idx="3"/>
          </p:cNvCxnSpPr>
          <p:nvPr/>
        </p:nvCxnSpPr>
        <p:spPr>
          <a:xfrm flipV="1">
            <a:off x="4928966" y="5427659"/>
            <a:ext cx="481933" cy="18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220214-4E27-36F1-406F-56A21E285FB3}"/>
                  </a:ext>
                </a:extLst>
              </p:cNvPr>
              <p:cNvSpPr txBox="1"/>
              <p:nvPr/>
            </p:nvSpPr>
            <p:spPr>
              <a:xfrm>
                <a:off x="5418987" y="4823210"/>
                <a:ext cx="3207796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𝑒𝑥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ko-KR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1.3∗6.54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ko-KR" altLang="en-US" sz="3200" dirty="0"/>
                  <a:t> </a:t>
                </a:r>
                <a:r>
                  <a:rPr lang="en-US" altLang="ko-KR" sz="3200" dirty="0"/>
                  <a:t>8.51</a:t>
                </a:r>
                <a:endParaRPr lang="ko-KR" altLang="en-US" sz="3200" dirty="0"/>
              </a:p>
              <a:p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220214-4E27-36F1-406F-56A21E285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987" y="4823210"/>
                <a:ext cx="3207796" cy="1569660"/>
              </a:xfrm>
              <a:prstGeom prst="rect">
                <a:avLst/>
              </a:prstGeom>
              <a:blipFill>
                <a:blip r:embed="rId5"/>
                <a:stretch>
                  <a:fillRect r="-13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B6A16D9-B7CD-F256-AB9F-6F3476677BEF}"/>
              </a:ext>
            </a:extLst>
          </p:cNvPr>
          <p:cNvSpPr txBox="1"/>
          <p:nvPr/>
        </p:nvSpPr>
        <p:spPr>
          <a:xfrm>
            <a:off x="5410899" y="2704710"/>
            <a:ext cx="34982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07245"/>
                </a:solidFill>
              </a:rPr>
              <a:t>y = </a:t>
            </a:r>
            <a:r>
              <a:rPr lang="ko-KR" altLang="en-US" sz="1600" dirty="0">
                <a:solidFill>
                  <a:srgbClr val="207245"/>
                </a:solidFill>
              </a:rPr>
              <a:t>실제 전기차 충전소 개수</a:t>
            </a:r>
            <a:endParaRPr lang="en-US" altLang="ko-KR" sz="1600" dirty="0">
              <a:solidFill>
                <a:srgbClr val="207245"/>
              </a:solidFill>
            </a:endParaRPr>
          </a:p>
          <a:p>
            <a:r>
              <a:rPr lang="en-US" altLang="ko-KR" sz="1600" dirty="0">
                <a:solidFill>
                  <a:srgbClr val="207245"/>
                </a:solidFill>
              </a:rPr>
              <a:t>X1= </a:t>
            </a:r>
            <a:r>
              <a:rPr lang="ko-KR" altLang="en-US" sz="1600" dirty="0">
                <a:solidFill>
                  <a:srgbClr val="207245"/>
                </a:solidFill>
              </a:rPr>
              <a:t>거주지 기준 </a:t>
            </a:r>
            <a:r>
              <a:rPr lang="en-US" altLang="ko-KR" sz="1600" dirty="0" err="1">
                <a:solidFill>
                  <a:srgbClr val="207245"/>
                </a:solidFill>
              </a:rPr>
              <a:t>count_cust</a:t>
            </a:r>
            <a:endParaRPr lang="en-US" altLang="ko-KR" sz="1600" dirty="0">
              <a:solidFill>
                <a:srgbClr val="207245"/>
              </a:solidFill>
            </a:endParaRPr>
          </a:p>
          <a:p>
            <a:r>
              <a:rPr lang="en-US" altLang="ko-KR" sz="1600" dirty="0">
                <a:solidFill>
                  <a:srgbClr val="207245"/>
                </a:solidFill>
              </a:rPr>
              <a:t>Fitted= </a:t>
            </a:r>
            <a:r>
              <a:rPr lang="ko-KR" altLang="en-US" sz="1600" dirty="0">
                <a:solidFill>
                  <a:srgbClr val="207245"/>
                </a:solidFill>
              </a:rPr>
              <a:t>예측된 전기차 충전소 개수</a:t>
            </a:r>
          </a:p>
        </p:txBody>
      </p:sp>
    </p:spTree>
    <p:extLst>
      <p:ext uri="{BB962C8B-B14F-4D97-AF65-F5344CB8AC3E}">
        <p14:creationId xmlns:p14="http://schemas.microsoft.com/office/powerpoint/2010/main" val="218878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A311A3D-299C-07B4-0192-220494ED7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208" y="991434"/>
            <a:ext cx="3855094" cy="25126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5C0D79-C6AF-AB36-EF24-7F6608ED669E}"/>
                  </a:ext>
                </a:extLst>
              </p:cNvPr>
              <p:cNvSpPr txBox="1"/>
              <p:nvPr/>
            </p:nvSpPr>
            <p:spPr>
              <a:xfrm>
                <a:off x="0" y="3290501"/>
                <a:ext cx="2333626" cy="231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다음은 실제 충전소 개수와 </a:t>
                </a:r>
                <a:endParaRPr lang="en-US" altLang="ko-KR" sz="1200" dirty="0">
                  <a:solidFill>
                    <a:prstClr val="white"/>
                  </a:solidFill>
                  <a:ea typeface="넥슨Lv1고딕"/>
                </a:endParaRPr>
              </a:p>
              <a:p>
                <a:pPr lvl="0" algn="ctr">
                  <a:defRPr/>
                </a:pP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회귀식에서 예측되는 충전소 개수의 차이를 나타내는 </a:t>
                </a:r>
                <a:r>
                  <a:rPr lang="ko-KR" altLang="en-US" sz="1200" dirty="0" err="1">
                    <a:solidFill>
                      <a:prstClr val="white"/>
                    </a:solidFill>
                    <a:ea typeface="넥슨Lv1고딕"/>
                  </a:rPr>
                  <a:t>잔차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 그래프이다</a:t>
                </a:r>
                <a:r>
                  <a:rPr lang="en-US" altLang="ko-KR" sz="1200" dirty="0">
                    <a:solidFill>
                      <a:prstClr val="white"/>
                    </a:solidFill>
                    <a:ea typeface="넥슨Lv1고딕"/>
                  </a:rPr>
                  <a:t>.</a:t>
                </a:r>
              </a:p>
              <a:p>
                <a:pPr lvl="0" algn="ctr">
                  <a:defRPr/>
                </a:pPr>
                <a14:m>
                  <m:oMath xmlns:m="http://schemas.openxmlformats.org/officeDocument/2006/math">
                    <m:r>
                      <a:rPr lang="en-US" altLang="ko-KR" sz="1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ko-KR" altLang="en-US" sz="1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축</m:t>
                    </m:r>
                    <m:r>
                      <a:rPr lang="ko-KR" altLang="en-US" sz="1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은</m:t>
                    </m:r>
                    <m:r>
                      <a:rPr lang="en-US" altLang="ko-KR" sz="1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잔</m:t>
                    </m:r>
                  </m:oMath>
                </a14:m>
                <a:r>
                  <a:rPr lang="ko-KR" altLang="en-US" sz="1200" dirty="0">
                    <a:solidFill>
                      <a:schemeClr val="bg1"/>
                    </a:solidFill>
                  </a:rPr>
                  <a:t>차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, X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축은 해당하는 지역이다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.</a:t>
                </a:r>
                <a:endParaRPr lang="en-US" altLang="ko-KR" sz="1200" dirty="0">
                  <a:solidFill>
                    <a:prstClr val="white"/>
                  </a:solidFill>
                  <a:ea typeface="넥슨Lv1고딕"/>
                </a:endParaRPr>
              </a:p>
              <a:p>
                <a:pPr lvl="0" algn="ctr">
                  <a:defRPr/>
                </a:pPr>
                <a:r>
                  <a:rPr lang="ko-KR" altLang="en-US" sz="1200" dirty="0" err="1">
                    <a:solidFill>
                      <a:prstClr val="white"/>
                    </a:solidFill>
                    <a:ea typeface="넥슨Lv1고딕"/>
                  </a:rPr>
                  <a:t>잔차가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 음수라는 뜻은 실제 충전소개수보다 예측된 충전소개수가 더 많다는 뜻이다</a:t>
                </a:r>
                <a:r>
                  <a:rPr lang="en-US" altLang="ko-KR" sz="1200" dirty="0">
                    <a:solidFill>
                      <a:prstClr val="white"/>
                    </a:solidFill>
                    <a:ea typeface="넥슨Lv1고딕"/>
                  </a:rPr>
                  <a:t>. 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따라서 </a:t>
                </a:r>
                <a:r>
                  <a:rPr lang="ko-KR" altLang="en-US" sz="1200" dirty="0" err="1">
                    <a:solidFill>
                      <a:prstClr val="white"/>
                    </a:solidFill>
                    <a:ea typeface="넥슨Lv1고딕"/>
                  </a:rPr>
                  <a:t>잔차가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 음수인 지역은 아직 충전소 개수가 덜 지어진 지역이라고 해석할 수 있다</a:t>
                </a:r>
                <a:r>
                  <a:rPr lang="en-US" altLang="ko-KR" sz="1200" dirty="0">
                    <a:solidFill>
                      <a:prstClr val="white"/>
                    </a:solidFill>
                    <a:ea typeface="넥슨Lv1고딕"/>
                  </a:rPr>
                  <a:t>.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  </a:t>
                </a:r>
                <a:endParaRPr lang="en-US" altLang="ko-KR" sz="1200" dirty="0">
                  <a:solidFill>
                    <a:prstClr val="white"/>
                  </a:solidFill>
                  <a:ea typeface="넥슨Lv1고딕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5C0D79-C6AF-AB36-EF24-7F6608ED6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0501"/>
                <a:ext cx="2333626" cy="2313005"/>
              </a:xfrm>
              <a:prstGeom prst="rect">
                <a:avLst/>
              </a:prstGeom>
              <a:blipFill>
                <a:blip r:embed="rId3"/>
                <a:stretch>
                  <a:fillRect t="-528" r="-1305" b="-13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C83019-46E5-1E29-1D8A-C5030E354B03}"/>
                  </a:ext>
                </a:extLst>
              </p:cNvPr>
              <p:cNvSpPr txBox="1"/>
              <p:nvPr/>
            </p:nvSpPr>
            <p:spPr>
              <a:xfrm>
                <a:off x="5640869" y="406659"/>
                <a:ext cx="385509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</a:rPr>
                  <a:t>(residual) graph</a:t>
                </a:r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C83019-46E5-1E29-1D8A-C5030E354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869" y="406659"/>
                <a:ext cx="3855094" cy="584775"/>
              </a:xfrm>
              <a:prstGeom prst="rect">
                <a:avLst/>
              </a:prstGeom>
              <a:blipFill>
                <a:blip r:embed="rId4"/>
                <a:stretch>
                  <a:fillRect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A7693F5-C0F3-8529-E6DB-B354CCF3CC86}"/>
                  </a:ext>
                </a:extLst>
              </p:cNvPr>
              <p:cNvSpPr/>
              <p:nvPr/>
            </p:nvSpPr>
            <p:spPr>
              <a:xfrm>
                <a:off x="2891751" y="4993710"/>
                <a:ext cx="5795048" cy="1295400"/>
              </a:xfrm>
              <a:prstGeom prst="rect">
                <a:avLst/>
              </a:prstGeom>
              <a:solidFill>
                <a:srgbClr val="207245"/>
              </a:solidFill>
              <a:ln w="254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ko-KR" alt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ko-KR" altLang="en-US" sz="1800" i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ko-KR" alt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18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sz="1800" dirty="0">
                    <a:solidFill>
                      <a:schemeClr val="bg1"/>
                    </a:solidFill>
                  </a:rPr>
                  <a:t>residual) &lt; 0,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충전소가 더 필요한 곳</a:t>
                </a:r>
                <a:endParaRPr lang="ko-KR" altLang="en-US" sz="1800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A7693F5-C0F3-8529-E6DB-B354CCF3C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751" y="4993710"/>
                <a:ext cx="5795048" cy="1295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액자 5">
            <a:extLst>
              <a:ext uri="{FF2B5EF4-FFF2-40B4-BE49-F238E27FC236}">
                <a16:creationId xmlns:a16="http://schemas.microsoft.com/office/drawing/2014/main" id="{5E022204-8D62-7B08-CBC0-C8DAAABC5B59}"/>
              </a:ext>
            </a:extLst>
          </p:cNvPr>
          <p:cNvSpPr/>
          <p:nvPr/>
        </p:nvSpPr>
        <p:spPr>
          <a:xfrm>
            <a:off x="5601334" y="2622961"/>
            <a:ext cx="2600463" cy="733544"/>
          </a:xfrm>
          <a:prstGeom prst="frame">
            <a:avLst>
              <a:gd name="adj1" fmla="val 5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36A020-EDAD-9A9F-9441-147B57298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996" y="609191"/>
            <a:ext cx="1889044" cy="3119913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0A77677F-FA15-97A9-FC6D-26ACA295168A}"/>
              </a:ext>
            </a:extLst>
          </p:cNvPr>
          <p:cNvSpPr/>
          <p:nvPr/>
        </p:nvSpPr>
        <p:spPr>
          <a:xfrm>
            <a:off x="4305499" y="3051365"/>
            <a:ext cx="492530" cy="186736"/>
          </a:xfrm>
          <a:prstGeom prst="frame">
            <a:avLst>
              <a:gd name="adj1" fmla="val 500"/>
            </a:avLst>
          </a:prstGeom>
          <a:ln>
            <a:solidFill>
              <a:srgbClr val="207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07245"/>
              </a:solidFill>
              <a:highlight>
                <a:srgbClr val="207245"/>
              </a:highlight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B713131A-238E-B601-E753-41F2E038EA55}"/>
              </a:ext>
            </a:extLst>
          </p:cNvPr>
          <p:cNvSpPr/>
          <p:nvPr/>
        </p:nvSpPr>
        <p:spPr>
          <a:xfrm>
            <a:off x="3276164" y="3051365"/>
            <a:ext cx="492530" cy="186736"/>
          </a:xfrm>
          <a:prstGeom prst="frame">
            <a:avLst>
              <a:gd name="adj1" fmla="val 500"/>
            </a:avLst>
          </a:prstGeom>
          <a:ln>
            <a:solidFill>
              <a:srgbClr val="207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07245"/>
              </a:solidFill>
              <a:highlight>
                <a:srgbClr val="207245"/>
              </a:highligh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A2A93E-4ED1-DD14-959E-C1B7AA9F0B4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551764" y="3238101"/>
            <a:ext cx="20236" cy="94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AFB1F9D-356E-BD88-90D3-CA842D61EFE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522429" y="3238101"/>
            <a:ext cx="0" cy="94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4794A0-CA0C-54F4-7AEE-336C9C08F368}"/>
              </a:ext>
            </a:extLst>
          </p:cNvPr>
          <p:cNvSpPr txBox="1"/>
          <p:nvPr/>
        </p:nvSpPr>
        <p:spPr>
          <a:xfrm>
            <a:off x="2815501" y="4156610"/>
            <a:ext cx="59475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tx1"/>
                </a:solidFill>
              </a:rPr>
              <a:t>1.206 – 8.510 = -7.304 &lt; 0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C6A753-A7CB-6105-6BF1-077C5B4A0341}"/>
              </a:ext>
            </a:extLst>
          </p:cNvPr>
          <p:cNvCxnSpPr>
            <a:endCxn id="6" idx="2"/>
          </p:cNvCxnSpPr>
          <p:nvPr/>
        </p:nvCxnSpPr>
        <p:spPr>
          <a:xfrm flipV="1">
            <a:off x="6593747" y="3356505"/>
            <a:ext cx="307819" cy="82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21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C89E210-68AF-5DED-8D3D-5CFE4F0EA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597" y="1497113"/>
            <a:ext cx="5230356" cy="2473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BF98815-80DD-9009-0EF9-5FEAFE41C306}"/>
                  </a:ext>
                </a:extLst>
              </p:cNvPr>
              <p:cNvSpPr/>
              <p:nvPr/>
            </p:nvSpPr>
            <p:spPr>
              <a:xfrm>
                <a:off x="2816251" y="4606925"/>
                <a:ext cx="5795048" cy="1295400"/>
              </a:xfrm>
              <a:prstGeom prst="rect">
                <a:avLst/>
              </a:prstGeom>
              <a:solidFill>
                <a:srgbClr val="207245"/>
              </a:solidFill>
              <a:ln w="254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latin typeface="Cambria Math" panose="02040503050406030204" pitchFamily="18" charset="0"/>
                        </a:rPr>
                        <m:t>𝛷</m:t>
                      </m:r>
                      <m:d>
                        <m:d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sz="1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sz="1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 ,  </m:t>
                                </m:r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sz="1800" i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 ,  </m:t>
                                </m:r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sz="1800" i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800" dirty="0"/>
              </a:p>
              <a:p>
                <a:r>
                  <a:rPr lang="ko-KR" altLang="en-US" dirty="0" err="1"/>
                  <a:t>잔차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* (-1) -&gt; 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활성화 함수를 취한 후 </a:t>
                </a:r>
                <a:r>
                  <a:rPr lang="ko-KR" altLang="en-US" dirty="0" err="1"/>
                  <a:t>잔차</a:t>
                </a:r>
                <a:r>
                  <a:rPr lang="en-US" altLang="ko-KR" dirty="0"/>
                  <a:t>= Demand 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BF98815-80DD-9009-0EF9-5FEAFE41C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51" y="4606925"/>
                <a:ext cx="5795048" cy="1295400"/>
              </a:xfrm>
              <a:prstGeom prst="rect">
                <a:avLst/>
              </a:prstGeom>
              <a:blipFill>
                <a:blip r:embed="rId3"/>
                <a:stretch>
                  <a:fillRect l="-946" r="-52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5DF8735-D0DB-97BE-43AC-FB908717DB0D}"/>
              </a:ext>
            </a:extLst>
          </p:cNvPr>
          <p:cNvSpPr txBox="1"/>
          <p:nvPr/>
        </p:nvSpPr>
        <p:spPr>
          <a:xfrm>
            <a:off x="0" y="3290501"/>
            <a:ext cx="23336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위의 </a:t>
            </a:r>
            <a:r>
              <a:rPr lang="ko-KR" altLang="en-US" sz="1200" dirty="0" err="1">
                <a:solidFill>
                  <a:prstClr val="white"/>
                </a:solidFill>
                <a:ea typeface="넥슨Lv1고딕"/>
              </a:rPr>
              <a:t>잔차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 그림을 토대로 필요한 충전소 개수를 계산할 것이다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.</a:t>
            </a:r>
          </a:p>
          <a:p>
            <a:pPr lvl="0" algn="ctr">
              <a:defRPr/>
            </a:pP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우선 </a:t>
            </a:r>
            <a:r>
              <a:rPr lang="ko-KR" altLang="en-US" sz="1200" dirty="0" err="1">
                <a:solidFill>
                  <a:prstClr val="white"/>
                </a:solidFill>
                <a:ea typeface="넥슨Lv1고딕"/>
              </a:rPr>
              <a:t>잔차의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 부호를 바꾸고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, </a:t>
            </a:r>
            <a:r>
              <a:rPr lang="en-US" altLang="ko-KR" sz="1200" dirty="0" err="1">
                <a:solidFill>
                  <a:prstClr val="white"/>
                </a:solidFill>
                <a:ea typeface="넥슨Lv1고딕"/>
              </a:rPr>
              <a:t>Relu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 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함수를 취할 것이다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. </a:t>
            </a:r>
            <a:r>
              <a:rPr lang="en-US" altLang="ko-KR" sz="1200" dirty="0" err="1">
                <a:solidFill>
                  <a:prstClr val="white"/>
                </a:solidFill>
                <a:ea typeface="넥슨Lv1고딕"/>
              </a:rPr>
              <a:t>Relu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함수는 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0 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초과인 값은 그대로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 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0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이하인 값은 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0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으로 출력하는 함수이다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.</a:t>
            </a:r>
          </a:p>
          <a:p>
            <a:pPr lvl="0" algn="ctr">
              <a:defRPr/>
            </a:pP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그렇다면 </a:t>
            </a:r>
            <a:r>
              <a:rPr lang="ko-KR" altLang="en-US" sz="1200" dirty="0" err="1">
                <a:solidFill>
                  <a:prstClr val="white"/>
                </a:solidFill>
                <a:ea typeface="넥슨Lv1고딕"/>
              </a:rPr>
              <a:t>잔차는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 양수만 남을 것인데 이 수들을 설치가 필요한 충전소 개수 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Demand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라 명명하였다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28E8AD-CEF5-1E3C-CAA7-6E4390F2E56E}"/>
                  </a:ext>
                </a:extLst>
              </p:cNvPr>
              <p:cNvSpPr txBox="1"/>
              <p:nvPr/>
            </p:nvSpPr>
            <p:spPr>
              <a:xfrm>
                <a:off x="2768976" y="370900"/>
                <a:ext cx="5914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𝑅𝑒𝑙𝑢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28E8AD-CEF5-1E3C-CAA7-6E4390F2E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976" y="370900"/>
                <a:ext cx="591423" cy="584775"/>
              </a:xfrm>
              <a:prstGeom prst="rect">
                <a:avLst/>
              </a:prstGeom>
              <a:blipFill>
                <a:blip r:embed="rId4"/>
                <a:stretch>
                  <a:fillRect r="-345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0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10D099-BA6F-4194-DCA9-BB8E2C37C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78" y="124261"/>
            <a:ext cx="1983388" cy="2367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63471B-82A6-189E-ED8B-4D5B5411180B}"/>
              </a:ext>
            </a:extLst>
          </p:cNvPr>
          <p:cNvSpPr txBox="1"/>
          <p:nvPr/>
        </p:nvSpPr>
        <p:spPr>
          <a:xfrm>
            <a:off x="0" y="3290501"/>
            <a:ext cx="2333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위의 과정을 통해 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demand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를 구한 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해당하는 경위도를 이용해 실제 지역을 확인해 보기로 했다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.</a:t>
            </a:r>
          </a:p>
          <a:p>
            <a:pPr lvl="0" algn="ctr">
              <a:defRPr/>
            </a:pP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 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 </a:t>
            </a: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155CC56C-7619-37CF-27FC-3C27695620C8}"/>
              </a:ext>
            </a:extLst>
          </p:cNvPr>
          <p:cNvSpPr/>
          <p:nvPr/>
        </p:nvSpPr>
        <p:spPr>
          <a:xfrm>
            <a:off x="2818701" y="1946246"/>
            <a:ext cx="1713066" cy="134224"/>
          </a:xfrm>
          <a:prstGeom prst="frame">
            <a:avLst>
              <a:gd name="adj1" fmla="val 500"/>
            </a:avLst>
          </a:prstGeom>
          <a:ln>
            <a:solidFill>
              <a:srgbClr val="207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07245"/>
              </a:solidFill>
              <a:highlight>
                <a:srgbClr val="207245"/>
              </a:highligh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353EF8-0459-134E-3887-C74169404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975" y="320717"/>
            <a:ext cx="4295874" cy="374793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99D8BE2-4104-6E9C-0261-51E0EDD9A46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531767" y="1978069"/>
            <a:ext cx="3882390" cy="35289"/>
          </a:xfrm>
          <a:prstGeom prst="straightConnector1">
            <a:avLst/>
          </a:prstGeom>
          <a:ln>
            <a:solidFill>
              <a:srgbClr val="207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01C2A9-2466-C154-90CB-666C9FED9F58}"/>
                  </a:ext>
                </a:extLst>
              </p:cNvPr>
              <p:cNvSpPr txBox="1"/>
              <p:nvPr/>
            </p:nvSpPr>
            <p:spPr>
              <a:xfrm>
                <a:off x="6060189" y="1987921"/>
                <a:ext cx="38550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(127.03, 37.37)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01C2A9-2466-C154-90CB-666C9FED9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189" y="1987921"/>
                <a:ext cx="3855094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48FE97-12D6-C17A-FA1A-B3394AA5F631}"/>
              </a:ext>
            </a:extLst>
          </p:cNvPr>
          <p:cNvSpPr/>
          <p:nvPr/>
        </p:nvSpPr>
        <p:spPr>
          <a:xfrm>
            <a:off x="2827090" y="4740479"/>
            <a:ext cx="5795048" cy="1295400"/>
          </a:xfrm>
          <a:prstGeom prst="rect">
            <a:avLst/>
          </a:prstGeom>
          <a:solidFill>
            <a:srgbClr val="207245"/>
          </a:solidFill>
          <a:ln w="254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dirty="0"/>
              <a:t>용인시 </a:t>
            </a:r>
            <a:r>
              <a:rPr lang="ko-KR" altLang="en-US" dirty="0"/>
              <a:t>수지구에 있는 바라산의 지도이다</a:t>
            </a:r>
            <a:r>
              <a:rPr lang="en-US" altLang="ko-KR" dirty="0"/>
              <a:t>. </a:t>
            </a:r>
            <a:r>
              <a:rPr lang="ko-KR" altLang="en-US" dirty="0"/>
              <a:t>등산 이용 시간은 코스에 따라 </a:t>
            </a:r>
            <a:r>
              <a:rPr lang="en-US" altLang="ko-KR" dirty="0"/>
              <a:t>3~5</a:t>
            </a:r>
            <a:r>
              <a:rPr lang="ko-KR" altLang="en-US" dirty="0"/>
              <a:t>시간이 걸린다고 하므로 </a:t>
            </a:r>
            <a:r>
              <a:rPr lang="ko-KR" altLang="en-US" dirty="0" err="1"/>
              <a:t>완속충전소를</a:t>
            </a:r>
            <a:r>
              <a:rPr lang="ko-KR" altLang="en-US" dirty="0"/>
              <a:t> 이용하기에 적절한 시간이다</a:t>
            </a:r>
            <a:r>
              <a:rPr lang="en-US" altLang="ko-KR" dirty="0"/>
              <a:t>. 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195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D5D86C8-1D00-58F5-9E11-C87C374B23DF}"/>
              </a:ext>
            </a:extLst>
          </p:cNvPr>
          <p:cNvSpPr txBox="1"/>
          <p:nvPr/>
        </p:nvSpPr>
        <p:spPr>
          <a:xfrm>
            <a:off x="0" y="3290501"/>
            <a:ext cx="2333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위의 과정을 통해 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demand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를 구한 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해당하는 경위도를 이용해 실제 지역을 확인해 보기로 했다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.</a:t>
            </a:r>
          </a:p>
          <a:p>
            <a:pPr lvl="0" algn="ctr">
              <a:defRPr/>
            </a:pP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 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8B52AB-66C5-96A6-E610-6EBA3098012B}"/>
              </a:ext>
            </a:extLst>
          </p:cNvPr>
          <p:cNvSpPr/>
          <p:nvPr/>
        </p:nvSpPr>
        <p:spPr>
          <a:xfrm>
            <a:off x="2827090" y="4740479"/>
            <a:ext cx="5795048" cy="1295400"/>
          </a:xfrm>
          <a:prstGeom prst="rect">
            <a:avLst/>
          </a:prstGeom>
          <a:solidFill>
            <a:srgbClr val="207245"/>
          </a:solidFill>
          <a:ln w="254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/>
              <a:t>바라산</a:t>
            </a:r>
            <a:r>
              <a:rPr lang="ko-KR" altLang="en-US" dirty="0"/>
              <a:t> 근처에 있는 지역의 지도이다</a:t>
            </a:r>
            <a:r>
              <a:rPr lang="en-US" altLang="ko-KR" dirty="0"/>
              <a:t>. </a:t>
            </a:r>
            <a:r>
              <a:rPr lang="ko-KR" altLang="en-US" dirty="0"/>
              <a:t>펜션</a:t>
            </a:r>
            <a:r>
              <a:rPr lang="en-US" altLang="ko-KR" dirty="0"/>
              <a:t>,</a:t>
            </a:r>
            <a:r>
              <a:rPr lang="ko-KR" altLang="en-US" dirty="0"/>
              <a:t>연구소</a:t>
            </a:r>
            <a:r>
              <a:rPr lang="en-US" altLang="ko-KR" dirty="0"/>
              <a:t>, </a:t>
            </a:r>
            <a:r>
              <a:rPr lang="ko-KR" altLang="en-US" dirty="0"/>
              <a:t>교회 등 적절한 인프라들이 </a:t>
            </a:r>
            <a:r>
              <a:rPr lang="ko-KR" altLang="en-US" dirty="0" err="1"/>
              <a:t>설치되어있고</a:t>
            </a:r>
            <a:r>
              <a:rPr lang="en-US" altLang="ko-KR" dirty="0"/>
              <a:t>, </a:t>
            </a:r>
            <a:r>
              <a:rPr lang="ko-KR" altLang="en-US" dirty="0" err="1"/>
              <a:t>완속충전소를</a:t>
            </a:r>
            <a:r>
              <a:rPr lang="ko-KR" altLang="en-US" dirty="0"/>
              <a:t> 이용하기 좋은 장소들이다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ko-KR" alt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9D99EC-A914-A00D-84A1-47DC52B87D0F}"/>
                  </a:ext>
                </a:extLst>
              </p:cNvPr>
              <p:cNvSpPr txBox="1"/>
              <p:nvPr/>
            </p:nvSpPr>
            <p:spPr>
              <a:xfrm>
                <a:off x="4572000" y="2533205"/>
                <a:ext cx="38550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(127.04, 37.37)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9D99EC-A914-A00D-84A1-47DC52B87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533205"/>
                <a:ext cx="3855094" cy="461665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96B8AD96-A88B-CA04-CC7F-06CAF95A9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378" y="124261"/>
            <a:ext cx="1983388" cy="23672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5D8D876-BBF5-48F6-06F5-C544C1EDB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975" y="320718"/>
            <a:ext cx="4310652" cy="3747930"/>
          </a:xfrm>
          <a:prstGeom prst="rect">
            <a:avLst/>
          </a:prstGeom>
        </p:spPr>
      </p:pic>
      <p:sp>
        <p:nvSpPr>
          <p:cNvPr id="14" name="액자 13">
            <a:extLst>
              <a:ext uri="{FF2B5EF4-FFF2-40B4-BE49-F238E27FC236}">
                <a16:creationId xmlns:a16="http://schemas.microsoft.com/office/drawing/2014/main" id="{165D22E8-7F56-1373-723C-178B2ADBA7AD}"/>
              </a:ext>
            </a:extLst>
          </p:cNvPr>
          <p:cNvSpPr/>
          <p:nvPr/>
        </p:nvSpPr>
        <p:spPr>
          <a:xfrm>
            <a:off x="2818700" y="2127571"/>
            <a:ext cx="1713066" cy="134224"/>
          </a:xfrm>
          <a:prstGeom prst="frame">
            <a:avLst>
              <a:gd name="adj1" fmla="val 500"/>
            </a:avLst>
          </a:prstGeom>
          <a:ln>
            <a:solidFill>
              <a:srgbClr val="207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07245"/>
              </a:solidFill>
              <a:highlight>
                <a:srgbClr val="207245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2386C3-774D-C20D-3FF3-A557C79034C0}"/>
                  </a:ext>
                </a:extLst>
              </p:cNvPr>
              <p:cNvSpPr txBox="1"/>
              <p:nvPr/>
            </p:nvSpPr>
            <p:spPr>
              <a:xfrm>
                <a:off x="5372291" y="2302372"/>
                <a:ext cx="38550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(127.04, 37.37)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2386C3-774D-C20D-3FF3-A557C7903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291" y="2302372"/>
                <a:ext cx="3855094" cy="461665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DB864F-DE78-DF38-2124-70DF351D1D26}"/>
              </a:ext>
            </a:extLst>
          </p:cNvPr>
          <p:cNvCxnSpPr>
            <a:cxnSpLocks/>
            <a:stCxn id="14" idx="3"/>
            <a:endCxn id="15" idx="0"/>
          </p:cNvCxnSpPr>
          <p:nvPr/>
        </p:nvCxnSpPr>
        <p:spPr>
          <a:xfrm>
            <a:off x="4531766" y="2194683"/>
            <a:ext cx="2768072" cy="107689"/>
          </a:xfrm>
          <a:prstGeom prst="straightConnector1">
            <a:avLst/>
          </a:prstGeom>
          <a:ln>
            <a:solidFill>
              <a:srgbClr val="207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39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D8AE80-8AF2-4DC4-B107-F2A7803413BC}"/>
              </a:ext>
            </a:extLst>
          </p:cNvPr>
          <p:cNvSpPr txBox="1"/>
          <p:nvPr/>
        </p:nvSpPr>
        <p:spPr>
          <a:xfrm>
            <a:off x="0" y="1433362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기계학습 예측 모델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733B0-747A-E758-C15A-7AFF7BA14728}"/>
              </a:ext>
            </a:extLst>
          </p:cNvPr>
          <p:cNvSpPr txBox="1"/>
          <p:nvPr/>
        </p:nvSpPr>
        <p:spPr>
          <a:xfrm>
            <a:off x="0" y="3290501"/>
            <a:ext cx="2333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용인시 전기차 충전소 최적의 위치 선정 모델이 개발된 후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,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 </a:t>
            </a:r>
            <a:endParaRPr lang="en-US" altLang="ko-KR" sz="1200" dirty="0">
              <a:solidFill>
                <a:prstClr val="white"/>
              </a:solidFill>
              <a:latin typeface="Times New Roman"/>
              <a:ea typeface="넥슨Lv1고딕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prstClr val="white"/>
                </a:solidFill>
                <a:latin typeface="Times New Roman"/>
                <a:ea typeface="넥슨Lv1고딕"/>
              </a:rPr>
              <a:t>각 위치에 더 필요하다고 예측되는 전기차 충전소 개수를 구한 뒤</a:t>
            </a:r>
            <a:endParaRPr lang="en-US" altLang="ko-KR" sz="1100" dirty="0">
              <a:solidFill>
                <a:prstClr val="white"/>
              </a:solidFill>
              <a:latin typeface="Times New Roman"/>
              <a:ea typeface="넥슨Lv1고딕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prstClr val="white"/>
                </a:solidFill>
                <a:latin typeface="Times New Roman"/>
                <a:ea typeface="넥슨Lv1고딕"/>
              </a:rPr>
              <a:t>가장 많이 </a:t>
            </a:r>
            <a:r>
              <a:rPr lang="ko-KR" altLang="en-US" sz="1100" dirty="0" err="1">
                <a:solidFill>
                  <a:prstClr val="white"/>
                </a:solidFill>
                <a:latin typeface="Times New Roman"/>
                <a:ea typeface="넥슨Lv1고딕"/>
              </a:rPr>
              <a:t>필요로하는</a:t>
            </a:r>
            <a:r>
              <a:rPr lang="ko-KR" altLang="en-US" sz="1100" dirty="0">
                <a:solidFill>
                  <a:prstClr val="white"/>
                </a:solidFill>
                <a:latin typeface="Times New Roman"/>
                <a:ea typeface="넥슨Lv1고딕"/>
              </a:rPr>
              <a:t> 곳부터 </a:t>
            </a:r>
            <a:r>
              <a:rPr lang="ko-KR" altLang="en-US" sz="1100" dirty="0" err="1">
                <a:solidFill>
                  <a:prstClr val="white"/>
                </a:solidFill>
                <a:latin typeface="Times New Roman"/>
                <a:ea typeface="넥슨Lv1고딕"/>
              </a:rPr>
              <a:t>채워넣는</a:t>
            </a:r>
            <a:r>
              <a:rPr lang="ko-KR" altLang="en-US" sz="1100" dirty="0">
                <a:solidFill>
                  <a:prstClr val="white"/>
                </a:solidFill>
                <a:latin typeface="Times New Roman"/>
                <a:ea typeface="넥슨Lv1고딕"/>
              </a:rPr>
              <a:t> 시뮬레이션을 통해 최적의 전기차 충전소 개수도 선정할 것이다</a:t>
            </a:r>
            <a:r>
              <a:rPr lang="en-US" altLang="ko-KR" sz="1100" dirty="0">
                <a:solidFill>
                  <a:prstClr val="white"/>
                </a:solidFill>
                <a:latin typeface="Times New Roman"/>
                <a:ea typeface="넥슨Lv1고딕"/>
              </a:rPr>
              <a:t>.</a:t>
            </a:r>
          </a:p>
        </p:txBody>
      </p:sp>
      <p:pic>
        <p:nvPicPr>
          <p:cNvPr id="6" name="그래픽 5" descr="자극 물질 단색으로 채워진">
            <a:extLst>
              <a:ext uri="{FF2B5EF4-FFF2-40B4-BE49-F238E27FC236}">
                <a16:creationId xmlns:a16="http://schemas.microsoft.com/office/drawing/2014/main" id="{E255DD85-D97A-5AA9-DFEF-3F1E3EBCC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0" y="0"/>
            <a:ext cx="914400" cy="914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CF46E6B-BAFB-AC54-5275-987F659A2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198" y="1433362"/>
            <a:ext cx="4705179" cy="39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8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4772</TotalTime>
  <Words>541</Words>
  <Application>Microsoft Office PowerPoint</Application>
  <PresentationFormat>화면 슬라이드 쇼(4:3)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Cambria Math</vt:lpstr>
      <vt:lpstr>Consolas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 대식</dc:creator>
  <cp:lastModifiedBy>조원석</cp:lastModifiedBy>
  <cp:revision>162</cp:revision>
  <dcterms:created xsi:type="dcterms:W3CDTF">2021-08-31T02:13:16Z</dcterms:created>
  <dcterms:modified xsi:type="dcterms:W3CDTF">2022-10-12T15:55:51Z</dcterms:modified>
</cp:coreProperties>
</file>