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98" r:id="rId2"/>
    <p:sldId id="399" r:id="rId3"/>
    <p:sldId id="408" r:id="rId4"/>
    <p:sldId id="411" r:id="rId5"/>
    <p:sldId id="414" r:id="rId6"/>
    <p:sldId id="34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B0E6575A-85D8-4DED-A82E-B041243C68B2}">
          <p14:sldIdLst/>
        </p14:section>
        <p14:section name="탐색적 데이터 분석" id="{8D39925A-E435-4703-A9B6-1AFFA52DAE87}">
          <p14:sldIdLst/>
        </p14:section>
        <p14:section name="구획 접근법" id="{B0B7EB9B-D174-4E25-8664-043CA05B342B}">
          <p14:sldIdLst>
            <p14:sldId id="398"/>
            <p14:sldId id="399"/>
            <p14:sldId id="408"/>
            <p14:sldId id="411"/>
            <p14:sldId id="414"/>
          </p14:sldIdLst>
        </p14:section>
        <p14:section name="네트워크 접근법" id="{69C963BC-A458-4B6E-AA8E-6D726E03F76C}">
          <p14:sldIdLst/>
        </p14:section>
        <p14:section name="결과" id="{456F54B8-09C1-4DBE-A734-3F68792EB6E1}">
          <p14:sldIdLst>
            <p14:sldId id="347"/>
          </p14:sldIdLst>
        </p14:section>
        <p14:section name="Footer" id="{F6D3A590-A746-46A3-BEF3-3D71BF9A85E8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지교" initials="이지" lastIdx="3" clrIdx="0">
    <p:extLst>
      <p:ext uri="{19B8F6BF-5375-455C-9EA6-DF929625EA0E}">
        <p15:presenceInfo xmlns:p15="http://schemas.microsoft.com/office/powerpoint/2012/main" userId="f935269322b39d0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7245"/>
    <a:srgbClr val="B8E56A"/>
    <a:srgbClr val="57B20F"/>
    <a:srgbClr val="26B479"/>
    <a:srgbClr val="86D9AC"/>
    <a:srgbClr val="313389"/>
    <a:srgbClr val="008CDB"/>
    <a:srgbClr val="00BFBF"/>
    <a:srgbClr val="A5A5A5"/>
    <a:srgbClr val="00B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12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C666AB7-A1CA-467D-924B-8B34978EC9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8AF193-53A1-40E1-9EC8-D8101F470F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93BB7-7848-44B0-9E79-E2137FC3CA35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7874BA-2028-46C0-B78A-1A26A6061A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55EB76-25F4-40D2-8852-F3D812A2C7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4E3C6-EED2-4420-BAC5-BCCE58D1E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332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9D14D-E310-43F5-A07B-CB8CB4640ACB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9E041-45E9-45F5-BA94-FE9BD458FC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515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916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탐색적 데이터 분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B64704-A7A2-41CC-B3CB-873617917BBD}"/>
              </a:ext>
            </a:extLst>
          </p:cNvPr>
          <p:cNvSpPr txBox="1"/>
          <p:nvPr userDrawn="1"/>
        </p:nvSpPr>
        <p:spPr>
          <a:xfrm>
            <a:off x="0" y="1064030"/>
            <a:ext cx="233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탐색적 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295652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획 접근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B64704-A7A2-41CC-B3CB-873617917BBD}"/>
              </a:ext>
            </a:extLst>
          </p:cNvPr>
          <p:cNvSpPr txBox="1"/>
          <p:nvPr userDrawn="1"/>
        </p:nvSpPr>
        <p:spPr>
          <a:xfrm>
            <a:off x="0" y="1064030"/>
            <a:ext cx="233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구획 접근법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85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네트워크 접근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B64704-A7A2-41CC-B3CB-873617917BBD}"/>
              </a:ext>
            </a:extLst>
          </p:cNvPr>
          <p:cNvSpPr txBox="1"/>
          <p:nvPr userDrawn="1"/>
        </p:nvSpPr>
        <p:spPr>
          <a:xfrm>
            <a:off x="0" y="1064030"/>
            <a:ext cx="233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네트워크 접근법</a:t>
            </a:r>
          </a:p>
        </p:txBody>
      </p:sp>
    </p:spTree>
    <p:extLst>
      <p:ext uri="{BB962C8B-B14F-4D97-AF65-F5344CB8AC3E}">
        <p14:creationId xmlns:p14="http://schemas.microsoft.com/office/powerpoint/2010/main" val="310681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나리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B64704-A7A2-41CC-B3CB-873617917BBD}"/>
              </a:ext>
            </a:extLst>
          </p:cNvPr>
          <p:cNvSpPr txBox="1"/>
          <p:nvPr userDrawn="1"/>
        </p:nvSpPr>
        <p:spPr>
          <a:xfrm>
            <a:off x="0" y="1064030"/>
            <a:ext cx="233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시나리오</a:t>
            </a:r>
          </a:p>
        </p:txBody>
      </p:sp>
    </p:spTree>
    <p:extLst>
      <p:ext uri="{BB962C8B-B14F-4D97-AF65-F5344CB8AC3E}">
        <p14:creationId xmlns:p14="http://schemas.microsoft.com/office/powerpoint/2010/main" val="350752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4628D0-4A06-43DE-B31D-6D1E71483A45}"/>
              </a:ext>
            </a:extLst>
          </p:cNvPr>
          <p:cNvSpPr/>
          <p:nvPr userDrawn="1"/>
        </p:nvSpPr>
        <p:spPr>
          <a:xfrm>
            <a:off x="0" y="0"/>
            <a:ext cx="2333626" cy="6858000"/>
          </a:xfrm>
          <a:prstGeom prst="rect">
            <a:avLst/>
          </a:prstGeom>
          <a:solidFill>
            <a:srgbClr val="207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1876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4075E7-0DE9-D48A-FCEB-4DC95229BA22}"/>
                  </a:ext>
                </a:extLst>
              </p:cNvPr>
              <p:cNvSpPr txBox="1"/>
              <p:nvPr/>
            </p:nvSpPr>
            <p:spPr>
              <a:xfrm>
                <a:off x="0" y="3304001"/>
                <a:ext cx="233362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최적의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로 </a:t>
                </a:r>
                <a:r>
                  <a:rPr lang="ko-KR" altLang="en-US" sz="1200" dirty="0" err="1">
                    <a:solidFill>
                      <a:prstClr val="white"/>
                    </a:solidFill>
                    <a:ea typeface="넥슨Lv1고딕"/>
                  </a:rPr>
                  <a:t>가우시안</a:t>
                </a: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 필터를 적용한 </a:t>
                </a:r>
                <a:r>
                  <a:rPr lang="en-US" altLang="ko-KR" sz="1200" dirty="0">
                    <a:solidFill>
                      <a:prstClr val="white"/>
                    </a:solidFill>
                    <a:ea typeface="넥슨Lv1고딕"/>
                  </a:rPr>
                  <a:t>Y</a:t>
                </a: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을 종속변수로</a:t>
                </a:r>
                <a:r>
                  <a:rPr lang="en-US" altLang="ko-KR" sz="1200" dirty="0">
                    <a:solidFill>
                      <a:prstClr val="white"/>
                    </a:solidFill>
                    <a:ea typeface="넥슨Lv1고딕"/>
                  </a:rPr>
                  <a:t>, </a:t>
                </a: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상관계수가 제일 </a:t>
                </a:r>
                <a:r>
                  <a:rPr lang="ko-KR" altLang="en-US" sz="1200" dirty="0" err="1">
                    <a:solidFill>
                      <a:prstClr val="white"/>
                    </a:solidFill>
                    <a:ea typeface="넥슨Lv1고딕"/>
                  </a:rPr>
                  <a:t>높게나온</a:t>
                </a: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 </a:t>
                </a:r>
                <a:r>
                  <a:rPr lang="en-US" altLang="ko-KR" sz="1200" dirty="0">
                    <a:solidFill>
                      <a:prstClr val="white"/>
                    </a:solidFill>
                    <a:ea typeface="넥슨Lv1고딕"/>
                  </a:rPr>
                  <a:t>X1</a:t>
                </a: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를 </a:t>
                </a:r>
                <a:r>
                  <a:rPr lang="ko-KR" altLang="en-US" sz="1200" dirty="0" err="1">
                    <a:solidFill>
                      <a:prstClr val="white"/>
                    </a:solidFill>
                    <a:ea typeface="넥슨Lv1고딕"/>
                  </a:rPr>
                  <a:t>독립변수로두고</a:t>
                </a: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 단순선형회귀분석을 실시하였다</a:t>
                </a:r>
                <a:r>
                  <a:rPr lang="en-US" altLang="ko-KR" sz="1200" dirty="0">
                    <a:solidFill>
                      <a:prstClr val="white"/>
                    </a:solidFill>
                    <a:ea typeface="넥슨Lv1고딕"/>
                  </a:rPr>
                  <a:t>.</a:t>
                </a:r>
              </a:p>
              <a:p>
                <a:pPr lvl="0" algn="ctr">
                  <a:defRPr/>
                </a:pPr>
                <a:endParaRPr lang="en-US" altLang="ko-KR" sz="1200" dirty="0">
                  <a:solidFill>
                    <a:prstClr val="white"/>
                  </a:solidFill>
                  <a:ea typeface="넥슨Lv1고딕"/>
                </a:endParaRPr>
              </a:p>
              <a:p>
                <a:pPr lvl="0" algn="ctr">
                  <a:defRPr/>
                </a:pP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회귀식으로 구해지는 충전소 개수 </a:t>
                </a:r>
                <a:r>
                  <a:rPr lang="ko-KR" altLang="en-US" sz="1200" dirty="0" err="1">
                    <a:solidFill>
                      <a:prstClr val="white"/>
                    </a:solidFill>
                    <a:ea typeface="넥슨Lv1고딕"/>
                  </a:rPr>
                  <a:t>예측값과</a:t>
                </a: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 실제 값은 다르다</a:t>
                </a:r>
                <a:r>
                  <a:rPr lang="en-US" altLang="ko-KR" sz="1200" dirty="0">
                    <a:solidFill>
                      <a:prstClr val="white"/>
                    </a:solidFill>
                    <a:ea typeface="넥슨Lv1고딕"/>
                  </a:rPr>
                  <a:t>.</a:t>
                </a:r>
              </a:p>
              <a:p>
                <a:pPr lvl="0" algn="ctr">
                  <a:defRPr/>
                </a:pP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이 차이를 잔차라고 한다</a:t>
                </a:r>
                <a:r>
                  <a:rPr lang="en-US" altLang="ko-KR" sz="1200" dirty="0">
                    <a:solidFill>
                      <a:prstClr val="white"/>
                    </a:solidFill>
                    <a:ea typeface="넥슨Lv1고딕"/>
                  </a:rPr>
                  <a:t>. </a:t>
                </a:r>
              </a:p>
              <a:p>
                <a:pPr lvl="0" algn="ctr">
                  <a:defRPr/>
                </a:pP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이 </a:t>
                </a:r>
                <a:r>
                  <a:rPr lang="ko-KR" altLang="en-US" sz="1200" dirty="0" err="1">
                    <a:solidFill>
                      <a:prstClr val="white"/>
                    </a:solidFill>
                    <a:ea typeface="넥슨Lv1고딕"/>
                  </a:rPr>
                  <a:t>잔차를</a:t>
                </a: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 이용해 전기차 충전소 입지 선정을 하려 한다</a:t>
                </a:r>
                <a:r>
                  <a:rPr lang="en-US" altLang="ko-KR" sz="1200" dirty="0">
                    <a:solidFill>
                      <a:prstClr val="white"/>
                    </a:solidFill>
                    <a:ea typeface="넥슨Lv1고딕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4075E7-0DE9-D48A-FCEB-4DC95229B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04001"/>
                <a:ext cx="2333626" cy="2308324"/>
              </a:xfrm>
              <a:prstGeom prst="rect">
                <a:avLst/>
              </a:prstGeom>
              <a:blipFill>
                <a:blip r:embed="rId2"/>
                <a:stretch>
                  <a:fillRect l="-522" t="-528" r="-522" b="-10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227376A-6057-AF94-DBB9-5500D256303A}"/>
                  </a:ext>
                </a:extLst>
              </p:cNvPr>
              <p:cNvSpPr/>
              <p:nvPr/>
            </p:nvSpPr>
            <p:spPr>
              <a:xfrm>
                <a:off x="2823647" y="328357"/>
                <a:ext cx="5795048" cy="2146396"/>
              </a:xfrm>
              <a:prstGeom prst="rect">
                <a:avLst/>
              </a:prstGeom>
              <a:noFill/>
              <a:ln w="25400">
                <a:solidFill>
                  <a:srgbClr val="207245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>
                    <a:solidFill>
                      <a:srgbClr val="207245"/>
                    </a:solidFill>
                  </a:rPr>
                  <a:t>Y~X1 </a:t>
                </a:r>
                <a:r>
                  <a:rPr lang="ko-KR" altLang="en-US" dirty="0">
                    <a:solidFill>
                      <a:srgbClr val="207245"/>
                    </a:solidFill>
                  </a:rPr>
                  <a:t>단순선형회귀분석 </a:t>
                </a:r>
                <a:r>
                  <a:rPr lang="ko-KR" altLang="en-US" dirty="0" err="1">
                    <a:solidFill>
                      <a:srgbClr val="207245"/>
                    </a:solidFill>
                  </a:rPr>
                  <a:t>회귀식</a:t>
                </a:r>
                <a:r>
                  <a:rPr lang="en-US" altLang="ko-KR" dirty="0">
                    <a:solidFill>
                      <a:srgbClr val="207245"/>
                    </a:solidFill>
                  </a:rPr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800" i="1" smtClean="0">
                            <a:solidFill>
                              <a:srgbClr val="20724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1800" i="1">
                            <a:solidFill>
                              <a:srgbClr val="20724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ko-KR" altLang="en-US" sz="1800" i="0">
                        <a:solidFill>
                          <a:srgbClr val="207245"/>
                        </a:solidFill>
                        <a:latin typeface="Cambria Math" panose="02040503050406030204" pitchFamily="18" charset="0"/>
                      </a:rPr>
                      <m:t>=1.3</m:t>
                    </m:r>
                    <m:sSub>
                      <m:sSubPr>
                        <m:ctrlPr>
                          <a:rPr lang="ko-KR" altLang="en-US" sz="1800" i="1">
                            <a:solidFill>
                              <a:srgbClr val="20724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rgbClr val="207245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1800" i="0">
                            <a:solidFill>
                              <a:srgbClr val="207245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dirty="0">
                  <a:solidFill>
                    <a:srgbClr val="207245"/>
                  </a:solidFill>
                </a:endParaRPr>
              </a:p>
              <a:p>
                <a:endParaRPr lang="en-US" altLang="ko-KR" dirty="0">
                  <a:solidFill>
                    <a:srgbClr val="207245"/>
                  </a:solidFill>
                </a:endParaRPr>
              </a:p>
              <a:p>
                <a:r>
                  <a:rPr lang="ko-KR" altLang="en-US" dirty="0">
                    <a:solidFill>
                      <a:srgbClr val="207245"/>
                    </a:solidFill>
                  </a:rPr>
                  <a:t>회귀식의 의미</a:t>
                </a:r>
                <a:r>
                  <a:rPr lang="en-US" altLang="ko-KR" dirty="0">
                    <a:solidFill>
                      <a:srgbClr val="207245"/>
                    </a:solidFill>
                  </a:rPr>
                  <a:t>: </a:t>
                </a:r>
              </a:p>
              <a:p>
                <a:r>
                  <a:rPr lang="ko-KR" altLang="en-US" dirty="0">
                    <a:solidFill>
                      <a:srgbClr val="207245"/>
                    </a:solidFill>
                  </a:rPr>
                  <a:t>임의의 지역의 </a:t>
                </a:r>
                <a:r>
                  <a:rPr lang="en-US" altLang="ko-KR" dirty="0">
                    <a:solidFill>
                      <a:srgbClr val="207245"/>
                    </a:solidFill>
                  </a:rPr>
                  <a:t>X1</a:t>
                </a:r>
                <a:r>
                  <a:rPr lang="ko-KR" altLang="en-US" dirty="0">
                    <a:solidFill>
                      <a:srgbClr val="207245"/>
                    </a:solidFill>
                  </a:rPr>
                  <a:t>의 </a:t>
                </a:r>
                <a:r>
                  <a:rPr lang="en-US" altLang="ko-KR" dirty="0" err="1">
                    <a:solidFill>
                      <a:srgbClr val="207245"/>
                    </a:solidFill>
                  </a:rPr>
                  <a:t>count_cust</a:t>
                </a:r>
                <a:r>
                  <a:rPr lang="en-US" altLang="ko-KR" dirty="0">
                    <a:solidFill>
                      <a:srgbClr val="207245"/>
                    </a:solidFill>
                  </a:rPr>
                  <a:t>=7</a:t>
                </a:r>
                <a:r>
                  <a:rPr lang="ko-KR" altLang="en-US" dirty="0">
                    <a:solidFill>
                      <a:srgbClr val="207245"/>
                    </a:solidFill>
                  </a:rPr>
                  <a:t>이면</a:t>
                </a:r>
                <a:r>
                  <a:rPr lang="en-US" altLang="ko-KR" dirty="0">
                    <a:solidFill>
                      <a:srgbClr val="207245"/>
                    </a:solidFill>
                  </a:rPr>
                  <a:t>, </a:t>
                </a:r>
                <a:r>
                  <a:rPr lang="ko-KR" altLang="en-US" dirty="0">
                    <a:solidFill>
                      <a:srgbClr val="207245"/>
                    </a:solidFill>
                  </a:rPr>
                  <a:t>충전소 개수 </a:t>
                </a:r>
                <a:r>
                  <a:rPr lang="en-US" altLang="ko-KR" dirty="0">
                    <a:solidFill>
                      <a:srgbClr val="207245"/>
                    </a:solidFill>
                  </a:rPr>
                  <a:t>y</a:t>
                </a:r>
                <a:r>
                  <a:rPr lang="ko-KR" altLang="en-US" dirty="0">
                    <a:solidFill>
                      <a:srgbClr val="207245"/>
                    </a:solidFill>
                  </a:rPr>
                  <a:t>의 </a:t>
                </a:r>
                <a:r>
                  <a:rPr lang="ko-KR" altLang="en-US" dirty="0" err="1">
                    <a:solidFill>
                      <a:srgbClr val="207245"/>
                    </a:solidFill>
                  </a:rPr>
                  <a:t>예측값은</a:t>
                </a:r>
                <a:r>
                  <a:rPr lang="ko-KR" altLang="en-US" dirty="0">
                    <a:solidFill>
                      <a:srgbClr val="207245"/>
                    </a:solidFill>
                  </a:rPr>
                  <a:t> </a:t>
                </a:r>
                <a:r>
                  <a:rPr lang="en-US" altLang="ko-KR" dirty="0">
                    <a:solidFill>
                      <a:srgbClr val="207245"/>
                    </a:solidFill>
                  </a:rPr>
                  <a:t>1.3*7=9.1</a:t>
                </a:r>
                <a:r>
                  <a:rPr lang="ko-KR" altLang="en-US" dirty="0">
                    <a:solidFill>
                      <a:srgbClr val="207245"/>
                    </a:solidFill>
                  </a:rPr>
                  <a:t>개로 예측</a:t>
                </a:r>
                <a:endParaRPr lang="en-US" altLang="ko-KR" dirty="0">
                  <a:solidFill>
                    <a:srgbClr val="207245"/>
                  </a:solidFill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227376A-6057-AF94-DBB9-5500D25630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647" y="328357"/>
                <a:ext cx="5795048" cy="2146396"/>
              </a:xfrm>
              <a:prstGeom prst="rect">
                <a:avLst/>
              </a:prstGeom>
              <a:blipFill>
                <a:blip r:embed="rId3"/>
                <a:stretch>
                  <a:fillRect l="-628"/>
                </a:stretch>
              </a:blipFill>
              <a:ln w="25400">
                <a:solidFill>
                  <a:srgbClr val="207245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371581CE-3DAC-3C29-187C-A288D833A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3647" y="2811832"/>
            <a:ext cx="2105319" cy="3477110"/>
          </a:xfrm>
          <a:prstGeom prst="rect">
            <a:avLst/>
          </a:prstGeom>
        </p:spPr>
      </p:pic>
      <p:sp>
        <p:nvSpPr>
          <p:cNvPr id="10" name="액자 9">
            <a:extLst>
              <a:ext uri="{FF2B5EF4-FFF2-40B4-BE49-F238E27FC236}">
                <a16:creationId xmlns:a16="http://schemas.microsoft.com/office/drawing/2014/main" id="{841BF066-AA05-0F2D-37A4-DADEB62F4BD8}"/>
              </a:ext>
            </a:extLst>
          </p:cNvPr>
          <p:cNvSpPr/>
          <p:nvPr/>
        </p:nvSpPr>
        <p:spPr>
          <a:xfrm>
            <a:off x="3821185" y="5494789"/>
            <a:ext cx="1107781" cy="226503"/>
          </a:xfrm>
          <a:prstGeom prst="frame">
            <a:avLst>
              <a:gd name="adj1" fmla="val 500"/>
            </a:avLst>
          </a:prstGeom>
          <a:ln>
            <a:solidFill>
              <a:srgbClr val="207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07245"/>
              </a:solidFill>
              <a:highlight>
                <a:srgbClr val="207245"/>
              </a:highlight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B300FBB-620D-87DE-36AF-EFFCC3D750DB}"/>
              </a:ext>
            </a:extLst>
          </p:cNvPr>
          <p:cNvCxnSpPr>
            <a:stCxn id="10" idx="3"/>
          </p:cNvCxnSpPr>
          <p:nvPr/>
        </p:nvCxnSpPr>
        <p:spPr>
          <a:xfrm flipV="1">
            <a:off x="4928966" y="5427659"/>
            <a:ext cx="481933" cy="180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220214-4E27-36F1-406F-56A21E285FB3}"/>
                  </a:ext>
                </a:extLst>
              </p:cNvPr>
              <p:cNvSpPr txBox="1"/>
              <p:nvPr/>
            </p:nvSpPr>
            <p:spPr>
              <a:xfrm>
                <a:off x="5418987" y="4823210"/>
                <a:ext cx="3207796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𝑒𝑥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altLang="ko-KR" sz="3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1.3∗6.54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ko-KR" altLang="en-US" sz="3200" dirty="0"/>
                  <a:t> </a:t>
                </a:r>
                <a:r>
                  <a:rPr lang="en-US" altLang="ko-KR" sz="3200" dirty="0"/>
                  <a:t>8.51</a:t>
                </a:r>
                <a:endParaRPr lang="ko-KR" altLang="en-US" sz="3200" dirty="0"/>
              </a:p>
              <a:p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220214-4E27-36F1-406F-56A21E285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987" y="4823210"/>
                <a:ext cx="3207796" cy="1569660"/>
              </a:xfrm>
              <a:prstGeom prst="rect">
                <a:avLst/>
              </a:prstGeom>
              <a:blipFill>
                <a:blip r:embed="rId5"/>
                <a:stretch>
                  <a:fillRect r="-13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B6A16D9-B7CD-F256-AB9F-6F3476677BEF}"/>
              </a:ext>
            </a:extLst>
          </p:cNvPr>
          <p:cNvSpPr txBox="1"/>
          <p:nvPr/>
        </p:nvSpPr>
        <p:spPr>
          <a:xfrm>
            <a:off x="5410899" y="2704710"/>
            <a:ext cx="34982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07245"/>
                </a:solidFill>
              </a:rPr>
              <a:t>y = </a:t>
            </a:r>
            <a:r>
              <a:rPr lang="ko-KR" altLang="en-US" sz="1600" dirty="0">
                <a:solidFill>
                  <a:srgbClr val="207245"/>
                </a:solidFill>
              </a:rPr>
              <a:t>실제 전기차 충전소 개수</a:t>
            </a:r>
            <a:endParaRPr lang="en-US" altLang="ko-KR" sz="1600" dirty="0">
              <a:solidFill>
                <a:srgbClr val="207245"/>
              </a:solidFill>
            </a:endParaRPr>
          </a:p>
          <a:p>
            <a:r>
              <a:rPr lang="en-US" altLang="ko-KR" sz="1600" dirty="0">
                <a:solidFill>
                  <a:srgbClr val="207245"/>
                </a:solidFill>
              </a:rPr>
              <a:t>X1= </a:t>
            </a:r>
            <a:r>
              <a:rPr lang="ko-KR" altLang="en-US" sz="1600" dirty="0">
                <a:solidFill>
                  <a:srgbClr val="207245"/>
                </a:solidFill>
              </a:rPr>
              <a:t>거주지 기준 </a:t>
            </a:r>
            <a:r>
              <a:rPr lang="en-US" altLang="ko-KR" sz="1600" dirty="0" err="1">
                <a:solidFill>
                  <a:srgbClr val="207245"/>
                </a:solidFill>
              </a:rPr>
              <a:t>count_cust</a:t>
            </a:r>
            <a:endParaRPr lang="en-US" altLang="ko-KR" sz="1600" dirty="0">
              <a:solidFill>
                <a:srgbClr val="207245"/>
              </a:solidFill>
            </a:endParaRPr>
          </a:p>
          <a:p>
            <a:r>
              <a:rPr lang="en-US" altLang="ko-KR" sz="1600" dirty="0">
                <a:solidFill>
                  <a:srgbClr val="207245"/>
                </a:solidFill>
              </a:rPr>
              <a:t>Fitted= </a:t>
            </a:r>
            <a:r>
              <a:rPr lang="ko-KR" altLang="en-US" sz="1600" dirty="0">
                <a:solidFill>
                  <a:srgbClr val="207245"/>
                </a:solidFill>
              </a:rPr>
              <a:t>예측된 전기차 충전소 개수</a:t>
            </a:r>
          </a:p>
        </p:txBody>
      </p:sp>
    </p:spTree>
    <p:extLst>
      <p:ext uri="{BB962C8B-B14F-4D97-AF65-F5344CB8AC3E}">
        <p14:creationId xmlns:p14="http://schemas.microsoft.com/office/powerpoint/2010/main" val="218878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A311A3D-299C-07B4-0192-220494ED7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208" y="991434"/>
            <a:ext cx="3855094" cy="2512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5C0D79-C6AF-AB36-EF24-7F6608ED669E}"/>
                  </a:ext>
                </a:extLst>
              </p:cNvPr>
              <p:cNvSpPr txBox="1"/>
              <p:nvPr/>
            </p:nvSpPr>
            <p:spPr>
              <a:xfrm>
                <a:off x="0" y="3290501"/>
                <a:ext cx="2333626" cy="231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다음은 실제 충전소 개수와 </a:t>
                </a:r>
                <a:endParaRPr lang="en-US" altLang="ko-KR" sz="1200" dirty="0">
                  <a:solidFill>
                    <a:prstClr val="white"/>
                  </a:solidFill>
                  <a:ea typeface="넥슨Lv1고딕"/>
                </a:endParaRPr>
              </a:p>
              <a:p>
                <a:pPr lvl="0" algn="ctr">
                  <a:defRPr/>
                </a:pP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회귀식에서 예측되는 충전소 개수의 차이를 나타내는 </a:t>
                </a:r>
                <a:r>
                  <a:rPr lang="ko-KR" altLang="en-US" sz="1200" dirty="0" err="1">
                    <a:solidFill>
                      <a:prstClr val="white"/>
                    </a:solidFill>
                    <a:ea typeface="넥슨Lv1고딕"/>
                  </a:rPr>
                  <a:t>잔차</a:t>
                </a: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 그래프이다</a:t>
                </a:r>
                <a:r>
                  <a:rPr lang="en-US" altLang="ko-KR" sz="1200" dirty="0">
                    <a:solidFill>
                      <a:prstClr val="white"/>
                    </a:solidFill>
                    <a:ea typeface="넥슨Lv1고딕"/>
                  </a:rPr>
                  <a:t>.</a:t>
                </a:r>
              </a:p>
              <a:p>
                <a:pPr lvl="0" algn="ctr">
                  <a:defRPr/>
                </a:pPr>
                <a14:m>
                  <m:oMath xmlns:m="http://schemas.openxmlformats.org/officeDocument/2006/math">
                    <m:r>
                      <a:rPr lang="en-US" altLang="ko-KR" sz="1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ko-KR" altLang="en-US" sz="1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축</m:t>
                    </m:r>
                    <m:r>
                      <a:rPr lang="ko-KR" altLang="en-US" sz="1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은</m:t>
                    </m:r>
                    <m:r>
                      <a:rPr lang="en-US" altLang="ko-KR" sz="1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잔</m:t>
                    </m:r>
                  </m:oMath>
                </a14:m>
                <a:r>
                  <a:rPr lang="ko-KR" altLang="en-US" sz="1200" dirty="0">
                    <a:solidFill>
                      <a:schemeClr val="bg1"/>
                    </a:solidFill>
                  </a:rPr>
                  <a:t>차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, X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축은 해당하는 지역이다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.</a:t>
                </a:r>
                <a:endParaRPr lang="en-US" altLang="ko-KR" sz="1200" dirty="0">
                  <a:solidFill>
                    <a:prstClr val="white"/>
                  </a:solidFill>
                  <a:ea typeface="넥슨Lv1고딕"/>
                </a:endParaRPr>
              </a:p>
              <a:p>
                <a:pPr lvl="0" algn="ctr">
                  <a:defRPr/>
                </a:pPr>
                <a:r>
                  <a:rPr lang="ko-KR" altLang="en-US" sz="1200" dirty="0" err="1">
                    <a:solidFill>
                      <a:prstClr val="white"/>
                    </a:solidFill>
                    <a:ea typeface="넥슨Lv1고딕"/>
                  </a:rPr>
                  <a:t>잔차가</a:t>
                </a: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 음수라는 뜻은 실제 충전소개수보다 예측된 충전소개수가 더 많다는 뜻이다</a:t>
                </a:r>
                <a:r>
                  <a:rPr lang="en-US" altLang="ko-KR" sz="1200" dirty="0">
                    <a:solidFill>
                      <a:prstClr val="white"/>
                    </a:solidFill>
                    <a:ea typeface="넥슨Lv1고딕"/>
                  </a:rPr>
                  <a:t>. </a:t>
                </a: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따라서 </a:t>
                </a:r>
                <a:r>
                  <a:rPr lang="ko-KR" altLang="en-US" sz="1200" dirty="0" err="1">
                    <a:solidFill>
                      <a:prstClr val="white"/>
                    </a:solidFill>
                    <a:ea typeface="넥슨Lv1고딕"/>
                  </a:rPr>
                  <a:t>잔차가</a:t>
                </a: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 음수인 지역은 아직 충전소 개수가 덜 지어진 지역이라고 해석할 수 있다</a:t>
                </a:r>
                <a:r>
                  <a:rPr lang="en-US" altLang="ko-KR" sz="1200" dirty="0">
                    <a:solidFill>
                      <a:prstClr val="white"/>
                    </a:solidFill>
                    <a:ea typeface="넥슨Lv1고딕"/>
                  </a:rPr>
                  <a:t>.</a:t>
                </a:r>
                <a:r>
                  <a:rPr lang="ko-KR" altLang="en-US" sz="1200" dirty="0">
                    <a:solidFill>
                      <a:prstClr val="white"/>
                    </a:solidFill>
                    <a:ea typeface="넥슨Lv1고딕"/>
                  </a:rPr>
                  <a:t>  </a:t>
                </a:r>
                <a:endParaRPr lang="en-US" altLang="ko-KR" sz="1200" dirty="0">
                  <a:solidFill>
                    <a:prstClr val="white"/>
                  </a:solidFill>
                  <a:ea typeface="넥슨Lv1고딕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5C0D79-C6AF-AB36-EF24-7F6608ED6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90501"/>
                <a:ext cx="2333626" cy="2313005"/>
              </a:xfrm>
              <a:prstGeom prst="rect">
                <a:avLst/>
              </a:prstGeom>
              <a:blipFill>
                <a:blip r:embed="rId3"/>
                <a:stretch>
                  <a:fillRect t="-528" r="-1305" b="-13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C83019-46E5-1E29-1D8A-C5030E354B03}"/>
                  </a:ext>
                </a:extLst>
              </p:cNvPr>
              <p:cNvSpPr txBox="1"/>
              <p:nvPr/>
            </p:nvSpPr>
            <p:spPr>
              <a:xfrm>
                <a:off x="5640869" y="406659"/>
                <a:ext cx="385509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ko-KR" sz="3200" dirty="0">
                    <a:solidFill>
                      <a:schemeClr val="tx1"/>
                    </a:solidFill>
                  </a:rPr>
                  <a:t>(residual) graph</a:t>
                </a:r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C83019-46E5-1E29-1D8A-C5030E354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869" y="406659"/>
                <a:ext cx="3855094" cy="584775"/>
              </a:xfrm>
              <a:prstGeom prst="rect">
                <a:avLst/>
              </a:prstGeom>
              <a:blipFill>
                <a:blip r:embed="rId4"/>
                <a:stretch>
                  <a:fillRect t="-14583" b="-32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A7693F5-C0F3-8529-E6DB-B354CCF3CC86}"/>
                  </a:ext>
                </a:extLst>
              </p:cNvPr>
              <p:cNvSpPr/>
              <p:nvPr/>
            </p:nvSpPr>
            <p:spPr>
              <a:xfrm>
                <a:off x="2891751" y="4993710"/>
                <a:ext cx="5795048" cy="1295400"/>
              </a:xfrm>
              <a:prstGeom prst="rect">
                <a:avLst/>
              </a:prstGeom>
              <a:solidFill>
                <a:srgbClr val="207245"/>
              </a:solidFill>
              <a:ln w="25400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ko-KR" alt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ko-KR" altLang="en-US" sz="1800" i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ko-KR" alt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sz="1800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sz="1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sz="1800" dirty="0">
                    <a:solidFill>
                      <a:schemeClr val="bg1"/>
                    </a:solidFill>
                  </a:rPr>
                  <a:t>residual) &lt; 0,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충전소가 더 필요한 곳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A7693F5-C0F3-8529-E6DB-B354CCF3CC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751" y="4993710"/>
                <a:ext cx="5795048" cy="1295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액자 5">
            <a:extLst>
              <a:ext uri="{FF2B5EF4-FFF2-40B4-BE49-F238E27FC236}">
                <a16:creationId xmlns:a16="http://schemas.microsoft.com/office/drawing/2014/main" id="{5E022204-8D62-7B08-CBC0-C8DAAABC5B59}"/>
              </a:ext>
            </a:extLst>
          </p:cNvPr>
          <p:cNvSpPr/>
          <p:nvPr/>
        </p:nvSpPr>
        <p:spPr>
          <a:xfrm>
            <a:off x="5601334" y="2622961"/>
            <a:ext cx="2600463" cy="733544"/>
          </a:xfrm>
          <a:prstGeom prst="frame">
            <a:avLst>
              <a:gd name="adj1" fmla="val 5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36A020-EDAD-9A9F-9441-147B572980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7996" y="609191"/>
            <a:ext cx="1889044" cy="3119913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0A77677F-FA15-97A9-FC6D-26ACA295168A}"/>
              </a:ext>
            </a:extLst>
          </p:cNvPr>
          <p:cNvSpPr/>
          <p:nvPr/>
        </p:nvSpPr>
        <p:spPr>
          <a:xfrm>
            <a:off x="4305499" y="3051365"/>
            <a:ext cx="492530" cy="186736"/>
          </a:xfrm>
          <a:prstGeom prst="frame">
            <a:avLst>
              <a:gd name="adj1" fmla="val 500"/>
            </a:avLst>
          </a:prstGeom>
          <a:ln>
            <a:solidFill>
              <a:srgbClr val="207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07245"/>
              </a:solidFill>
              <a:highlight>
                <a:srgbClr val="207245"/>
              </a:highlight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B713131A-238E-B601-E753-41F2E038EA55}"/>
              </a:ext>
            </a:extLst>
          </p:cNvPr>
          <p:cNvSpPr/>
          <p:nvPr/>
        </p:nvSpPr>
        <p:spPr>
          <a:xfrm>
            <a:off x="3276164" y="3051365"/>
            <a:ext cx="492530" cy="186736"/>
          </a:xfrm>
          <a:prstGeom prst="frame">
            <a:avLst>
              <a:gd name="adj1" fmla="val 500"/>
            </a:avLst>
          </a:prstGeom>
          <a:ln>
            <a:solidFill>
              <a:srgbClr val="207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07245"/>
              </a:solidFill>
              <a:highlight>
                <a:srgbClr val="207245"/>
              </a:highlight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BA2A93E-4ED1-DD14-959E-C1B7AA9F0B4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551764" y="3238101"/>
            <a:ext cx="20236" cy="94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AFB1F9D-356E-BD88-90D3-CA842D61EFED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522429" y="3238101"/>
            <a:ext cx="0" cy="94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54794A0-CA0C-54F4-7AEE-336C9C08F368}"/>
              </a:ext>
            </a:extLst>
          </p:cNvPr>
          <p:cNvSpPr txBox="1"/>
          <p:nvPr/>
        </p:nvSpPr>
        <p:spPr>
          <a:xfrm>
            <a:off x="2815501" y="4156610"/>
            <a:ext cx="59475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tx1"/>
                </a:solidFill>
              </a:rPr>
              <a:t>1.206 – 8.510 = -7.304 &lt; 0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DC6A753-A7CB-6105-6BF1-077C5B4A0341}"/>
              </a:ext>
            </a:extLst>
          </p:cNvPr>
          <p:cNvCxnSpPr>
            <a:endCxn id="6" idx="2"/>
          </p:cNvCxnSpPr>
          <p:nvPr/>
        </p:nvCxnSpPr>
        <p:spPr>
          <a:xfrm flipV="1">
            <a:off x="6593747" y="3356505"/>
            <a:ext cx="307819" cy="823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213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C89E210-68AF-5DED-8D3D-5CFE4F0EA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597" y="1497113"/>
            <a:ext cx="5230356" cy="2473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BF98815-80DD-9009-0EF9-5FEAFE41C306}"/>
                  </a:ext>
                </a:extLst>
              </p:cNvPr>
              <p:cNvSpPr/>
              <p:nvPr/>
            </p:nvSpPr>
            <p:spPr>
              <a:xfrm>
                <a:off x="2816251" y="4606925"/>
                <a:ext cx="5795048" cy="1295400"/>
              </a:xfrm>
              <a:prstGeom prst="rect">
                <a:avLst/>
              </a:prstGeom>
              <a:solidFill>
                <a:srgbClr val="207245"/>
              </a:solidFill>
              <a:ln w="25400"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i="1" smtClean="0">
                          <a:latin typeface="Cambria Math" panose="02040503050406030204" pitchFamily="18" charset="0"/>
                        </a:rPr>
                        <m:t>𝛷</m:t>
                      </m:r>
                      <m:d>
                        <m:dPr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ko-KR" altLang="en-US" sz="1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ko-KR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ko-KR" altLang="en-US" sz="1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  ,  </m:t>
                                </m:r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ko-KR" altLang="en-US" sz="1800" i="0">
                                    <a:latin typeface="Cambria Math" panose="02040503050406030204" pitchFamily="18" charset="0"/>
                                  </a:rPr>
                                  <m:t>≤0</m:t>
                                </m:r>
                              </m:e>
                            </m:mr>
                            <m:mr>
                              <m:e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  ,  </m:t>
                                </m:r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ko-KR" altLang="en-US" sz="1800" i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1800" dirty="0"/>
              </a:p>
              <a:p>
                <a:r>
                  <a:rPr lang="ko-KR" altLang="en-US" dirty="0" err="1"/>
                  <a:t>잔차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* (-1) -&gt; 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활성화 함수를 취한 후 </a:t>
                </a:r>
                <a:r>
                  <a:rPr lang="ko-KR" altLang="en-US" dirty="0" err="1"/>
                  <a:t>잔차</a:t>
                </a:r>
                <a:r>
                  <a:rPr lang="en-US" altLang="ko-KR" dirty="0"/>
                  <a:t>= Demand 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BF98815-80DD-9009-0EF9-5FEAFE41C3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251" y="4606925"/>
                <a:ext cx="5795048" cy="1295400"/>
              </a:xfrm>
              <a:prstGeom prst="rect">
                <a:avLst/>
              </a:prstGeom>
              <a:blipFill>
                <a:blip r:embed="rId3"/>
                <a:stretch>
                  <a:fillRect l="-946" r="-526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5DF8735-D0DB-97BE-43AC-FB908717DB0D}"/>
              </a:ext>
            </a:extLst>
          </p:cNvPr>
          <p:cNvSpPr txBox="1"/>
          <p:nvPr/>
        </p:nvSpPr>
        <p:spPr>
          <a:xfrm>
            <a:off x="0" y="3290501"/>
            <a:ext cx="23336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위의 </a:t>
            </a:r>
            <a:r>
              <a:rPr lang="ko-KR" altLang="en-US" sz="1200" dirty="0" err="1">
                <a:solidFill>
                  <a:prstClr val="white"/>
                </a:solidFill>
                <a:ea typeface="넥슨Lv1고딕"/>
              </a:rPr>
              <a:t>잔차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 그림을 토대로 필요한 충전소 개수를 계산할 것이다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.</a:t>
            </a:r>
          </a:p>
          <a:p>
            <a:pPr lvl="0" algn="ctr">
              <a:defRPr/>
            </a:pP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우선 </a:t>
            </a:r>
            <a:r>
              <a:rPr lang="ko-KR" altLang="en-US" sz="1200" dirty="0" err="1">
                <a:solidFill>
                  <a:prstClr val="white"/>
                </a:solidFill>
                <a:ea typeface="넥슨Lv1고딕"/>
              </a:rPr>
              <a:t>잔차의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 부호를 바꾸고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, </a:t>
            </a:r>
            <a:r>
              <a:rPr lang="en-US" altLang="ko-KR" sz="1200" dirty="0" err="1">
                <a:solidFill>
                  <a:prstClr val="white"/>
                </a:solidFill>
                <a:ea typeface="넥슨Lv1고딕"/>
              </a:rPr>
              <a:t>Relu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 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함수를 취할 것이다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. </a:t>
            </a:r>
            <a:r>
              <a:rPr lang="en-US" altLang="ko-KR" sz="1200" dirty="0" err="1">
                <a:solidFill>
                  <a:prstClr val="white"/>
                </a:solidFill>
                <a:ea typeface="넥슨Lv1고딕"/>
              </a:rPr>
              <a:t>Relu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함수는 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0 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초과인 값은 그대로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, 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 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0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이하인 값은 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0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으로 출력하는 함수이다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.</a:t>
            </a:r>
          </a:p>
          <a:p>
            <a:pPr lvl="0" algn="ctr">
              <a:defRPr/>
            </a:pP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그렇다면 </a:t>
            </a:r>
            <a:r>
              <a:rPr lang="ko-KR" altLang="en-US" sz="1200" dirty="0" err="1">
                <a:solidFill>
                  <a:prstClr val="white"/>
                </a:solidFill>
                <a:ea typeface="넥슨Lv1고딕"/>
              </a:rPr>
              <a:t>잔차는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 양수만 남을 것인데 이 수들을 설치가 필요한 충전소 개수 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Demand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라 명명하였다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28E8AD-CEF5-1E3C-CAA7-6E4390F2E56E}"/>
                  </a:ext>
                </a:extLst>
              </p:cNvPr>
              <p:cNvSpPr txBox="1"/>
              <p:nvPr/>
            </p:nvSpPr>
            <p:spPr>
              <a:xfrm>
                <a:off x="2768976" y="370900"/>
                <a:ext cx="59142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𝑅𝑒𝑙𝑢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28E8AD-CEF5-1E3C-CAA7-6E4390F2E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976" y="370900"/>
                <a:ext cx="591423" cy="584775"/>
              </a:xfrm>
              <a:prstGeom prst="rect">
                <a:avLst/>
              </a:prstGeom>
              <a:blipFill>
                <a:blip r:embed="rId4"/>
                <a:stretch>
                  <a:fillRect r="-345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0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0133DE-5B4B-D19A-280B-DB8F80E32317}"/>
              </a:ext>
            </a:extLst>
          </p:cNvPr>
          <p:cNvSpPr/>
          <p:nvPr/>
        </p:nvSpPr>
        <p:spPr>
          <a:xfrm>
            <a:off x="3038818" y="320127"/>
            <a:ext cx="5373329" cy="198891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207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DFC5D82-5775-42A4-42D6-3703D2569787}"/>
              </a:ext>
            </a:extLst>
          </p:cNvPr>
          <p:cNvSpPr/>
          <p:nvPr/>
        </p:nvSpPr>
        <p:spPr>
          <a:xfrm>
            <a:off x="2550250" y="2699675"/>
            <a:ext cx="6350467" cy="39611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207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28C36C4-B01D-4F01-E8F7-74DDC6921F56}"/>
                  </a:ext>
                </a:extLst>
              </p:cNvPr>
              <p:cNvSpPr txBox="1"/>
              <p:nvPr/>
            </p:nvSpPr>
            <p:spPr>
              <a:xfrm>
                <a:off x="3998800" y="1230081"/>
                <a:ext cx="385509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(127.07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37.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24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28C36C4-B01D-4F01-E8F7-74DDC6921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800" y="1230081"/>
                <a:ext cx="3855094" cy="461665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4C2C37E3-3E72-5687-163D-9D1F554A97D4}"/>
              </a:ext>
            </a:extLst>
          </p:cNvPr>
          <p:cNvSpPr txBox="1"/>
          <p:nvPr/>
        </p:nvSpPr>
        <p:spPr>
          <a:xfrm>
            <a:off x="0" y="3290501"/>
            <a:ext cx="23336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위의 과정을 통해 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demand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를 구한 뒤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, 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해당하는 경위도를 이용해 실제 지역을 확인해 보기로 했다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.</a:t>
            </a:r>
          </a:p>
          <a:p>
            <a:pPr lvl="0" algn="ctr">
              <a:defRPr/>
            </a:pP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위 경위도 근처를 둘러본 결과</a:t>
            </a:r>
            <a:endParaRPr lang="en-US" altLang="ko-KR" sz="1200" dirty="0">
              <a:solidFill>
                <a:prstClr val="white"/>
              </a:solidFill>
              <a:ea typeface="넥슨Lv1고딕"/>
            </a:endParaRPr>
          </a:p>
          <a:p>
            <a:pPr lvl="0" algn="ctr">
              <a:defRPr/>
            </a:pP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공용주차장이 보인다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. 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공용주자창의 특성과 주변 인프라를 고려했을 때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, 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이 주차장을 이용하는 사람은 오래 </a:t>
            </a:r>
            <a:r>
              <a:rPr lang="ko-KR" altLang="en-US" sz="1200" dirty="0" err="1">
                <a:solidFill>
                  <a:prstClr val="white"/>
                </a:solidFill>
                <a:ea typeface="넥슨Lv1고딕"/>
              </a:rPr>
              <a:t>주차해놓을것이라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 예상되고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, </a:t>
            </a:r>
            <a:r>
              <a:rPr lang="ko-KR" altLang="en-US" sz="1200" dirty="0" err="1">
                <a:solidFill>
                  <a:prstClr val="white"/>
                </a:solidFill>
                <a:ea typeface="넥슨Lv1고딕"/>
              </a:rPr>
              <a:t>완속충전기를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 설치하기 </a:t>
            </a:r>
            <a:r>
              <a:rPr lang="ko-KR" altLang="en-US" sz="1200" dirty="0" err="1">
                <a:solidFill>
                  <a:prstClr val="white"/>
                </a:solidFill>
                <a:ea typeface="넥슨Lv1고딕"/>
              </a:rPr>
              <a:t>바람직해보인다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2779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0133DE-5B4B-D19A-280B-DB8F80E32317}"/>
              </a:ext>
            </a:extLst>
          </p:cNvPr>
          <p:cNvSpPr/>
          <p:nvPr/>
        </p:nvSpPr>
        <p:spPr>
          <a:xfrm>
            <a:off x="3038818" y="320127"/>
            <a:ext cx="5373329" cy="198891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207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DFC5D82-5775-42A4-42D6-3703D2569787}"/>
              </a:ext>
            </a:extLst>
          </p:cNvPr>
          <p:cNvSpPr/>
          <p:nvPr/>
        </p:nvSpPr>
        <p:spPr>
          <a:xfrm>
            <a:off x="2550250" y="2699675"/>
            <a:ext cx="6350467" cy="39611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207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28C36C4-B01D-4F01-E8F7-74DDC6921F56}"/>
                  </a:ext>
                </a:extLst>
              </p:cNvPr>
              <p:cNvSpPr txBox="1"/>
              <p:nvPr/>
            </p:nvSpPr>
            <p:spPr>
              <a:xfrm>
                <a:off x="3998800" y="1230081"/>
                <a:ext cx="385509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(127.16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37.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33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28C36C4-B01D-4F01-E8F7-74DDC6921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800" y="1230081"/>
                <a:ext cx="3855094" cy="461665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15DF78E-FC65-F590-61AA-7ED058A2796B}"/>
              </a:ext>
            </a:extLst>
          </p:cNvPr>
          <p:cNvSpPr txBox="1"/>
          <p:nvPr/>
        </p:nvSpPr>
        <p:spPr>
          <a:xfrm>
            <a:off x="0" y="3290501"/>
            <a:ext cx="23336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다음 경위도의 지역은 아파트 단지와 상가가 보인다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. 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아파트단지내에는 당연히 거주자들을 대상으로 전기차를 설치하기 좋은 곳이며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, 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상가의 경우는 근처 아파트 거주자가 아닌 고객이 충전소가 </a:t>
            </a:r>
            <a:r>
              <a:rPr lang="ko-KR" altLang="en-US" sz="1200" dirty="0" err="1">
                <a:solidFill>
                  <a:prstClr val="white"/>
                </a:solidFill>
                <a:ea typeface="넥슨Lv1고딕"/>
              </a:rPr>
              <a:t>필요할텐데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,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 상가의 이용자는 대부분 근처 아파트 거주자일 것이다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. 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따라서 아파트 단지내 충전소 개수보다는 적게 </a:t>
            </a:r>
            <a:r>
              <a:rPr lang="ko-KR" altLang="en-US" sz="1200" dirty="0" err="1">
                <a:solidFill>
                  <a:prstClr val="white"/>
                </a:solidFill>
                <a:ea typeface="넥슨Lv1고딕"/>
              </a:rPr>
              <a:t>설치하는게</a:t>
            </a:r>
            <a:r>
              <a:rPr lang="ko-KR" altLang="en-US" sz="1200" dirty="0">
                <a:solidFill>
                  <a:prstClr val="white"/>
                </a:solidFill>
                <a:ea typeface="넥슨Lv1고딕"/>
              </a:rPr>
              <a:t> 바람직하다</a:t>
            </a:r>
            <a:r>
              <a:rPr lang="en-US" altLang="ko-KR" sz="1200" dirty="0">
                <a:solidFill>
                  <a:prstClr val="white"/>
                </a:solidFill>
                <a:ea typeface="넥슨Lv1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503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AD8AE80-8AF2-4DC4-B107-F2A7803413BC}"/>
              </a:ext>
            </a:extLst>
          </p:cNvPr>
          <p:cNvSpPr txBox="1"/>
          <p:nvPr/>
        </p:nvSpPr>
        <p:spPr>
          <a:xfrm>
            <a:off x="0" y="1433362"/>
            <a:ext cx="2333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넥슨Lv1고딕"/>
                <a:cs typeface="+mn-cs"/>
              </a:rPr>
              <a:t>기계학습 예측 모델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A733B0-747A-E758-C15A-7AFF7BA14728}"/>
              </a:ext>
            </a:extLst>
          </p:cNvPr>
          <p:cNvSpPr txBox="1"/>
          <p:nvPr/>
        </p:nvSpPr>
        <p:spPr>
          <a:xfrm>
            <a:off x="0" y="3290501"/>
            <a:ext cx="233362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 err="1">
                <a:solidFill>
                  <a:prstClr val="white"/>
                </a:solidFill>
                <a:latin typeface="Times New Roman"/>
                <a:ea typeface="넥슨Lv1고딕"/>
              </a:rPr>
              <a:t>빨간선은</a:t>
            </a:r>
            <a:r>
              <a:rPr lang="ko-KR" altLang="en-US" sz="1100" dirty="0">
                <a:solidFill>
                  <a:prstClr val="white"/>
                </a:solidFill>
                <a:latin typeface="Times New Roman"/>
                <a:ea typeface="넥슨Lv1고딕"/>
              </a:rPr>
              <a:t> 총 </a:t>
            </a:r>
            <a:r>
              <a:rPr lang="en-US" altLang="ko-KR" sz="1100" dirty="0" err="1">
                <a:solidFill>
                  <a:prstClr val="white"/>
                </a:solidFill>
                <a:latin typeface="Times New Roman"/>
                <a:ea typeface="넥슨Lv1고딕"/>
              </a:rPr>
              <a:t>deman</a:t>
            </a:r>
            <a:r>
              <a:rPr lang="ko-KR" altLang="en-US" sz="1100" dirty="0">
                <a:solidFill>
                  <a:prstClr val="white"/>
                </a:solidFill>
                <a:latin typeface="Times New Roman"/>
                <a:ea typeface="넥슨Lv1고딕"/>
              </a:rPr>
              <a:t>에서 전기차 충전이 시급한 곳부터 </a:t>
            </a:r>
            <a:r>
              <a:rPr lang="ko-KR" altLang="en-US" sz="1100" dirty="0" err="1">
                <a:solidFill>
                  <a:prstClr val="white"/>
                </a:solidFill>
                <a:latin typeface="Times New Roman"/>
                <a:ea typeface="넥슨Lv1고딕"/>
              </a:rPr>
              <a:t>지어나가고</a:t>
            </a:r>
            <a:r>
              <a:rPr lang="en-US" altLang="ko-KR" sz="1100" dirty="0">
                <a:solidFill>
                  <a:prstClr val="white"/>
                </a:solidFill>
                <a:latin typeface="Times New Roman"/>
                <a:ea typeface="넥슨Lv1고딕"/>
              </a:rPr>
              <a:t>,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>
                <a:solidFill>
                  <a:prstClr val="white"/>
                </a:solidFill>
                <a:latin typeface="Times New Roman"/>
                <a:ea typeface="넥슨Lv1고딕"/>
              </a:rPr>
              <a:t>파란선은 전기차를 충전하는데 드는 총 공시지가를 나타낸다</a:t>
            </a:r>
            <a:r>
              <a:rPr lang="en-US" altLang="ko-KR" sz="1100" dirty="0">
                <a:solidFill>
                  <a:prstClr val="white"/>
                </a:solidFill>
                <a:latin typeface="Times New Roman"/>
                <a:ea typeface="넥슨Lv1고딕"/>
              </a:rPr>
              <a:t>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>
                <a:solidFill>
                  <a:prstClr val="white"/>
                </a:solidFill>
                <a:latin typeface="Times New Roman"/>
                <a:ea typeface="넥슨Lv1고딕"/>
              </a:rPr>
              <a:t>충전소를 설치하는데 드는 비용을 고려해 얼마나 설치해야 적절한지를 </a:t>
            </a:r>
            <a:r>
              <a:rPr lang="ko-KR" altLang="en-US" sz="1100" dirty="0" err="1">
                <a:solidFill>
                  <a:prstClr val="white"/>
                </a:solidFill>
                <a:latin typeface="Times New Roman"/>
                <a:ea typeface="넥슨Lv1고딕"/>
              </a:rPr>
              <a:t>시뮬레이션해보았다</a:t>
            </a:r>
            <a:r>
              <a:rPr lang="en-US" altLang="ko-KR" sz="1100" dirty="0">
                <a:solidFill>
                  <a:prstClr val="white"/>
                </a:solidFill>
                <a:latin typeface="Times New Roman"/>
                <a:ea typeface="넥슨Lv1고딕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F888C-6107-2148-0F2F-D13719600E71}"/>
              </a:ext>
            </a:extLst>
          </p:cNvPr>
          <p:cNvSpPr/>
          <p:nvPr/>
        </p:nvSpPr>
        <p:spPr>
          <a:xfrm>
            <a:off x="3945622" y="206933"/>
            <a:ext cx="4815280" cy="195742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207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EFDA3C-325B-D086-A3F6-7AD506044323}"/>
              </a:ext>
            </a:extLst>
          </p:cNvPr>
          <p:cNvSpPr/>
          <p:nvPr/>
        </p:nvSpPr>
        <p:spPr>
          <a:xfrm>
            <a:off x="3945622" y="4731387"/>
            <a:ext cx="4815280" cy="195742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207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808778-64EA-7564-4395-B64DBCA56554}"/>
              </a:ext>
            </a:extLst>
          </p:cNvPr>
          <p:cNvSpPr/>
          <p:nvPr/>
        </p:nvSpPr>
        <p:spPr>
          <a:xfrm>
            <a:off x="3945622" y="2469160"/>
            <a:ext cx="4815280" cy="195742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solidFill>
              <a:srgbClr val="207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18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5240</TotalTime>
  <Words>375</Words>
  <Application>Microsoft Office PowerPoint</Application>
  <PresentationFormat>화면 슬라이드 쇼(4:3)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 대식</dc:creator>
  <cp:lastModifiedBy>조원석</cp:lastModifiedBy>
  <cp:revision>164</cp:revision>
  <dcterms:created xsi:type="dcterms:W3CDTF">2021-08-31T02:13:16Z</dcterms:created>
  <dcterms:modified xsi:type="dcterms:W3CDTF">2022-10-13T13:58:32Z</dcterms:modified>
</cp:coreProperties>
</file>