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419" r:id="rId2"/>
    <p:sldId id="399" r:id="rId3"/>
    <p:sldId id="418" r:id="rId4"/>
    <p:sldId id="420" r:id="rId5"/>
    <p:sldId id="421" r:id="rId6"/>
    <p:sldId id="415" r:id="rId7"/>
    <p:sldId id="416" r:id="rId8"/>
    <p:sldId id="339" r:id="rId9"/>
    <p:sldId id="347" r:id="rId10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B0E6575A-85D8-4DED-A82E-B041243C68B2}">
          <p14:sldIdLst/>
        </p14:section>
        <p14:section name="탐색적 데이터 분석" id="{8D39925A-E435-4703-A9B6-1AFFA52DAE87}">
          <p14:sldIdLst/>
        </p14:section>
        <p14:section name="구획 접근법" id="{B0B7EB9B-D174-4E25-8664-043CA05B342B}">
          <p14:sldIdLst>
            <p14:sldId id="419"/>
            <p14:sldId id="399"/>
            <p14:sldId id="418"/>
            <p14:sldId id="420"/>
            <p14:sldId id="421"/>
          </p14:sldIdLst>
        </p14:section>
        <p14:section name="네트워크 접근법" id="{69C963BC-A458-4B6E-AA8E-6D726E03F76C}">
          <p14:sldIdLst>
            <p14:sldId id="415"/>
            <p14:sldId id="416"/>
          </p14:sldIdLst>
        </p14:section>
        <p14:section name="결과" id="{456F54B8-09C1-4DBE-A734-3F68792EB6E1}">
          <p14:sldIdLst>
            <p14:sldId id="339"/>
            <p14:sldId id="347"/>
          </p14:sldIdLst>
        </p14:section>
        <p14:section name="Footer" id="{F6D3A590-A746-46A3-BEF3-3D71BF9A85E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지교" initials="이지" lastIdx="3" clrIdx="0">
    <p:extLst>
      <p:ext uri="{19B8F6BF-5375-455C-9EA6-DF929625EA0E}">
        <p15:presenceInfo xmlns:p15="http://schemas.microsoft.com/office/powerpoint/2012/main" userId="f935269322b39d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245"/>
    <a:srgbClr val="1E76B4"/>
    <a:srgbClr val="B8E56A"/>
    <a:srgbClr val="57B20F"/>
    <a:srgbClr val="26B479"/>
    <a:srgbClr val="86D9AC"/>
    <a:srgbClr val="313389"/>
    <a:srgbClr val="008CDB"/>
    <a:srgbClr val="00BFB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4660"/>
  </p:normalViewPr>
  <p:slideViewPr>
    <p:cSldViewPr snapToGrid="0">
      <p:cViewPr varScale="1">
        <p:scale>
          <a:sx n="41" d="100"/>
          <a:sy n="41" d="100"/>
        </p:scale>
        <p:origin x="4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12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38100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A3-44E4-9A46-7941CA3A6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1268624"/>
        <c:axId val="331276944"/>
      </c:lineChart>
      <c:catAx>
        <c:axId val="33126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1276944"/>
        <c:crosses val="autoZero"/>
        <c:auto val="1"/>
        <c:lblAlgn val="ctr"/>
        <c:lblOffset val="100"/>
        <c:noMultiLvlLbl val="0"/>
      </c:catAx>
      <c:valAx>
        <c:axId val="331276944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12686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C666AB7-A1CA-467D-924B-8B34978EC9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AF193-53A1-40E1-9EC8-D8101F470F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93BB7-7848-44B0-9E79-E2137FC3CA35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7874BA-2028-46C0-B78A-1A26A6061A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55EB76-25F4-40D2-8852-F3D812A2C7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4E3C6-EED2-4420-BAC5-BCCE58D1E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32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9D14D-E310-43F5-A07B-CB8CB4640ACB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9E041-45E9-45F5-BA94-FE9BD458F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15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9E041-45E9-45F5-BA94-FE9BD458FC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6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16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탐색적 데이터 분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탐색적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295652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획 접근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구획 접근법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5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네트워크 접근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네트워크 접근법</a:t>
            </a:r>
          </a:p>
        </p:txBody>
      </p:sp>
    </p:spTree>
    <p:extLst>
      <p:ext uri="{BB962C8B-B14F-4D97-AF65-F5344CB8AC3E}">
        <p14:creationId xmlns:p14="http://schemas.microsoft.com/office/powerpoint/2010/main" val="310681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나리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350752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4628D0-4A06-43DE-B31D-6D1E71483A45}"/>
              </a:ext>
            </a:extLst>
          </p:cNvPr>
          <p:cNvSpPr/>
          <p:nvPr userDrawn="1"/>
        </p:nvSpPr>
        <p:spPr>
          <a:xfrm>
            <a:off x="0" y="0"/>
            <a:ext cx="2333626" cy="6858000"/>
          </a:xfrm>
          <a:prstGeom prst="rect">
            <a:avLst/>
          </a:prstGeom>
          <a:solidFill>
            <a:srgbClr val="207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876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7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0.png"/><Relationship Id="rId11" Type="http://schemas.openxmlformats.org/officeDocument/2006/relationships/image" Target="../media/image3.svg"/><Relationship Id="rId5" Type="http://schemas.openxmlformats.org/officeDocument/2006/relationships/image" Target="../media/image700.png"/><Relationship Id="rId10" Type="http://schemas.openxmlformats.org/officeDocument/2006/relationships/image" Target="../media/image2.png"/><Relationship Id="rId4" Type="http://schemas.openxmlformats.org/officeDocument/2006/relationships/image" Target="../media/image690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88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6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7A1DBEB1-97CC-8DB0-C2DE-CE939E900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561" y="231647"/>
            <a:ext cx="5228111" cy="3329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2A3ED9-1D13-4FDB-97A6-061058C19A6B}"/>
                  </a:ext>
                </a:extLst>
              </p:cNvPr>
              <p:cNvSpPr txBox="1"/>
              <p:nvPr/>
            </p:nvSpPr>
            <p:spPr>
              <a:xfrm>
                <a:off x="0" y="3290501"/>
                <a:ext cx="2333626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한편 주성분분석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(PCA)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은 </a:t>
                </a:r>
                <a:r>
                  <a:rPr lang="ko-KR" altLang="en-US" sz="1200" dirty="0" err="1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다변량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 데이터를 독립변수들의 선형결합인 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‘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주성분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’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 으로 재구성하는 기법으로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, 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차원축소나 </a:t>
                </a:r>
                <a:r>
                  <a:rPr lang="ko-KR" altLang="en-US" sz="1200" dirty="0" err="1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다중공선성의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 문제를 회피하는 식으로 널리 사용된다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solidFill>
                    <a:prstClr val="white"/>
                  </a:solidFill>
                  <a:latin typeface="Times New Roman"/>
                  <a:ea typeface="넥슨Lv1고딕 OTF" panose="00000500000000000000" pitchFamily="50" charset="-127"/>
                </a:endParaRPr>
              </a:p>
              <a:p>
                <a:pPr lvl="0" algn="ctr"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ea typeface="넥슨Lv1고딕 OTF" panose="00000500000000000000" pitchFamily="50" charset="-127"/>
                  </a:rPr>
                  <a:t>로그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넥슨Lv1고딕 OTF" panose="000005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넥슨Lv1고딕 OTF" panose="00000500000000000000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넥슨Lv1고딕 OTF" panose="00000500000000000000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넥슨Lv1고딕 OTF" panose="00000500000000000000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넥슨Lv1고딕 OTF" panose="000005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넥슨Lv1고딕 OTF" panose="00000500000000000000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넥슨Lv1고딕 OTF" panose="00000500000000000000" pitchFamily="50" charset="-127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넥슨Lv1고딕 OTF" panose="00000500000000000000" pitchFamily="50" charset="-127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넥슨Lv1고딕 OTF" panose="000005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넥슨Lv1고딕 OTF" panose="00000500000000000000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넥슨Lv1고딕 OTF" panose="00000500000000000000" pitchFamily="50" charset="-127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의 주성분분석 결과 </a:t>
                </a:r>
                <a:r>
                  <a:rPr lang="ko-KR" altLang="en-US" sz="1200" dirty="0" err="1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다중공선성이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 탐지되었으며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, 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현안 문제에서는 굳이 주성분을 활용하기 보다는 상대적으로 상관계수가 떨어지는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넥슨Lv1고딕 OTF" panose="000005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넥슨Lv1고딕 OTF" panose="00000500000000000000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넥슨Lv1고딕 OTF" panose="00000500000000000000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넥슨Lv1고딕 OTF" panose="000005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넥슨Lv1고딕 OTF" panose="00000500000000000000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넥슨Lv1고딕 OTF" panose="00000500000000000000" pitchFamily="50" charset="-127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200" dirty="0">
                    <a:solidFill>
                      <a:prstClr val="white"/>
                    </a:solidFill>
                    <a:ea typeface="넥슨Lv1고딕 OTF" panose="00000500000000000000" pitchFamily="50" charset="-127"/>
                  </a:rPr>
                  <a:t>을 배제함으로써 비교적 이해하기 쉬운 관계를 파악하려 한다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 OTF" panose="00000500000000000000" pitchFamily="50" charset="-127"/>
                  </a:rPr>
                  <a:t>.</a:t>
                </a:r>
              </a:p>
              <a:p>
                <a:pPr lvl="0" algn="ctr">
                  <a:defRPr/>
                </a:pPr>
                <a:endParaRPr lang="en-US" altLang="ko-KR" sz="1200" dirty="0">
                  <a:solidFill>
                    <a:prstClr val="white"/>
                  </a:solidFill>
                  <a:latin typeface="Times New Roman"/>
                  <a:ea typeface="넥슨Lv1고딕 OTF" panose="00000500000000000000" pitchFamily="50" charset="-127"/>
                </a:endParaRPr>
              </a:p>
              <a:p>
                <a:pPr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넥슨Lv1고딕 OTF" panose="000005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20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넥슨Lv1고딕 OTF" panose="00000500000000000000" pitchFamily="50" charset="-127"/>
                          </a:rPr>
                          <m:t>𝑌</m:t>
                        </m:r>
                      </m:e>
                      <m:sub>
                        <m:r>
                          <a:rPr lang="en-US" altLang="ko-KR" sz="12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넥슨Lv1고딕 OTF" panose="00000500000000000000" pitchFamily="50" charset="-127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가 음수가 되지 않도록 상수항도 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0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으로 </a:t>
                </a:r>
                <a:r>
                  <a:rPr lang="ko-KR" altLang="en-US" sz="1200" dirty="0" err="1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픽스한다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2A3ED9-1D13-4FDB-97A6-061058C19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0501"/>
                <a:ext cx="2333626" cy="3231654"/>
              </a:xfrm>
              <a:prstGeom prst="rect">
                <a:avLst/>
              </a:prstGeom>
              <a:blipFill>
                <a:blip r:embed="rId3"/>
                <a:stretch>
                  <a:fillRect t="-189" r="-1305" b="-5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8223DC2-7F0B-9412-F983-CCD3DF170BF3}"/>
              </a:ext>
            </a:extLst>
          </p:cNvPr>
          <p:cNvSpPr txBox="1"/>
          <p:nvPr/>
        </p:nvSpPr>
        <p:spPr>
          <a:xfrm>
            <a:off x="0" y="143336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 OTF" panose="00000500000000000000" pitchFamily="50" charset="-127"/>
                <a:cs typeface="+mn-cs"/>
              </a:rPr>
              <a:t>입지선정모델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0A34533-CF51-E4FD-B1C3-DB8F02FC56F6}"/>
              </a:ext>
            </a:extLst>
          </p:cNvPr>
          <p:cNvGrpSpPr/>
          <p:nvPr/>
        </p:nvGrpSpPr>
        <p:grpSpPr>
          <a:xfrm>
            <a:off x="3422708" y="663899"/>
            <a:ext cx="4807007" cy="2914781"/>
            <a:chOff x="3314643" y="1433362"/>
            <a:chExt cx="4807007" cy="29147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F6834C-723D-5642-16AB-ABC9D6A07195}"/>
                </a:ext>
              </a:extLst>
            </p:cNvPr>
            <p:cNvSpPr txBox="1"/>
            <p:nvPr/>
          </p:nvSpPr>
          <p:spPr>
            <a:xfrm>
              <a:off x="3974752" y="1433362"/>
              <a:ext cx="461665" cy="278621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pc="300" dirty="0">
                  <a:solidFill>
                    <a:schemeClr val="bg1"/>
                  </a:solidFill>
                </a:rPr>
                <a:t>가장 중요한 주성분</a:t>
              </a:r>
              <a:endParaRPr lang="en-US" altLang="ko-KR" spc="300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C582F8D-F60E-617F-C624-DFA6D0875401}"/>
                </a:ext>
              </a:extLst>
            </p:cNvPr>
            <p:cNvSpPr/>
            <p:nvPr/>
          </p:nvSpPr>
          <p:spPr>
            <a:xfrm>
              <a:off x="3314643" y="4019550"/>
              <a:ext cx="4807007" cy="311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A874E70-9583-5036-D922-27A655A96009}"/>
                    </a:ext>
                  </a:extLst>
                </p:cNvPr>
                <p:cNvSpPr txBox="1"/>
                <p:nvPr/>
              </p:nvSpPr>
              <p:spPr>
                <a:xfrm>
                  <a:off x="3995077" y="4071144"/>
                  <a:ext cx="4210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20724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207245"/>
                                </a:solidFill>
                                <a:latin typeface="Cambria Math" panose="02040503050406030204" pitchFamily="18" charset="0"/>
                              </a:rPr>
                              <m:t>PC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20724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207245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A874E70-9583-5036-D922-27A655A96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077" y="4071144"/>
                  <a:ext cx="42101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594" r="-5797" b="-1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2BE877B-588F-CA7E-5484-00FBC1801326}"/>
                    </a:ext>
                  </a:extLst>
                </p:cNvPr>
                <p:cNvSpPr txBox="1"/>
                <p:nvPr/>
              </p:nvSpPr>
              <p:spPr>
                <a:xfrm>
                  <a:off x="5517193" y="4071144"/>
                  <a:ext cx="4263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20724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207245"/>
                                </a:solidFill>
                                <a:latin typeface="Cambria Math" panose="02040503050406030204" pitchFamily="18" charset="0"/>
                              </a:rPr>
                              <m:t>PC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20724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207245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2BE877B-588F-CA7E-5484-00FBC1801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7193" y="4071144"/>
                  <a:ext cx="4263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857" r="-4286" b="-1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B97A152-AF67-FB39-A9AA-3449F695BC9E}"/>
                    </a:ext>
                  </a:extLst>
                </p:cNvPr>
                <p:cNvSpPr txBox="1"/>
                <p:nvPr/>
              </p:nvSpPr>
              <p:spPr>
                <a:xfrm>
                  <a:off x="7056917" y="4071144"/>
                  <a:ext cx="4263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20724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207245"/>
                                </a:solidFill>
                                <a:latin typeface="Cambria Math" panose="02040503050406030204" pitchFamily="18" charset="0"/>
                              </a:rPr>
                              <m:t>PC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207245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207245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B97A152-AF67-FB39-A9AA-3449F695B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6917" y="4071144"/>
                  <a:ext cx="42633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429" r="-5714" b="-1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4463042-C3E9-2FDA-F959-8A370F06F7FC}"/>
              </a:ext>
            </a:extLst>
          </p:cNvPr>
          <p:cNvCxnSpPr>
            <a:cxnSpLocks/>
          </p:cNvCxnSpPr>
          <p:nvPr/>
        </p:nvCxnSpPr>
        <p:spPr>
          <a:xfrm rot="5400000">
            <a:off x="5017693" y="-965767"/>
            <a:ext cx="0" cy="3034833"/>
          </a:xfrm>
          <a:prstGeom prst="line">
            <a:avLst/>
          </a:prstGeom>
          <a:ln w="25400">
            <a:solidFill>
              <a:srgbClr val="207245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BAC90E-93FE-2D09-15CF-58EB315C4CE3}"/>
              </a:ext>
            </a:extLst>
          </p:cNvPr>
          <p:cNvSpPr/>
          <p:nvPr/>
        </p:nvSpPr>
        <p:spPr>
          <a:xfrm>
            <a:off x="6535109" y="375437"/>
            <a:ext cx="1291367" cy="352425"/>
          </a:xfrm>
          <a:prstGeom prst="rect">
            <a:avLst/>
          </a:prstGeom>
          <a:solidFill>
            <a:srgbClr val="207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다중공선성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E97BDD-246E-3682-F709-0A7CCDA0B310}"/>
                  </a:ext>
                </a:extLst>
              </p:cNvPr>
              <p:cNvSpPr txBox="1"/>
              <p:nvPr/>
            </p:nvSpPr>
            <p:spPr>
              <a:xfrm>
                <a:off x="4486489" y="3736885"/>
                <a:ext cx="80647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4000" dirty="0">
                  <a:solidFill>
                    <a:srgbClr val="207245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E97BDD-246E-3682-F709-0A7CCDA0B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489" y="3736885"/>
                <a:ext cx="806478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FB765E-CC18-BBC0-3376-DE9469B115E6}"/>
                  </a:ext>
                </a:extLst>
              </p:cNvPr>
              <p:cNvSpPr txBox="1"/>
              <p:nvPr/>
            </p:nvSpPr>
            <p:spPr>
              <a:xfrm>
                <a:off x="2816495" y="3736885"/>
                <a:ext cx="80647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rgbClr val="207245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sz="4000" dirty="0">
                  <a:solidFill>
                    <a:srgbClr val="207245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FB765E-CC18-BBC0-3376-DE9469B1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95" y="3736885"/>
                <a:ext cx="80647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C49DAAE-D725-E4CB-C78F-34DF097DB1FF}"/>
              </a:ext>
            </a:extLst>
          </p:cNvPr>
          <p:cNvCxnSpPr/>
          <p:nvPr/>
        </p:nvCxnSpPr>
        <p:spPr>
          <a:xfrm>
            <a:off x="3135561" y="4649253"/>
            <a:ext cx="0" cy="647700"/>
          </a:xfrm>
          <a:prstGeom prst="straightConnector1">
            <a:avLst/>
          </a:prstGeom>
          <a:ln>
            <a:solidFill>
              <a:srgbClr val="207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A24F13-7746-1118-9819-91B6E9DA7C7A}"/>
              </a:ext>
            </a:extLst>
          </p:cNvPr>
          <p:cNvCxnSpPr/>
          <p:nvPr/>
        </p:nvCxnSpPr>
        <p:spPr>
          <a:xfrm>
            <a:off x="4821486" y="4649253"/>
            <a:ext cx="0" cy="647700"/>
          </a:xfrm>
          <a:prstGeom prst="straightConnector1">
            <a:avLst/>
          </a:prstGeom>
          <a:ln>
            <a:solidFill>
              <a:srgbClr val="207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3F9F3B-29A1-6A77-2EA1-E915FA35856E}"/>
                  </a:ext>
                </a:extLst>
              </p:cNvPr>
              <p:cNvSpPr txBox="1"/>
              <p:nvPr/>
            </p:nvSpPr>
            <p:spPr>
              <a:xfrm>
                <a:off x="6156483" y="3736885"/>
                <a:ext cx="80647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4000" dirty="0">
                  <a:solidFill>
                    <a:srgbClr val="207245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3F9F3B-29A1-6A77-2EA1-E915FA358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483" y="3736885"/>
                <a:ext cx="806478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래픽 21" descr="쓰레기 단색으로 채워진">
            <a:extLst>
              <a:ext uri="{FF2B5EF4-FFF2-40B4-BE49-F238E27FC236}">
                <a16:creationId xmlns:a16="http://schemas.microsoft.com/office/drawing/2014/main" id="{4826BBEE-1DEA-925A-D98B-B89307FEEC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57686" y="5501435"/>
            <a:ext cx="400110" cy="40011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399E338-C8E1-7DAB-D4BC-8115B21F628F}"/>
              </a:ext>
            </a:extLst>
          </p:cNvPr>
          <p:cNvCxnSpPr>
            <a:cxnSpLocks/>
          </p:cNvCxnSpPr>
          <p:nvPr/>
        </p:nvCxnSpPr>
        <p:spPr>
          <a:xfrm>
            <a:off x="6559722" y="4649253"/>
            <a:ext cx="0" cy="647700"/>
          </a:xfrm>
          <a:prstGeom prst="straightConnector1">
            <a:avLst/>
          </a:prstGeom>
          <a:ln>
            <a:solidFill>
              <a:srgbClr val="207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AE0E40-AE2E-0C3D-BBED-598350F8E67F}"/>
                  </a:ext>
                </a:extLst>
              </p:cNvPr>
              <p:cNvSpPr txBox="1"/>
              <p:nvPr/>
            </p:nvSpPr>
            <p:spPr>
              <a:xfrm>
                <a:off x="7826476" y="3736885"/>
                <a:ext cx="80647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4000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4000" dirty="0">
                  <a:solidFill>
                    <a:srgbClr val="207245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AE0E40-AE2E-0C3D-BBED-598350F8E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476" y="3736885"/>
                <a:ext cx="806478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그래픽 22" descr="쓰레기 단색으로 채워진">
            <a:extLst>
              <a:ext uri="{FF2B5EF4-FFF2-40B4-BE49-F238E27FC236}">
                <a16:creationId xmlns:a16="http://schemas.microsoft.com/office/drawing/2014/main" id="{0A3D8965-0B20-A119-2CE0-BF2C795FA8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29660" y="5501435"/>
            <a:ext cx="400110" cy="400110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9ECEE0-C4E7-7BD3-D23A-34D4E971DDA5}"/>
              </a:ext>
            </a:extLst>
          </p:cNvPr>
          <p:cNvCxnSpPr>
            <a:cxnSpLocks/>
          </p:cNvCxnSpPr>
          <p:nvPr/>
        </p:nvCxnSpPr>
        <p:spPr>
          <a:xfrm>
            <a:off x="8229715" y="4649253"/>
            <a:ext cx="0" cy="647700"/>
          </a:xfrm>
          <a:prstGeom prst="straightConnector1">
            <a:avLst/>
          </a:prstGeom>
          <a:ln>
            <a:solidFill>
              <a:srgbClr val="207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6791EB-5DDE-1052-DBB7-0BC724A755AA}"/>
                  </a:ext>
                </a:extLst>
              </p:cNvPr>
              <p:cNvSpPr txBox="1"/>
              <p:nvPr/>
            </p:nvSpPr>
            <p:spPr>
              <a:xfrm>
                <a:off x="4154200" y="5501435"/>
                <a:ext cx="14710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000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rgbClr val="2072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srgbClr val="207245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srgbClr val="2072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solidFill>
                                        <a:srgbClr val="2072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rgbClr val="20724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2000" dirty="0">
                  <a:solidFill>
                    <a:srgbClr val="207245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6791EB-5DDE-1052-DBB7-0BC724A75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200" y="5501435"/>
                <a:ext cx="1471056" cy="400110"/>
              </a:xfrm>
              <a:prstGeom prst="rect">
                <a:avLst/>
              </a:prstGeom>
              <a:blipFill>
                <a:blip r:embed="rId13"/>
                <a:stretch>
                  <a:fillRect l="-413" b="-15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79C568-C7D5-31A4-5446-41AA46F181BF}"/>
                  </a:ext>
                </a:extLst>
              </p:cNvPr>
              <p:cNvSpPr txBox="1"/>
              <p:nvPr/>
            </p:nvSpPr>
            <p:spPr>
              <a:xfrm>
                <a:off x="2957338" y="5501435"/>
                <a:ext cx="5247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rgbClr val="207245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79C568-C7D5-31A4-5446-41AA46F18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338" y="5501435"/>
                <a:ext cx="524792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382A3FC-C7BB-63C3-1ED9-FA464E0882FD}"/>
              </a:ext>
            </a:extLst>
          </p:cNvPr>
          <p:cNvCxnSpPr>
            <a:cxnSpLocks/>
          </p:cNvCxnSpPr>
          <p:nvPr/>
        </p:nvCxnSpPr>
        <p:spPr>
          <a:xfrm flipH="1">
            <a:off x="3666683" y="5773203"/>
            <a:ext cx="302964" cy="0"/>
          </a:xfrm>
          <a:prstGeom prst="straightConnector1">
            <a:avLst/>
          </a:prstGeom>
          <a:ln>
            <a:solidFill>
              <a:srgbClr val="207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C02E5A4-1098-FB45-27D9-DA098C53618E}"/>
              </a:ext>
            </a:extLst>
          </p:cNvPr>
          <p:cNvSpPr/>
          <p:nvPr/>
        </p:nvSpPr>
        <p:spPr>
          <a:xfrm>
            <a:off x="2895287" y="5441689"/>
            <a:ext cx="2710903" cy="556512"/>
          </a:xfrm>
          <a:prstGeom prst="rect">
            <a:avLst/>
          </a:prstGeom>
          <a:noFill/>
          <a:ln w="25400">
            <a:solidFill>
              <a:srgbClr val="20724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2072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4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6D52D38-E149-BEF8-A95C-32D97F77D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143" y="3686494"/>
            <a:ext cx="3134162" cy="2753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F870F9-C2E6-CFEC-D546-FE4407F19337}"/>
                  </a:ext>
                </a:extLst>
              </p:cNvPr>
              <p:cNvSpPr txBox="1"/>
              <p:nvPr/>
            </p:nvSpPr>
            <p:spPr>
              <a:xfrm>
                <a:off x="0" y="3290501"/>
                <a:ext cx="233362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최종적으로 얻은 회귀모형은 간단한 비선형모델의 꼴을 가진다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solidFill>
                    <a:prstClr val="white"/>
                  </a:solidFill>
                  <a:latin typeface="Times New Roman"/>
                  <a:ea typeface="넥슨Lv1고딕 OTF" panose="00000500000000000000" pitchFamily="50" charset="-127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로그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넥슨Lv1고딕 OTF" panose="00000500000000000000" pitchFamily="50" charset="-127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넥슨Lv1고딕 OTF" panose="00000500000000000000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넥슨Lv1고딕 OTF" panose="00000500000000000000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의 회귀계수는 약 </a:t>
                </a:r>
                <a14:m>
                  <m:oMath xmlns:m="http://schemas.openxmlformats.org/officeDocument/2006/math">
                    <m:r>
                      <a:rPr lang="en-US" altLang="ko-KR" sz="120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넥슨Lv1고딕 OTF" panose="00000500000000000000" pitchFamily="50" charset="-127"/>
                      </a:rPr>
                      <m:t>1.3</m:t>
                    </m:r>
                  </m:oMath>
                </a14:m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으로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, 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그 </a:t>
                </a:r>
                <a:r>
                  <a:rPr lang="ko-KR" altLang="en-US" sz="1200" dirty="0" err="1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잔차가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 음수라면 추가적으로 전기차 충전소를 설치해야 할 수요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(Demand)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가 있다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F870F9-C2E6-CFEC-D546-FE4407F19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0501"/>
                <a:ext cx="2333626" cy="1384995"/>
              </a:xfrm>
              <a:prstGeom prst="rect">
                <a:avLst/>
              </a:prstGeom>
              <a:blipFill>
                <a:blip r:embed="rId3"/>
                <a:stretch>
                  <a:fillRect l="-522" t="-441" r="-1044" b="-2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A39BC7-32A0-DCF4-838B-18CDF47BFB7F}"/>
                  </a:ext>
                </a:extLst>
              </p:cNvPr>
              <p:cNvSpPr txBox="1"/>
              <p:nvPr/>
            </p:nvSpPr>
            <p:spPr>
              <a:xfrm>
                <a:off x="3034729" y="307234"/>
                <a:ext cx="550909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ko-KR" sz="3600" b="0" i="1" smtClean="0">
                          <a:solidFill>
                            <a:srgbClr val="2072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sz="3600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3600" b="0" i="1" smtClean="0">
                                  <a:solidFill>
                                    <a:srgbClr val="2072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600" b="0" i="1" smtClean="0">
                                  <a:solidFill>
                                    <a:srgbClr val="207245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altLang="ko-KR" sz="3600" i="1">
                                      <a:solidFill>
                                        <a:srgbClr val="2072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i="1">
                                      <a:solidFill>
                                        <a:srgbClr val="207245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3600" i="1">
                                      <a:solidFill>
                                        <a:srgbClr val="20724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3600" b="0" i="1" smtClean="0">
                          <a:solidFill>
                            <a:srgbClr val="20724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b="0" i="1" smtClean="0">
                          <a:solidFill>
                            <a:srgbClr val="207245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sz="3600" b="0" dirty="0">
                  <a:solidFill>
                    <a:srgbClr val="207245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A39BC7-32A0-DCF4-838B-18CDF47BF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729" y="307234"/>
                <a:ext cx="550909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48EFD71-F9F5-692D-8568-73845EF6D068}"/>
                  </a:ext>
                </a:extLst>
              </p:cNvPr>
              <p:cNvSpPr/>
              <p:nvPr/>
            </p:nvSpPr>
            <p:spPr>
              <a:xfrm>
                <a:off x="3000781" y="1144105"/>
                <a:ext cx="5795048" cy="2253904"/>
              </a:xfrm>
              <a:prstGeom prst="rect">
                <a:avLst/>
              </a:prstGeom>
              <a:noFill/>
              <a:ln w="25400">
                <a:solidFill>
                  <a:srgbClr val="207245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ko-KR" altLang="en-US" dirty="0">
                    <a:solidFill>
                      <a:srgbClr val="207245"/>
                    </a:solidFill>
                  </a:rPr>
                  <a:t>한 구획에 거주자 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20724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20724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20724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207245"/>
                    </a:solidFill>
                  </a:rPr>
                  <a:t>가 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693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명이라면</a:t>
                </a:r>
                <a:endParaRPr lang="en-US" altLang="ko-KR" dirty="0">
                  <a:solidFill>
                    <a:srgbClr val="207245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</m:e>
                      </m:func>
                      <m:r>
                        <a:rPr lang="en-US" altLang="ko-KR" b="0" i="1" smtClean="0">
                          <a:solidFill>
                            <a:srgbClr val="207245"/>
                          </a:solidFill>
                          <a:latin typeface="Cambria Math" panose="02040503050406030204" pitchFamily="18" charset="0"/>
                        </a:rPr>
                        <m:t>693)≈1.3×6.54=8.51</m:t>
                      </m:r>
                    </m:oMath>
                  </m:oMathPara>
                </a14:m>
                <a:endParaRPr lang="en-US" altLang="ko-KR" dirty="0">
                  <a:solidFill>
                    <a:srgbClr val="207245"/>
                  </a:solidFill>
                </a:endParaRPr>
              </a:p>
              <a:p>
                <a:r>
                  <a:rPr lang="ko-KR" altLang="en-US" dirty="0" err="1">
                    <a:solidFill>
                      <a:srgbClr val="207245"/>
                    </a:solidFill>
                  </a:rPr>
                  <a:t>으로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,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 모델에 따르면 해당 구획에 전기차 충전소는 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8.51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대 정도 있는 것이 적정하다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. 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이를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20724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20724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207245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207245"/>
                    </a:solidFill>
                  </a:rPr>
                  <a:t>와 비교한</a:t>
                </a:r>
                <a:endParaRPr lang="en-US" altLang="ko-KR" dirty="0">
                  <a:solidFill>
                    <a:srgbClr val="207245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207245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b="0" i="1" smtClean="0">
                          <a:solidFill>
                            <a:srgbClr val="2072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20724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2072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207245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207245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dirty="0">
                  <a:solidFill>
                    <a:srgbClr val="207245"/>
                  </a:solidFill>
                </a:endParaRPr>
              </a:p>
              <a:p>
                <a:r>
                  <a:rPr lang="ko-KR" altLang="en-US" dirty="0">
                    <a:solidFill>
                      <a:srgbClr val="207245"/>
                    </a:solidFill>
                  </a:rPr>
                  <a:t>가 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0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보다 크다는 것은 충전소가 충분하다는 </a:t>
                </a:r>
                <a:r>
                  <a:rPr lang="ko-KR" altLang="en-US" dirty="0" err="1">
                    <a:solidFill>
                      <a:srgbClr val="207245"/>
                    </a:solidFill>
                  </a:rPr>
                  <a:t>의미고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, 0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보다 작다는 것은 충전소가 부족하다는 의미다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48EFD71-F9F5-692D-8568-73845EF6D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81" y="1144105"/>
                <a:ext cx="5795048" cy="2253904"/>
              </a:xfrm>
              <a:prstGeom prst="rect">
                <a:avLst/>
              </a:prstGeom>
              <a:blipFill>
                <a:blip r:embed="rId5"/>
                <a:stretch>
                  <a:fillRect l="-628" b="-4021"/>
                </a:stretch>
              </a:blipFill>
              <a:ln w="25400">
                <a:solidFill>
                  <a:srgbClr val="20724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BF3269-A15E-98EC-638B-CC0515C30235}"/>
              </a:ext>
            </a:extLst>
          </p:cNvPr>
          <p:cNvSpPr/>
          <p:nvPr/>
        </p:nvSpPr>
        <p:spPr>
          <a:xfrm>
            <a:off x="2695573" y="979055"/>
            <a:ext cx="678311" cy="352425"/>
          </a:xfrm>
          <a:prstGeom prst="rect">
            <a:avLst/>
          </a:prstGeom>
          <a:solidFill>
            <a:srgbClr val="207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7F0D66-6586-F7C9-79ED-5C51D6EEDDB1}"/>
              </a:ext>
            </a:extLst>
          </p:cNvPr>
          <p:cNvSpPr/>
          <p:nvPr/>
        </p:nvSpPr>
        <p:spPr>
          <a:xfrm>
            <a:off x="3369728" y="5326471"/>
            <a:ext cx="2528577" cy="268986"/>
          </a:xfrm>
          <a:prstGeom prst="rect">
            <a:avLst/>
          </a:prstGeom>
          <a:noFill/>
          <a:ln w="25400">
            <a:solidFill>
              <a:srgbClr val="20724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rgbClr val="20724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A595D0-411F-042F-A82C-BCFEE2A00699}"/>
                  </a:ext>
                </a:extLst>
              </p:cNvPr>
              <p:cNvSpPr txBox="1"/>
              <p:nvPr/>
            </p:nvSpPr>
            <p:spPr>
              <a:xfrm>
                <a:off x="6191250" y="4433570"/>
                <a:ext cx="2604579" cy="1484509"/>
              </a:xfrm>
              <a:prstGeom prst="rect">
                <a:avLst/>
              </a:prstGeom>
              <a:noFill/>
              <a:ln w="25400">
                <a:solidFill>
                  <a:srgbClr val="207245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>
                <a:defPPr>
                  <a:defRPr lang="en-US"/>
                </a:defPPr>
                <a:lvl1pPr>
                  <a:defRPr>
                    <a:solidFill>
                      <a:srgbClr val="207245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𝜀</m:t>
                      </m:r>
                      <m:r>
                        <m:rPr>
                          <m:aln/>
                        </m:rP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1.20−8.51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−7.31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충전소 </a:t>
                </a:r>
                <a:r>
                  <a:rPr lang="en-US" altLang="ko-KR" dirty="0">
                    <a:sym typeface="Wingdings" panose="05000000000000000000" pitchFamily="2" charset="2"/>
                  </a:rPr>
                  <a:t>7</a:t>
                </a:r>
                <a:r>
                  <a:rPr lang="ko-KR" altLang="en-US" dirty="0">
                    <a:sym typeface="Wingdings" panose="05000000000000000000" pitchFamily="2" charset="2"/>
                  </a:rPr>
                  <a:t>대 추가 설치</a:t>
                </a:r>
                <a:endParaRPr lang="en-US" altLang="ko-KR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A595D0-411F-042F-A82C-BCFEE2A00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50" y="4433570"/>
                <a:ext cx="2604579" cy="1484509"/>
              </a:xfrm>
              <a:prstGeom prst="rect">
                <a:avLst/>
              </a:prstGeom>
              <a:blipFill>
                <a:blip r:embed="rId6"/>
                <a:stretch>
                  <a:fillRect l="-1624" b="-5645"/>
                </a:stretch>
              </a:blipFill>
              <a:ln w="25400">
                <a:solidFill>
                  <a:srgbClr val="20724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570A697-B2C0-0647-4AE4-E223E764E426}"/>
              </a:ext>
            </a:extLst>
          </p:cNvPr>
          <p:cNvSpPr txBox="1"/>
          <p:nvPr/>
        </p:nvSpPr>
        <p:spPr>
          <a:xfrm>
            <a:off x="0" y="143336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 OTF" panose="00000500000000000000" pitchFamily="50" charset="-127"/>
                <a:cs typeface="+mn-cs"/>
              </a:rPr>
              <a:t>입지선정모델</a:t>
            </a:r>
          </a:p>
        </p:txBody>
      </p:sp>
      <p:pic>
        <p:nvPicPr>
          <p:cNvPr id="24" name="그래픽 23" descr="자극 물질 단색으로 채워진">
            <a:extLst>
              <a:ext uri="{FF2B5EF4-FFF2-40B4-BE49-F238E27FC236}">
                <a16:creationId xmlns:a16="http://schemas.microsoft.com/office/drawing/2014/main" id="{ECAA6CFB-65A4-A361-B357-75E0704A75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96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1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F037F1-855F-891A-98F0-0885D04EC559}"/>
                  </a:ext>
                </a:extLst>
              </p:cNvPr>
              <p:cNvSpPr txBox="1"/>
              <p:nvPr/>
            </p:nvSpPr>
            <p:spPr>
              <a:xfrm>
                <a:off x="2715892" y="294185"/>
                <a:ext cx="5542284" cy="672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rgbClr val="207245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3600" b="0" i="1" smtClean="0">
                          <a:solidFill>
                            <a:srgbClr val="20724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600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3600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ko-KR" sz="3600" b="0" i="1" smtClean="0">
                          <a:solidFill>
                            <a:srgbClr val="20724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3600" b="0" i="1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600" b="0" i="0" smtClean="0">
                              <a:solidFill>
                                <a:srgbClr val="207245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ko-KR" sz="3600" b="0" i="1" smtClean="0">
                                  <a:solidFill>
                                    <a:srgbClr val="20724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3600" b="0" i="1" smtClean="0">
                                      <a:solidFill>
                                        <a:srgbClr val="2072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600" b="0" i="1" smtClean="0">
                                      <a:solidFill>
                                        <a:srgbClr val="207245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altLang="ko-KR" sz="3600" b="0" i="1" smtClean="0">
                                          <a:solidFill>
                                            <a:srgbClr val="20724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600" b="0" i="1" smtClean="0">
                                          <a:solidFill>
                                            <a:srgbClr val="20724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3600" b="0" i="1" smtClean="0">
                                          <a:solidFill>
                                            <a:srgbClr val="20724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ko-KR" sz="3600" b="0" i="1" smtClean="0">
                                      <a:solidFill>
                                        <a:srgbClr val="20724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solidFill>
                                        <a:srgbClr val="207245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solidFill>
                                        <a:srgbClr val="20724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e>
                      </m:func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F037F1-855F-891A-98F0-0885D04EC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92" y="294185"/>
                <a:ext cx="5542284" cy="672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51E15AF-FC8C-031C-0D91-99A1A8B6D8AE}"/>
              </a:ext>
            </a:extLst>
          </p:cNvPr>
          <p:cNvSpPr txBox="1"/>
          <p:nvPr/>
        </p:nvSpPr>
        <p:spPr>
          <a:xfrm>
            <a:off x="0" y="143336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 OTF" panose="00000500000000000000" pitchFamily="50" charset="-127"/>
                <a:cs typeface="+mn-cs"/>
              </a:rPr>
              <a:t>입지선정모델</a:t>
            </a:r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0FD4DA35-B93D-69F5-5A5F-6BA583F109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334969"/>
              </p:ext>
            </p:extLst>
          </p:nvPr>
        </p:nvGraphicFramePr>
        <p:xfrm>
          <a:off x="161925" y="4490830"/>
          <a:ext cx="2009775" cy="1200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DF0A12-3EE0-39E6-D158-F971CCC40395}"/>
                  </a:ext>
                </a:extLst>
              </p:cNvPr>
              <p:cNvSpPr txBox="1"/>
              <p:nvPr/>
            </p:nvSpPr>
            <p:spPr>
              <a:xfrm>
                <a:off x="0" y="3290501"/>
                <a:ext cx="23336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음의 </a:t>
                </a:r>
                <a:r>
                  <a:rPr lang="ko-KR" altLang="en-US" sz="1200" dirty="0" err="1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잔차가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 수요로 간주된다는 설명은 너무나 어렵고 복잡하기 때문에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, </a:t>
                </a:r>
                <a:r>
                  <a:rPr lang="ko-KR" altLang="en-US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간단히 다음의 함수를 사용해 수요를 양수꼴로 나타낸다</a:t>
                </a:r>
                <a:r>
                  <a:rPr lang="en-US" altLang="ko-KR" sz="1200" dirty="0">
                    <a:solidFill>
                      <a:prstClr val="white"/>
                    </a:solidFill>
                    <a:latin typeface="Times New Roman"/>
                    <a:ea typeface="넥슨Lv1고딕 OTF" panose="00000500000000000000" pitchFamily="50" charset="-127"/>
                  </a:rPr>
                  <a:t>.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1200" dirty="0">
                  <a:solidFill>
                    <a:prstClr val="white"/>
                  </a:solidFill>
                  <a:latin typeface="Times New Roman"/>
                  <a:ea typeface="넥슨Lv1고딕 OTF" panose="00000500000000000000" pitchFamily="50" charset="-127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b="0" i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넥슨Lv1고딕 OTF" panose="00000500000000000000" pitchFamily="50" charset="-127"/>
                        </a:rPr>
                        <m:t>ReLU</m:t>
                      </m:r>
                      <m:d>
                        <m:dPr>
                          <m:ctrlPr>
                            <a:rPr lang="en-US" altLang="ko-KR" sz="12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넥슨Lv1고딕 OTF" panose="00000500000000000000" pitchFamily="50" charset="-127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넥슨Lv1고딕 OTF" panose="00000500000000000000" pitchFamily="50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넥슨Lv1고딕 OTF" panose="00000500000000000000" pitchFamily="50" charset="-127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넥슨Lv1고딕 OTF" panose="00000500000000000000" pitchFamily="50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넥슨Lv1고딕 OTF" panose="00000500000000000000" pitchFamily="50" charset="-127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넥슨Lv1고딕 OTF" panose="00000500000000000000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넥슨Lv1고딕 OTF" panose="00000500000000000000" pitchFamily="50" charset="-127"/>
                                </a:rPr>
                                <m:t>0,</m:t>
                              </m:r>
                              <m:r>
                                <a:rPr lang="en-US" altLang="ko-KR" sz="12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넥슨Lv1고딕 OTF" panose="00000500000000000000" pitchFamily="50" charset="-127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200" dirty="0">
                  <a:solidFill>
                    <a:prstClr val="white"/>
                  </a:solidFill>
                  <a:latin typeface="Times New Roman"/>
                  <a:ea typeface="넥슨Lv1고딕 OTF" panose="00000500000000000000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DF0A12-3EE0-39E6-D158-F971CCC40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0501"/>
                <a:ext cx="2333626" cy="1200329"/>
              </a:xfrm>
              <a:prstGeom prst="rect">
                <a:avLst/>
              </a:prstGeom>
              <a:blipFill>
                <a:blip r:embed="rId5"/>
                <a:stretch>
                  <a:fillRect l="-522" t="-508" r="-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DCC3-672A-B92A-25BD-498D3D27BC52}"/>
                  </a:ext>
                </a:extLst>
              </p:cNvPr>
              <p:cNvSpPr txBox="1"/>
              <p:nvPr/>
            </p:nvSpPr>
            <p:spPr>
              <a:xfrm>
                <a:off x="3586909" y="3512536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3600" b="0" i="1">
                    <a:solidFill>
                      <a:srgbClr val="207245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ReLU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DCC3-672A-B92A-25BD-498D3D27B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909" y="3512536"/>
                <a:ext cx="45720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그래픽 22" descr="자극 물질 단색으로 채워진">
            <a:extLst>
              <a:ext uri="{FF2B5EF4-FFF2-40B4-BE49-F238E27FC236}">
                <a16:creationId xmlns:a16="http://schemas.microsoft.com/office/drawing/2014/main" id="{46AC0D97-82F7-A597-2F09-D1683413BE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9600" y="0"/>
            <a:ext cx="914400" cy="91440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77CE81-07D9-17BC-9B25-D153F1ECED80}"/>
              </a:ext>
            </a:extLst>
          </p:cNvPr>
          <p:cNvCxnSpPr>
            <a:cxnSpLocks/>
          </p:cNvCxnSpPr>
          <p:nvPr/>
        </p:nvCxnSpPr>
        <p:spPr>
          <a:xfrm>
            <a:off x="7281471" y="3562343"/>
            <a:ext cx="0" cy="546715"/>
          </a:xfrm>
          <a:prstGeom prst="straightConnector1">
            <a:avLst/>
          </a:prstGeom>
          <a:ln>
            <a:solidFill>
              <a:srgbClr val="2072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356E46-EB49-0510-E836-40910920C35C}"/>
              </a:ext>
            </a:extLst>
          </p:cNvPr>
          <p:cNvSpPr/>
          <p:nvPr/>
        </p:nvSpPr>
        <p:spPr>
          <a:xfrm>
            <a:off x="3494016" y="1078868"/>
            <a:ext cx="4441969" cy="235013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5B20F0-F3BF-BF11-7F8C-064A5113D08E}"/>
              </a:ext>
            </a:extLst>
          </p:cNvPr>
          <p:cNvSpPr/>
          <p:nvPr/>
        </p:nvSpPr>
        <p:spPr>
          <a:xfrm>
            <a:off x="3494016" y="4213683"/>
            <a:ext cx="4441969" cy="2350132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5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0133DE-5B4B-D19A-280B-DB8F80E32317}"/>
              </a:ext>
            </a:extLst>
          </p:cNvPr>
          <p:cNvSpPr/>
          <p:nvPr/>
        </p:nvSpPr>
        <p:spPr>
          <a:xfrm>
            <a:off x="3038818" y="320127"/>
            <a:ext cx="5373329" cy="19889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FC5D82-5775-42A4-42D6-3703D2569787}"/>
              </a:ext>
            </a:extLst>
          </p:cNvPr>
          <p:cNvSpPr/>
          <p:nvPr/>
        </p:nvSpPr>
        <p:spPr>
          <a:xfrm>
            <a:off x="2550250" y="2699675"/>
            <a:ext cx="6350467" cy="39611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2C37E3-3E72-5687-163D-9D1F554A97D4}"/>
              </a:ext>
            </a:extLst>
          </p:cNvPr>
          <p:cNvSpPr txBox="1"/>
          <p:nvPr/>
        </p:nvSpPr>
        <p:spPr>
          <a:xfrm>
            <a:off x="0" y="3290501"/>
            <a:ext cx="2333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위의 과정을 통해 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demand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를 구한 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해당하는 경위도를 이용해 실제 지역을 확인해 보기로 했다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</a:t>
            </a:r>
          </a:p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위 경위도 근처를 둘러본 결과</a:t>
            </a:r>
            <a:endParaRPr lang="en-US" altLang="ko-KR" sz="1200" dirty="0">
              <a:solidFill>
                <a:prstClr val="white"/>
              </a:solidFill>
              <a:ea typeface="넥슨Lv1고딕"/>
            </a:endParaRPr>
          </a:p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공용주차장이 보인다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공용주자창의 특성과 주변 인프라를 고려했을 때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이 주차장을 이용하는 사람은 오래 </a:t>
            </a:r>
            <a:r>
              <a:rPr lang="ko-KR" altLang="en-US" sz="1200" dirty="0" err="1">
                <a:solidFill>
                  <a:prstClr val="white"/>
                </a:solidFill>
                <a:ea typeface="넥슨Lv1고딕"/>
              </a:rPr>
              <a:t>주차해놓을것이라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예상되고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, </a:t>
            </a:r>
            <a:r>
              <a:rPr lang="ko-KR" altLang="en-US" sz="1200" dirty="0" err="1">
                <a:solidFill>
                  <a:prstClr val="white"/>
                </a:solidFill>
                <a:ea typeface="넥슨Lv1고딕"/>
              </a:rPr>
              <a:t>완속충전기를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설치하기 </a:t>
            </a:r>
            <a:r>
              <a:rPr lang="ko-KR" altLang="en-US" sz="1200" dirty="0" err="1">
                <a:solidFill>
                  <a:prstClr val="white"/>
                </a:solidFill>
                <a:ea typeface="넥슨Lv1고딕"/>
              </a:rPr>
              <a:t>바람직해보인다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0D09DD8-0B74-0BBA-CF51-526BF68174EA}"/>
                  </a:ext>
                </a:extLst>
              </p:cNvPr>
              <p:cNvSpPr txBox="1"/>
              <p:nvPr/>
            </p:nvSpPr>
            <p:spPr>
              <a:xfrm>
                <a:off x="3500039" y="1020402"/>
                <a:ext cx="38550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(127.16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37.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0D09DD8-0B74-0BBA-CF51-526BF6817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039" y="1020402"/>
                <a:ext cx="3855094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82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0133DE-5B4B-D19A-280B-DB8F80E32317}"/>
              </a:ext>
            </a:extLst>
          </p:cNvPr>
          <p:cNvSpPr/>
          <p:nvPr/>
        </p:nvSpPr>
        <p:spPr>
          <a:xfrm>
            <a:off x="3038818" y="320127"/>
            <a:ext cx="5373329" cy="19889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FC5D82-5775-42A4-42D6-3703D2569787}"/>
              </a:ext>
            </a:extLst>
          </p:cNvPr>
          <p:cNvSpPr/>
          <p:nvPr/>
        </p:nvSpPr>
        <p:spPr>
          <a:xfrm>
            <a:off x="2550250" y="2699675"/>
            <a:ext cx="6350467" cy="39611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5DF78E-FC65-F590-61AA-7ED058A2796B}"/>
              </a:ext>
            </a:extLst>
          </p:cNvPr>
          <p:cNvSpPr txBox="1"/>
          <p:nvPr/>
        </p:nvSpPr>
        <p:spPr>
          <a:xfrm>
            <a:off x="0" y="3290501"/>
            <a:ext cx="2333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다음 경위도의 지역은 아파트 단지와 상가가 보인다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아파트단지내에는 당연히 거주자들을 대상으로 전기차를 설치하기 좋은 곳이며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상가의 경우는 근처 아파트 거주자가 아닌 고객이 충전소가 </a:t>
            </a:r>
            <a:r>
              <a:rPr lang="ko-KR" altLang="en-US" sz="1200" dirty="0" err="1">
                <a:solidFill>
                  <a:prstClr val="white"/>
                </a:solidFill>
                <a:ea typeface="넥슨Lv1고딕"/>
              </a:rPr>
              <a:t>필요할텐데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,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상가의 이용자는 대부분 근처 아파트 거주자일 것이다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따라서 아파트 단지내 충전소 개수보다는 적게 </a:t>
            </a:r>
            <a:r>
              <a:rPr lang="ko-KR" altLang="en-US" sz="1200" dirty="0" err="1">
                <a:solidFill>
                  <a:prstClr val="white"/>
                </a:solidFill>
                <a:ea typeface="넥슨Lv1고딕"/>
              </a:rPr>
              <a:t>설치하는게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바람직하다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4A3370-BEDE-6F4C-215A-3D7374AE7633}"/>
                  </a:ext>
                </a:extLst>
              </p:cNvPr>
              <p:cNvSpPr txBox="1"/>
              <p:nvPr/>
            </p:nvSpPr>
            <p:spPr>
              <a:xfrm>
                <a:off x="3506155" y="1247472"/>
                <a:ext cx="38550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(127.07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37.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4A3370-BEDE-6F4C-215A-3D7374AE7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155" y="1247472"/>
                <a:ext cx="3855094" cy="46166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03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FC5D82-5775-42A4-42D6-3703D2569787}"/>
              </a:ext>
            </a:extLst>
          </p:cNvPr>
          <p:cNvSpPr/>
          <p:nvPr/>
        </p:nvSpPr>
        <p:spPr>
          <a:xfrm>
            <a:off x="2550250" y="2699675"/>
            <a:ext cx="6350467" cy="39611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5DF78E-FC65-F590-61AA-7ED058A2796B}"/>
              </a:ext>
            </a:extLst>
          </p:cNvPr>
          <p:cNvSpPr txBox="1"/>
          <p:nvPr/>
        </p:nvSpPr>
        <p:spPr>
          <a:xfrm>
            <a:off x="0" y="3290501"/>
            <a:ext cx="23336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이 지역은 전기차 충전소의 설치가 매우 시급하다고 판단되는 곳이다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영화관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식당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아파트 등이 모여 있는 사람들이 많이 몰리는 곳이지만 분석에 따르면 그에 맞는 충전소가 설치되어 있지 않다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이 지역에 전기차 충전소를 추가로 설치한다면 최소의 비용으로 최대의 이익을 얻을 수 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4A3370-BEDE-6F4C-215A-3D7374AE7633}"/>
                  </a:ext>
                </a:extLst>
              </p:cNvPr>
              <p:cNvSpPr txBox="1"/>
              <p:nvPr/>
            </p:nvSpPr>
            <p:spPr>
              <a:xfrm>
                <a:off x="3346764" y="1381696"/>
                <a:ext cx="38550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(127.069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37.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298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4A3370-BEDE-6F4C-215A-3D7374AE7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764" y="1381696"/>
                <a:ext cx="3855094" cy="46166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30C25227-7CFB-C0A0-EE08-535ED131820F}"/>
              </a:ext>
            </a:extLst>
          </p:cNvPr>
          <p:cNvSpPr/>
          <p:nvPr/>
        </p:nvSpPr>
        <p:spPr>
          <a:xfrm>
            <a:off x="3038818" y="320127"/>
            <a:ext cx="5373329" cy="198891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92E1F7-E3FF-28B4-F0E5-1640AA8FC6CA}"/>
                  </a:ext>
                </a:extLst>
              </p:cNvPr>
              <p:cNvSpPr txBox="1"/>
              <p:nvPr/>
            </p:nvSpPr>
            <p:spPr>
              <a:xfrm>
                <a:off x="3548101" y="724714"/>
                <a:ext cx="38550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(127.697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37.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298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92E1F7-E3FF-28B4-F0E5-1640AA8FC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101" y="724714"/>
                <a:ext cx="3855094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36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0133DE-5B4B-D19A-280B-DB8F80E32317}"/>
              </a:ext>
            </a:extLst>
          </p:cNvPr>
          <p:cNvSpPr/>
          <p:nvPr/>
        </p:nvSpPr>
        <p:spPr>
          <a:xfrm>
            <a:off x="3038818" y="320127"/>
            <a:ext cx="5373329" cy="19889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FC5D82-5775-42A4-42D6-3703D2569787}"/>
              </a:ext>
            </a:extLst>
          </p:cNvPr>
          <p:cNvSpPr/>
          <p:nvPr/>
        </p:nvSpPr>
        <p:spPr>
          <a:xfrm>
            <a:off x="2550250" y="2699675"/>
            <a:ext cx="6350467" cy="39611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5DF78E-FC65-F590-61AA-7ED058A2796B}"/>
              </a:ext>
            </a:extLst>
          </p:cNvPr>
          <p:cNvSpPr txBox="1"/>
          <p:nvPr/>
        </p:nvSpPr>
        <p:spPr>
          <a:xfrm>
            <a:off x="0" y="3290501"/>
            <a:ext cx="23336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공원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공공기관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아파트 등이 다수 존재하는 지역이다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고속도로에 준하는 중심성을 띄고 있는 지역임에도 전기차 충전소가 시급하다고 판단되는 것으로 보아 현재 이 지역에서 거주하거나 활동하는 사람들은 전기차 충전소가 부족하다고 생각하거나 또는 전기차를 많이 소유하고 있지 않을 가능성이 높다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4A3370-BEDE-6F4C-215A-3D7374AE7633}"/>
                  </a:ext>
                </a:extLst>
              </p:cNvPr>
              <p:cNvSpPr txBox="1"/>
              <p:nvPr/>
            </p:nvSpPr>
            <p:spPr>
              <a:xfrm>
                <a:off x="3797935" y="1083751"/>
                <a:ext cx="38550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(127.1152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37.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3198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4A3370-BEDE-6F4C-215A-3D7374AE7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935" y="1083751"/>
                <a:ext cx="3855094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81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491D03-B3FA-4157-BB5F-1B93645C29C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07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4. </a:t>
            </a:r>
            <a:r>
              <a:rPr lang="ko-KR" altLang="en-US" sz="6000" dirty="0"/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78116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D8AE80-8AF2-4DC4-B107-F2A7803413BC}"/>
              </a:ext>
            </a:extLst>
          </p:cNvPr>
          <p:cNvSpPr txBox="1"/>
          <p:nvPr/>
        </p:nvSpPr>
        <p:spPr>
          <a:xfrm>
            <a:off x="0" y="143336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기계학습 예측 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733B0-747A-E758-C15A-7AFF7BA14728}"/>
              </a:ext>
            </a:extLst>
          </p:cNvPr>
          <p:cNvSpPr txBox="1"/>
          <p:nvPr/>
        </p:nvSpPr>
        <p:spPr>
          <a:xfrm>
            <a:off x="0" y="3290501"/>
            <a:ext cx="23336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 err="1">
                <a:solidFill>
                  <a:prstClr val="white"/>
                </a:solidFill>
                <a:latin typeface="Times New Roman"/>
                <a:ea typeface="넥슨Lv1고딕"/>
              </a:rPr>
              <a:t>연초록색선은</a:t>
            </a:r>
            <a:r>
              <a:rPr lang="ko-KR" altLang="en-US" sz="1100" dirty="0">
                <a:solidFill>
                  <a:prstClr val="white"/>
                </a:solidFill>
                <a:latin typeface="Times New Roman"/>
                <a:ea typeface="넥슨Lv1고딕"/>
              </a:rPr>
              <a:t> 총 수요에서 전기차 충전소가 시급한 곳부터 </a:t>
            </a:r>
            <a:r>
              <a:rPr lang="ko-KR" altLang="en-US" sz="1100" dirty="0" err="1">
                <a:solidFill>
                  <a:prstClr val="white"/>
                </a:solidFill>
                <a:latin typeface="Times New Roman"/>
                <a:ea typeface="넥슨Lv1고딕"/>
              </a:rPr>
              <a:t>지어나가</a:t>
            </a:r>
            <a:r>
              <a:rPr lang="ko-KR" altLang="en-US" sz="1100" dirty="0">
                <a:solidFill>
                  <a:prstClr val="white"/>
                </a:solidFill>
                <a:latin typeface="Times New Roman"/>
                <a:ea typeface="넥슨Lv1고딕"/>
              </a:rPr>
              <a:t> 그 수만큼 점점 줄어드는 것을 나타내고</a:t>
            </a:r>
            <a:r>
              <a:rPr lang="en-US" altLang="ko-KR" sz="1100" dirty="0">
                <a:solidFill>
                  <a:prstClr val="white"/>
                </a:solidFill>
                <a:latin typeface="Times New Roman"/>
                <a:ea typeface="넥슨Lv1고딕"/>
              </a:rPr>
              <a:t>, </a:t>
            </a:r>
            <a:r>
              <a:rPr lang="ko-KR" altLang="en-US" sz="1100" dirty="0">
                <a:solidFill>
                  <a:prstClr val="white"/>
                </a:solidFill>
                <a:latin typeface="Times New Roman"/>
                <a:ea typeface="넥슨Lv1고딕"/>
              </a:rPr>
              <a:t>진한 초록색선은 충전소가 시급한 곳에 지을 때 그 지역에 해당하는 공시지가를 충전소를 설치하는데 드는 총 비용을 고려해 얼마나 설치해야 적절한지를 </a:t>
            </a:r>
            <a:r>
              <a:rPr lang="ko-KR" altLang="en-US" sz="1100" dirty="0" err="1">
                <a:solidFill>
                  <a:prstClr val="white"/>
                </a:solidFill>
                <a:latin typeface="Times New Roman"/>
                <a:ea typeface="넥슨Lv1고딕"/>
              </a:rPr>
              <a:t>시뮬레이션해보았다</a:t>
            </a:r>
            <a:r>
              <a:rPr lang="en-US" altLang="ko-KR" sz="1100" dirty="0">
                <a:solidFill>
                  <a:prstClr val="white"/>
                </a:solidFill>
                <a:latin typeface="Times New Roman"/>
                <a:ea typeface="넥슨Lv1고딕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F888C-6107-2148-0F2F-D13719600E71}"/>
              </a:ext>
            </a:extLst>
          </p:cNvPr>
          <p:cNvSpPr/>
          <p:nvPr/>
        </p:nvSpPr>
        <p:spPr>
          <a:xfrm>
            <a:off x="4639111" y="158235"/>
            <a:ext cx="4113401" cy="20972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8E4B86-0B09-D8A0-5D01-38E2CE1F53BC}"/>
              </a:ext>
            </a:extLst>
          </p:cNvPr>
          <p:cNvSpPr/>
          <p:nvPr/>
        </p:nvSpPr>
        <p:spPr>
          <a:xfrm>
            <a:off x="4639111" y="2380376"/>
            <a:ext cx="4113402" cy="209724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AC86CE-F538-A61B-13E0-9147A129FDF5}"/>
              </a:ext>
            </a:extLst>
          </p:cNvPr>
          <p:cNvSpPr/>
          <p:nvPr/>
        </p:nvSpPr>
        <p:spPr>
          <a:xfrm>
            <a:off x="4639111" y="4602518"/>
            <a:ext cx="4113402" cy="209724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D2EEF55E-619C-7EC7-4351-9779FA36F7B3}"/>
              </a:ext>
            </a:extLst>
          </p:cNvPr>
          <p:cNvSpPr/>
          <p:nvPr/>
        </p:nvSpPr>
        <p:spPr>
          <a:xfrm>
            <a:off x="4111348" y="158234"/>
            <a:ext cx="209725" cy="6541530"/>
          </a:xfrm>
          <a:prstGeom prst="downArrow">
            <a:avLst/>
          </a:prstGeom>
          <a:solidFill>
            <a:srgbClr val="207245"/>
          </a:solidFill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BCEE5-8249-4F33-8CDD-C3F9F0B6BAA7}"/>
              </a:ext>
            </a:extLst>
          </p:cNvPr>
          <p:cNvSpPr txBox="1"/>
          <p:nvPr/>
        </p:nvSpPr>
        <p:spPr>
          <a:xfrm>
            <a:off x="1240960" y="2890390"/>
            <a:ext cx="39630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207245"/>
                </a:solidFill>
              </a:rPr>
              <a:t>설치 지역</a:t>
            </a:r>
            <a:endParaRPr lang="en-US" altLang="ko-KR" sz="3200" dirty="0">
              <a:solidFill>
                <a:srgbClr val="207245"/>
              </a:solidFill>
            </a:endParaRPr>
          </a:p>
          <a:p>
            <a:pPr algn="ctr"/>
            <a:r>
              <a:rPr lang="ko-KR" altLang="en-US" sz="3200" dirty="0">
                <a:solidFill>
                  <a:srgbClr val="207245"/>
                </a:solidFill>
              </a:rPr>
              <a:t> 증가</a:t>
            </a:r>
          </a:p>
        </p:txBody>
      </p:sp>
    </p:spTree>
    <p:extLst>
      <p:ext uri="{BB962C8B-B14F-4D97-AF65-F5344CB8AC3E}">
        <p14:creationId xmlns:p14="http://schemas.microsoft.com/office/powerpoint/2010/main" val="325618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8">
      <a:majorFont>
        <a:latin typeface="Times New Roman"/>
        <a:ea typeface="넥슨Lv1고딕 OTF"/>
        <a:cs typeface=""/>
      </a:majorFont>
      <a:minorFont>
        <a:latin typeface="Times New Roman"/>
        <a:ea typeface="넥슨Lv1고딕 OTF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5176</TotalTime>
  <Words>475</Words>
  <Application>Microsoft Office PowerPoint</Application>
  <PresentationFormat>화면 슬라이드 쇼(4:3)</PresentationFormat>
  <Paragraphs>53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Times New Roman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대식</dc:creator>
  <cp:lastModifiedBy>조원석</cp:lastModifiedBy>
  <cp:revision>160</cp:revision>
  <dcterms:created xsi:type="dcterms:W3CDTF">2021-08-31T02:13:16Z</dcterms:created>
  <dcterms:modified xsi:type="dcterms:W3CDTF">2022-10-13T18:33:24Z</dcterms:modified>
</cp:coreProperties>
</file>