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16" r:id="rId2"/>
    <p:sldId id="304" r:id="rId3"/>
    <p:sldId id="336" r:id="rId4"/>
    <p:sldId id="257" r:id="rId5"/>
    <p:sldId id="364" r:id="rId6"/>
    <p:sldId id="307" r:id="rId7"/>
    <p:sldId id="367" r:id="rId8"/>
    <p:sldId id="383" r:id="rId9"/>
    <p:sldId id="382" r:id="rId10"/>
    <p:sldId id="378" r:id="rId11"/>
    <p:sldId id="368" r:id="rId12"/>
    <p:sldId id="337" r:id="rId13"/>
    <p:sldId id="369" r:id="rId14"/>
    <p:sldId id="370" r:id="rId15"/>
    <p:sldId id="371" r:id="rId16"/>
    <p:sldId id="372" r:id="rId17"/>
    <p:sldId id="375" r:id="rId18"/>
    <p:sldId id="376" r:id="rId19"/>
    <p:sldId id="380" r:id="rId20"/>
    <p:sldId id="377" r:id="rId21"/>
    <p:sldId id="384" r:id="rId22"/>
    <p:sldId id="385" r:id="rId23"/>
    <p:sldId id="386" r:id="rId24"/>
    <p:sldId id="387" r:id="rId25"/>
    <p:sldId id="388" r:id="rId26"/>
    <p:sldId id="389" r:id="rId27"/>
    <p:sldId id="339" r:id="rId28"/>
    <p:sldId id="34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>
            <p14:sldId id="316"/>
            <p14:sldId id="304"/>
          </p14:sldIdLst>
        </p14:section>
        <p14:section name="탐색적 데이터 분석" id="{8D39925A-E435-4703-A9B6-1AFFA52DAE87}">
          <p14:sldIdLst>
            <p14:sldId id="336"/>
            <p14:sldId id="257"/>
            <p14:sldId id="364"/>
            <p14:sldId id="307"/>
            <p14:sldId id="367"/>
            <p14:sldId id="383"/>
            <p14:sldId id="382"/>
            <p14:sldId id="378"/>
            <p14:sldId id="368"/>
          </p14:sldIdLst>
        </p14:section>
        <p14:section name="분석기법" id="{B0B7EB9B-D174-4E25-8664-043CA05B342B}">
          <p14:sldIdLst>
            <p14:sldId id="337"/>
            <p14:sldId id="369"/>
            <p14:sldId id="370"/>
            <p14:sldId id="371"/>
            <p14:sldId id="372"/>
            <p14:sldId id="375"/>
            <p14:sldId id="376"/>
            <p14:sldId id="380"/>
            <p14:sldId id="377"/>
            <p14:sldId id="384"/>
            <p14:sldId id="385"/>
            <p14:sldId id="386"/>
            <p14:sldId id="387"/>
            <p14:sldId id="388"/>
            <p14:sldId id="389"/>
          </p14:sldIdLst>
        </p14:section>
        <p14:section name="비선형 회귀분석" id="{69C963BC-A458-4B6E-AA8E-6D726E03F76C}">
          <p14:sldIdLst/>
        </p14:section>
        <p14:section name="결과" id="{456F54B8-09C1-4DBE-A734-3F68792EB6E1}">
          <p14:sldIdLst>
            <p14:sldId id="339"/>
          </p14:sldIdLst>
        </p14:section>
        <p14:section name="Footer" id="{F6D3A590-A746-46A3-BEF3-3D71BF9A85E8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B0F0"/>
    <a:srgbClr val="92D050"/>
    <a:srgbClr val="FFC000"/>
    <a:srgbClr val="FFFFFF"/>
    <a:srgbClr val="F0F0F0"/>
    <a:srgbClr val="007CA8"/>
    <a:srgbClr val="595959"/>
    <a:srgbClr val="00BFB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8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4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7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1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7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Two-stage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선형 회귀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수리적 모델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결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8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7FA21D-57FB-4553-84D4-819B10F50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r="238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F9CDCC-151B-4901-914E-65AF84AEA731}"/>
              </a:ext>
            </a:extLst>
          </p:cNvPr>
          <p:cNvSpPr txBox="1"/>
          <p:nvPr/>
        </p:nvSpPr>
        <p:spPr>
          <a:xfrm>
            <a:off x="0" y="68580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https://www.urbanbrush.net/downloads/%ED%99%8D%EC%88%98-%EC%9D%BC%EB%9F%AC%EC%8A%A4%ED%8A%B8-ai-%EB%AC%B4%EB%A3%8C%EB%8B%A4%EC%9A%B4%EB%A1%9C%EB%93%9C-free-flood-vector/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F73290-8955-4E68-B5FD-5BFB3262E7B0}"/>
              </a:ext>
            </a:extLst>
          </p:cNvPr>
          <p:cNvGrpSpPr/>
          <p:nvPr/>
        </p:nvGrpSpPr>
        <p:grpSpPr>
          <a:xfrm>
            <a:off x="6111240" y="3058210"/>
            <a:ext cx="3032760" cy="1914515"/>
            <a:chOff x="1042248" y="1764454"/>
            <a:chExt cx="3436620" cy="19145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BA6276-D957-495E-AAAA-4FB5B56B9443}"/>
                </a:ext>
              </a:extLst>
            </p:cNvPr>
            <p:cNvSpPr txBox="1"/>
            <p:nvPr/>
          </p:nvSpPr>
          <p:spPr>
            <a:xfrm>
              <a:off x="1042248" y="1764454"/>
              <a:ext cx="3436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B1E8"/>
                  </a:solidFill>
                </a:rPr>
                <a:t>최적의 수량 예측 모형 도출을 통한 댐 유입 수량 예측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D13BCB-BA9A-4044-83E2-787721E4D5AA}"/>
                </a:ext>
              </a:extLst>
            </p:cNvPr>
            <p:cNvSpPr txBox="1"/>
            <p:nvPr/>
          </p:nvSpPr>
          <p:spPr>
            <a:xfrm>
              <a:off x="1042248" y="2663306"/>
              <a:ext cx="34366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rgbClr val="62636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626365"/>
                  </a:solidFill>
                </a:rPr>
                <a:t>팀명</a:t>
              </a:r>
              <a:r>
                <a:rPr lang="ko-KR" altLang="en-US" sz="1200" dirty="0">
                  <a:solidFill>
                    <a:srgbClr val="626365"/>
                  </a:solidFill>
                </a:rPr>
                <a:t>   </a:t>
              </a:r>
              <a:r>
                <a:rPr lang="en-US" altLang="ko-KR" sz="1200" dirty="0">
                  <a:solidFill>
                    <a:srgbClr val="626365"/>
                  </a:solidFill>
                </a:rPr>
                <a:t>Initial Point</a:t>
              </a:r>
            </a:p>
            <a:p>
              <a:pPr algn="just"/>
              <a:r>
                <a:rPr lang="ko-KR" altLang="en-US" sz="1200" dirty="0">
                  <a:solidFill>
                    <a:srgbClr val="626365"/>
                  </a:solidFill>
                </a:rPr>
                <a:t> 팀장   류대식 </a:t>
              </a:r>
              <a:r>
                <a:rPr lang="en-US" altLang="ko-KR" sz="1200" dirty="0">
                  <a:solidFill>
                    <a:srgbClr val="626365"/>
                  </a:solidFill>
                </a:rPr>
                <a:t>rmsmsgood@naver.com</a:t>
              </a:r>
            </a:p>
            <a:p>
              <a:pPr algn="just"/>
              <a:r>
                <a:rPr lang="en-US" altLang="ko-KR" sz="1200" dirty="0">
                  <a:solidFill>
                    <a:srgbClr val="626365"/>
                  </a:solidFill>
                </a:rPr>
                <a:t>	</a:t>
              </a:r>
              <a:r>
                <a:rPr lang="ko-KR" altLang="en-US" sz="1200" dirty="0" err="1">
                  <a:solidFill>
                    <a:srgbClr val="626365"/>
                  </a:solidFill>
                </a:rPr>
                <a:t>이지교</a:t>
              </a:r>
              <a:r>
                <a:rPr lang="ko-KR" altLang="en-US" sz="1200" dirty="0">
                  <a:solidFill>
                    <a:srgbClr val="626365"/>
                  </a:solidFill>
                </a:rPr>
                <a:t> </a:t>
              </a:r>
              <a:r>
                <a:rPr lang="en-US" altLang="ko-KR" sz="1200" dirty="0">
                  <a:solidFill>
                    <a:srgbClr val="626365"/>
                  </a:solidFill>
                </a:rPr>
                <a:t>dlwlry8930@naver.com </a:t>
              </a:r>
            </a:p>
            <a:p>
              <a:pPr algn="just"/>
              <a:r>
                <a:rPr lang="en-US" altLang="ko-KR" sz="1200" dirty="0">
                  <a:solidFill>
                    <a:srgbClr val="626365"/>
                  </a:solidFill>
                </a:rPr>
                <a:t>	</a:t>
              </a:r>
              <a:r>
                <a:rPr lang="ko-KR" altLang="en-US" sz="1200" dirty="0">
                  <a:solidFill>
                    <a:srgbClr val="626365"/>
                  </a:solidFill>
                </a:rPr>
                <a:t>김미진 </a:t>
              </a:r>
              <a:r>
                <a:rPr lang="en-US" altLang="ko-KR" sz="1200" dirty="0">
                  <a:solidFill>
                    <a:srgbClr val="626365"/>
                  </a:solidFill>
                </a:rPr>
                <a:t>mijin1475@naver.com</a:t>
              </a:r>
            </a:p>
            <a:p>
              <a:pPr algn="just"/>
              <a:r>
                <a:rPr lang="en-US" altLang="ko-KR" sz="1200" dirty="0">
                  <a:solidFill>
                    <a:srgbClr val="626365"/>
                  </a:solidFill>
                </a:rPr>
                <a:t>	</a:t>
              </a:r>
              <a:r>
                <a:rPr lang="ko-KR" altLang="en-US" sz="1200" dirty="0" err="1">
                  <a:solidFill>
                    <a:srgbClr val="626365"/>
                  </a:solidFill>
                </a:rPr>
                <a:t>황재우</a:t>
              </a:r>
              <a:r>
                <a:rPr lang="ko-KR" altLang="en-US" sz="1200" dirty="0">
                  <a:solidFill>
                    <a:srgbClr val="626365"/>
                  </a:solidFill>
                </a:rPr>
                <a:t> </a:t>
              </a:r>
              <a:r>
                <a:rPr lang="en-US" altLang="ko-KR" sz="1200" dirty="0">
                  <a:solidFill>
                    <a:srgbClr val="626365"/>
                  </a:solidFill>
                </a:rPr>
                <a:t>jaewoo7932@knu.ac.kr</a:t>
              </a:r>
              <a:endParaRPr lang="ko-KR" altLang="en-US" sz="1200" dirty="0">
                <a:solidFill>
                  <a:srgbClr val="6263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71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3BEE6-1C1D-BFAA-C70E-F8CE111395B2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EE9BA-3214-CB6E-26E7-DC353C921ED1}"/>
              </a:ext>
            </a:extLst>
          </p:cNvPr>
          <p:cNvSpPr txBox="1"/>
          <p:nvPr/>
        </p:nvSpPr>
        <p:spPr>
          <a:xfrm>
            <a:off x="0" y="3290501"/>
            <a:ext cx="233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학습용 데이터에서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결측치가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존재하는 행은 모두 제외하였다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그러나 테스트 데이터셋에 존재하는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결측치는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임의로 제거할 수 없기 때문에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수리 모델을 사용하여 대체하였다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624F3-6088-E80E-09F4-2F1FCFDBB21B}"/>
              </a:ext>
            </a:extLst>
          </p:cNvPr>
          <p:cNvSpPr txBox="1"/>
          <p:nvPr/>
        </p:nvSpPr>
        <p:spPr>
          <a:xfrm>
            <a:off x="4251815" y="855800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set</a:t>
            </a:r>
            <a:r>
              <a:rPr lang="ko-KR" altLang="en-US" dirty="0"/>
              <a:t>에 존재하는 </a:t>
            </a:r>
            <a:r>
              <a:rPr lang="ko-KR" altLang="en-US" dirty="0" err="1"/>
              <a:t>결측치</a:t>
            </a:r>
            <a:r>
              <a:rPr lang="ko-KR" altLang="en-US" dirty="0"/>
              <a:t> 비율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D1BE72-AD39-4BE0-43A4-21C77683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21" y="1433362"/>
            <a:ext cx="5435393" cy="47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9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3BEE6-1C1D-BFAA-C70E-F8CE111395B2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처리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2EE9BA-3214-CB6E-26E7-DC353C921ED1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57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를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+mj-lt"/>
                  </a:rPr>
                  <a:t>결측치가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 없는 변수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,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을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+mj-lt"/>
                  </a:rPr>
                  <a:t>결측치가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 존재하는 변수의 집합이라고 하자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차적으로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독립변수로 사용하여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의 값을 예측한다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이후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+mj-lt"/>
                  </a:rPr>
                  <a:t>결측값에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+mj-lt"/>
                  </a:rPr>
                  <a:t> 해당하는 위치에 동일한 위치의 예측된 값을 추가한다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2EE9BA-3214-CB6E-26E7-DC353C92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570686"/>
              </a:xfrm>
              <a:prstGeom prst="rect">
                <a:avLst/>
              </a:prstGeom>
              <a:blipFill>
                <a:blip r:embed="rId2"/>
                <a:stretch>
                  <a:fillRect t="-778" b="-2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FC1306B-637C-3C7F-303F-1CEB148F96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327977"/>
                  </p:ext>
                </p:extLst>
              </p:nvPr>
            </p:nvGraphicFramePr>
            <p:xfrm>
              <a:off x="3020124" y="1134598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592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FC1306B-637C-3C7F-303F-1CEB148F96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327977"/>
                  </p:ext>
                </p:extLst>
              </p:nvPr>
            </p:nvGraphicFramePr>
            <p:xfrm>
              <a:off x="3020124" y="1134598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0" t="-1667" r="-30274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78" t="-1667" r="-206944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67" r="-10411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167" t="-1667" r="-5556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5517357-E66C-00B8-0577-4B9A6A0BBB81}"/>
              </a:ext>
            </a:extLst>
          </p:cNvPr>
          <p:cNvSpPr/>
          <p:nvPr/>
        </p:nvSpPr>
        <p:spPr>
          <a:xfrm>
            <a:off x="4916332" y="1898054"/>
            <a:ext cx="1602151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2569D58-4E6F-8D31-C9EB-02239FE608C1}"/>
              </a:ext>
            </a:extLst>
          </p:cNvPr>
          <p:cNvSpPr/>
          <p:nvPr/>
        </p:nvSpPr>
        <p:spPr>
          <a:xfrm rot="10800000">
            <a:off x="4916333" y="5070645"/>
            <a:ext cx="160215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1C42D7B-8658-E2F5-1405-DEC36179BE65}"/>
              </a:ext>
            </a:extLst>
          </p:cNvPr>
          <p:cNvSpPr/>
          <p:nvPr/>
        </p:nvSpPr>
        <p:spPr>
          <a:xfrm>
            <a:off x="3442758" y="322058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47632936-73C4-1097-B78B-22CB72174C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952806"/>
                  </p:ext>
                </p:extLst>
              </p:nvPr>
            </p:nvGraphicFramePr>
            <p:xfrm>
              <a:off x="6664390" y="1134598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592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47632936-73C4-1097-B78B-22CB72174C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952806"/>
                  </p:ext>
                </p:extLst>
              </p:nvPr>
            </p:nvGraphicFramePr>
            <p:xfrm>
              <a:off x="6664390" y="1134598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9" t="-1667" r="-308333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67" r="-20411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778" t="-1667" r="-106944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778" t="-1667" r="-6944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515C18F5-A293-F940-1998-C457DB0E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841799"/>
                  </p:ext>
                </p:extLst>
              </p:nvPr>
            </p:nvGraphicFramePr>
            <p:xfrm>
              <a:off x="6664390" y="4307190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592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515C18F5-A293-F940-1998-C457DB0EB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841799"/>
                  </p:ext>
                </p:extLst>
              </p:nvPr>
            </p:nvGraphicFramePr>
            <p:xfrm>
              <a:off x="6664390" y="4307190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9" t="-1667" r="-308333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667" r="-20411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778" t="-1667" r="-106944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778" t="-1667" r="-6944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C97B73F9-D90D-B9E5-F65C-A4E7FF16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046443"/>
                  </p:ext>
                </p:extLst>
              </p:nvPr>
            </p:nvGraphicFramePr>
            <p:xfrm>
              <a:off x="3020124" y="4307189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592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C97B73F9-D90D-B9E5-F65C-A4E7FF16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046443"/>
                  </p:ext>
                </p:extLst>
              </p:nvPr>
            </p:nvGraphicFramePr>
            <p:xfrm>
              <a:off x="3020124" y="4307189"/>
              <a:ext cx="1759668" cy="2011545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39917">
                      <a:extLst>
                        <a:ext uri="{9D8B030D-6E8A-4147-A177-3AD203B41FA5}">
                          <a16:colId xmlns:a16="http://schemas.microsoft.com/office/drawing/2014/main" val="1053364601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419462841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763174333"/>
                        </a:ext>
                      </a:extLst>
                    </a:gridCol>
                    <a:gridCol w="439917">
                      <a:extLst>
                        <a:ext uri="{9D8B030D-6E8A-4147-A177-3AD203B41FA5}">
                          <a16:colId xmlns:a16="http://schemas.microsoft.com/office/drawing/2014/main" val="33280805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70" t="-1667" r="-30274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778" t="-1667" r="-206944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667" r="-104110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4167" t="-1667" r="-5556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697947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867606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485005"/>
                      </a:ext>
                    </a:extLst>
                  </a:tr>
                  <a:tr h="548595"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50321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7AEFA3-2294-9BBB-A33A-AA6178845720}"/>
              </a:ext>
            </a:extLst>
          </p:cNvPr>
          <p:cNvGrpSpPr/>
          <p:nvPr/>
        </p:nvGrpSpPr>
        <p:grpSpPr>
          <a:xfrm>
            <a:off x="3442758" y="376436"/>
            <a:ext cx="1417163" cy="369332"/>
            <a:chOff x="2798189" y="421916"/>
            <a:chExt cx="1417163" cy="36933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813A48-047A-498C-85FA-B67D8E0E4D2E}"/>
                </a:ext>
              </a:extLst>
            </p:cNvPr>
            <p:cNvCxnSpPr/>
            <p:nvPr/>
          </p:nvCxnSpPr>
          <p:spPr>
            <a:xfrm>
              <a:off x="2798189" y="606582"/>
              <a:ext cx="54000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1F4C4-BB55-91BD-41AA-D04DEDB8D5D4}"/>
                </a:ext>
              </a:extLst>
            </p:cNvPr>
            <p:cNvSpPr txBox="1"/>
            <p:nvPr/>
          </p:nvSpPr>
          <p:spPr>
            <a:xfrm>
              <a:off x="3338189" y="4219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관측값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DE021A-73D5-DB75-26EE-1E9EFF662BF3}"/>
              </a:ext>
            </a:extLst>
          </p:cNvPr>
          <p:cNvGrpSpPr/>
          <p:nvPr/>
        </p:nvGrpSpPr>
        <p:grpSpPr>
          <a:xfrm>
            <a:off x="5157137" y="374308"/>
            <a:ext cx="1417163" cy="369332"/>
            <a:chOff x="2798189" y="421916"/>
            <a:chExt cx="1417163" cy="36933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84D00B5-11DB-8DF5-7B43-FBB4C1807EE3}"/>
                </a:ext>
              </a:extLst>
            </p:cNvPr>
            <p:cNvCxnSpPr/>
            <p:nvPr/>
          </p:nvCxnSpPr>
          <p:spPr>
            <a:xfrm>
              <a:off x="2798189" y="606582"/>
              <a:ext cx="54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69EA2F-3DF4-8C16-8D93-DA2AA8EC2E6B}"/>
                </a:ext>
              </a:extLst>
            </p:cNvPr>
            <p:cNvSpPr txBox="1"/>
            <p:nvPr/>
          </p:nvSpPr>
          <p:spPr>
            <a:xfrm>
              <a:off x="3338189" y="4219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예측값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606416-771E-637C-F1E9-2B34744AB1BE}"/>
              </a:ext>
            </a:extLst>
          </p:cNvPr>
          <p:cNvGrpSpPr/>
          <p:nvPr/>
        </p:nvGrpSpPr>
        <p:grpSpPr>
          <a:xfrm>
            <a:off x="6871515" y="362381"/>
            <a:ext cx="1417163" cy="369332"/>
            <a:chOff x="2798189" y="421916"/>
            <a:chExt cx="1417163" cy="36933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273301A-997A-343B-C955-95663381B83A}"/>
                </a:ext>
              </a:extLst>
            </p:cNvPr>
            <p:cNvCxnSpPr/>
            <p:nvPr/>
          </p:nvCxnSpPr>
          <p:spPr>
            <a:xfrm>
              <a:off x="2798189" y="606582"/>
              <a:ext cx="5400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3313EA-2B1D-9BFA-0E2F-078851387E40}"/>
                </a:ext>
              </a:extLst>
            </p:cNvPr>
            <p:cNvSpPr txBox="1"/>
            <p:nvPr/>
          </p:nvSpPr>
          <p:spPr>
            <a:xfrm>
              <a:off x="3338189" y="4219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결측값</a:t>
              </a:r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6A485C4-8BEF-0CF5-1C79-60A2673F2061}"/>
              </a:ext>
            </a:extLst>
          </p:cNvPr>
          <p:cNvSpPr txBox="1"/>
          <p:nvPr/>
        </p:nvSpPr>
        <p:spPr>
          <a:xfrm>
            <a:off x="5373971" y="1571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E463D4CE-C3FB-473E-EDC3-367CD0367095}"/>
              </a:ext>
            </a:extLst>
          </p:cNvPr>
          <p:cNvSpPr/>
          <p:nvPr/>
        </p:nvSpPr>
        <p:spPr>
          <a:xfrm>
            <a:off x="7087024" y="322058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6A62A98-D2EA-AC75-6056-E2E9A10E258D}"/>
              </a:ext>
            </a:extLst>
          </p:cNvPr>
          <p:cNvSpPr/>
          <p:nvPr/>
        </p:nvSpPr>
        <p:spPr>
          <a:xfrm>
            <a:off x="2915206" y="1004935"/>
            <a:ext cx="1944715" cy="5476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603F920-0E02-0FB4-1960-3791D796BBA1}"/>
              </a:ext>
            </a:extLst>
          </p:cNvPr>
          <p:cNvSpPr/>
          <p:nvPr/>
        </p:nvSpPr>
        <p:spPr>
          <a:xfrm>
            <a:off x="6568797" y="1004935"/>
            <a:ext cx="1944715" cy="54766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4C6E6-6F02-36AF-8F44-93AF084E180D}"/>
              </a:ext>
            </a:extLst>
          </p:cNvPr>
          <p:cNvSpPr txBox="1"/>
          <p:nvPr/>
        </p:nvSpPr>
        <p:spPr>
          <a:xfrm>
            <a:off x="5427137" y="4746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대체</a:t>
            </a:r>
          </a:p>
        </p:txBody>
      </p:sp>
    </p:spTree>
    <p:extLst>
      <p:ext uri="{BB962C8B-B14F-4D97-AF65-F5344CB8AC3E}">
        <p14:creationId xmlns:p14="http://schemas.microsoft.com/office/powerpoint/2010/main" val="158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3" grpId="0"/>
      <p:bldP spid="34" grpId="0" animBg="1"/>
      <p:bldP spid="35" grpId="0" animBg="1"/>
      <p:bldP spid="36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91D03-B3FA-4157-BB5F-1B93645C2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2. </a:t>
            </a:r>
            <a:r>
              <a:rPr lang="ko-KR" altLang="en-US" sz="6000" dirty="0"/>
              <a:t>분석기법</a:t>
            </a:r>
          </a:p>
        </p:txBody>
      </p:sp>
    </p:spTree>
    <p:extLst>
      <p:ext uri="{BB962C8B-B14F-4D97-AF65-F5344CB8AC3E}">
        <p14:creationId xmlns:p14="http://schemas.microsoft.com/office/powerpoint/2010/main" val="27629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413B6-460B-6BAF-48EA-E16FBA45B773}"/>
              </a:ext>
            </a:extLst>
          </p:cNvPr>
          <p:cNvSpPr txBox="1"/>
          <p:nvPr/>
        </p:nvSpPr>
        <p:spPr>
          <a:xfrm>
            <a:off x="0" y="3290501"/>
            <a:ext cx="233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종속변수가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binary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할때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종속변수가 일어날 확률을 독립변수들을 이용해 예측하는 회귀분석 기법이다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회귀식의 값을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0,1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사이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확률값으로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변환하기 위해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로짓을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적용한다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그리고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임계점을 이용해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또는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로 최종 분류한다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CF90AE-CF11-FB18-9492-17CCEF472215}"/>
              </a:ext>
            </a:extLst>
          </p:cNvPr>
          <p:cNvSpPr/>
          <p:nvPr/>
        </p:nvSpPr>
        <p:spPr>
          <a:xfrm>
            <a:off x="4883350" y="5751659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로지스틱 회귀분석 설명 도식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A883CF-1019-B65D-932C-1C267CD4CB14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BE40A-1DF5-1781-E858-97F34875A2B2}"/>
                  </a:ext>
                </a:extLst>
              </p:cNvPr>
              <p:cNvSpPr txBox="1"/>
              <p:nvPr/>
            </p:nvSpPr>
            <p:spPr>
              <a:xfrm>
                <a:off x="2507811" y="1001330"/>
                <a:ext cx="4075796" cy="438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BE40A-1DF5-1781-E858-97F34875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11" y="1001330"/>
                <a:ext cx="4075796" cy="438133"/>
              </a:xfrm>
              <a:prstGeom prst="rect">
                <a:avLst/>
              </a:prstGeom>
              <a:blipFill>
                <a:blip r:embed="rId2"/>
                <a:stretch>
                  <a:fillRect l="-2093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2C099BA-7406-4D70-918E-64D6D3FE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46" y="2598124"/>
            <a:ext cx="3956458" cy="2571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8814E3-37C4-314A-0A59-EBDD019DEB2D}"/>
                  </a:ext>
                </a:extLst>
              </p:cNvPr>
              <p:cNvSpPr txBox="1"/>
              <p:nvPr/>
            </p:nvSpPr>
            <p:spPr>
              <a:xfrm>
                <a:off x="2507811" y="1621637"/>
                <a:ext cx="3573799" cy="560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…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 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8814E3-37C4-314A-0A59-EBDD019DE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11" y="1621637"/>
                <a:ext cx="3573799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8E6300-5337-AE84-C090-3E8F9CFDB227}"/>
              </a:ext>
            </a:extLst>
          </p:cNvPr>
          <p:cNvCxnSpPr/>
          <p:nvPr/>
        </p:nvCxnSpPr>
        <p:spPr>
          <a:xfrm>
            <a:off x="4095225" y="3774582"/>
            <a:ext cx="341431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472093-49BD-12F5-9C88-9369EC5A598C}"/>
              </a:ext>
            </a:extLst>
          </p:cNvPr>
          <p:cNvCxnSpPr/>
          <p:nvPr/>
        </p:nvCxnSpPr>
        <p:spPr>
          <a:xfrm>
            <a:off x="7400688" y="2835014"/>
            <a:ext cx="0" cy="906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750D59-D871-A5F0-E484-7ABE52F7EF65}"/>
              </a:ext>
            </a:extLst>
          </p:cNvPr>
          <p:cNvCxnSpPr/>
          <p:nvPr/>
        </p:nvCxnSpPr>
        <p:spPr>
          <a:xfrm>
            <a:off x="7400688" y="3806991"/>
            <a:ext cx="0" cy="906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D91B-CA05-6F23-6704-23A67ADAFCC5}"/>
              </a:ext>
            </a:extLst>
          </p:cNvPr>
          <p:cNvSpPr txBox="1"/>
          <p:nvPr/>
        </p:nvSpPr>
        <p:spPr>
          <a:xfrm>
            <a:off x="8025376" y="3103354"/>
            <a:ext cx="73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E9823-3CAC-29F8-B9F1-1CA207DADE89}"/>
              </a:ext>
            </a:extLst>
          </p:cNvPr>
          <p:cNvSpPr txBox="1"/>
          <p:nvPr/>
        </p:nvSpPr>
        <p:spPr>
          <a:xfrm>
            <a:off x="8025375" y="4075330"/>
            <a:ext cx="73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Y=0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9C85D9-6C1D-34F5-7280-1C86400D0889}"/>
              </a:ext>
            </a:extLst>
          </p:cNvPr>
          <p:cNvCxnSpPr/>
          <p:nvPr/>
        </p:nvCxnSpPr>
        <p:spPr>
          <a:xfrm flipV="1">
            <a:off x="3387352" y="3806991"/>
            <a:ext cx="478172" cy="43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46C513-13CE-3716-B233-1DC270FAF466}"/>
              </a:ext>
            </a:extLst>
          </p:cNvPr>
          <p:cNvSpPr txBox="1"/>
          <p:nvPr/>
        </p:nvSpPr>
        <p:spPr>
          <a:xfrm>
            <a:off x="2720653" y="4240069"/>
            <a:ext cx="11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threshold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7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413B6-460B-6BAF-48EA-E16FBA45B773}"/>
              </a:ext>
            </a:extLst>
          </p:cNvPr>
          <p:cNvSpPr txBox="1"/>
          <p:nvPr/>
        </p:nvSpPr>
        <p:spPr>
          <a:xfrm>
            <a:off x="0" y="3290501"/>
            <a:ext cx="233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랜덤포레스트란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의사결정 나무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(Decision Tree)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를 이용해 다수의 트리로부터 분류 결과를 취합하는 앙상블기법 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데이터의 열들을 부분집합으로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복원추출하는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Bagging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의 과정을 통해 여러 의사결정 나무를 생성하고 다수결의 결과를 출력한다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EEC9B-5402-C779-61D0-D39C6C6D5510}"/>
              </a:ext>
            </a:extLst>
          </p:cNvPr>
          <p:cNvSpPr/>
          <p:nvPr/>
        </p:nvSpPr>
        <p:spPr>
          <a:xfrm>
            <a:off x="3693711" y="5827007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 포레스트 설명 도식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3431A1-84A3-24C6-D9DE-959DE9E45DEF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8BD6D-8729-7A30-BF96-F8CABD2F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13" y="1071550"/>
            <a:ext cx="5675335" cy="36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413B6-460B-6BAF-48EA-E16FBA45B773}"/>
              </a:ext>
            </a:extLst>
          </p:cNvPr>
          <p:cNvSpPr txBox="1"/>
          <p:nvPr/>
        </p:nvSpPr>
        <p:spPr>
          <a:xfrm>
            <a:off x="0" y="3290501"/>
            <a:ext cx="233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부스팅이란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약한 학습기들을 순차적으로 여러 개 결합하여 예측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분류 성능을 높이는 알고리즘이다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그중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경사하강법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모델을 기반으로 하는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XGB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와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LGBM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기법을 채택했다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4FFE8-BD24-40B6-99F5-3774D705DB54}"/>
              </a:ext>
            </a:extLst>
          </p:cNvPr>
          <p:cNvSpPr/>
          <p:nvPr/>
        </p:nvSpPr>
        <p:spPr>
          <a:xfrm>
            <a:off x="4572000" y="6563985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부스팅</a:t>
            </a:r>
            <a:r>
              <a:rPr lang="ko-KR" altLang="en-US" dirty="0"/>
              <a:t> 기법 설명 도식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D72060-D929-DF6F-629D-73303302EB28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BD536-8CD0-5378-AFFC-22753538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41" y="1819159"/>
            <a:ext cx="5671679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EABFFB-7DED-4044-F806-13F77A590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07980"/>
              </p:ext>
            </p:extLst>
          </p:nvPr>
        </p:nvGraphicFramePr>
        <p:xfrm>
          <a:off x="2789826" y="1676145"/>
          <a:ext cx="5910555" cy="2794274"/>
        </p:xfrm>
        <a:graphic>
          <a:graphicData uri="http://schemas.openxmlformats.org/drawingml/2006/table">
            <a:tbl>
              <a:tblPr firstRow="1" lastRow="1">
                <a:tableStyleId>{F5AB1C69-6EDB-4FF4-983F-18BD219EF322}</a:tableStyleId>
              </a:tblPr>
              <a:tblGrid>
                <a:gridCol w="1989891">
                  <a:extLst>
                    <a:ext uri="{9D8B030D-6E8A-4147-A177-3AD203B41FA5}">
                      <a16:colId xmlns:a16="http://schemas.microsoft.com/office/drawing/2014/main" val="626888824"/>
                    </a:ext>
                  </a:extLst>
                </a:gridCol>
                <a:gridCol w="1306888">
                  <a:extLst>
                    <a:ext uri="{9D8B030D-6E8A-4147-A177-3AD203B41FA5}">
                      <a16:colId xmlns:a16="http://schemas.microsoft.com/office/drawing/2014/main" val="3866588595"/>
                    </a:ext>
                  </a:extLst>
                </a:gridCol>
                <a:gridCol w="1306888">
                  <a:extLst>
                    <a:ext uri="{9D8B030D-6E8A-4147-A177-3AD203B41FA5}">
                      <a16:colId xmlns:a16="http://schemas.microsoft.com/office/drawing/2014/main" val="1815754854"/>
                    </a:ext>
                  </a:extLst>
                </a:gridCol>
                <a:gridCol w="1306888">
                  <a:extLst>
                    <a:ext uri="{9D8B030D-6E8A-4147-A177-3AD203B41FA5}">
                      <a16:colId xmlns:a16="http://schemas.microsoft.com/office/drawing/2014/main" val="4028927612"/>
                    </a:ext>
                  </a:extLst>
                </a:gridCol>
              </a:tblGrid>
              <a:tr h="460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F1-score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Recall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Precision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56410"/>
                  </a:ext>
                </a:extLst>
              </a:tr>
              <a:tr h="475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Logistic Regression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199803"/>
                  </a:ext>
                </a:extLst>
              </a:tr>
              <a:tr h="475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Xgboost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0.295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0.599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74160"/>
                  </a:ext>
                </a:extLst>
              </a:tr>
              <a:tr h="4539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Random Forest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171316"/>
                  </a:ext>
                </a:extLst>
              </a:tr>
              <a:tr h="4539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FFNN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0.379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190286"/>
                  </a:ext>
                </a:extLst>
              </a:tr>
              <a:tr h="475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0.199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0.309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3902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FB4944-E0AD-6E9D-FFEB-93AA897D59BB}"/>
              </a:ext>
            </a:extLst>
          </p:cNvPr>
          <p:cNvSpPr txBox="1"/>
          <p:nvPr/>
        </p:nvSpPr>
        <p:spPr>
          <a:xfrm>
            <a:off x="0" y="3290501"/>
            <a:ext cx="233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전처리된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데이터셋을 여러가지 수리적 모델로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피팅시킨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후 평가한 성능표는 다음과 같다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대부분의 모델이 퍼포먼스가 좋지 않음을 확인할 수 있다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92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AD2F72-332A-5884-6818-420C45AA9018}"/>
              </a:ext>
            </a:extLst>
          </p:cNvPr>
          <p:cNvSpPr/>
          <p:nvPr/>
        </p:nvSpPr>
        <p:spPr>
          <a:xfrm>
            <a:off x="3654524" y="3966268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Macro, micro </a:t>
            </a:r>
            <a:r>
              <a:rPr lang="ko-KR" altLang="en-US" dirty="0"/>
              <a:t>단위로 데이터를 구분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3CBD-8FEF-A4B5-2F7F-271C21B7EA23}"/>
              </a:ext>
            </a:extLst>
          </p:cNvPr>
          <p:cNvSpPr txBox="1"/>
          <p:nvPr/>
        </p:nvSpPr>
        <p:spPr>
          <a:xfrm>
            <a:off x="0" y="3290501"/>
            <a:ext cx="233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제공데이터에서 예측 변수인 </a:t>
            </a:r>
            <a:r>
              <a:rPr lang="en-US" altLang="ko-KR" sz="1200" dirty="0" err="1">
                <a:solidFill>
                  <a:schemeClr val="bg1"/>
                </a:solidFill>
                <a:latin typeface="+mj-lt"/>
              </a:rPr>
              <a:t>is_applied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의 비율이 상당히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불균형함을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알 수 있다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이러한 데이터의 불균형 해소를 위해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two-stage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도입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~~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6FBEA-C2BA-3071-75A7-80535539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72" y="392480"/>
            <a:ext cx="4122429" cy="27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2198E-B4B9-1507-BBFF-2F785D90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84709"/>
              </p:ext>
            </p:extLst>
          </p:nvPr>
        </p:nvGraphicFramePr>
        <p:xfrm>
          <a:off x="2522899" y="781363"/>
          <a:ext cx="2682843" cy="523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281">
                  <a:extLst>
                    <a:ext uri="{9D8B030D-6E8A-4147-A177-3AD203B41FA5}">
                      <a16:colId xmlns:a16="http://schemas.microsoft.com/office/drawing/2014/main" val="3318952624"/>
                    </a:ext>
                  </a:extLst>
                </a:gridCol>
                <a:gridCol w="894281">
                  <a:extLst>
                    <a:ext uri="{9D8B030D-6E8A-4147-A177-3AD203B41FA5}">
                      <a16:colId xmlns:a16="http://schemas.microsoft.com/office/drawing/2014/main" val="2225731882"/>
                    </a:ext>
                  </a:extLst>
                </a:gridCol>
                <a:gridCol w="894281">
                  <a:extLst>
                    <a:ext uri="{9D8B030D-6E8A-4147-A177-3AD203B41FA5}">
                      <a16:colId xmlns:a16="http://schemas.microsoft.com/office/drawing/2014/main" val="1244427220"/>
                    </a:ext>
                  </a:extLst>
                </a:gridCol>
              </a:tblGrid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appid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55217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923153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568294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512894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332736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487789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66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76B3D-5693-93EB-474F-9F18D33FE80C}"/>
              </a:ext>
            </a:extLst>
          </p:cNvPr>
          <p:cNvSpPr txBox="1"/>
          <p:nvPr/>
        </p:nvSpPr>
        <p:spPr>
          <a:xfrm>
            <a:off x="3061198" y="3549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데이터셋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AE413-9FDC-73B8-6D75-393FD22FD8FD}"/>
              </a:ext>
            </a:extLst>
          </p:cNvPr>
          <p:cNvSpPr/>
          <p:nvPr/>
        </p:nvSpPr>
        <p:spPr>
          <a:xfrm>
            <a:off x="3328275" y="1457608"/>
            <a:ext cx="1071709" cy="16658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66E927-56F4-B35A-5E26-C642C818A3C6}"/>
              </a:ext>
            </a:extLst>
          </p:cNvPr>
          <p:cNvSpPr/>
          <p:nvPr/>
        </p:nvSpPr>
        <p:spPr>
          <a:xfrm>
            <a:off x="3339029" y="3123446"/>
            <a:ext cx="1071709" cy="21637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E51F87-2C9D-FADE-FC10-AD5EB4618FB7}"/>
              </a:ext>
            </a:extLst>
          </p:cNvPr>
          <p:cNvSpPr/>
          <p:nvPr/>
        </p:nvSpPr>
        <p:spPr>
          <a:xfrm>
            <a:off x="3326765" y="5287223"/>
            <a:ext cx="1071709" cy="7333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6F7B11F-EE5B-7AE3-D179-FEE474D5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52935"/>
              </p:ext>
            </p:extLst>
          </p:nvPr>
        </p:nvGraphicFramePr>
        <p:xfrm>
          <a:off x="6277068" y="2601111"/>
          <a:ext cx="2866932" cy="159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44">
                  <a:extLst>
                    <a:ext uri="{9D8B030D-6E8A-4147-A177-3AD203B41FA5}">
                      <a16:colId xmlns:a16="http://schemas.microsoft.com/office/drawing/2014/main" val="2801801977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556935067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1633261068"/>
                    </a:ext>
                  </a:extLst>
                </a:gridCol>
              </a:tblGrid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appid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14490"/>
                  </a:ext>
                </a:extLst>
              </a:tr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04777"/>
                  </a:ext>
                </a:extLst>
              </a:tr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39582"/>
                  </a:ext>
                </a:extLst>
              </a:tr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09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91AB04-14A3-B5FE-DD67-2F48CD75EDA5}"/>
              </a:ext>
            </a:extLst>
          </p:cNvPr>
          <p:cNvSpPr txBox="1"/>
          <p:nvPr/>
        </p:nvSpPr>
        <p:spPr>
          <a:xfrm>
            <a:off x="7584913" y="210586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macro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C50BAC-B2B5-7695-0F52-4D11727AAC3A}"/>
              </a:ext>
            </a:extLst>
          </p:cNvPr>
          <p:cNvCxnSpPr/>
          <p:nvPr/>
        </p:nvCxnSpPr>
        <p:spPr>
          <a:xfrm>
            <a:off x="4410738" y="2290527"/>
            <a:ext cx="186633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8E361D-9765-AD77-D728-E83081FB065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10738" y="3653074"/>
            <a:ext cx="1866330" cy="55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95E08A-9B73-098E-6D79-5AA996252791}"/>
              </a:ext>
            </a:extLst>
          </p:cNvPr>
          <p:cNvCxnSpPr>
            <a:cxnSpLocks/>
          </p:cNvCxnSpPr>
          <p:nvPr/>
        </p:nvCxnSpPr>
        <p:spPr>
          <a:xfrm flipV="1">
            <a:off x="4421492" y="4019739"/>
            <a:ext cx="1855576" cy="16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D71BFE-1930-83B1-A2E4-ADBFEBF4B7F5}"/>
              </a:ext>
            </a:extLst>
          </p:cNvPr>
          <p:cNvSpPr txBox="1"/>
          <p:nvPr/>
        </p:nvSpPr>
        <p:spPr>
          <a:xfrm>
            <a:off x="0" y="3290501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Macro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데이터셋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782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2198E-B4B9-1507-BBFF-2F785D90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44058"/>
              </p:ext>
            </p:extLst>
          </p:nvPr>
        </p:nvGraphicFramePr>
        <p:xfrm>
          <a:off x="2522900" y="781363"/>
          <a:ext cx="2583255" cy="523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601">
                  <a:extLst>
                    <a:ext uri="{9D8B030D-6E8A-4147-A177-3AD203B41FA5}">
                      <a16:colId xmlns:a16="http://schemas.microsoft.com/office/drawing/2014/main" val="3318952624"/>
                    </a:ext>
                  </a:extLst>
                </a:gridCol>
                <a:gridCol w="750504">
                  <a:extLst>
                    <a:ext uri="{9D8B030D-6E8A-4147-A177-3AD203B41FA5}">
                      <a16:colId xmlns:a16="http://schemas.microsoft.com/office/drawing/2014/main" val="2225731882"/>
                    </a:ext>
                  </a:extLst>
                </a:gridCol>
                <a:gridCol w="1422150">
                  <a:extLst>
                    <a:ext uri="{9D8B030D-6E8A-4147-A177-3AD203B41FA5}">
                      <a16:colId xmlns:a16="http://schemas.microsoft.com/office/drawing/2014/main" val="1244427220"/>
                    </a:ext>
                  </a:extLst>
                </a:gridCol>
              </a:tblGrid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appid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Is_applied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55217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923153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568294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512894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332736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487789"/>
                  </a:ext>
                </a:extLst>
              </a:tr>
              <a:tr h="7484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66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76B3D-5693-93EB-474F-9F18D33FE80C}"/>
              </a:ext>
            </a:extLst>
          </p:cNvPr>
          <p:cNvSpPr txBox="1"/>
          <p:nvPr/>
        </p:nvSpPr>
        <p:spPr>
          <a:xfrm>
            <a:off x="3061198" y="3549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데이터셋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6F7B11F-EE5B-7AE3-D179-FEE474D5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24654"/>
              </p:ext>
            </p:extLst>
          </p:nvPr>
        </p:nvGraphicFramePr>
        <p:xfrm>
          <a:off x="6169554" y="2475193"/>
          <a:ext cx="2866932" cy="15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44">
                  <a:extLst>
                    <a:ext uri="{9D8B030D-6E8A-4147-A177-3AD203B41FA5}">
                      <a16:colId xmlns:a16="http://schemas.microsoft.com/office/drawing/2014/main" val="2801801977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556935067"/>
                    </a:ext>
                  </a:extLst>
                </a:gridCol>
                <a:gridCol w="955644">
                  <a:extLst>
                    <a:ext uri="{9D8B030D-6E8A-4147-A177-3AD203B41FA5}">
                      <a16:colId xmlns:a16="http://schemas.microsoft.com/office/drawing/2014/main" val="1633261068"/>
                    </a:ext>
                  </a:extLst>
                </a:gridCol>
              </a:tblGrid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appid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Is_app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14490"/>
                  </a:ext>
                </a:extLst>
              </a:tr>
              <a:tr h="3999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04777"/>
                  </a:ext>
                </a:extLst>
              </a:tr>
              <a:tr h="1999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39582"/>
                  </a:ext>
                </a:extLst>
              </a:tr>
              <a:tr h="1999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423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91AB04-14A3-B5FE-DD67-2F48CD75EDA5}"/>
              </a:ext>
            </a:extLst>
          </p:cNvPr>
          <p:cNvSpPr txBox="1"/>
          <p:nvPr/>
        </p:nvSpPr>
        <p:spPr>
          <a:xfrm>
            <a:off x="7564414" y="18976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micro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24AF18-5FBE-9F5D-5051-51D099550255}"/>
              </a:ext>
            </a:extLst>
          </p:cNvPr>
          <p:cNvSpPr/>
          <p:nvPr/>
        </p:nvSpPr>
        <p:spPr>
          <a:xfrm>
            <a:off x="2815628" y="1575039"/>
            <a:ext cx="2290527" cy="14035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CD49ACD-CA6D-D67D-0B40-F5D38DCAF47A}"/>
              </a:ext>
            </a:extLst>
          </p:cNvPr>
          <p:cNvSpPr/>
          <p:nvPr/>
        </p:nvSpPr>
        <p:spPr>
          <a:xfrm>
            <a:off x="2815628" y="5282961"/>
            <a:ext cx="2290527" cy="7089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2A6032-5750-8DA7-B634-E269F5927314}"/>
              </a:ext>
            </a:extLst>
          </p:cNvPr>
          <p:cNvCxnSpPr>
            <a:cxnSpLocks/>
          </p:cNvCxnSpPr>
          <p:nvPr/>
        </p:nvCxnSpPr>
        <p:spPr>
          <a:xfrm>
            <a:off x="5287224" y="2475193"/>
            <a:ext cx="751437" cy="70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EBE6B5-6263-9168-1FA3-06474C5CA770}"/>
              </a:ext>
            </a:extLst>
          </p:cNvPr>
          <p:cNvCxnSpPr>
            <a:cxnSpLocks/>
          </p:cNvCxnSpPr>
          <p:nvPr/>
        </p:nvCxnSpPr>
        <p:spPr>
          <a:xfrm flipV="1">
            <a:off x="5214796" y="3784349"/>
            <a:ext cx="823865" cy="15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F10CA9-9B93-43F4-3B9C-5B7C51AC145A}"/>
              </a:ext>
            </a:extLst>
          </p:cNvPr>
          <p:cNvSpPr txBox="1"/>
          <p:nvPr/>
        </p:nvSpPr>
        <p:spPr>
          <a:xfrm>
            <a:off x="0" y="3290501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Micro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데이터셋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2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963FB-18C6-4617-AF4E-CD958ABD0D44}"/>
              </a:ext>
            </a:extLst>
          </p:cNvPr>
          <p:cNvSpPr txBox="1"/>
          <p:nvPr/>
        </p:nvSpPr>
        <p:spPr>
          <a:xfrm>
            <a:off x="3899700" y="751344"/>
            <a:ext cx="40290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/>
              <a:t>탐색적 데이터 분석</a:t>
            </a:r>
            <a:endParaRPr lang="en-US" altLang="ko-KR" dirty="0"/>
          </a:p>
          <a:p>
            <a:pPr lvl="1" algn="just"/>
            <a:r>
              <a:rPr lang="en-US" altLang="ko-KR" dirty="0"/>
              <a:t>1-1. </a:t>
            </a:r>
            <a:r>
              <a:rPr lang="ko-KR" altLang="en-US" dirty="0"/>
              <a:t>현안 문제</a:t>
            </a:r>
            <a:endParaRPr lang="en-US" altLang="ko-KR" dirty="0"/>
          </a:p>
          <a:p>
            <a:pPr lvl="1" algn="just"/>
            <a:r>
              <a:rPr lang="en-US" altLang="ko-KR" dirty="0"/>
              <a:t>1-2.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 algn="just"/>
            <a:r>
              <a:rPr lang="en-US" altLang="ko-KR" dirty="0"/>
              <a:t>1-3.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 algn="just"/>
            <a:r>
              <a:rPr lang="en-US" altLang="ko-KR" dirty="0"/>
              <a:t>1-4. </a:t>
            </a:r>
            <a:r>
              <a:rPr lang="ko-KR" altLang="en-US" dirty="0"/>
              <a:t>파생변수 추가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en-US" altLang="ko-KR" dirty="0"/>
              <a:t>2. </a:t>
            </a:r>
            <a:r>
              <a:rPr lang="ko-KR" altLang="en-US" dirty="0"/>
              <a:t>예측모델</a:t>
            </a:r>
            <a:endParaRPr lang="en-US" altLang="ko-KR" dirty="0"/>
          </a:p>
          <a:p>
            <a:pPr algn="just"/>
            <a:r>
              <a:rPr lang="en-US" altLang="ko-KR" dirty="0"/>
              <a:t>	2-1. </a:t>
            </a:r>
            <a:r>
              <a:rPr lang="ko-KR" altLang="en-US" dirty="0"/>
              <a:t>예측 모형 소개</a:t>
            </a:r>
            <a:endParaRPr lang="en-US" altLang="ko-KR" dirty="0"/>
          </a:p>
          <a:p>
            <a:pPr algn="just"/>
            <a:r>
              <a:rPr lang="en-US" altLang="ko-KR" dirty="0"/>
              <a:t>	2-2. </a:t>
            </a:r>
            <a:r>
              <a:rPr lang="ko-KR" altLang="en-US" dirty="0"/>
              <a:t>성능 평가</a:t>
            </a:r>
            <a:endParaRPr lang="en-US" altLang="ko-KR" dirty="0"/>
          </a:p>
          <a:p>
            <a:pPr algn="just"/>
            <a:r>
              <a:rPr lang="en-US" altLang="ko-KR" dirty="0"/>
              <a:t>	2-3. two-stage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3. </a:t>
            </a:r>
            <a:r>
              <a:rPr lang="ko-KR" altLang="en-US" dirty="0"/>
              <a:t>군집분석</a:t>
            </a:r>
            <a:endParaRPr lang="en-US" altLang="ko-KR" dirty="0"/>
          </a:p>
          <a:p>
            <a:pPr algn="just"/>
            <a:r>
              <a:rPr lang="en-US" altLang="ko-KR" dirty="0"/>
              <a:t>	3-1. …</a:t>
            </a:r>
          </a:p>
          <a:p>
            <a:pPr algn="just"/>
            <a:r>
              <a:rPr lang="en-US" altLang="ko-KR" dirty="0"/>
              <a:t>	3-2. PCA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4.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just"/>
            <a:r>
              <a:rPr lang="en-US" altLang="ko-KR" dirty="0"/>
              <a:t>	4-1. </a:t>
            </a:r>
            <a:r>
              <a:rPr lang="ko-KR" altLang="en-US" dirty="0"/>
              <a:t>이론적 설명 모델</a:t>
            </a:r>
            <a:endParaRPr lang="en-US" altLang="ko-KR" dirty="0"/>
          </a:p>
          <a:p>
            <a:pPr algn="just"/>
            <a:r>
              <a:rPr lang="en-US" altLang="ko-KR" dirty="0"/>
              <a:t>	4-2. </a:t>
            </a:r>
            <a:r>
              <a:rPr lang="ko-KR" altLang="en-US" dirty="0"/>
              <a:t>기계학습 예측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BA391C-698E-48E2-8131-8C2DB62E6E4A}"/>
              </a:ext>
            </a:extLst>
          </p:cNvPr>
          <p:cNvSpPr/>
          <p:nvPr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7C312-E6FE-4CBF-B40A-552A5A65BB47}"/>
              </a:ext>
            </a:extLst>
          </p:cNvPr>
          <p:cNvSpPr txBox="1"/>
          <p:nvPr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81147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EAAED5-13EC-8C6C-19B3-0F3D1153FF85}"/>
              </a:ext>
            </a:extLst>
          </p:cNvPr>
          <p:cNvSpPr txBox="1"/>
          <p:nvPr/>
        </p:nvSpPr>
        <p:spPr>
          <a:xfrm>
            <a:off x="0" y="3290501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성능평가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E33FDC-4113-D48C-9C6C-7931A219DA5A}"/>
              </a:ext>
            </a:extLst>
          </p:cNvPr>
          <p:cNvSpPr/>
          <p:nvPr/>
        </p:nvSpPr>
        <p:spPr>
          <a:xfrm>
            <a:off x="3391974" y="323715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성능 평가 그림 </a:t>
            </a:r>
            <a:r>
              <a:rPr lang="en-US" altLang="ko-KR" dirty="0"/>
              <a:t>(macro)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36FD5A-EDBC-776C-39D6-1C6CFDEC150A}"/>
              </a:ext>
            </a:extLst>
          </p:cNvPr>
          <p:cNvSpPr/>
          <p:nvPr/>
        </p:nvSpPr>
        <p:spPr>
          <a:xfrm>
            <a:off x="3391974" y="3290501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성능 평가 그림 </a:t>
            </a:r>
            <a:r>
              <a:rPr lang="en-US" altLang="ko-KR" dirty="0"/>
              <a:t>(micro)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65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5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56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92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21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212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91D03-B3FA-4157-BB5F-1B93645C2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/>
              <a:t>4. </a:t>
            </a:r>
            <a:r>
              <a:rPr lang="ko-KR" altLang="en-US" sz="60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78116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91D03-B3FA-4157-BB5F-1B93645C2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15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91D03-B3FA-4157-BB5F-1B93645C2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/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011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2F917-8B45-4069-83B9-3045B3FC667A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현안 문제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9A44F-459C-4D8B-B858-ADF8AF4DCDB1}"/>
              </a:ext>
            </a:extLst>
          </p:cNvPr>
          <p:cNvSpPr txBox="1"/>
          <p:nvPr/>
        </p:nvSpPr>
        <p:spPr>
          <a:xfrm>
            <a:off x="0" y="3290501"/>
            <a:ext cx="23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고객의 개인 정보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및 사용 내역 등을 바탕으로 고객의 대출 신청 여부를 예측하고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고객의 특성을 반영한 군집을 분류하고자 한다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그래픽 1" descr="배지 물음표 단색으로 채워진">
            <a:extLst>
              <a:ext uri="{FF2B5EF4-FFF2-40B4-BE49-F238E27FC236}">
                <a16:creationId xmlns:a16="http://schemas.microsoft.com/office/drawing/2014/main" id="{C89FB1A8-1863-4977-8CEA-C50021BB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542" y="996140"/>
            <a:ext cx="4865720" cy="48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2F917-8B45-4069-83B9-3045B3FC667A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현안 문제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9A44F-459C-4D8B-B858-ADF8AF4DCDB1}"/>
              </a:ext>
            </a:extLst>
          </p:cNvPr>
          <p:cNvSpPr txBox="1"/>
          <p:nvPr/>
        </p:nvSpPr>
        <p:spPr>
          <a:xfrm>
            <a:off x="0" y="3290501"/>
            <a:ext cx="233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군집 분석이란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범주에 대한 사전 정보가 없는 경우 주어진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관측값들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사이의 거리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, 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유사성을 이용하여 전체 데이터를 몇 개의 집단으로 그룹화해서 각 집단의 성격을 파악하고 데이터에 대한 이해를 돕고자 하는 분석 기법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C35AF-88B1-EF9C-EB2F-B9F7D5CDE238}"/>
              </a:ext>
            </a:extLst>
          </p:cNvPr>
          <p:cNvSpPr/>
          <p:nvPr/>
        </p:nvSpPr>
        <p:spPr>
          <a:xfrm>
            <a:off x="6810376" y="3465202"/>
            <a:ext cx="4379494" cy="17587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군집분석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B701AB-CA98-6707-2DD4-955E80AD48B7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CB80A-D9E5-9622-0291-7BB3B56A7B27}"/>
              </a:ext>
            </a:extLst>
          </p:cNvPr>
          <p:cNvSpPr txBox="1"/>
          <p:nvPr/>
        </p:nvSpPr>
        <p:spPr>
          <a:xfrm>
            <a:off x="4229724" y="1008635"/>
            <a:ext cx="344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K-means clustering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D279B-49B5-76F6-0B66-857125188F48}"/>
              </a:ext>
            </a:extLst>
          </p:cNvPr>
          <p:cNvSpPr txBox="1"/>
          <p:nvPr/>
        </p:nvSpPr>
        <p:spPr>
          <a:xfrm>
            <a:off x="2556958" y="1938961"/>
            <a:ext cx="578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</a:t>
            </a:r>
            <a:r>
              <a:rPr lang="ko-KR" altLang="en-US" sz="2000" dirty="0"/>
              <a:t>개의 중심점을 이용해 군집을 만드는 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D97BC5-861B-3AEC-5AEB-7D42BF99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85" y="3333147"/>
            <a:ext cx="5857208" cy="2843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27080A-D9B7-66E0-1BFD-E82598D739CE}"/>
              </a:ext>
            </a:extLst>
          </p:cNvPr>
          <p:cNvSpPr txBox="1"/>
          <p:nvPr/>
        </p:nvSpPr>
        <p:spPr>
          <a:xfrm>
            <a:off x="2583692" y="2578725"/>
            <a:ext cx="578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54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E23C71-FEBC-439C-B812-2A537D8BBD8B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전체 데이터 셋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F7469-2456-43F3-B9C0-EFF8A578689A}"/>
              </a:ext>
            </a:extLst>
          </p:cNvPr>
          <p:cNvSpPr txBox="1"/>
          <p:nvPr/>
        </p:nvSpPr>
        <p:spPr>
          <a:xfrm>
            <a:off x="0" y="3290501"/>
            <a:ext cx="233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+mj-lt"/>
              </a:rPr>
              <a:t>Log_data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에 나열된 </a:t>
            </a:r>
            <a:r>
              <a:rPr lang="en-US" altLang="ko-KR" sz="1200" dirty="0" err="1">
                <a:solidFill>
                  <a:schemeClr val="bg1"/>
                </a:solidFill>
                <a:latin typeface="+mj-lt"/>
              </a:rPr>
              <a:t>user_id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별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event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들의 데이터를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+mj-lt"/>
              </a:rPr>
              <a:t>User_id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별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event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들의 총 횟수로 변형하였다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그리고 주어진 세개의 데이터에서 공통된 열을 기준으로 합해서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integrated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파일을 형성하였다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  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6639020-6C4B-6490-4A25-555E3C03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23" y="510463"/>
            <a:ext cx="828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17D4E7BB-64E9-AC24-7950-D5A89587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88" y="2841939"/>
            <a:ext cx="828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9EB5EBE8-9125-2F7D-C834-E23E707C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88" y="5210475"/>
            <a:ext cx="828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6B6F80-3AD9-CECA-AE7C-33FA416FB6DF}"/>
              </a:ext>
            </a:extLst>
          </p:cNvPr>
          <p:cNvCxnSpPr>
            <a:cxnSpLocks/>
          </p:cNvCxnSpPr>
          <p:nvPr/>
        </p:nvCxnSpPr>
        <p:spPr>
          <a:xfrm>
            <a:off x="3871125" y="1970286"/>
            <a:ext cx="0" cy="670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6D8154-83D2-D3B5-269A-6C8D48CC77EE}"/>
              </a:ext>
            </a:extLst>
          </p:cNvPr>
          <p:cNvSpPr/>
          <p:nvPr/>
        </p:nvSpPr>
        <p:spPr>
          <a:xfrm>
            <a:off x="4858539" y="3018971"/>
            <a:ext cx="1484768" cy="58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70B04953-4F72-967D-C840-E31E56A3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2103916"/>
            <a:ext cx="1656137" cy="18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ABC206-680F-A955-C309-A3F7AF42BD06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56157-D9BF-9F4E-EB35-9912E5CBC105}"/>
              </a:ext>
            </a:extLst>
          </p:cNvPr>
          <p:cNvSpPr txBox="1"/>
          <p:nvPr/>
        </p:nvSpPr>
        <p:spPr>
          <a:xfrm>
            <a:off x="2986215" y="1539399"/>
            <a:ext cx="1769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1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user_spec</a:t>
            </a:r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182.9MB</a:t>
            </a:r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2C82-28E6-65CD-2589-00F05AC0732D}"/>
              </a:ext>
            </a:extLst>
          </p:cNvPr>
          <p:cNvSpPr txBox="1"/>
          <p:nvPr/>
        </p:nvSpPr>
        <p:spPr>
          <a:xfrm>
            <a:off x="3156078" y="3948164"/>
            <a:ext cx="1769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2.loan_result</a:t>
            </a:r>
          </a:p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677.4MB</a:t>
            </a:r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767AE8-93EF-7975-0605-A70E902C40D3}"/>
              </a:ext>
            </a:extLst>
          </p:cNvPr>
          <p:cNvCxnSpPr>
            <a:cxnSpLocks/>
          </p:cNvCxnSpPr>
          <p:nvPr/>
        </p:nvCxnSpPr>
        <p:spPr>
          <a:xfrm>
            <a:off x="3916632" y="4379051"/>
            <a:ext cx="0" cy="670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5C130C-E320-F33E-42A0-D4B9CDAFF29E}"/>
              </a:ext>
            </a:extLst>
          </p:cNvPr>
          <p:cNvSpPr txBox="1"/>
          <p:nvPr/>
        </p:nvSpPr>
        <p:spPr>
          <a:xfrm>
            <a:off x="3031722" y="6281768"/>
            <a:ext cx="1769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en-US" altLang="ko-KR" sz="11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user_event</a:t>
            </a:r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16.9MB</a:t>
            </a:r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1293B846-8796-7EBD-AEB8-73BE99E2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39" y="5361936"/>
            <a:ext cx="487476" cy="55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4F3149-9BB4-CA5B-1E4A-12E3C5D70F6A}"/>
              </a:ext>
            </a:extLst>
          </p:cNvPr>
          <p:cNvCxnSpPr/>
          <p:nvPr/>
        </p:nvCxnSpPr>
        <p:spPr>
          <a:xfrm>
            <a:off x="3060956" y="5681963"/>
            <a:ext cx="300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71C48F-3D1D-479D-85D9-2C762B31C313}"/>
              </a:ext>
            </a:extLst>
          </p:cNvPr>
          <p:cNvSpPr txBox="1"/>
          <p:nvPr/>
        </p:nvSpPr>
        <p:spPr>
          <a:xfrm>
            <a:off x="2009967" y="6069050"/>
            <a:ext cx="1769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en-US" altLang="ko-KR" sz="11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log_data</a:t>
            </a:r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1100" dirty="0">
                <a:latin typeface="돋움체" panose="020B0609000101010101" pitchFamily="49" charset="-127"/>
                <a:ea typeface="돋움체" panose="020B0609000101010101" pitchFamily="49" charset="-127"/>
              </a:rPr>
              <a:t>677.4MB</a:t>
            </a:r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0B6C2-7297-FB8B-D7AB-72353599C3E3}"/>
              </a:ext>
            </a:extLst>
          </p:cNvPr>
          <p:cNvSpPr txBox="1"/>
          <p:nvPr/>
        </p:nvSpPr>
        <p:spPr>
          <a:xfrm>
            <a:off x="5186585" y="3607881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병합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95303-9F8B-B97E-A632-6092DFE65235}"/>
              </a:ext>
            </a:extLst>
          </p:cNvPr>
          <p:cNvSpPr txBox="1"/>
          <p:nvPr/>
        </p:nvSpPr>
        <p:spPr>
          <a:xfrm>
            <a:off x="6909650" y="4102843"/>
            <a:ext cx="1769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integrated</a:t>
            </a:r>
          </a:p>
          <a:p>
            <a:pPr algn="ctr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1.31GB</a:t>
            </a:r>
            <a:endParaRPr lang="ko-KR" altLang="en-US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CF5F-D220-2E44-D122-AEE6EE009072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파생변수  추가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+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비선형함수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39BDC-A7EA-5F71-C6A1-703458BD9088}"/>
              </a:ext>
            </a:extLst>
          </p:cNvPr>
          <p:cNvSpPr txBox="1"/>
          <p:nvPr/>
        </p:nvSpPr>
        <p:spPr>
          <a:xfrm>
            <a:off x="0" y="3290501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파생변수 설명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B1E51B-4E71-7EF0-4084-854BE7B600EE}"/>
              </a:ext>
            </a:extLst>
          </p:cNvPr>
          <p:cNvSpPr/>
          <p:nvPr/>
        </p:nvSpPr>
        <p:spPr>
          <a:xfrm>
            <a:off x="3770742" y="98375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3328-3C11-456B-645E-860AA2F67C83}"/>
              </a:ext>
            </a:extLst>
          </p:cNvPr>
          <p:cNvSpPr/>
          <p:nvPr/>
        </p:nvSpPr>
        <p:spPr>
          <a:xfrm>
            <a:off x="5332488" y="98375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17D1B-8733-4F37-2C96-F1AEBBCDBBC5}"/>
              </a:ext>
            </a:extLst>
          </p:cNvPr>
          <p:cNvSpPr/>
          <p:nvPr/>
        </p:nvSpPr>
        <p:spPr>
          <a:xfrm>
            <a:off x="6894234" y="98375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22111-9629-C0C1-3F1D-31825D414F40}"/>
              </a:ext>
            </a:extLst>
          </p:cNvPr>
          <p:cNvSpPr/>
          <p:nvPr/>
        </p:nvSpPr>
        <p:spPr>
          <a:xfrm>
            <a:off x="3770742" y="1373404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3CFD53-BD20-E75C-8860-D385B438A6C3}"/>
              </a:ext>
            </a:extLst>
          </p:cNvPr>
          <p:cNvSpPr/>
          <p:nvPr/>
        </p:nvSpPr>
        <p:spPr>
          <a:xfrm>
            <a:off x="5332488" y="1373404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F30ACA-01AA-2386-8251-2F0F35EF576F}"/>
              </a:ext>
            </a:extLst>
          </p:cNvPr>
          <p:cNvSpPr/>
          <p:nvPr/>
        </p:nvSpPr>
        <p:spPr>
          <a:xfrm>
            <a:off x="6894234" y="1373404"/>
            <a:ext cx="1272036" cy="10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F44DB-9F69-6014-0F9C-08885C584863}"/>
              </a:ext>
            </a:extLst>
          </p:cNvPr>
          <p:cNvSpPr txBox="1"/>
          <p:nvPr/>
        </p:nvSpPr>
        <p:spPr>
          <a:xfrm>
            <a:off x="5091199" y="261013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42457-FE1C-17D5-3D0E-9EC0AEA9CEA7}"/>
              </a:ext>
            </a:extLst>
          </p:cNvPr>
          <p:cNvSpPr txBox="1"/>
          <p:nvPr/>
        </p:nvSpPr>
        <p:spPr>
          <a:xfrm>
            <a:off x="2659548" y="110346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Is_applied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19FA95F-75B8-8A9B-2778-2F6CA34978EE}"/>
              </a:ext>
            </a:extLst>
          </p:cNvPr>
          <p:cNvSpPr/>
          <p:nvPr/>
        </p:nvSpPr>
        <p:spPr>
          <a:xfrm rot="5400000">
            <a:off x="5233609" y="3216165"/>
            <a:ext cx="880884" cy="58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FDA4D7-05A7-E6F5-8D08-F05C083522AF}"/>
              </a:ext>
            </a:extLst>
          </p:cNvPr>
          <p:cNvSpPr/>
          <p:nvPr/>
        </p:nvSpPr>
        <p:spPr>
          <a:xfrm>
            <a:off x="4303948" y="4069370"/>
            <a:ext cx="2740206" cy="14811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파생 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CF5F-D220-2E44-D122-AEE6EE009072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파생변수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&amp;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비선형함수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?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추가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39BDC-A7EA-5F71-C6A1-703458BD9088}"/>
              </a:ext>
            </a:extLst>
          </p:cNvPr>
          <p:cNvSpPr txBox="1"/>
          <p:nvPr/>
        </p:nvSpPr>
        <p:spPr>
          <a:xfrm>
            <a:off x="0" y="3290501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더미변수 설명</a:t>
            </a:r>
            <a:endParaRPr lang="en-US" altLang="ko-KR" sz="1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3E4761FA-8661-E067-E569-52B9D5E6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84196"/>
              </p:ext>
            </p:extLst>
          </p:nvPr>
        </p:nvGraphicFramePr>
        <p:xfrm>
          <a:off x="2507812" y="309880"/>
          <a:ext cx="6636188" cy="559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9926">
                  <a:extLst>
                    <a:ext uri="{9D8B030D-6E8A-4147-A177-3AD203B41FA5}">
                      <a16:colId xmlns:a16="http://schemas.microsoft.com/office/drawing/2014/main" val="4226476531"/>
                    </a:ext>
                  </a:extLst>
                </a:gridCol>
                <a:gridCol w="2158891">
                  <a:extLst>
                    <a:ext uri="{9D8B030D-6E8A-4147-A177-3AD203B41FA5}">
                      <a16:colId xmlns:a16="http://schemas.microsoft.com/office/drawing/2014/main" val="3936907710"/>
                    </a:ext>
                  </a:extLst>
                </a:gridCol>
                <a:gridCol w="1967371">
                  <a:extLst>
                    <a:ext uri="{9D8B030D-6E8A-4147-A177-3AD203B41FA5}">
                      <a16:colId xmlns:a16="http://schemas.microsoft.com/office/drawing/2014/main" val="141157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더미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03626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loanapply_insert_time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is_Monday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8136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is_weekend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5150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Employment_type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is_job_regular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4813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is_job_etc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정규직 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3599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Houseown_type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is_house_own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967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Is_house_lent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전월세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9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Is_purpose_living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생활비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784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Income_type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Is_earned_income1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직장가입자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대보험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7283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Is_earned_income2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직장가입자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대보험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Insert_time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Is_after_16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Insert_time</a:t>
                      </a:r>
                      <a:r>
                        <a:rPr lang="en-US" altLang="ko-KR" dirty="0"/>
                        <a:t> &gt;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Bank_id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Is_goodbank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Bank_id</a:t>
                      </a:r>
                      <a:r>
                        <a:rPr lang="en-US" altLang="ko-KR" dirty="0"/>
                        <a:t> =4,16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Is_goodprod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Product_id</a:t>
                      </a:r>
                      <a:r>
                        <a:rPr lang="en-US" altLang="ko-KR" dirty="0"/>
                        <a:t>=24,47,84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2770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5C34C7-D48F-DA94-311E-04A796C14F77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원석</a:t>
            </a:r>
          </a:p>
        </p:txBody>
      </p:sp>
    </p:spTree>
    <p:extLst>
      <p:ext uri="{BB962C8B-B14F-4D97-AF65-F5344CB8AC3E}">
        <p14:creationId xmlns:p14="http://schemas.microsoft.com/office/powerpoint/2010/main" val="264480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C3E77-A0BF-7FC4-7AF2-4A8651A020AF}"/>
              </a:ext>
            </a:extLst>
          </p:cNvPr>
          <p:cNvSpPr txBox="1"/>
          <p:nvPr/>
        </p:nvSpPr>
        <p:spPr>
          <a:xfrm>
            <a:off x="0" y="3290501"/>
            <a:ext cx="23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+mj-lt"/>
              </a:rPr>
              <a:t>Is_applied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가 </a:t>
            </a:r>
            <a:r>
              <a:rPr lang="ko-KR" altLang="en-US" sz="1200" dirty="0" err="1">
                <a:solidFill>
                  <a:schemeClr val="bg1"/>
                </a:solidFill>
                <a:latin typeface="+mj-lt"/>
              </a:rPr>
              <a:t>결측값인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 것을 기준으로 구분한 학습용 데이터셋과 테스트 데이터셋의 크기는 다음과 같다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F60CAF-33A0-B78D-6427-5B9B9E2B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23137"/>
              </p:ext>
            </p:extLst>
          </p:nvPr>
        </p:nvGraphicFramePr>
        <p:xfrm>
          <a:off x="3572385" y="2284388"/>
          <a:ext cx="4266984" cy="248019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422328">
                  <a:extLst>
                    <a:ext uri="{9D8B030D-6E8A-4147-A177-3AD203B41FA5}">
                      <a16:colId xmlns:a16="http://schemas.microsoft.com/office/drawing/2014/main" val="1053364601"/>
                    </a:ext>
                  </a:extLst>
                </a:gridCol>
                <a:gridCol w="1422328">
                  <a:extLst>
                    <a:ext uri="{9D8B030D-6E8A-4147-A177-3AD203B41FA5}">
                      <a16:colId xmlns:a16="http://schemas.microsoft.com/office/drawing/2014/main" val="4194628413"/>
                    </a:ext>
                  </a:extLst>
                </a:gridCol>
                <a:gridCol w="1422328">
                  <a:extLst>
                    <a:ext uri="{9D8B030D-6E8A-4147-A177-3AD203B41FA5}">
                      <a16:colId xmlns:a16="http://schemas.microsoft.com/office/drawing/2014/main" val="763174333"/>
                    </a:ext>
                  </a:extLst>
                </a:gridCol>
              </a:tblGrid>
              <a:tr h="62008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학습용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97947"/>
                  </a:ext>
                </a:extLst>
              </a:tr>
              <a:tr h="930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변수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867606"/>
                  </a:ext>
                </a:extLst>
              </a:tr>
              <a:tr h="930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행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10270011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3257239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85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2A4021-04C7-7417-B440-577C09BEE86D}"/>
              </a:ext>
            </a:extLst>
          </p:cNvPr>
          <p:cNvSpPr/>
          <p:nvPr/>
        </p:nvSpPr>
        <p:spPr>
          <a:xfrm>
            <a:off x="6636190" y="-1"/>
            <a:ext cx="2507810" cy="1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원석</a:t>
            </a:r>
            <a:endParaRPr lang="en-US" altLang="ko-KR" dirty="0"/>
          </a:p>
          <a:p>
            <a:pPr algn="ctr"/>
            <a:r>
              <a:rPr lang="en-US" altLang="ko-KR" dirty="0" err="1"/>
              <a:t>Integreated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8316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868</Words>
  <Application>Microsoft Office PowerPoint</Application>
  <PresentationFormat>화면 슬라이드 쇼(4:3)</PresentationFormat>
  <Paragraphs>242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돋움체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167</cp:revision>
  <dcterms:created xsi:type="dcterms:W3CDTF">2021-08-31T02:13:16Z</dcterms:created>
  <dcterms:modified xsi:type="dcterms:W3CDTF">2022-10-07T12:56:27Z</dcterms:modified>
</cp:coreProperties>
</file>