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6"/>
  </p:notesMasterIdLst>
  <p:sldIdLst>
    <p:sldId id="256" r:id="rId3"/>
    <p:sldId id="257" r:id="rId4"/>
    <p:sldId id="286" r:id="rId5"/>
    <p:sldId id="305" r:id="rId6"/>
    <p:sldId id="287" r:id="rId7"/>
    <p:sldId id="276" r:id="rId8"/>
    <p:sldId id="288" r:id="rId9"/>
    <p:sldId id="284" r:id="rId10"/>
    <p:sldId id="285" r:id="rId11"/>
    <p:sldId id="265" r:id="rId12"/>
    <p:sldId id="268" r:id="rId13"/>
    <p:sldId id="297" r:id="rId14"/>
    <p:sldId id="292" r:id="rId15"/>
    <p:sldId id="295" r:id="rId16"/>
    <p:sldId id="296" r:id="rId17"/>
    <p:sldId id="293" r:id="rId18"/>
    <p:sldId id="298" r:id="rId19"/>
    <p:sldId id="301" r:id="rId20"/>
    <p:sldId id="302" r:id="rId21"/>
    <p:sldId id="304" r:id="rId22"/>
    <p:sldId id="289" r:id="rId23"/>
    <p:sldId id="280" r:id="rId24"/>
    <p:sldId id="279" r:id="rId25"/>
    <p:sldId id="300" r:id="rId26"/>
    <p:sldId id="282" r:id="rId27"/>
    <p:sldId id="283" r:id="rId28"/>
    <p:sldId id="307" r:id="rId29"/>
    <p:sldId id="290" r:id="rId30"/>
    <p:sldId id="264" r:id="rId31"/>
    <p:sldId id="281" r:id="rId32"/>
    <p:sldId id="291" r:id="rId33"/>
    <p:sldId id="275" r:id="rId34"/>
    <p:sldId id="306" r:id="rId3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Tristan FS [Student]" initials="L[" lastIdx="12" clrIdx="0">
    <p:extLst>
      <p:ext uri="{19B8F6BF-5375-455C-9EA6-DF929625EA0E}">
        <p15:presenceInfo xmlns:p15="http://schemas.microsoft.com/office/powerpoint/2012/main" userId="S::17082871d@connect.polyu.hk::d74a2ad5-dfc8-4e18-ad2e-6fb81b7dd96a" providerId="AD"/>
      </p:ext>
    </p:extLst>
  </p:cmAuthor>
  <p:cmAuthor id="2" name="HONG, Jiseok [Student]" initials="H[" lastIdx="1" clrIdx="1">
    <p:extLst>
      <p:ext uri="{19B8F6BF-5375-455C-9EA6-DF929625EA0E}">
        <p15:presenceInfo xmlns:p15="http://schemas.microsoft.com/office/powerpoint/2012/main" userId="S::15100845d@connect.polyu.hk::cf70f5d8-e81f-4f8f-8d1b-a53bf9fab0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28" d="100"/>
          <a:sy n="128" d="100"/>
        </p:scale>
        <p:origin x="176" y="6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G, junyoung [Student]" userId="4ef59c1a-7641-4d3f-8acf-53f66e390edf" providerId="ADAL" clId="{25B37210-E342-5446-BC83-7AD79E178E1A}"/>
    <pc:docChg chg="modSld">
      <pc:chgData name="BANG, junyoung [Student]" userId="4ef59c1a-7641-4d3f-8acf-53f66e390edf" providerId="ADAL" clId="{25B37210-E342-5446-BC83-7AD79E178E1A}" dt="2021-01-10T01:47:17.044" v="0" actId="14734"/>
      <pc:docMkLst>
        <pc:docMk/>
      </pc:docMkLst>
      <pc:sldChg chg="modSp mod">
        <pc:chgData name="BANG, junyoung [Student]" userId="4ef59c1a-7641-4d3f-8acf-53f66e390edf" providerId="ADAL" clId="{25B37210-E342-5446-BC83-7AD79E178E1A}" dt="2021-01-10T01:47:17.044" v="0" actId="14734"/>
        <pc:sldMkLst>
          <pc:docMk/>
          <pc:sldMk cId="2689773899" sldId="284"/>
        </pc:sldMkLst>
        <pc:graphicFrameChg chg="modGraphic">
          <ac:chgData name="BANG, junyoung [Student]" userId="4ef59c1a-7641-4d3f-8acf-53f66e390edf" providerId="ADAL" clId="{25B37210-E342-5446-BC83-7AD79E178E1A}" dt="2021-01-10T01:47:17.044" v="0" actId="14734"/>
          <ac:graphicFrameMkLst>
            <pc:docMk/>
            <pc:sldMk cId="2689773899" sldId="284"/>
            <ac:graphicFrameMk id="4" creationId="{0AC1CAE1-5CDC-4191-AC00-FD2006969975}"/>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1-12T03:11:40.940" idx="3">
    <p:pos x="10" y="10"/>
    <p:text>if put these two into one graph (bar plot + curve) would be better?
</p:text>
    <p:extLst>
      <p:ext uri="{C676402C-5697-4E1C-873F-D02D1690AC5C}">
        <p15:threadingInfo xmlns:p15="http://schemas.microsoft.com/office/powerpoint/2012/main" timeZoneBias="480"/>
      </p:ext>
    </p:extLst>
  </p:cm>
  <p:cm authorId="1" dt="2020-11-12T08:26:01.691" idx="7">
    <p:pos x="106" y="106"/>
    <p:text>this is on training data what about the test data? is there any null column that is in testing not training?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D0899-B8FF-124F-AEA0-D2039FD11B72}" type="doc">
      <dgm:prSet loTypeId="urn:microsoft.com/office/officeart/2005/8/layout/hProcess7" loCatId="" qsTypeId="urn:microsoft.com/office/officeart/2005/8/quickstyle/simple1" qsCatId="simple" csTypeId="urn:microsoft.com/office/officeart/2005/8/colors/accent1_2" csCatId="accent1" phldr="1"/>
      <dgm:spPr/>
      <dgm:t>
        <a:bodyPr/>
        <a:lstStyle/>
        <a:p>
          <a:endParaRPr lang="en-US"/>
        </a:p>
      </dgm:t>
    </dgm:pt>
    <dgm:pt modelId="{DE2CCE12-6BCB-AF4D-89B7-E2B4C7644161}">
      <dgm:prSet phldrT="[Text]"/>
      <dgm:spPr/>
      <dgm:t>
        <a:bodyPr/>
        <a:lstStyle/>
        <a:p>
          <a:r>
            <a:rPr lang="en-US"/>
            <a:t>Simple models</a:t>
          </a:r>
        </a:p>
      </dgm:t>
    </dgm:pt>
    <dgm:pt modelId="{A6885827-06A8-BD40-BC81-F44F772D0292}" type="parTrans" cxnId="{5A642993-F2F5-764B-A02F-4D2B3EF1905B}">
      <dgm:prSet/>
      <dgm:spPr/>
      <dgm:t>
        <a:bodyPr/>
        <a:lstStyle/>
        <a:p>
          <a:endParaRPr lang="en-US"/>
        </a:p>
      </dgm:t>
    </dgm:pt>
    <dgm:pt modelId="{D8C4443E-1588-A744-9D5D-01E32630A5DB}" type="sibTrans" cxnId="{5A642993-F2F5-764B-A02F-4D2B3EF1905B}">
      <dgm:prSet/>
      <dgm:spPr/>
      <dgm:t>
        <a:bodyPr/>
        <a:lstStyle/>
        <a:p>
          <a:endParaRPr lang="en-US"/>
        </a:p>
      </dgm:t>
    </dgm:pt>
    <dgm:pt modelId="{2E96ED60-B503-6C40-BE5C-79514D6F8BE4}">
      <dgm:prSet phldrT="[Text]"/>
      <dgm:spPr/>
      <dgm:t>
        <a:bodyPr/>
        <a:lstStyle/>
        <a:p>
          <a:r>
            <a:rPr lang="en-US"/>
            <a:t>Logistic Regression</a:t>
          </a:r>
        </a:p>
      </dgm:t>
    </dgm:pt>
    <dgm:pt modelId="{F8B5BAFB-01B0-124B-8F49-7DEDB9205C96}" type="parTrans" cxnId="{1830E056-48BB-6C43-863A-A393BE46D08F}">
      <dgm:prSet/>
      <dgm:spPr/>
      <dgm:t>
        <a:bodyPr/>
        <a:lstStyle/>
        <a:p>
          <a:endParaRPr lang="en-US"/>
        </a:p>
      </dgm:t>
    </dgm:pt>
    <dgm:pt modelId="{654BC604-DDB2-604E-A1F8-6CF6C47BD2E4}" type="sibTrans" cxnId="{1830E056-48BB-6C43-863A-A393BE46D08F}">
      <dgm:prSet/>
      <dgm:spPr/>
      <dgm:t>
        <a:bodyPr/>
        <a:lstStyle/>
        <a:p>
          <a:endParaRPr lang="en-US"/>
        </a:p>
      </dgm:t>
    </dgm:pt>
    <dgm:pt modelId="{AC152DBF-96F4-FB45-B860-A01B215C615A}">
      <dgm:prSet phldrT="[Text]"/>
      <dgm:spPr/>
      <dgm:t>
        <a:bodyPr/>
        <a:lstStyle/>
        <a:p>
          <a:r>
            <a:rPr lang="en-US"/>
            <a:t>Ensemble mechanisms </a:t>
          </a:r>
        </a:p>
      </dgm:t>
    </dgm:pt>
    <dgm:pt modelId="{35883353-AA8E-7842-972C-1012FF8572AC}" type="parTrans" cxnId="{18C9FEDE-4557-6946-8748-EE3910C5DF68}">
      <dgm:prSet/>
      <dgm:spPr/>
      <dgm:t>
        <a:bodyPr/>
        <a:lstStyle/>
        <a:p>
          <a:endParaRPr lang="en-US"/>
        </a:p>
      </dgm:t>
    </dgm:pt>
    <dgm:pt modelId="{C4F6D146-24A4-4749-BFE6-3082CD8BC717}" type="sibTrans" cxnId="{18C9FEDE-4557-6946-8748-EE3910C5DF68}">
      <dgm:prSet/>
      <dgm:spPr/>
      <dgm:t>
        <a:bodyPr/>
        <a:lstStyle/>
        <a:p>
          <a:endParaRPr lang="en-US"/>
        </a:p>
      </dgm:t>
    </dgm:pt>
    <dgm:pt modelId="{76699BF5-44D4-F341-A5E4-0A76D6B429D4}">
      <dgm:prSet phldrT="[Text]"/>
      <dgm:spPr/>
      <dgm:t>
        <a:bodyPr/>
        <a:lstStyle/>
        <a:p>
          <a:r>
            <a:rPr lang="en-US"/>
            <a:t>Boosting</a:t>
          </a:r>
        </a:p>
      </dgm:t>
    </dgm:pt>
    <dgm:pt modelId="{81A53047-AF36-D34D-B766-5E5AB2A566EA}" type="parTrans" cxnId="{FF878A45-0724-E346-B429-AF031B2D495B}">
      <dgm:prSet/>
      <dgm:spPr/>
      <dgm:t>
        <a:bodyPr/>
        <a:lstStyle/>
        <a:p>
          <a:endParaRPr lang="en-US"/>
        </a:p>
      </dgm:t>
    </dgm:pt>
    <dgm:pt modelId="{4F015125-1AB4-B844-A9AC-30543EF72841}" type="sibTrans" cxnId="{FF878A45-0724-E346-B429-AF031B2D495B}">
      <dgm:prSet/>
      <dgm:spPr/>
      <dgm:t>
        <a:bodyPr/>
        <a:lstStyle/>
        <a:p>
          <a:endParaRPr lang="en-US"/>
        </a:p>
      </dgm:t>
    </dgm:pt>
    <dgm:pt modelId="{30460226-C765-2949-9665-91C11CB52E1F}">
      <dgm:prSet phldrT="[Text]"/>
      <dgm:spPr/>
      <dgm:t>
        <a:bodyPr/>
        <a:lstStyle/>
        <a:p>
          <a:r>
            <a:rPr lang="en-US"/>
            <a:t>Various Tuning Techniques</a:t>
          </a:r>
        </a:p>
      </dgm:t>
    </dgm:pt>
    <dgm:pt modelId="{E5D5196F-03F1-474E-9592-7066737B034B}" type="parTrans" cxnId="{0A1AA799-0798-1C45-B66B-78AFDA2B2CC9}">
      <dgm:prSet/>
      <dgm:spPr/>
      <dgm:t>
        <a:bodyPr/>
        <a:lstStyle/>
        <a:p>
          <a:endParaRPr lang="en-US"/>
        </a:p>
      </dgm:t>
    </dgm:pt>
    <dgm:pt modelId="{8D54BDC3-A1C9-1F47-967C-7BCAB741222B}" type="sibTrans" cxnId="{0A1AA799-0798-1C45-B66B-78AFDA2B2CC9}">
      <dgm:prSet/>
      <dgm:spPr/>
      <dgm:t>
        <a:bodyPr/>
        <a:lstStyle/>
        <a:p>
          <a:endParaRPr lang="en-US"/>
        </a:p>
      </dgm:t>
    </dgm:pt>
    <dgm:pt modelId="{34CC4999-4C13-004B-9DEC-F462B4235565}">
      <dgm:prSet phldrT="[Text]"/>
      <dgm:spPr/>
      <dgm:t>
        <a:bodyPr/>
        <a:lstStyle/>
        <a:p>
          <a:r>
            <a:rPr lang="en-US"/>
            <a:t>Scaling</a:t>
          </a:r>
        </a:p>
        <a:p>
          <a:r>
            <a:rPr lang="en-US"/>
            <a:t>Cross-Validation</a:t>
          </a:r>
        </a:p>
        <a:p>
          <a:r>
            <a:rPr lang="en-US"/>
            <a:t>Hyperparameter Tuning</a:t>
          </a:r>
        </a:p>
        <a:p>
          <a:r>
            <a:rPr lang="en-US"/>
            <a:t>Pipeline</a:t>
          </a:r>
        </a:p>
      </dgm:t>
    </dgm:pt>
    <dgm:pt modelId="{DBD07FB1-4468-FB44-86A7-0D25F7BA7F78}" type="parTrans" cxnId="{8B633B4D-C1AE-624A-B889-9CF3EE2FC994}">
      <dgm:prSet/>
      <dgm:spPr/>
      <dgm:t>
        <a:bodyPr/>
        <a:lstStyle/>
        <a:p>
          <a:endParaRPr lang="en-US"/>
        </a:p>
      </dgm:t>
    </dgm:pt>
    <dgm:pt modelId="{FCAE1949-4C7E-3F44-AEC9-AEAD4B1633C9}" type="sibTrans" cxnId="{8B633B4D-C1AE-624A-B889-9CF3EE2FC994}">
      <dgm:prSet/>
      <dgm:spPr/>
      <dgm:t>
        <a:bodyPr/>
        <a:lstStyle/>
        <a:p>
          <a:endParaRPr lang="en-US"/>
        </a:p>
      </dgm:t>
    </dgm:pt>
    <dgm:pt modelId="{4E759984-71D6-D34E-A8FD-40D5428498E8}">
      <dgm:prSet phldrT="[Text]"/>
      <dgm:spPr/>
      <dgm:t>
        <a:bodyPr/>
        <a:lstStyle/>
        <a:p>
          <a:r>
            <a:rPr lang="en-US"/>
            <a:t>SVM</a:t>
          </a:r>
        </a:p>
      </dgm:t>
    </dgm:pt>
    <dgm:pt modelId="{39EED527-5F8E-0D43-BA2F-67A845EF51BE}" type="parTrans" cxnId="{5C890C11-B402-794F-84D0-9F49C79E06A3}">
      <dgm:prSet/>
      <dgm:spPr/>
      <dgm:t>
        <a:bodyPr/>
        <a:lstStyle/>
        <a:p>
          <a:endParaRPr lang="en-US"/>
        </a:p>
      </dgm:t>
    </dgm:pt>
    <dgm:pt modelId="{EE887198-653F-5148-899D-9BE39B1E74B7}" type="sibTrans" cxnId="{5C890C11-B402-794F-84D0-9F49C79E06A3}">
      <dgm:prSet/>
      <dgm:spPr/>
      <dgm:t>
        <a:bodyPr/>
        <a:lstStyle/>
        <a:p>
          <a:endParaRPr lang="en-US"/>
        </a:p>
      </dgm:t>
    </dgm:pt>
    <dgm:pt modelId="{C390628A-D059-7F4C-9A8B-5465B7B8ABD1}">
      <dgm:prSet phldrT="[Text]"/>
      <dgm:spPr/>
      <dgm:t>
        <a:bodyPr/>
        <a:lstStyle/>
        <a:p>
          <a:r>
            <a:rPr lang="en-US"/>
            <a:t>Decision Tree</a:t>
          </a:r>
        </a:p>
      </dgm:t>
    </dgm:pt>
    <dgm:pt modelId="{7A47620F-85FE-7242-B250-083AAAEAFD15}" type="parTrans" cxnId="{AF79796B-17A2-3C4E-A390-4AC98AF6908F}">
      <dgm:prSet/>
      <dgm:spPr/>
      <dgm:t>
        <a:bodyPr/>
        <a:lstStyle/>
        <a:p>
          <a:endParaRPr lang="en-US"/>
        </a:p>
      </dgm:t>
    </dgm:pt>
    <dgm:pt modelId="{13CCB552-D472-3C48-9778-9A8EC65CECC7}" type="sibTrans" cxnId="{AF79796B-17A2-3C4E-A390-4AC98AF6908F}">
      <dgm:prSet/>
      <dgm:spPr/>
      <dgm:t>
        <a:bodyPr/>
        <a:lstStyle/>
        <a:p>
          <a:endParaRPr lang="en-US"/>
        </a:p>
      </dgm:t>
    </dgm:pt>
    <dgm:pt modelId="{3E53C2F1-867B-B04E-AF98-D87DACD855A7}">
      <dgm:prSet phldrT="[Text]"/>
      <dgm:spPr/>
      <dgm:t>
        <a:bodyPr/>
        <a:lstStyle/>
        <a:p>
          <a:r>
            <a:rPr lang="en-US"/>
            <a:t>Random Forest</a:t>
          </a:r>
        </a:p>
      </dgm:t>
    </dgm:pt>
    <dgm:pt modelId="{68619BE9-05DF-E448-9FEB-E1A8011DDA99}" type="parTrans" cxnId="{7156106F-806D-124F-9344-E768C143FB5E}">
      <dgm:prSet/>
      <dgm:spPr/>
      <dgm:t>
        <a:bodyPr/>
        <a:lstStyle/>
        <a:p>
          <a:endParaRPr lang="en-US"/>
        </a:p>
      </dgm:t>
    </dgm:pt>
    <dgm:pt modelId="{6566AE10-01F0-644E-87EE-C8B5B3977825}" type="sibTrans" cxnId="{7156106F-806D-124F-9344-E768C143FB5E}">
      <dgm:prSet/>
      <dgm:spPr/>
      <dgm:t>
        <a:bodyPr/>
        <a:lstStyle/>
        <a:p>
          <a:endParaRPr lang="en-US"/>
        </a:p>
      </dgm:t>
    </dgm:pt>
    <dgm:pt modelId="{0ADE86F4-C90F-4D42-BE6E-880BE50FBF6B}">
      <dgm:prSet phldrT="[Text]"/>
      <dgm:spPr/>
      <dgm:t>
        <a:bodyPr/>
        <a:lstStyle/>
        <a:p>
          <a:r>
            <a:rPr lang="en-US"/>
            <a:t>Bagging</a:t>
          </a:r>
        </a:p>
      </dgm:t>
    </dgm:pt>
    <dgm:pt modelId="{EED7BF9D-96B3-422E-AB94-5A081EB038DC}" type="parTrans" cxnId="{BFD8AD7D-21E9-B24F-B214-F89FC0B162F6}">
      <dgm:prSet/>
      <dgm:spPr/>
      <dgm:t>
        <a:bodyPr/>
        <a:lstStyle/>
        <a:p>
          <a:endParaRPr lang="en-US"/>
        </a:p>
      </dgm:t>
    </dgm:pt>
    <dgm:pt modelId="{57C85D69-4051-4BDB-A878-E8502D84C489}" type="sibTrans" cxnId="{BFD8AD7D-21E9-B24F-B214-F89FC0B162F6}">
      <dgm:prSet/>
      <dgm:spPr/>
      <dgm:t>
        <a:bodyPr/>
        <a:lstStyle/>
        <a:p>
          <a:endParaRPr lang="en-US"/>
        </a:p>
      </dgm:t>
    </dgm:pt>
    <dgm:pt modelId="{7AB9EDB7-E4C0-4350-BBAC-A013A34128CB}">
      <dgm:prSet phldrT="[Text]"/>
      <dgm:spPr/>
      <dgm:t>
        <a:bodyPr/>
        <a:lstStyle/>
        <a:p>
          <a:r>
            <a:rPr lang="en-US"/>
            <a:t>Voting</a:t>
          </a:r>
        </a:p>
      </dgm:t>
    </dgm:pt>
    <dgm:pt modelId="{9C97C96C-82CB-42A3-8B2A-C8A61284FCE3}" type="parTrans" cxnId="{18474568-F873-DC45-8C10-BFAD6CC662B6}">
      <dgm:prSet/>
      <dgm:spPr/>
      <dgm:t>
        <a:bodyPr/>
        <a:lstStyle/>
        <a:p>
          <a:endParaRPr lang="en-US"/>
        </a:p>
      </dgm:t>
    </dgm:pt>
    <dgm:pt modelId="{7B78B22E-72D2-4FB4-AE20-05788EDF7CA7}" type="sibTrans" cxnId="{18474568-F873-DC45-8C10-BFAD6CC662B6}">
      <dgm:prSet/>
      <dgm:spPr/>
      <dgm:t>
        <a:bodyPr/>
        <a:lstStyle/>
        <a:p>
          <a:endParaRPr lang="en-US"/>
        </a:p>
      </dgm:t>
    </dgm:pt>
    <dgm:pt modelId="{E2C469F0-D95F-3047-ACE1-D5571D543C71}" type="pres">
      <dgm:prSet presAssocID="{81ED0899-B8FF-124F-AEA0-D2039FD11B72}" presName="Name0" presStyleCnt="0">
        <dgm:presLayoutVars>
          <dgm:dir/>
          <dgm:animLvl val="lvl"/>
          <dgm:resizeHandles val="exact"/>
        </dgm:presLayoutVars>
      </dgm:prSet>
      <dgm:spPr/>
    </dgm:pt>
    <dgm:pt modelId="{48F9ADA8-A876-CB4B-B248-19949BEAA080}" type="pres">
      <dgm:prSet presAssocID="{DE2CCE12-6BCB-AF4D-89B7-E2B4C7644161}" presName="compositeNode" presStyleCnt="0">
        <dgm:presLayoutVars>
          <dgm:bulletEnabled val="1"/>
        </dgm:presLayoutVars>
      </dgm:prSet>
      <dgm:spPr/>
    </dgm:pt>
    <dgm:pt modelId="{D9F9484E-1590-0741-8BC9-1E55392EA722}" type="pres">
      <dgm:prSet presAssocID="{DE2CCE12-6BCB-AF4D-89B7-E2B4C7644161}" presName="bgRect" presStyleLbl="node1" presStyleIdx="0" presStyleCnt="3"/>
      <dgm:spPr/>
    </dgm:pt>
    <dgm:pt modelId="{32EE6CF2-5868-5B49-96C9-D06C033E2D68}" type="pres">
      <dgm:prSet presAssocID="{DE2CCE12-6BCB-AF4D-89B7-E2B4C7644161}" presName="parentNode" presStyleLbl="node1" presStyleIdx="0" presStyleCnt="3">
        <dgm:presLayoutVars>
          <dgm:chMax val="0"/>
          <dgm:bulletEnabled val="1"/>
        </dgm:presLayoutVars>
      </dgm:prSet>
      <dgm:spPr/>
    </dgm:pt>
    <dgm:pt modelId="{C2AAA75F-F2F2-A24A-943D-186F1B1228CD}" type="pres">
      <dgm:prSet presAssocID="{DE2CCE12-6BCB-AF4D-89B7-E2B4C7644161}" presName="childNode" presStyleLbl="node1" presStyleIdx="0" presStyleCnt="3">
        <dgm:presLayoutVars>
          <dgm:bulletEnabled val="1"/>
        </dgm:presLayoutVars>
      </dgm:prSet>
      <dgm:spPr/>
    </dgm:pt>
    <dgm:pt modelId="{A053DAAC-3B85-2840-8984-B47DBE18C82A}" type="pres">
      <dgm:prSet presAssocID="{D8C4443E-1588-A744-9D5D-01E32630A5DB}" presName="hSp" presStyleCnt="0"/>
      <dgm:spPr/>
    </dgm:pt>
    <dgm:pt modelId="{319E6C3B-F5E1-FB41-B45E-83C61A2C1704}" type="pres">
      <dgm:prSet presAssocID="{D8C4443E-1588-A744-9D5D-01E32630A5DB}" presName="vProcSp" presStyleCnt="0"/>
      <dgm:spPr/>
    </dgm:pt>
    <dgm:pt modelId="{C671A3FE-9CE1-B140-8105-FFFEC354BA33}" type="pres">
      <dgm:prSet presAssocID="{D8C4443E-1588-A744-9D5D-01E32630A5DB}" presName="vSp1" presStyleCnt="0"/>
      <dgm:spPr/>
    </dgm:pt>
    <dgm:pt modelId="{E218E367-B431-6E44-B440-407294055904}" type="pres">
      <dgm:prSet presAssocID="{D8C4443E-1588-A744-9D5D-01E32630A5DB}" presName="simulatedConn" presStyleLbl="solidFgAcc1" presStyleIdx="0" presStyleCnt="2"/>
      <dgm:spPr/>
    </dgm:pt>
    <dgm:pt modelId="{1EE32413-D875-2242-9566-FA989D8A57E7}" type="pres">
      <dgm:prSet presAssocID="{D8C4443E-1588-A744-9D5D-01E32630A5DB}" presName="vSp2" presStyleCnt="0"/>
      <dgm:spPr/>
    </dgm:pt>
    <dgm:pt modelId="{C06EEF93-E5EA-7A4F-B38C-E425C5FD78E2}" type="pres">
      <dgm:prSet presAssocID="{D8C4443E-1588-A744-9D5D-01E32630A5DB}" presName="sibTrans" presStyleCnt="0"/>
      <dgm:spPr/>
    </dgm:pt>
    <dgm:pt modelId="{B25CA216-B8C6-AA4D-86A6-6A0D85689A3F}" type="pres">
      <dgm:prSet presAssocID="{AC152DBF-96F4-FB45-B860-A01B215C615A}" presName="compositeNode" presStyleCnt="0">
        <dgm:presLayoutVars>
          <dgm:bulletEnabled val="1"/>
        </dgm:presLayoutVars>
      </dgm:prSet>
      <dgm:spPr/>
    </dgm:pt>
    <dgm:pt modelId="{022CB2E1-1977-EF4F-9485-A8B79B37980C}" type="pres">
      <dgm:prSet presAssocID="{AC152DBF-96F4-FB45-B860-A01B215C615A}" presName="bgRect" presStyleLbl="node1" presStyleIdx="1" presStyleCnt="3"/>
      <dgm:spPr/>
    </dgm:pt>
    <dgm:pt modelId="{D7161449-8039-A04F-A79C-764AF81BCE8E}" type="pres">
      <dgm:prSet presAssocID="{AC152DBF-96F4-FB45-B860-A01B215C615A}" presName="parentNode" presStyleLbl="node1" presStyleIdx="1" presStyleCnt="3">
        <dgm:presLayoutVars>
          <dgm:chMax val="0"/>
          <dgm:bulletEnabled val="1"/>
        </dgm:presLayoutVars>
      </dgm:prSet>
      <dgm:spPr/>
    </dgm:pt>
    <dgm:pt modelId="{1A322813-67C5-F642-BAA2-EADC7E6076EE}" type="pres">
      <dgm:prSet presAssocID="{AC152DBF-96F4-FB45-B860-A01B215C615A}" presName="childNode" presStyleLbl="node1" presStyleIdx="1" presStyleCnt="3">
        <dgm:presLayoutVars>
          <dgm:bulletEnabled val="1"/>
        </dgm:presLayoutVars>
      </dgm:prSet>
      <dgm:spPr/>
    </dgm:pt>
    <dgm:pt modelId="{91D8F89E-12A6-944B-AD65-6EE8FA3AEA2E}" type="pres">
      <dgm:prSet presAssocID="{C4F6D146-24A4-4749-BFE6-3082CD8BC717}" presName="hSp" presStyleCnt="0"/>
      <dgm:spPr/>
    </dgm:pt>
    <dgm:pt modelId="{73EF80AB-F2F0-B040-8F80-AC3ADC444604}" type="pres">
      <dgm:prSet presAssocID="{C4F6D146-24A4-4749-BFE6-3082CD8BC717}" presName="vProcSp" presStyleCnt="0"/>
      <dgm:spPr/>
    </dgm:pt>
    <dgm:pt modelId="{892030CA-2085-AC4C-9819-86BFCF7351C3}" type="pres">
      <dgm:prSet presAssocID="{C4F6D146-24A4-4749-BFE6-3082CD8BC717}" presName="vSp1" presStyleCnt="0"/>
      <dgm:spPr/>
    </dgm:pt>
    <dgm:pt modelId="{25FEB8F3-F995-E94E-B87C-1C2D40107EE6}" type="pres">
      <dgm:prSet presAssocID="{C4F6D146-24A4-4749-BFE6-3082CD8BC717}" presName="simulatedConn" presStyleLbl="solidFgAcc1" presStyleIdx="1" presStyleCnt="2"/>
      <dgm:spPr/>
    </dgm:pt>
    <dgm:pt modelId="{58FD3334-1A40-9541-8DDD-084DAB49B142}" type="pres">
      <dgm:prSet presAssocID="{C4F6D146-24A4-4749-BFE6-3082CD8BC717}" presName="vSp2" presStyleCnt="0"/>
      <dgm:spPr/>
    </dgm:pt>
    <dgm:pt modelId="{87C83074-ADB9-A647-9659-C3B1EA46F446}" type="pres">
      <dgm:prSet presAssocID="{C4F6D146-24A4-4749-BFE6-3082CD8BC717}" presName="sibTrans" presStyleCnt="0"/>
      <dgm:spPr/>
    </dgm:pt>
    <dgm:pt modelId="{AE367B8D-4076-5D47-B115-166F89512D9A}" type="pres">
      <dgm:prSet presAssocID="{30460226-C765-2949-9665-91C11CB52E1F}" presName="compositeNode" presStyleCnt="0">
        <dgm:presLayoutVars>
          <dgm:bulletEnabled val="1"/>
        </dgm:presLayoutVars>
      </dgm:prSet>
      <dgm:spPr/>
    </dgm:pt>
    <dgm:pt modelId="{30C3C5B5-4215-6A49-990A-527F113B34E4}" type="pres">
      <dgm:prSet presAssocID="{30460226-C765-2949-9665-91C11CB52E1F}" presName="bgRect" presStyleLbl="node1" presStyleIdx="2" presStyleCnt="3"/>
      <dgm:spPr/>
    </dgm:pt>
    <dgm:pt modelId="{26C0D1A3-A5F4-9B42-9795-180B3D0D5F88}" type="pres">
      <dgm:prSet presAssocID="{30460226-C765-2949-9665-91C11CB52E1F}" presName="parentNode" presStyleLbl="node1" presStyleIdx="2" presStyleCnt="3">
        <dgm:presLayoutVars>
          <dgm:chMax val="0"/>
          <dgm:bulletEnabled val="1"/>
        </dgm:presLayoutVars>
      </dgm:prSet>
      <dgm:spPr/>
    </dgm:pt>
    <dgm:pt modelId="{D067EEEA-D57C-7F4C-8F18-7605E823A21C}" type="pres">
      <dgm:prSet presAssocID="{30460226-C765-2949-9665-91C11CB52E1F}" presName="childNode" presStyleLbl="node1" presStyleIdx="2" presStyleCnt="3">
        <dgm:presLayoutVars>
          <dgm:bulletEnabled val="1"/>
        </dgm:presLayoutVars>
      </dgm:prSet>
      <dgm:spPr/>
    </dgm:pt>
  </dgm:ptLst>
  <dgm:cxnLst>
    <dgm:cxn modelId="{55B4BE0E-69FD-7942-A1F5-81D45CED4F58}" type="presOf" srcId="{AC152DBF-96F4-FB45-B860-A01B215C615A}" destId="{022CB2E1-1977-EF4F-9485-A8B79B37980C}" srcOrd="0" destOrd="0" presId="urn:microsoft.com/office/officeart/2005/8/layout/hProcess7"/>
    <dgm:cxn modelId="{5C890C11-B402-794F-84D0-9F49C79E06A3}" srcId="{DE2CCE12-6BCB-AF4D-89B7-E2B4C7644161}" destId="{4E759984-71D6-D34E-A8FD-40D5428498E8}" srcOrd="1" destOrd="0" parTransId="{39EED527-5F8E-0D43-BA2F-67A845EF51BE}" sibTransId="{EE887198-653F-5148-899D-9BE39B1E74B7}"/>
    <dgm:cxn modelId="{577C712D-C1BC-F443-BFAF-132854D41445}" type="presOf" srcId="{30460226-C765-2949-9665-91C11CB52E1F}" destId="{26C0D1A3-A5F4-9B42-9795-180B3D0D5F88}" srcOrd="1" destOrd="0" presId="urn:microsoft.com/office/officeart/2005/8/layout/hProcess7"/>
    <dgm:cxn modelId="{FF878A45-0724-E346-B429-AF031B2D495B}" srcId="{AC152DBF-96F4-FB45-B860-A01B215C615A}" destId="{76699BF5-44D4-F341-A5E4-0A76D6B429D4}" srcOrd="0" destOrd="0" parTransId="{81A53047-AF36-D34D-B766-5E5AB2A566EA}" sibTransId="{4F015125-1AB4-B844-A9AC-30543EF72841}"/>
    <dgm:cxn modelId="{6484BE46-8DCB-4F4F-94B0-7D07FB54BEC7}" type="presOf" srcId="{AC152DBF-96F4-FB45-B860-A01B215C615A}" destId="{D7161449-8039-A04F-A79C-764AF81BCE8E}" srcOrd="1" destOrd="0" presId="urn:microsoft.com/office/officeart/2005/8/layout/hProcess7"/>
    <dgm:cxn modelId="{8B633B4D-C1AE-624A-B889-9CF3EE2FC994}" srcId="{30460226-C765-2949-9665-91C11CB52E1F}" destId="{34CC4999-4C13-004B-9DEC-F462B4235565}" srcOrd="0" destOrd="0" parTransId="{DBD07FB1-4468-FB44-86A7-0D25F7BA7F78}" sibTransId="{FCAE1949-4C7E-3F44-AEC9-AEAD4B1633C9}"/>
    <dgm:cxn modelId="{C6829D56-B213-8844-9492-948B0F35937A}" type="presOf" srcId="{76699BF5-44D4-F341-A5E4-0A76D6B429D4}" destId="{1A322813-67C5-F642-BAA2-EADC7E6076EE}" srcOrd="0" destOrd="0" presId="urn:microsoft.com/office/officeart/2005/8/layout/hProcess7"/>
    <dgm:cxn modelId="{1830E056-48BB-6C43-863A-A393BE46D08F}" srcId="{DE2CCE12-6BCB-AF4D-89B7-E2B4C7644161}" destId="{2E96ED60-B503-6C40-BE5C-79514D6F8BE4}" srcOrd="0" destOrd="0" parTransId="{F8B5BAFB-01B0-124B-8F49-7DEDB9205C96}" sibTransId="{654BC604-DDB2-604E-A1F8-6CF6C47BD2E4}"/>
    <dgm:cxn modelId="{18474568-F873-DC45-8C10-BFAD6CC662B6}" srcId="{AC152DBF-96F4-FB45-B860-A01B215C615A}" destId="{7AB9EDB7-E4C0-4350-BBAC-A013A34128CB}" srcOrd="2" destOrd="0" parTransId="{9C97C96C-82CB-42A3-8B2A-C8A61284FCE3}" sibTransId="{7B78B22E-72D2-4FB4-AE20-05788EDF7CA7}"/>
    <dgm:cxn modelId="{AF79796B-17A2-3C4E-A390-4AC98AF6908F}" srcId="{DE2CCE12-6BCB-AF4D-89B7-E2B4C7644161}" destId="{C390628A-D059-7F4C-9A8B-5465B7B8ABD1}" srcOrd="2" destOrd="0" parTransId="{7A47620F-85FE-7242-B250-083AAAEAFD15}" sibTransId="{13CCB552-D472-3C48-9778-9A8EC65CECC7}"/>
    <dgm:cxn modelId="{773B016F-233D-3741-B57B-14F01196D640}" type="presOf" srcId="{3E53C2F1-867B-B04E-AF98-D87DACD855A7}" destId="{C2AAA75F-F2F2-A24A-943D-186F1B1228CD}" srcOrd="0" destOrd="3" presId="urn:microsoft.com/office/officeart/2005/8/layout/hProcess7"/>
    <dgm:cxn modelId="{7156106F-806D-124F-9344-E768C143FB5E}" srcId="{DE2CCE12-6BCB-AF4D-89B7-E2B4C7644161}" destId="{3E53C2F1-867B-B04E-AF98-D87DACD855A7}" srcOrd="3" destOrd="0" parTransId="{68619BE9-05DF-E448-9FEB-E1A8011DDA99}" sibTransId="{6566AE10-01F0-644E-87EE-C8B5B3977825}"/>
    <dgm:cxn modelId="{E97B5176-739B-7543-A59F-A8EF048DD2D3}" type="presOf" srcId="{34CC4999-4C13-004B-9DEC-F462B4235565}" destId="{D067EEEA-D57C-7F4C-8F18-7605E823A21C}" srcOrd="0" destOrd="0" presId="urn:microsoft.com/office/officeart/2005/8/layout/hProcess7"/>
    <dgm:cxn modelId="{A82F677C-BB68-DF44-A110-5B642AC397E1}" type="presOf" srcId="{2E96ED60-B503-6C40-BE5C-79514D6F8BE4}" destId="{C2AAA75F-F2F2-A24A-943D-186F1B1228CD}" srcOrd="0" destOrd="0" presId="urn:microsoft.com/office/officeart/2005/8/layout/hProcess7"/>
    <dgm:cxn modelId="{BFD8AD7D-21E9-B24F-B214-F89FC0B162F6}" srcId="{AC152DBF-96F4-FB45-B860-A01B215C615A}" destId="{0ADE86F4-C90F-4D42-BE6E-880BE50FBF6B}" srcOrd="1" destOrd="0" parTransId="{EED7BF9D-96B3-422E-AB94-5A081EB038DC}" sibTransId="{57C85D69-4051-4BDB-A878-E8502D84C489}"/>
    <dgm:cxn modelId="{BA109E7F-5B9D-5B46-BCD9-2F40F0313516}" type="presOf" srcId="{7AB9EDB7-E4C0-4350-BBAC-A013A34128CB}" destId="{1A322813-67C5-F642-BAA2-EADC7E6076EE}" srcOrd="0" destOrd="2" presId="urn:microsoft.com/office/officeart/2005/8/layout/hProcess7"/>
    <dgm:cxn modelId="{5A642993-F2F5-764B-A02F-4D2B3EF1905B}" srcId="{81ED0899-B8FF-124F-AEA0-D2039FD11B72}" destId="{DE2CCE12-6BCB-AF4D-89B7-E2B4C7644161}" srcOrd="0" destOrd="0" parTransId="{A6885827-06A8-BD40-BC81-F44F772D0292}" sibTransId="{D8C4443E-1588-A744-9D5D-01E32630A5DB}"/>
    <dgm:cxn modelId="{B2FD1497-E841-494E-8A10-EA9414780BFA}" type="presOf" srcId="{30460226-C765-2949-9665-91C11CB52E1F}" destId="{30C3C5B5-4215-6A49-990A-527F113B34E4}" srcOrd="0" destOrd="0" presId="urn:microsoft.com/office/officeart/2005/8/layout/hProcess7"/>
    <dgm:cxn modelId="{0A1AA799-0798-1C45-B66B-78AFDA2B2CC9}" srcId="{81ED0899-B8FF-124F-AEA0-D2039FD11B72}" destId="{30460226-C765-2949-9665-91C11CB52E1F}" srcOrd="2" destOrd="0" parTransId="{E5D5196F-03F1-474E-9592-7066737B034B}" sibTransId="{8D54BDC3-A1C9-1F47-967C-7BCAB741222B}"/>
    <dgm:cxn modelId="{6DB379AB-8180-AF49-B074-7DFCFE7D3462}" type="presOf" srcId="{4E759984-71D6-D34E-A8FD-40D5428498E8}" destId="{C2AAA75F-F2F2-A24A-943D-186F1B1228CD}" srcOrd="0" destOrd="1" presId="urn:microsoft.com/office/officeart/2005/8/layout/hProcess7"/>
    <dgm:cxn modelId="{37FBB5BE-5467-A44D-9B05-14D8DEF43397}" type="presOf" srcId="{0ADE86F4-C90F-4D42-BE6E-880BE50FBF6B}" destId="{1A322813-67C5-F642-BAA2-EADC7E6076EE}" srcOrd="0" destOrd="1" presId="urn:microsoft.com/office/officeart/2005/8/layout/hProcess7"/>
    <dgm:cxn modelId="{BDDBB1C3-9222-F14A-860C-8FCB47ED32DC}" type="presOf" srcId="{DE2CCE12-6BCB-AF4D-89B7-E2B4C7644161}" destId="{D9F9484E-1590-0741-8BC9-1E55392EA722}" srcOrd="0" destOrd="0" presId="urn:microsoft.com/office/officeart/2005/8/layout/hProcess7"/>
    <dgm:cxn modelId="{118BD1D3-3412-944D-AA92-A1449FBA7178}" type="presOf" srcId="{C390628A-D059-7F4C-9A8B-5465B7B8ABD1}" destId="{C2AAA75F-F2F2-A24A-943D-186F1B1228CD}" srcOrd="0" destOrd="2" presId="urn:microsoft.com/office/officeart/2005/8/layout/hProcess7"/>
    <dgm:cxn modelId="{887123D9-9466-F74D-9531-E3CF5A631A4A}" type="presOf" srcId="{81ED0899-B8FF-124F-AEA0-D2039FD11B72}" destId="{E2C469F0-D95F-3047-ACE1-D5571D543C71}" srcOrd="0" destOrd="0" presId="urn:microsoft.com/office/officeart/2005/8/layout/hProcess7"/>
    <dgm:cxn modelId="{18C9FEDE-4557-6946-8748-EE3910C5DF68}" srcId="{81ED0899-B8FF-124F-AEA0-D2039FD11B72}" destId="{AC152DBF-96F4-FB45-B860-A01B215C615A}" srcOrd="1" destOrd="0" parTransId="{35883353-AA8E-7842-972C-1012FF8572AC}" sibTransId="{C4F6D146-24A4-4749-BFE6-3082CD8BC717}"/>
    <dgm:cxn modelId="{6C6698FD-FF92-C645-AE4C-45F932306DE9}" type="presOf" srcId="{DE2CCE12-6BCB-AF4D-89B7-E2B4C7644161}" destId="{32EE6CF2-5868-5B49-96C9-D06C033E2D68}" srcOrd="1" destOrd="0" presId="urn:microsoft.com/office/officeart/2005/8/layout/hProcess7"/>
    <dgm:cxn modelId="{62369B8E-85B9-F846-96A8-595AF84224D2}" type="presParOf" srcId="{E2C469F0-D95F-3047-ACE1-D5571D543C71}" destId="{48F9ADA8-A876-CB4B-B248-19949BEAA080}" srcOrd="0" destOrd="0" presId="urn:microsoft.com/office/officeart/2005/8/layout/hProcess7"/>
    <dgm:cxn modelId="{E02743E2-3AE6-3645-8F38-B727753B358B}" type="presParOf" srcId="{48F9ADA8-A876-CB4B-B248-19949BEAA080}" destId="{D9F9484E-1590-0741-8BC9-1E55392EA722}" srcOrd="0" destOrd="0" presId="urn:microsoft.com/office/officeart/2005/8/layout/hProcess7"/>
    <dgm:cxn modelId="{B95A6D3B-9D2F-E747-96FD-A2FAD85481F4}" type="presParOf" srcId="{48F9ADA8-A876-CB4B-B248-19949BEAA080}" destId="{32EE6CF2-5868-5B49-96C9-D06C033E2D68}" srcOrd="1" destOrd="0" presId="urn:microsoft.com/office/officeart/2005/8/layout/hProcess7"/>
    <dgm:cxn modelId="{5B92F836-790D-E145-961F-F69B3E208264}" type="presParOf" srcId="{48F9ADA8-A876-CB4B-B248-19949BEAA080}" destId="{C2AAA75F-F2F2-A24A-943D-186F1B1228CD}" srcOrd="2" destOrd="0" presId="urn:microsoft.com/office/officeart/2005/8/layout/hProcess7"/>
    <dgm:cxn modelId="{A3DD1E0B-C64B-4F42-BEF3-5D51F9B8B3F1}" type="presParOf" srcId="{E2C469F0-D95F-3047-ACE1-D5571D543C71}" destId="{A053DAAC-3B85-2840-8984-B47DBE18C82A}" srcOrd="1" destOrd="0" presId="urn:microsoft.com/office/officeart/2005/8/layout/hProcess7"/>
    <dgm:cxn modelId="{6E5F8335-5630-E341-8B01-6A3A508850CA}" type="presParOf" srcId="{E2C469F0-D95F-3047-ACE1-D5571D543C71}" destId="{319E6C3B-F5E1-FB41-B45E-83C61A2C1704}" srcOrd="2" destOrd="0" presId="urn:microsoft.com/office/officeart/2005/8/layout/hProcess7"/>
    <dgm:cxn modelId="{C3AE9A8E-1DB0-B24F-9FF4-4A1D6CA97224}" type="presParOf" srcId="{319E6C3B-F5E1-FB41-B45E-83C61A2C1704}" destId="{C671A3FE-9CE1-B140-8105-FFFEC354BA33}" srcOrd="0" destOrd="0" presId="urn:microsoft.com/office/officeart/2005/8/layout/hProcess7"/>
    <dgm:cxn modelId="{FF7C2907-4A73-2641-9DFA-C24AFBFBE8F2}" type="presParOf" srcId="{319E6C3B-F5E1-FB41-B45E-83C61A2C1704}" destId="{E218E367-B431-6E44-B440-407294055904}" srcOrd="1" destOrd="0" presId="urn:microsoft.com/office/officeart/2005/8/layout/hProcess7"/>
    <dgm:cxn modelId="{AE45CE7E-2D47-4843-B366-FD1258BA4DC1}" type="presParOf" srcId="{319E6C3B-F5E1-FB41-B45E-83C61A2C1704}" destId="{1EE32413-D875-2242-9566-FA989D8A57E7}" srcOrd="2" destOrd="0" presId="urn:microsoft.com/office/officeart/2005/8/layout/hProcess7"/>
    <dgm:cxn modelId="{15BA9407-43C1-9D40-9B6B-2A83984A6B57}" type="presParOf" srcId="{E2C469F0-D95F-3047-ACE1-D5571D543C71}" destId="{C06EEF93-E5EA-7A4F-B38C-E425C5FD78E2}" srcOrd="3" destOrd="0" presId="urn:microsoft.com/office/officeart/2005/8/layout/hProcess7"/>
    <dgm:cxn modelId="{3696CFEF-D1CE-A24A-8650-DCA28A15EF5F}" type="presParOf" srcId="{E2C469F0-D95F-3047-ACE1-D5571D543C71}" destId="{B25CA216-B8C6-AA4D-86A6-6A0D85689A3F}" srcOrd="4" destOrd="0" presId="urn:microsoft.com/office/officeart/2005/8/layout/hProcess7"/>
    <dgm:cxn modelId="{30733A9C-46D7-E747-8297-A99AF10B16C8}" type="presParOf" srcId="{B25CA216-B8C6-AA4D-86A6-6A0D85689A3F}" destId="{022CB2E1-1977-EF4F-9485-A8B79B37980C}" srcOrd="0" destOrd="0" presId="urn:microsoft.com/office/officeart/2005/8/layout/hProcess7"/>
    <dgm:cxn modelId="{07B6E7CE-C2C0-C94D-B12B-D988373F1949}" type="presParOf" srcId="{B25CA216-B8C6-AA4D-86A6-6A0D85689A3F}" destId="{D7161449-8039-A04F-A79C-764AF81BCE8E}" srcOrd="1" destOrd="0" presId="urn:microsoft.com/office/officeart/2005/8/layout/hProcess7"/>
    <dgm:cxn modelId="{20F0B3F1-D871-2944-B544-C6DB07C5E7AC}" type="presParOf" srcId="{B25CA216-B8C6-AA4D-86A6-6A0D85689A3F}" destId="{1A322813-67C5-F642-BAA2-EADC7E6076EE}" srcOrd="2" destOrd="0" presId="urn:microsoft.com/office/officeart/2005/8/layout/hProcess7"/>
    <dgm:cxn modelId="{CEB53E7F-4052-7D47-BE3B-29457C29123D}" type="presParOf" srcId="{E2C469F0-D95F-3047-ACE1-D5571D543C71}" destId="{91D8F89E-12A6-944B-AD65-6EE8FA3AEA2E}" srcOrd="5" destOrd="0" presId="urn:microsoft.com/office/officeart/2005/8/layout/hProcess7"/>
    <dgm:cxn modelId="{A6764683-BFEF-C14C-96E4-BCD563FFB9EF}" type="presParOf" srcId="{E2C469F0-D95F-3047-ACE1-D5571D543C71}" destId="{73EF80AB-F2F0-B040-8F80-AC3ADC444604}" srcOrd="6" destOrd="0" presId="urn:microsoft.com/office/officeart/2005/8/layout/hProcess7"/>
    <dgm:cxn modelId="{7126F3B2-B63D-1148-ABC3-AA8D54DE023F}" type="presParOf" srcId="{73EF80AB-F2F0-B040-8F80-AC3ADC444604}" destId="{892030CA-2085-AC4C-9819-86BFCF7351C3}" srcOrd="0" destOrd="0" presId="urn:microsoft.com/office/officeart/2005/8/layout/hProcess7"/>
    <dgm:cxn modelId="{CBD8DA8D-B9C4-4147-80DD-0541A08C6B0C}" type="presParOf" srcId="{73EF80AB-F2F0-B040-8F80-AC3ADC444604}" destId="{25FEB8F3-F995-E94E-B87C-1C2D40107EE6}" srcOrd="1" destOrd="0" presId="urn:microsoft.com/office/officeart/2005/8/layout/hProcess7"/>
    <dgm:cxn modelId="{D43BCD4A-4E6B-D448-A720-416FFACDFC56}" type="presParOf" srcId="{73EF80AB-F2F0-B040-8F80-AC3ADC444604}" destId="{58FD3334-1A40-9541-8DDD-084DAB49B142}" srcOrd="2" destOrd="0" presId="urn:microsoft.com/office/officeart/2005/8/layout/hProcess7"/>
    <dgm:cxn modelId="{BAAB0E3D-837F-2A4F-A4B7-B84E5B3A6A07}" type="presParOf" srcId="{E2C469F0-D95F-3047-ACE1-D5571D543C71}" destId="{87C83074-ADB9-A647-9659-C3B1EA46F446}" srcOrd="7" destOrd="0" presId="urn:microsoft.com/office/officeart/2005/8/layout/hProcess7"/>
    <dgm:cxn modelId="{8025CB21-5274-1B4D-915C-5177348F116B}" type="presParOf" srcId="{E2C469F0-D95F-3047-ACE1-D5571D543C71}" destId="{AE367B8D-4076-5D47-B115-166F89512D9A}" srcOrd="8" destOrd="0" presId="urn:microsoft.com/office/officeart/2005/8/layout/hProcess7"/>
    <dgm:cxn modelId="{26C0CD49-A921-7840-986A-2BBF13BC0CA1}" type="presParOf" srcId="{AE367B8D-4076-5D47-B115-166F89512D9A}" destId="{30C3C5B5-4215-6A49-990A-527F113B34E4}" srcOrd="0" destOrd="0" presId="urn:microsoft.com/office/officeart/2005/8/layout/hProcess7"/>
    <dgm:cxn modelId="{F9144118-B521-9C4D-864A-0ECAF949FEDE}" type="presParOf" srcId="{AE367B8D-4076-5D47-B115-166F89512D9A}" destId="{26C0D1A3-A5F4-9B42-9795-180B3D0D5F88}" srcOrd="1" destOrd="0" presId="urn:microsoft.com/office/officeart/2005/8/layout/hProcess7"/>
    <dgm:cxn modelId="{DAEAE188-CBF6-E045-BC40-FC436583B569}" type="presParOf" srcId="{AE367B8D-4076-5D47-B115-166F89512D9A}" destId="{D067EEEA-D57C-7F4C-8F18-7605E823A21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9484E-1590-0741-8BC9-1E55392EA722}">
      <dsp:nvSpPr>
        <dsp:cNvPr id="0" name=""/>
        <dsp:cNvSpPr/>
      </dsp:nvSpPr>
      <dsp:spPr>
        <a:xfrm>
          <a:off x="523" y="147136"/>
          <a:ext cx="2251116" cy="2701340"/>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a:t>Simple models</a:t>
          </a:r>
        </a:p>
      </dsp:txBody>
      <dsp:txXfrm rot="16200000">
        <a:off x="-881914" y="1029574"/>
        <a:ext cx="2215098" cy="450223"/>
      </dsp:txXfrm>
    </dsp:sp>
    <dsp:sp modelId="{C2AAA75F-F2F2-A24A-943D-186F1B1228CD}">
      <dsp:nvSpPr>
        <dsp:cNvPr id="0" name=""/>
        <dsp:cNvSpPr/>
      </dsp:nvSpPr>
      <dsp:spPr>
        <a:xfrm>
          <a:off x="450746" y="147136"/>
          <a:ext cx="1677082" cy="27013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a:t>Logistic Regression</a:t>
          </a:r>
        </a:p>
        <a:p>
          <a:pPr marL="0" lvl="0" indent="0" algn="l" defTabSz="800100">
            <a:lnSpc>
              <a:spcPct val="90000"/>
            </a:lnSpc>
            <a:spcBef>
              <a:spcPct val="0"/>
            </a:spcBef>
            <a:spcAft>
              <a:spcPct val="35000"/>
            </a:spcAft>
            <a:buNone/>
          </a:pPr>
          <a:r>
            <a:rPr lang="en-US" sz="1800" kern="1200"/>
            <a:t>SVM</a:t>
          </a:r>
        </a:p>
        <a:p>
          <a:pPr marL="0" lvl="0" indent="0" algn="l" defTabSz="800100">
            <a:lnSpc>
              <a:spcPct val="90000"/>
            </a:lnSpc>
            <a:spcBef>
              <a:spcPct val="0"/>
            </a:spcBef>
            <a:spcAft>
              <a:spcPct val="35000"/>
            </a:spcAft>
            <a:buNone/>
          </a:pPr>
          <a:r>
            <a:rPr lang="en-US" sz="1800" kern="1200"/>
            <a:t>Decision Tree</a:t>
          </a:r>
        </a:p>
        <a:p>
          <a:pPr marL="0" lvl="0" indent="0" algn="l" defTabSz="800100">
            <a:lnSpc>
              <a:spcPct val="90000"/>
            </a:lnSpc>
            <a:spcBef>
              <a:spcPct val="0"/>
            </a:spcBef>
            <a:spcAft>
              <a:spcPct val="35000"/>
            </a:spcAft>
            <a:buNone/>
          </a:pPr>
          <a:r>
            <a:rPr lang="en-US" sz="1800" kern="1200"/>
            <a:t>Random Forest</a:t>
          </a:r>
        </a:p>
      </dsp:txBody>
      <dsp:txXfrm>
        <a:off x="450746" y="147136"/>
        <a:ext cx="1677082" cy="2701340"/>
      </dsp:txXfrm>
    </dsp:sp>
    <dsp:sp modelId="{022CB2E1-1977-EF4F-9485-A8B79B37980C}">
      <dsp:nvSpPr>
        <dsp:cNvPr id="0" name=""/>
        <dsp:cNvSpPr/>
      </dsp:nvSpPr>
      <dsp:spPr>
        <a:xfrm>
          <a:off x="2330429" y="147136"/>
          <a:ext cx="2251116" cy="2701340"/>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a:t>Ensemble mechanisms </a:t>
          </a:r>
        </a:p>
      </dsp:txBody>
      <dsp:txXfrm rot="16200000">
        <a:off x="1447991" y="1029574"/>
        <a:ext cx="2215098" cy="450223"/>
      </dsp:txXfrm>
    </dsp:sp>
    <dsp:sp modelId="{E218E367-B431-6E44-B440-407294055904}">
      <dsp:nvSpPr>
        <dsp:cNvPr id="0" name=""/>
        <dsp:cNvSpPr/>
      </dsp:nvSpPr>
      <dsp:spPr>
        <a:xfrm rot="5400000">
          <a:off x="2143187" y="2294103"/>
          <a:ext cx="396994" cy="337667"/>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322813-67C5-F642-BAA2-EADC7E6076EE}">
      <dsp:nvSpPr>
        <dsp:cNvPr id="0" name=""/>
        <dsp:cNvSpPr/>
      </dsp:nvSpPr>
      <dsp:spPr>
        <a:xfrm>
          <a:off x="2780652" y="147136"/>
          <a:ext cx="1677082" cy="27013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a:t>Boosting</a:t>
          </a:r>
        </a:p>
        <a:p>
          <a:pPr marL="0" lvl="0" indent="0" algn="l" defTabSz="800100">
            <a:lnSpc>
              <a:spcPct val="90000"/>
            </a:lnSpc>
            <a:spcBef>
              <a:spcPct val="0"/>
            </a:spcBef>
            <a:spcAft>
              <a:spcPct val="35000"/>
            </a:spcAft>
            <a:buNone/>
          </a:pPr>
          <a:r>
            <a:rPr lang="en-US" sz="1800" kern="1200"/>
            <a:t>Bagging</a:t>
          </a:r>
        </a:p>
        <a:p>
          <a:pPr marL="0" lvl="0" indent="0" algn="l" defTabSz="800100">
            <a:lnSpc>
              <a:spcPct val="90000"/>
            </a:lnSpc>
            <a:spcBef>
              <a:spcPct val="0"/>
            </a:spcBef>
            <a:spcAft>
              <a:spcPct val="35000"/>
            </a:spcAft>
            <a:buNone/>
          </a:pPr>
          <a:r>
            <a:rPr lang="en-US" sz="1800" kern="1200"/>
            <a:t>Voting</a:t>
          </a:r>
        </a:p>
      </dsp:txBody>
      <dsp:txXfrm>
        <a:off x="2780652" y="147136"/>
        <a:ext cx="1677082" cy="2701340"/>
      </dsp:txXfrm>
    </dsp:sp>
    <dsp:sp modelId="{30C3C5B5-4215-6A49-990A-527F113B34E4}">
      <dsp:nvSpPr>
        <dsp:cNvPr id="0" name=""/>
        <dsp:cNvSpPr/>
      </dsp:nvSpPr>
      <dsp:spPr>
        <a:xfrm>
          <a:off x="4660335" y="147136"/>
          <a:ext cx="2251116" cy="2701340"/>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a:t>Various Tuning Techniques</a:t>
          </a:r>
        </a:p>
      </dsp:txBody>
      <dsp:txXfrm rot="16200000">
        <a:off x="3777897" y="1029574"/>
        <a:ext cx="2215098" cy="450223"/>
      </dsp:txXfrm>
    </dsp:sp>
    <dsp:sp modelId="{25FEB8F3-F995-E94E-B87C-1C2D40107EE6}">
      <dsp:nvSpPr>
        <dsp:cNvPr id="0" name=""/>
        <dsp:cNvSpPr/>
      </dsp:nvSpPr>
      <dsp:spPr>
        <a:xfrm rot="5400000">
          <a:off x="4473093" y="2294103"/>
          <a:ext cx="396994" cy="337667"/>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67EEEA-D57C-7F4C-8F18-7605E823A21C}">
      <dsp:nvSpPr>
        <dsp:cNvPr id="0" name=""/>
        <dsp:cNvSpPr/>
      </dsp:nvSpPr>
      <dsp:spPr>
        <a:xfrm>
          <a:off x="5110558" y="147136"/>
          <a:ext cx="1677082" cy="27013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a:t>Scaling</a:t>
          </a:r>
        </a:p>
        <a:p>
          <a:pPr marL="0" lvl="0" indent="0" algn="l" defTabSz="800100">
            <a:lnSpc>
              <a:spcPct val="90000"/>
            </a:lnSpc>
            <a:spcBef>
              <a:spcPct val="0"/>
            </a:spcBef>
            <a:spcAft>
              <a:spcPct val="35000"/>
            </a:spcAft>
            <a:buNone/>
          </a:pPr>
          <a:r>
            <a:rPr lang="en-US" sz="1800" kern="1200"/>
            <a:t>Cross-Validation</a:t>
          </a:r>
        </a:p>
        <a:p>
          <a:pPr marL="0" lvl="0" indent="0" algn="l" defTabSz="800100">
            <a:lnSpc>
              <a:spcPct val="90000"/>
            </a:lnSpc>
            <a:spcBef>
              <a:spcPct val="0"/>
            </a:spcBef>
            <a:spcAft>
              <a:spcPct val="35000"/>
            </a:spcAft>
            <a:buNone/>
          </a:pPr>
          <a:r>
            <a:rPr lang="en-US" sz="1800" kern="1200"/>
            <a:t>Hyperparameter Tuning</a:t>
          </a:r>
        </a:p>
        <a:p>
          <a:pPr marL="0" lvl="0" indent="0" algn="l" defTabSz="800100">
            <a:lnSpc>
              <a:spcPct val="90000"/>
            </a:lnSpc>
            <a:spcBef>
              <a:spcPct val="0"/>
            </a:spcBef>
            <a:spcAft>
              <a:spcPct val="35000"/>
            </a:spcAft>
            <a:buNone/>
          </a:pPr>
          <a:r>
            <a:rPr lang="en-US" sz="1800" kern="1200"/>
            <a:t>Pipeline</a:t>
          </a:r>
        </a:p>
      </dsp:txBody>
      <dsp:txXfrm>
        <a:off x="5110558" y="147136"/>
        <a:ext cx="1677082" cy="27013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ABA0-0FC9-4AA7-9882-4778FDB3AC39}" type="datetimeFigureOut">
              <a:rPr lang="en-US" smtClean="0"/>
              <a:t>1/10/21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F0131-7DDC-4F77-A0A7-C1322FA5880C}" type="slidenum">
              <a:rPr lang="en-US" smtClean="0"/>
              <a:t>‹#›</a:t>
            </a:fld>
            <a:endParaRPr lang="en-US"/>
          </a:p>
        </p:txBody>
      </p:sp>
    </p:spTree>
    <p:extLst>
      <p:ext uri="{BB962C8B-B14F-4D97-AF65-F5344CB8AC3E}">
        <p14:creationId xmlns:p14="http://schemas.microsoft.com/office/powerpoint/2010/main" val="3908923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644F0131-7DDC-4F77-A0A7-C1322FA5880C}" type="slidenum">
              <a:rPr lang="en-US" smtClean="0"/>
              <a:t>14</a:t>
            </a:fld>
            <a:endParaRPr lang="en-US"/>
          </a:p>
        </p:txBody>
      </p:sp>
    </p:spTree>
    <p:extLst>
      <p:ext uri="{BB962C8B-B14F-4D97-AF65-F5344CB8AC3E}">
        <p14:creationId xmlns:p14="http://schemas.microsoft.com/office/powerpoint/2010/main" val="80171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644F0131-7DDC-4F77-A0A7-C1322FA5880C}" type="slidenum">
              <a:rPr lang="en-US" smtClean="0"/>
              <a:t>15</a:t>
            </a:fld>
            <a:endParaRPr lang="en-US"/>
          </a:p>
        </p:txBody>
      </p:sp>
    </p:spTree>
    <p:extLst>
      <p:ext uri="{BB962C8B-B14F-4D97-AF65-F5344CB8AC3E}">
        <p14:creationId xmlns:p14="http://schemas.microsoft.com/office/powerpoint/2010/main" val="2628738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a:t> Free PPT _ Click to add title</a:t>
            </a:r>
            <a:endParaRPr lang="ko-KR" altLang="en-US"/>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
        <p:nvSpPr>
          <p:cNvPr id="6" name="Rectangle 5"/>
          <p:cNvSpPr/>
          <p:nvPr userDrawn="1"/>
        </p:nvSpPr>
        <p:spPr>
          <a:xfrm>
            <a:off x="0" y="0"/>
            <a:ext cx="9144000" cy="91556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a:t>Free PPT _ Click to add title</a:t>
            </a:r>
            <a:endParaRPr lang="ko-KR" altLang="en-US"/>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1/10/21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cdeotte/titantic-mega-model-0-84210/notebook" TargetMode="External"/><Relationship Id="rId7" Type="http://schemas.openxmlformats.org/officeDocument/2006/relationships/hyperlink" Target="https://en.wikipedia.org/wiki/Titanic" TargetMode="External"/><Relationship Id="rId2" Type="http://schemas.openxmlformats.org/officeDocument/2006/relationships/hyperlink" Target="https://www.kaggle.com/dr1t10/surviving-the-titanic-step-by-step-with-groups/notebook" TargetMode="External"/><Relationship Id="rId1" Type="http://schemas.openxmlformats.org/officeDocument/2006/relationships/slideLayout" Target="../slideLayouts/slideLayout2.xml"/><Relationship Id="rId6" Type="http://schemas.openxmlformats.org/officeDocument/2006/relationships/hyperlink" Target="https://www.kaggle.com/pliptor/optimal-titanic-for-gender-only-0-7655" TargetMode="External"/><Relationship Id="rId5" Type="http://schemas.openxmlformats.org/officeDocument/2006/relationships/hyperlink" Target="https://www.kaggle.com/cdeotte/titanic-wcg-xgboost-0-84688/comments" TargetMode="External"/><Relationship Id="rId4" Type="http://schemas.openxmlformats.org/officeDocument/2006/relationships/hyperlink" Target="https://www.kaggle.com/ylt0609/recursive-forward-elimination-workflow-to-0-82296/commen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
          <p:cNvSpPr/>
          <p:nvPr/>
        </p:nvSpPr>
        <p:spPr>
          <a:xfrm>
            <a:off x="5141980" y="381030"/>
            <a:ext cx="4002020" cy="1728192"/>
          </a:xfrm>
          <a:custGeom>
            <a:avLst/>
            <a:gdLst/>
            <a:ahLst/>
            <a:cxnLst/>
            <a:rect l="l" t="t" r="r" b="b"/>
            <a:pathLst>
              <a:path w="4499992" h="2708224">
                <a:moveTo>
                  <a:pt x="134842" y="0"/>
                </a:moveTo>
                <a:lnTo>
                  <a:pt x="4499992" y="0"/>
                </a:lnTo>
                <a:lnTo>
                  <a:pt x="4499992" y="2708224"/>
                </a:lnTo>
                <a:lnTo>
                  <a:pt x="134842" y="2708224"/>
                </a:lnTo>
                <a:cubicBezTo>
                  <a:pt x="60371" y="2708224"/>
                  <a:pt x="0" y="2647853"/>
                  <a:pt x="0" y="2573382"/>
                </a:cubicBezTo>
                <a:lnTo>
                  <a:pt x="0" y="134842"/>
                </a:lnTo>
                <a:cubicBezTo>
                  <a:pt x="0" y="60371"/>
                  <a:pt x="60371" y="0"/>
                  <a:pt x="134842" y="0"/>
                </a:cubicBezTo>
                <a:close/>
              </a:path>
            </a:pathLst>
          </a:cu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5152950" y="1465014"/>
            <a:ext cx="3739530" cy="553998"/>
          </a:xfrm>
          <a:prstGeom prst="rect">
            <a:avLst/>
          </a:prstGeom>
          <a:noFill/>
        </p:spPr>
        <p:txBody>
          <a:bodyPr wrap="square" lIns="91440" tIns="45720" rIns="91440" bIns="45720" anchor="t">
            <a:spAutoFit/>
          </a:bodyPr>
          <a:lstStyle/>
          <a:p>
            <a:pPr algn="r" fontAlgn="auto">
              <a:spcBef>
                <a:spcPts val="0"/>
              </a:spcBef>
              <a:spcAft>
                <a:spcPts val="0"/>
              </a:spcAft>
              <a:defRPr/>
            </a:pPr>
            <a:r>
              <a:rPr lang="en-US" altLang="ko-KR" sz="1000" b="1">
                <a:solidFill>
                  <a:schemeClr val="bg1"/>
                </a:solidFill>
                <a:latin typeface="Arial" pitchFamily="34" charset="0"/>
                <a:cs typeface="Arial" pitchFamily="34" charset="0"/>
              </a:rPr>
              <a:t>17082871d LI </a:t>
            </a:r>
            <a:r>
              <a:rPr lang="en-US" altLang="ko-KR" sz="1000" b="1" err="1">
                <a:solidFill>
                  <a:schemeClr val="bg1"/>
                </a:solidFill>
                <a:latin typeface="Arial" pitchFamily="34" charset="0"/>
                <a:cs typeface="Arial" pitchFamily="34" charset="0"/>
              </a:rPr>
              <a:t>Ruowei</a:t>
            </a:r>
            <a:endParaRPr kumimoji="0" lang="en-US" altLang="ko-KR" sz="1000" b="1">
              <a:solidFill>
                <a:schemeClr val="bg1"/>
              </a:solidFill>
              <a:latin typeface="Arial" pitchFamily="34" charset="0"/>
              <a:cs typeface="Arial" pitchFamily="34" charset="0"/>
            </a:endParaRPr>
          </a:p>
          <a:p>
            <a:pPr algn="r" fontAlgn="auto">
              <a:spcBef>
                <a:spcPts val="0"/>
              </a:spcBef>
              <a:spcAft>
                <a:spcPts val="0"/>
              </a:spcAft>
              <a:defRPr/>
            </a:pPr>
            <a:r>
              <a:rPr lang="en-US" altLang="ko-KR" sz="1000" b="1">
                <a:solidFill>
                  <a:schemeClr val="bg1"/>
                </a:solidFill>
                <a:latin typeface="Arial" pitchFamily="34" charset="0"/>
                <a:cs typeface="Arial" pitchFamily="34" charset="0"/>
              </a:rPr>
              <a:t>15101119d Bang </a:t>
            </a:r>
            <a:r>
              <a:rPr lang="en-US" altLang="ko-KR" sz="1000" b="1" err="1">
                <a:solidFill>
                  <a:schemeClr val="bg1"/>
                </a:solidFill>
                <a:latin typeface="Arial" pitchFamily="34" charset="0"/>
                <a:cs typeface="Arial" pitchFamily="34" charset="0"/>
              </a:rPr>
              <a:t>Junyoung</a:t>
            </a:r>
            <a:endParaRPr lang="en-US" altLang="ko-KR" sz="1000" b="1">
              <a:solidFill>
                <a:schemeClr val="bg1"/>
              </a:solidFill>
              <a:latin typeface="Arial" pitchFamily="34" charset="0"/>
              <a:cs typeface="Arial" pitchFamily="34" charset="0"/>
            </a:endParaRPr>
          </a:p>
          <a:p>
            <a:pPr algn="r" fontAlgn="auto">
              <a:spcBef>
                <a:spcPts val="0"/>
              </a:spcBef>
              <a:spcAft>
                <a:spcPts val="0"/>
              </a:spcAft>
              <a:defRPr/>
            </a:pPr>
            <a:r>
              <a:rPr kumimoji="0" lang="en-US" altLang="ko-KR" sz="1000" b="1">
                <a:solidFill>
                  <a:schemeClr val="bg1"/>
                </a:solidFill>
                <a:latin typeface="Arial"/>
                <a:ea typeface="맑은 고딕"/>
                <a:cs typeface="Arial"/>
              </a:rPr>
              <a:t>15100845d Hong </a:t>
            </a:r>
            <a:r>
              <a:rPr kumimoji="0" lang="en-US" altLang="ko-KR" sz="1000" b="1" err="1">
                <a:solidFill>
                  <a:schemeClr val="bg1"/>
                </a:solidFill>
                <a:latin typeface="Arial"/>
                <a:ea typeface="맑은 고딕"/>
                <a:cs typeface="Arial"/>
              </a:rPr>
              <a:t>Jiseok</a:t>
            </a:r>
            <a:endParaRPr lang="en-US" altLang="ko-KR" sz="1000" b="1" err="1">
              <a:solidFill>
                <a:schemeClr val="bg1"/>
              </a:solidFill>
              <a:latin typeface="Arial"/>
              <a:ea typeface="맑은 고딕"/>
              <a:cs typeface="Arial"/>
            </a:endParaRPr>
          </a:p>
        </p:txBody>
      </p:sp>
      <p:sp>
        <p:nvSpPr>
          <p:cNvPr id="20" name="TextBox 1"/>
          <p:cNvSpPr txBox="1">
            <a:spLocks noChangeArrowheads="1"/>
          </p:cNvSpPr>
          <p:nvPr/>
        </p:nvSpPr>
        <p:spPr bwMode="auto">
          <a:xfrm>
            <a:off x="5152950" y="574194"/>
            <a:ext cx="3739530" cy="523220"/>
          </a:xfrm>
          <a:prstGeom prst="rect">
            <a:avLst/>
          </a:prstGeom>
          <a:noFill/>
          <a:ln w="9525">
            <a:noFill/>
            <a:miter lim="800000"/>
            <a:headEnd/>
            <a:tailEnd/>
          </a:ln>
        </p:spPr>
        <p:txBody>
          <a:bodyPr wrap="square" lIns="91440" tIns="45720" rIns="91440" bIns="45720" anchor="t">
            <a:spAutoFit/>
          </a:bodyPr>
          <a:lstStyle/>
          <a:p>
            <a:pPr algn="r"/>
            <a:r>
              <a:rPr lang="en-US" altLang="ko-KR" sz="2800" b="1" dirty="0" err="1">
                <a:solidFill>
                  <a:schemeClr val="bg1"/>
                </a:solidFill>
                <a:latin typeface="Arial"/>
                <a:ea typeface="맑은 고딕"/>
                <a:cs typeface="Arial"/>
              </a:rPr>
              <a:t>Dataacraker</a:t>
            </a:r>
            <a:r>
              <a:rPr lang="en-US" altLang="ko-KR" sz="2800" b="1" dirty="0">
                <a:solidFill>
                  <a:schemeClr val="bg1"/>
                </a:solidFill>
                <a:latin typeface="Arial"/>
                <a:ea typeface="맑은 고딕"/>
                <a:cs typeface="Arial"/>
              </a:rPr>
              <a:t>(Titanic)</a:t>
            </a:r>
            <a:endParaRPr lang="en-US" altLang="ko-KR" sz="2800" b="1" dirty="0">
              <a:solidFill>
                <a:schemeClr val="bg1"/>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A904-9BED-44F9-9C7F-753229D84C71}"/>
              </a:ext>
            </a:extLst>
          </p:cNvPr>
          <p:cNvSpPr>
            <a:spLocks noGrp="1"/>
          </p:cNvSpPr>
          <p:nvPr>
            <p:ph type="title"/>
          </p:nvPr>
        </p:nvSpPr>
        <p:spPr>
          <a:xfrm>
            <a:off x="-2818503" y="84318"/>
            <a:ext cx="9144000" cy="884466"/>
          </a:xfrm>
        </p:spPr>
        <p:txBody>
          <a:bodyPr lIns="91440" tIns="45720" rIns="91440" bIns="45720" anchor="ctr"/>
          <a:lstStyle/>
          <a:p>
            <a:pPr algn="ctr"/>
            <a:br>
              <a:rPr lang="en-US" b="0">
                <a:latin typeface="Arial"/>
                <a:cs typeface="Arial"/>
              </a:rPr>
            </a:br>
            <a:r>
              <a:rPr lang="en-US" b="0">
                <a:latin typeface="Arial"/>
                <a:cs typeface="Arial"/>
              </a:rPr>
              <a:t>Missing Data</a:t>
            </a:r>
            <a:endParaRPr lang="en-US">
              <a:latin typeface="Arial"/>
              <a:cs typeface="Arial"/>
            </a:endParaRPr>
          </a:p>
          <a:p>
            <a:endParaRPr lang="en-US"/>
          </a:p>
        </p:txBody>
      </p:sp>
      <p:sp>
        <p:nvSpPr>
          <p:cNvPr id="3" name="TextBox 2">
            <a:extLst>
              <a:ext uri="{FF2B5EF4-FFF2-40B4-BE49-F238E27FC236}">
                <a16:creationId xmlns:a16="http://schemas.microsoft.com/office/drawing/2014/main" id="{5C8B7539-3F49-4C72-B004-158E0DA6A681}"/>
              </a:ext>
            </a:extLst>
          </p:cNvPr>
          <p:cNvSpPr txBox="1"/>
          <p:nvPr/>
        </p:nvSpPr>
        <p:spPr>
          <a:xfrm>
            <a:off x="524470" y="1041376"/>
            <a:ext cx="83824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맑은 고딕"/>
              </a:rPr>
              <a:t>In training, </a:t>
            </a:r>
            <a:r>
              <a:rPr lang="en-US" b="1">
                <a:ea typeface="맑은 고딕"/>
              </a:rPr>
              <a:t>Age, Cabin and Embarked</a:t>
            </a:r>
            <a:r>
              <a:rPr lang="en-US">
                <a:ea typeface="맑은 고딕"/>
              </a:rPr>
              <a:t> have missing values; </a:t>
            </a:r>
          </a:p>
          <a:p>
            <a:r>
              <a:rPr lang="en-US">
                <a:ea typeface="맑은 고딕"/>
              </a:rPr>
              <a:t>In testing, </a:t>
            </a:r>
            <a:r>
              <a:rPr lang="en-US" b="1">
                <a:ea typeface="맑은 고딕"/>
              </a:rPr>
              <a:t>Age, Cabin and Fare </a:t>
            </a:r>
            <a:r>
              <a:rPr lang="en-US">
                <a:ea typeface="맑은 고딕"/>
              </a:rPr>
              <a:t>contain missing values</a:t>
            </a:r>
            <a:r>
              <a:rPr lang="en-US" b="1">
                <a:ea typeface="맑은 고딕"/>
              </a:rPr>
              <a:t>. </a:t>
            </a:r>
          </a:p>
        </p:txBody>
      </p:sp>
      <p:pic>
        <p:nvPicPr>
          <p:cNvPr id="5" name="Picture 5" descr="Chart, bar chart&#10;&#10;Description automatically generated">
            <a:extLst>
              <a:ext uri="{FF2B5EF4-FFF2-40B4-BE49-F238E27FC236}">
                <a16:creationId xmlns:a16="http://schemas.microsoft.com/office/drawing/2014/main" id="{1AEF1829-FE33-49E7-A80E-08A87E28F2BF}"/>
              </a:ext>
            </a:extLst>
          </p:cNvPr>
          <p:cNvPicPr>
            <a:picLocks noChangeAspect="1"/>
          </p:cNvPicPr>
          <p:nvPr/>
        </p:nvPicPr>
        <p:blipFill>
          <a:blip r:embed="rId2"/>
          <a:stretch>
            <a:fillRect/>
          </a:stretch>
        </p:blipFill>
        <p:spPr>
          <a:xfrm>
            <a:off x="524470" y="2375856"/>
            <a:ext cx="3590121" cy="2533261"/>
          </a:xfrm>
          <a:prstGeom prst="rect">
            <a:avLst/>
          </a:prstGeom>
        </p:spPr>
      </p:pic>
      <p:pic>
        <p:nvPicPr>
          <p:cNvPr id="7" name="Picture 7" descr="Chart, bar chart&#10;&#10;Description automatically generated">
            <a:extLst>
              <a:ext uri="{FF2B5EF4-FFF2-40B4-BE49-F238E27FC236}">
                <a16:creationId xmlns:a16="http://schemas.microsoft.com/office/drawing/2014/main" id="{57026066-C6B9-4E6A-8563-676C2F374309}"/>
              </a:ext>
            </a:extLst>
          </p:cNvPr>
          <p:cNvPicPr>
            <a:picLocks noChangeAspect="1"/>
          </p:cNvPicPr>
          <p:nvPr/>
        </p:nvPicPr>
        <p:blipFill>
          <a:blip r:embed="rId3"/>
          <a:stretch>
            <a:fillRect/>
          </a:stretch>
        </p:blipFill>
        <p:spPr>
          <a:xfrm>
            <a:off x="4715698" y="2375856"/>
            <a:ext cx="3782916" cy="2586442"/>
          </a:xfrm>
          <a:prstGeom prst="rect">
            <a:avLst/>
          </a:prstGeom>
        </p:spPr>
      </p:pic>
      <p:sp>
        <p:nvSpPr>
          <p:cNvPr id="8" name="TextBox 7">
            <a:extLst>
              <a:ext uri="{FF2B5EF4-FFF2-40B4-BE49-F238E27FC236}">
                <a16:creationId xmlns:a16="http://schemas.microsoft.com/office/drawing/2014/main" id="{1B6AD5AB-1C93-4D66-B77B-852DB5CDDCE4}"/>
              </a:ext>
            </a:extLst>
          </p:cNvPr>
          <p:cNvSpPr txBox="1"/>
          <p:nvPr/>
        </p:nvSpPr>
        <p:spPr>
          <a:xfrm>
            <a:off x="6274113" y="206807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i="1"/>
              <a:t>Test</a:t>
            </a:r>
          </a:p>
        </p:txBody>
      </p:sp>
      <p:sp>
        <p:nvSpPr>
          <p:cNvPr id="11" name="TextBox 10">
            <a:extLst>
              <a:ext uri="{FF2B5EF4-FFF2-40B4-BE49-F238E27FC236}">
                <a16:creationId xmlns:a16="http://schemas.microsoft.com/office/drawing/2014/main" id="{BC24B9EF-52EB-47A1-94D7-881D64EF5E71}"/>
              </a:ext>
            </a:extLst>
          </p:cNvPr>
          <p:cNvSpPr txBox="1"/>
          <p:nvPr/>
        </p:nvSpPr>
        <p:spPr>
          <a:xfrm>
            <a:off x="2095994" y="206807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i="1"/>
              <a:t>Train</a:t>
            </a:r>
          </a:p>
        </p:txBody>
      </p:sp>
    </p:spTree>
    <p:extLst>
      <p:ext uri="{BB962C8B-B14F-4D97-AF65-F5344CB8AC3E}">
        <p14:creationId xmlns:p14="http://schemas.microsoft.com/office/powerpoint/2010/main" val="335093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C399-14D5-4FC6-A2E1-EE989B095784}"/>
              </a:ext>
            </a:extLst>
          </p:cNvPr>
          <p:cNvSpPr>
            <a:spLocks noGrp="1"/>
          </p:cNvSpPr>
          <p:nvPr>
            <p:ph type="title"/>
          </p:nvPr>
        </p:nvSpPr>
        <p:spPr>
          <a:xfrm>
            <a:off x="3445503" y="148441"/>
            <a:ext cx="7524328" cy="884466"/>
          </a:xfrm>
        </p:spPr>
        <p:txBody>
          <a:bodyPr lIns="91440" tIns="45720" rIns="91440" bIns="45720" anchor="ctr"/>
          <a:lstStyle/>
          <a:p>
            <a:r>
              <a:rPr lang="en-US" err="1">
                <a:latin typeface="Arial"/>
                <a:cs typeface="Arial"/>
              </a:rPr>
              <a:t>IsMale</a:t>
            </a:r>
            <a:r>
              <a:rPr lang="en-US">
                <a:latin typeface="Arial"/>
                <a:cs typeface="Arial"/>
              </a:rPr>
              <a:t> &amp; survival</a:t>
            </a:r>
            <a:endParaRPr lang="en-US"/>
          </a:p>
        </p:txBody>
      </p:sp>
      <p:sp>
        <p:nvSpPr>
          <p:cNvPr id="6" name="TextBox 5">
            <a:extLst>
              <a:ext uri="{FF2B5EF4-FFF2-40B4-BE49-F238E27FC236}">
                <a16:creationId xmlns:a16="http://schemas.microsoft.com/office/drawing/2014/main" id="{F35B7156-65C4-49D5-BCC9-8777ECEA8692}"/>
              </a:ext>
            </a:extLst>
          </p:cNvPr>
          <p:cNvSpPr txBox="1"/>
          <p:nvPr/>
        </p:nvSpPr>
        <p:spPr>
          <a:xfrm>
            <a:off x="1988001" y="1309900"/>
            <a:ext cx="3985236"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맑은 고딕"/>
            </a:endParaRPr>
          </a:p>
          <a:p>
            <a:pPr marL="285750" indent="-285750" algn="just" latinLnBrk="0">
              <a:buFont typeface="Arial"/>
              <a:buChar char="•"/>
            </a:pPr>
            <a:r>
              <a:rPr lang="en-US" sz="1400">
                <a:solidFill>
                  <a:schemeClr val="tx1">
                    <a:lumMod val="75000"/>
                    <a:lumOff val="25000"/>
                  </a:schemeClr>
                </a:solidFill>
                <a:latin typeface="Arial"/>
                <a:ea typeface="Malgun Gothic"/>
                <a:cs typeface="Arial"/>
              </a:rPr>
              <a:t>Mapping Sex into </a:t>
            </a:r>
            <a:r>
              <a:rPr lang="en-US" sz="1400" err="1">
                <a:solidFill>
                  <a:schemeClr val="tx1">
                    <a:lumMod val="75000"/>
                    <a:lumOff val="25000"/>
                  </a:schemeClr>
                </a:solidFill>
                <a:latin typeface="Arial"/>
                <a:ea typeface="Malgun Gothic"/>
                <a:cs typeface="Arial"/>
              </a:rPr>
              <a:t>IsMale</a:t>
            </a:r>
            <a:r>
              <a:rPr lang="en-US" sz="1400">
                <a:solidFill>
                  <a:schemeClr val="tx1">
                    <a:lumMod val="75000"/>
                    <a:lumOff val="25000"/>
                  </a:schemeClr>
                </a:solidFill>
                <a:latin typeface="Arial"/>
                <a:ea typeface="Malgun Gothic"/>
                <a:cs typeface="Arial"/>
              </a:rPr>
              <a:t> (0 for female, 1 for male</a:t>
            </a:r>
          </a:p>
          <a:p>
            <a:pPr marL="285750" indent="-285750" algn="just" latinLnBrk="0">
              <a:buFont typeface="Arial"/>
              <a:buChar char="•"/>
            </a:pPr>
            <a:r>
              <a:rPr lang="en-US" sz="1400">
                <a:solidFill>
                  <a:schemeClr val="tx1">
                    <a:lumMod val="75000"/>
                    <a:lumOff val="25000"/>
                  </a:schemeClr>
                </a:solidFill>
                <a:latin typeface="Arial"/>
                <a:ea typeface="Malgun Gothic"/>
                <a:cs typeface="Arial"/>
              </a:rPr>
              <a:t>From the graph visualization, it is clear that females has survival rate twice higher than males.</a:t>
            </a:r>
          </a:p>
          <a:p>
            <a:pPr marL="742950" lvl="1" indent="-285750" algn="just" latinLnBrk="0">
              <a:buFont typeface="Arial"/>
              <a:buChar char="•"/>
            </a:pPr>
            <a:r>
              <a:rPr lang="en-US" sz="1400">
                <a:solidFill>
                  <a:schemeClr val="tx1">
                    <a:lumMod val="75000"/>
                    <a:lumOff val="25000"/>
                  </a:schemeClr>
                </a:solidFill>
                <a:latin typeface="Arial"/>
                <a:ea typeface="Malgun Gothic"/>
                <a:cs typeface="Arial"/>
              </a:rPr>
              <a:t>gender feature is important</a:t>
            </a:r>
          </a:p>
          <a:p>
            <a:pPr marL="285750" indent="-285750" latinLnBrk="0">
              <a:buFont typeface="Arial"/>
              <a:buChar char="•"/>
            </a:pPr>
            <a:endParaRPr lang="en-US" sz="1400">
              <a:solidFill>
                <a:schemeClr val="tx1">
                  <a:lumMod val="75000"/>
                  <a:lumOff val="25000"/>
                </a:schemeClr>
              </a:solidFill>
              <a:latin typeface="Arial"/>
              <a:ea typeface="Malgun Gothic"/>
              <a:cs typeface="Arial"/>
            </a:endParaRPr>
          </a:p>
          <a:p>
            <a:pPr marL="285750" indent="-285750" latinLnBrk="0">
              <a:buFont typeface="Arial"/>
              <a:buChar char="•"/>
            </a:pPr>
            <a:r>
              <a:rPr lang="en-US" sz="1400">
                <a:solidFill>
                  <a:schemeClr val="tx1">
                    <a:lumMod val="75000"/>
                    <a:lumOff val="25000"/>
                  </a:schemeClr>
                </a:solidFill>
                <a:latin typeface="Arial"/>
                <a:ea typeface="Malgun Gothic"/>
                <a:cs typeface="Arial"/>
              </a:rPr>
              <a:t>A vanilla classifier that predicts male all dead and females all live achieves </a:t>
            </a:r>
            <a:r>
              <a:rPr lang="en-US" sz="1400" b="1">
                <a:solidFill>
                  <a:srgbClr val="FF0000"/>
                </a:solidFill>
                <a:latin typeface="Arial"/>
                <a:ea typeface="Malgun Gothic"/>
                <a:cs typeface="Arial"/>
              </a:rPr>
              <a:t>76.56% </a:t>
            </a:r>
            <a:r>
              <a:rPr lang="en-US" sz="1400">
                <a:solidFill>
                  <a:schemeClr val="tx1">
                    <a:lumMod val="75000"/>
                    <a:lumOff val="25000"/>
                  </a:schemeClr>
                </a:solidFill>
                <a:latin typeface="Arial"/>
                <a:ea typeface="Malgun Gothic"/>
                <a:cs typeface="Arial"/>
              </a:rPr>
              <a:t>(!!) on leaderboard.</a:t>
            </a:r>
          </a:p>
          <a:p>
            <a:pPr marL="285750" indent="-285750">
              <a:buFont typeface="Arial"/>
              <a:buChar char="•"/>
            </a:pPr>
            <a:endParaRPr lang="en-US">
              <a:ea typeface="맑은 고딕"/>
            </a:endParaRPr>
          </a:p>
          <a:p>
            <a:endParaRPr lang="en-US">
              <a:ea typeface="맑은 고딕"/>
            </a:endParaRPr>
          </a:p>
        </p:txBody>
      </p:sp>
      <p:pic>
        <p:nvPicPr>
          <p:cNvPr id="3" name="Picture 4" descr="Chart, pie chart&#10;&#10;Description automatically generated">
            <a:extLst>
              <a:ext uri="{FF2B5EF4-FFF2-40B4-BE49-F238E27FC236}">
                <a16:creationId xmlns:a16="http://schemas.microsoft.com/office/drawing/2014/main" id="{DCCE594C-F5E7-40E1-ADCD-633F593A98BC}"/>
              </a:ext>
            </a:extLst>
          </p:cNvPr>
          <p:cNvPicPr>
            <a:picLocks noChangeAspect="1"/>
          </p:cNvPicPr>
          <p:nvPr/>
        </p:nvPicPr>
        <p:blipFill>
          <a:blip r:embed="rId2"/>
          <a:stretch>
            <a:fillRect/>
          </a:stretch>
        </p:blipFill>
        <p:spPr>
          <a:xfrm>
            <a:off x="6206342" y="1032708"/>
            <a:ext cx="2743200" cy="1920240"/>
          </a:xfrm>
          <a:prstGeom prst="rect">
            <a:avLst/>
          </a:prstGeom>
        </p:spPr>
      </p:pic>
      <p:pic>
        <p:nvPicPr>
          <p:cNvPr id="5" name="Picture 6" descr="Chart, pie chart&#10;&#10;Description automatically generated">
            <a:extLst>
              <a:ext uri="{FF2B5EF4-FFF2-40B4-BE49-F238E27FC236}">
                <a16:creationId xmlns:a16="http://schemas.microsoft.com/office/drawing/2014/main" id="{B64A228B-94BA-40AF-8DF2-0AFB83B16D33}"/>
              </a:ext>
            </a:extLst>
          </p:cNvPr>
          <p:cNvPicPr>
            <a:picLocks noChangeAspect="1"/>
          </p:cNvPicPr>
          <p:nvPr/>
        </p:nvPicPr>
        <p:blipFill>
          <a:blip r:embed="rId3"/>
          <a:stretch>
            <a:fillRect/>
          </a:stretch>
        </p:blipFill>
        <p:spPr>
          <a:xfrm>
            <a:off x="6412650" y="2952948"/>
            <a:ext cx="2097479" cy="2072465"/>
          </a:xfrm>
          <a:prstGeom prst="rect">
            <a:avLst/>
          </a:prstGeom>
        </p:spPr>
      </p:pic>
    </p:spTree>
    <p:extLst>
      <p:ext uri="{BB962C8B-B14F-4D97-AF65-F5344CB8AC3E}">
        <p14:creationId xmlns:p14="http://schemas.microsoft.com/office/powerpoint/2010/main" val="34002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C399-14D5-4FC6-A2E1-EE989B095784}"/>
              </a:ext>
            </a:extLst>
          </p:cNvPr>
          <p:cNvSpPr>
            <a:spLocks noGrp="1"/>
          </p:cNvSpPr>
          <p:nvPr>
            <p:ph type="title"/>
          </p:nvPr>
        </p:nvSpPr>
        <p:spPr>
          <a:xfrm>
            <a:off x="4874253" y="171052"/>
            <a:ext cx="7524328" cy="884466"/>
          </a:xfrm>
        </p:spPr>
        <p:txBody>
          <a:bodyPr lIns="91440" tIns="45720" rIns="91440" bIns="45720" anchor="ctr"/>
          <a:lstStyle/>
          <a:p>
            <a:r>
              <a:rPr lang="en-US">
                <a:latin typeface="Arial"/>
                <a:cs typeface="Arial"/>
              </a:rPr>
              <a:t>Name</a:t>
            </a:r>
            <a:endParaRPr lang="en-US"/>
          </a:p>
        </p:txBody>
      </p:sp>
      <p:sp>
        <p:nvSpPr>
          <p:cNvPr id="6" name="TextBox 5">
            <a:extLst>
              <a:ext uri="{FF2B5EF4-FFF2-40B4-BE49-F238E27FC236}">
                <a16:creationId xmlns:a16="http://schemas.microsoft.com/office/drawing/2014/main" id="{F35B7156-65C4-49D5-BCC9-8777ECEA8692}"/>
              </a:ext>
            </a:extLst>
          </p:cNvPr>
          <p:cNvSpPr txBox="1"/>
          <p:nvPr/>
        </p:nvSpPr>
        <p:spPr>
          <a:xfrm>
            <a:off x="1764054" y="1055518"/>
            <a:ext cx="39852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맑은 고딕"/>
            </a:endParaRPr>
          </a:p>
          <a:p>
            <a:pPr marL="285750" indent="-285750">
              <a:buFont typeface="Arial"/>
              <a:buChar char="•"/>
            </a:pPr>
            <a:endParaRPr lang="en-US">
              <a:ea typeface="맑은 고딕"/>
            </a:endParaRPr>
          </a:p>
          <a:p>
            <a:endParaRPr lang="en-US">
              <a:ea typeface="맑은 고딕"/>
            </a:endParaRPr>
          </a:p>
        </p:txBody>
      </p:sp>
      <p:pic>
        <p:nvPicPr>
          <p:cNvPr id="3" name="图片 2">
            <a:extLst>
              <a:ext uri="{FF2B5EF4-FFF2-40B4-BE49-F238E27FC236}">
                <a16:creationId xmlns:a16="http://schemas.microsoft.com/office/drawing/2014/main" id="{F9FEB9E4-4840-4FE4-8C7F-E8D917C6513A}"/>
              </a:ext>
            </a:extLst>
          </p:cNvPr>
          <p:cNvPicPr>
            <a:picLocks noChangeAspect="1"/>
          </p:cNvPicPr>
          <p:nvPr/>
        </p:nvPicPr>
        <p:blipFill>
          <a:blip r:embed="rId2"/>
          <a:stretch>
            <a:fillRect/>
          </a:stretch>
        </p:blipFill>
        <p:spPr>
          <a:xfrm>
            <a:off x="1764054" y="1517183"/>
            <a:ext cx="4090790" cy="3088033"/>
          </a:xfrm>
          <a:prstGeom prst="rect">
            <a:avLst/>
          </a:prstGeom>
        </p:spPr>
      </p:pic>
      <p:cxnSp>
        <p:nvCxnSpPr>
          <p:cNvPr id="5" name="直接箭头连接符 4">
            <a:extLst>
              <a:ext uri="{FF2B5EF4-FFF2-40B4-BE49-F238E27FC236}">
                <a16:creationId xmlns:a16="http://schemas.microsoft.com/office/drawing/2014/main" id="{F9570C03-F4E8-45C8-AFE5-C60A0F4D1F25}"/>
              </a:ext>
            </a:extLst>
          </p:cNvPr>
          <p:cNvCxnSpPr>
            <a:cxnSpLocks/>
          </p:cNvCxnSpPr>
          <p:nvPr/>
        </p:nvCxnSpPr>
        <p:spPr>
          <a:xfrm>
            <a:off x="4114482" y="773797"/>
            <a:ext cx="424491" cy="7433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文本框 6">
            <a:extLst>
              <a:ext uri="{FF2B5EF4-FFF2-40B4-BE49-F238E27FC236}">
                <a16:creationId xmlns:a16="http://schemas.microsoft.com/office/drawing/2014/main" id="{7D33537D-C110-42BD-B3B8-54D079E2EB0F}"/>
              </a:ext>
            </a:extLst>
          </p:cNvPr>
          <p:cNvSpPr txBox="1"/>
          <p:nvPr/>
        </p:nvSpPr>
        <p:spPr>
          <a:xfrm>
            <a:off x="3033132" y="487906"/>
            <a:ext cx="1639229" cy="307777"/>
          </a:xfrm>
          <a:prstGeom prst="rect">
            <a:avLst/>
          </a:prstGeom>
          <a:noFill/>
        </p:spPr>
        <p:txBody>
          <a:bodyPr wrap="square" rtlCol="0">
            <a:spAutoFit/>
          </a:bodyPr>
          <a:lstStyle/>
          <a:p>
            <a:r>
              <a:rPr lang="en-US" sz="1400">
                <a:solidFill>
                  <a:srgbClr val="FF0000"/>
                </a:solidFill>
              </a:rPr>
              <a:t>Grown-up male</a:t>
            </a:r>
          </a:p>
        </p:txBody>
      </p:sp>
      <p:cxnSp>
        <p:nvCxnSpPr>
          <p:cNvPr id="9" name="直接箭头连接符 4">
            <a:extLst>
              <a:ext uri="{FF2B5EF4-FFF2-40B4-BE49-F238E27FC236}">
                <a16:creationId xmlns:a16="http://schemas.microsoft.com/office/drawing/2014/main" id="{88E94DF8-F0C3-42D7-B53F-FCE1D4D4DC13}"/>
              </a:ext>
            </a:extLst>
          </p:cNvPr>
          <p:cNvCxnSpPr>
            <a:cxnSpLocks/>
          </p:cNvCxnSpPr>
          <p:nvPr/>
        </p:nvCxnSpPr>
        <p:spPr>
          <a:xfrm>
            <a:off x="2943922" y="3365365"/>
            <a:ext cx="1728439" cy="6379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文本框 6">
            <a:extLst>
              <a:ext uri="{FF2B5EF4-FFF2-40B4-BE49-F238E27FC236}">
                <a16:creationId xmlns:a16="http://schemas.microsoft.com/office/drawing/2014/main" id="{1A005242-6654-4A99-88BC-FC7AC8A5DB87}"/>
              </a:ext>
            </a:extLst>
          </p:cNvPr>
          <p:cNvSpPr txBox="1"/>
          <p:nvPr/>
        </p:nvSpPr>
        <p:spPr>
          <a:xfrm>
            <a:off x="1764054" y="3211476"/>
            <a:ext cx="1639229" cy="307777"/>
          </a:xfrm>
          <a:prstGeom prst="rect">
            <a:avLst/>
          </a:prstGeom>
          <a:noFill/>
        </p:spPr>
        <p:txBody>
          <a:bodyPr wrap="square" rtlCol="0">
            <a:spAutoFit/>
          </a:bodyPr>
          <a:lstStyle/>
          <a:p>
            <a:r>
              <a:rPr lang="en-US" sz="1400">
                <a:solidFill>
                  <a:srgbClr val="FF0000"/>
                </a:solidFill>
              </a:rPr>
              <a:t>Male child</a:t>
            </a:r>
          </a:p>
        </p:txBody>
      </p:sp>
      <p:cxnSp>
        <p:nvCxnSpPr>
          <p:cNvPr id="14" name="直接箭头连接符 13">
            <a:extLst>
              <a:ext uri="{FF2B5EF4-FFF2-40B4-BE49-F238E27FC236}">
                <a16:creationId xmlns:a16="http://schemas.microsoft.com/office/drawing/2014/main" id="{BE69E2E7-3B34-4BD7-9318-0D7788F3E2E4}"/>
              </a:ext>
            </a:extLst>
          </p:cNvPr>
          <p:cNvCxnSpPr>
            <a:cxnSpLocks/>
          </p:cNvCxnSpPr>
          <p:nvPr/>
        </p:nvCxnSpPr>
        <p:spPr>
          <a:xfrm>
            <a:off x="3146401" y="2308995"/>
            <a:ext cx="1525962" cy="6905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文本框 6">
            <a:extLst>
              <a:ext uri="{FF2B5EF4-FFF2-40B4-BE49-F238E27FC236}">
                <a16:creationId xmlns:a16="http://schemas.microsoft.com/office/drawing/2014/main" id="{03E8D38C-72FF-4C65-AC40-30BD60DF283B}"/>
              </a:ext>
            </a:extLst>
          </p:cNvPr>
          <p:cNvSpPr txBox="1"/>
          <p:nvPr/>
        </p:nvSpPr>
        <p:spPr>
          <a:xfrm>
            <a:off x="1613113" y="2046366"/>
            <a:ext cx="1847047" cy="307777"/>
          </a:xfrm>
          <a:prstGeom prst="rect">
            <a:avLst/>
          </a:prstGeom>
          <a:noFill/>
        </p:spPr>
        <p:txBody>
          <a:bodyPr wrap="square" lIns="91440" tIns="45720" rIns="91440" bIns="45720" rtlCol="0" anchor="t">
            <a:spAutoFit/>
          </a:bodyPr>
          <a:lstStyle/>
          <a:p>
            <a:r>
              <a:rPr lang="en-US" sz="1400">
                <a:solidFill>
                  <a:srgbClr val="FF0000"/>
                </a:solidFill>
                <a:ea typeface="맑은 고딕"/>
              </a:rPr>
              <a:t>Unmarried Female</a:t>
            </a:r>
          </a:p>
        </p:txBody>
      </p:sp>
      <p:cxnSp>
        <p:nvCxnSpPr>
          <p:cNvPr id="19" name="直接箭头连接符 18">
            <a:extLst>
              <a:ext uri="{FF2B5EF4-FFF2-40B4-BE49-F238E27FC236}">
                <a16:creationId xmlns:a16="http://schemas.microsoft.com/office/drawing/2014/main" id="{2DF77DB7-CE9B-4DF0-92AA-C732AA1DA7F1}"/>
              </a:ext>
            </a:extLst>
          </p:cNvPr>
          <p:cNvCxnSpPr>
            <a:cxnSpLocks/>
          </p:cNvCxnSpPr>
          <p:nvPr/>
        </p:nvCxnSpPr>
        <p:spPr>
          <a:xfrm>
            <a:off x="2475253" y="932784"/>
            <a:ext cx="331578" cy="7071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文本框 6">
            <a:extLst>
              <a:ext uri="{FF2B5EF4-FFF2-40B4-BE49-F238E27FC236}">
                <a16:creationId xmlns:a16="http://schemas.microsoft.com/office/drawing/2014/main" id="{6D00F9E2-5F06-44B9-AEB7-4B2D2A6A7B53}"/>
              </a:ext>
            </a:extLst>
          </p:cNvPr>
          <p:cNvSpPr txBox="1"/>
          <p:nvPr/>
        </p:nvSpPr>
        <p:spPr>
          <a:xfrm>
            <a:off x="1577313" y="663801"/>
            <a:ext cx="1639229" cy="307777"/>
          </a:xfrm>
          <a:prstGeom prst="rect">
            <a:avLst/>
          </a:prstGeom>
          <a:noFill/>
        </p:spPr>
        <p:txBody>
          <a:bodyPr wrap="square" rtlCol="0">
            <a:spAutoFit/>
          </a:bodyPr>
          <a:lstStyle/>
          <a:p>
            <a:r>
              <a:rPr lang="en-US" sz="1400">
                <a:solidFill>
                  <a:srgbClr val="FF0000"/>
                </a:solidFill>
              </a:rPr>
              <a:t>Married female</a:t>
            </a:r>
          </a:p>
        </p:txBody>
      </p:sp>
      <p:sp>
        <p:nvSpPr>
          <p:cNvPr id="26" name="文本框 25">
            <a:extLst>
              <a:ext uri="{FF2B5EF4-FFF2-40B4-BE49-F238E27FC236}">
                <a16:creationId xmlns:a16="http://schemas.microsoft.com/office/drawing/2014/main" id="{03D8BEC1-5390-4521-BD19-7462CC6F1E60}"/>
              </a:ext>
            </a:extLst>
          </p:cNvPr>
          <p:cNvSpPr txBox="1"/>
          <p:nvPr/>
        </p:nvSpPr>
        <p:spPr>
          <a:xfrm>
            <a:off x="5694179" y="1357561"/>
            <a:ext cx="3451216" cy="3284041"/>
          </a:xfrm>
          <a:prstGeom prst="rect">
            <a:avLst/>
          </a:prstGeom>
          <a:noFill/>
        </p:spPr>
        <p:txBody>
          <a:bodyPr wrap="square" rtlCol="0">
            <a:spAutoFit/>
          </a:bodyPr>
          <a:lstStyle/>
          <a:p>
            <a:pPr marL="285750" indent="-285750" latinLnBrk="0">
              <a:lnSpc>
                <a:spcPct val="150000"/>
              </a:lnSpc>
              <a:buFont typeface="Arial" panose="020B0604020202020204" pitchFamily="34" charset="0"/>
              <a:buChar char="•"/>
            </a:pPr>
            <a:r>
              <a:rPr lang="en-US" sz="1400">
                <a:solidFill>
                  <a:schemeClr val="tx1">
                    <a:lumMod val="75000"/>
                    <a:lumOff val="25000"/>
                  </a:schemeClr>
                </a:solidFill>
                <a:latin typeface="Arial"/>
                <a:ea typeface="Malgun Gothic"/>
                <a:cs typeface="Arial"/>
              </a:rPr>
              <a:t>Name combines information of “</a:t>
            </a:r>
            <a:r>
              <a:rPr lang="en-US" sz="1400" err="1">
                <a:solidFill>
                  <a:schemeClr val="tx1">
                    <a:lumMod val="75000"/>
                    <a:lumOff val="25000"/>
                  </a:schemeClr>
                </a:solidFill>
                <a:latin typeface="Arial"/>
                <a:ea typeface="Malgun Gothic"/>
                <a:cs typeface="Arial"/>
              </a:rPr>
              <a:t>IsMale</a:t>
            </a:r>
            <a:r>
              <a:rPr lang="en-US" sz="1400">
                <a:solidFill>
                  <a:schemeClr val="tx1">
                    <a:lumMod val="75000"/>
                    <a:lumOff val="25000"/>
                  </a:schemeClr>
                </a:solidFill>
                <a:latin typeface="Arial"/>
                <a:ea typeface="Malgun Gothic"/>
                <a:cs typeface="Arial"/>
              </a:rPr>
              <a:t>”, marital status and Age</a:t>
            </a:r>
          </a:p>
          <a:p>
            <a:pPr marL="285750" indent="-285750">
              <a:lnSpc>
                <a:spcPct val="150000"/>
              </a:lnSpc>
              <a:buFont typeface="Arial" panose="020B0604020202020204" pitchFamily="34" charset="0"/>
              <a:buChar char="•"/>
            </a:pPr>
            <a:r>
              <a:rPr lang="en-US" sz="1400">
                <a:solidFill>
                  <a:schemeClr val="tx1">
                    <a:lumMod val="75000"/>
                    <a:lumOff val="25000"/>
                  </a:schemeClr>
                </a:solidFill>
                <a:latin typeface="Arial"/>
                <a:ea typeface="Malgun Gothic"/>
                <a:cs typeface="Arial"/>
              </a:rPr>
              <a:t>“Title” can be extracted</a:t>
            </a:r>
          </a:p>
          <a:p>
            <a:pPr marL="285750" indent="-285750" latinLnBrk="0">
              <a:lnSpc>
                <a:spcPct val="150000"/>
              </a:lnSpc>
              <a:buFont typeface="Arial" panose="020B0604020202020204" pitchFamily="34" charset="0"/>
              <a:buChar char="•"/>
            </a:pPr>
            <a:r>
              <a:rPr lang="en-US" sz="1400">
                <a:solidFill>
                  <a:schemeClr val="tx1">
                    <a:lumMod val="75000"/>
                    <a:lumOff val="25000"/>
                  </a:schemeClr>
                </a:solidFill>
                <a:latin typeface="Arial"/>
                <a:ea typeface="Malgun Gothic"/>
                <a:cs typeface="Arial"/>
              </a:rPr>
              <a:t>Same last name indicates </a:t>
            </a:r>
            <a:r>
              <a:rPr lang="en-US" sz="1400" b="1">
                <a:solidFill>
                  <a:srgbClr val="FF0000"/>
                </a:solidFill>
                <a:latin typeface="Arial"/>
                <a:ea typeface="Malgun Gothic"/>
                <a:cs typeface="Arial"/>
              </a:rPr>
              <a:t>same family</a:t>
            </a:r>
          </a:p>
          <a:p>
            <a:pPr marL="285750" indent="-285750" latinLnBrk="0">
              <a:lnSpc>
                <a:spcPct val="150000"/>
              </a:lnSpc>
              <a:buFont typeface="Arial" panose="020B0604020202020204" pitchFamily="34" charset="0"/>
              <a:buChar char="•"/>
            </a:pPr>
            <a:endParaRPr lang="en-US" sz="1400">
              <a:solidFill>
                <a:schemeClr val="tx1">
                  <a:lumMod val="75000"/>
                  <a:lumOff val="25000"/>
                </a:schemeClr>
              </a:solidFill>
              <a:latin typeface="Arial"/>
              <a:ea typeface="Malgun Gothic"/>
              <a:cs typeface="Arial"/>
            </a:endParaRPr>
          </a:p>
          <a:p>
            <a:pPr marL="285750" indent="-285750" latinLnBrk="0">
              <a:lnSpc>
                <a:spcPct val="150000"/>
              </a:lnSpc>
              <a:buFont typeface="Arial" panose="020B0604020202020204" pitchFamily="34" charset="0"/>
              <a:buChar char="•"/>
            </a:pPr>
            <a:r>
              <a:rPr lang="en-US" sz="1400">
                <a:solidFill>
                  <a:schemeClr val="tx1">
                    <a:lumMod val="75000"/>
                    <a:lumOff val="25000"/>
                  </a:schemeClr>
                </a:solidFill>
                <a:latin typeface="Arial"/>
                <a:ea typeface="Malgun Gothic"/>
                <a:cs typeface="Arial"/>
              </a:rPr>
              <a:t>According to blog </a:t>
            </a:r>
            <a:r>
              <a:rPr lang="en-US" sz="1400" b="1" i="1">
                <a:solidFill>
                  <a:schemeClr val="tx1">
                    <a:lumMod val="75000"/>
                    <a:lumOff val="25000"/>
                  </a:schemeClr>
                </a:solidFill>
                <a:latin typeface="Arial"/>
                <a:ea typeface="Malgun Gothic"/>
                <a:cs typeface="Arial"/>
              </a:rPr>
              <a:t>Titanic using Name only [0.81818]</a:t>
            </a:r>
            <a:r>
              <a:rPr lang="en-US" sz="1400">
                <a:solidFill>
                  <a:schemeClr val="tx1">
                    <a:lumMod val="75000"/>
                    <a:lumOff val="25000"/>
                  </a:schemeClr>
                </a:solidFill>
                <a:latin typeface="Arial"/>
                <a:ea typeface="Malgun Gothic"/>
                <a:cs typeface="Arial"/>
              </a:rPr>
              <a:t>, name alone contains significant survival information </a:t>
            </a:r>
          </a:p>
        </p:txBody>
      </p:sp>
    </p:spTree>
    <p:extLst>
      <p:ext uri="{BB962C8B-B14F-4D97-AF65-F5344CB8AC3E}">
        <p14:creationId xmlns:p14="http://schemas.microsoft.com/office/powerpoint/2010/main" val="200944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19F0-2DBF-402F-9BE4-624117BC4A34}"/>
              </a:ext>
            </a:extLst>
          </p:cNvPr>
          <p:cNvSpPr>
            <a:spLocks noGrp="1"/>
          </p:cNvSpPr>
          <p:nvPr>
            <p:ph type="title"/>
          </p:nvPr>
        </p:nvSpPr>
        <p:spPr>
          <a:xfrm>
            <a:off x="3200769" y="39604"/>
            <a:ext cx="9144000" cy="884466"/>
          </a:xfrm>
        </p:spPr>
        <p:txBody>
          <a:bodyPr lIns="91440" tIns="45720" rIns="91440" bIns="45720" anchor="ctr"/>
          <a:lstStyle/>
          <a:p>
            <a:r>
              <a:rPr lang="en-US" err="1"/>
              <a:t>PClass</a:t>
            </a:r>
            <a:endParaRPr lang="en-US"/>
          </a:p>
        </p:txBody>
      </p:sp>
      <p:sp>
        <p:nvSpPr>
          <p:cNvPr id="4" name="Content Placeholder 3">
            <a:extLst>
              <a:ext uri="{FF2B5EF4-FFF2-40B4-BE49-F238E27FC236}">
                <a16:creationId xmlns:a16="http://schemas.microsoft.com/office/drawing/2014/main" id="{025A9907-733E-4905-ACE2-CA9E782319B1}"/>
              </a:ext>
            </a:extLst>
          </p:cNvPr>
          <p:cNvSpPr>
            <a:spLocks noGrp="1"/>
          </p:cNvSpPr>
          <p:nvPr>
            <p:ph idx="10"/>
          </p:nvPr>
        </p:nvSpPr>
        <p:spPr>
          <a:xfrm>
            <a:off x="472678" y="1006676"/>
            <a:ext cx="8348503" cy="2290640"/>
          </a:xfrm>
        </p:spPr>
        <p:txBody>
          <a:bodyPr lIns="396000" tIns="45720" rIns="91440" bIns="45720" anchor="t"/>
          <a:lstStyle/>
          <a:p>
            <a:endParaRPr lang="en-US">
              <a:latin typeface="Arial"/>
              <a:cs typeface="Arial"/>
            </a:endParaRPr>
          </a:p>
          <a:p>
            <a:pPr marL="285750" indent="-285750">
              <a:buChar char="•"/>
            </a:pPr>
            <a:r>
              <a:rPr lang="en-US">
                <a:latin typeface="Arial"/>
                <a:cs typeface="Arial"/>
              </a:rPr>
              <a:t>Price Class indicates the price paid to get aboard. We assume higher </a:t>
            </a:r>
            <a:r>
              <a:rPr lang="en-US" err="1">
                <a:latin typeface="Arial"/>
                <a:cs typeface="Arial"/>
              </a:rPr>
              <a:t>Pclass</a:t>
            </a:r>
            <a:r>
              <a:rPr lang="en-US">
                <a:latin typeface="Arial"/>
                <a:cs typeface="Arial"/>
              </a:rPr>
              <a:t> has better services and perhaps access to lifeboats and exits.</a:t>
            </a:r>
          </a:p>
          <a:p>
            <a:pPr marL="285750" indent="-285750">
              <a:buChar char="•"/>
            </a:pPr>
            <a:r>
              <a:rPr lang="en-US">
                <a:latin typeface="Arial"/>
                <a:cs typeface="Arial"/>
              </a:rPr>
              <a:t>As can be seen below</a:t>
            </a:r>
            <a:r>
              <a:rPr lang="en-US" b="1">
                <a:solidFill>
                  <a:srgbClr val="FF0000"/>
                </a:solidFill>
                <a:latin typeface="Arial"/>
                <a:cs typeface="Arial"/>
              </a:rPr>
              <a:t>, higher </a:t>
            </a:r>
            <a:r>
              <a:rPr lang="en-US" b="1" err="1">
                <a:solidFill>
                  <a:srgbClr val="FF0000"/>
                </a:solidFill>
                <a:latin typeface="Arial"/>
                <a:cs typeface="Arial"/>
              </a:rPr>
              <a:t>Pclass</a:t>
            </a:r>
            <a:r>
              <a:rPr lang="en-US" b="1">
                <a:solidFill>
                  <a:srgbClr val="FF0000"/>
                </a:solidFill>
                <a:latin typeface="Arial"/>
                <a:cs typeface="Arial"/>
              </a:rPr>
              <a:t>, higher survival rate.</a:t>
            </a:r>
          </a:p>
        </p:txBody>
      </p:sp>
      <p:pic>
        <p:nvPicPr>
          <p:cNvPr id="12" name="Picture 12" descr="Chart, box and whisker chart&#10;&#10;Description automatically generated">
            <a:extLst>
              <a:ext uri="{FF2B5EF4-FFF2-40B4-BE49-F238E27FC236}">
                <a16:creationId xmlns:a16="http://schemas.microsoft.com/office/drawing/2014/main" id="{6BE4DF18-8314-4CD4-9F0F-07752ADD2747}"/>
              </a:ext>
            </a:extLst>
          </p:cNvPr>
          <p:cNvPicPr>
            <a:picLocks noChangeAspect="1"/>
          </p:cNvPicPr>
          <p:nvPr/>
        </p:nvPicPr>
        <p:blipFill>
          <a:blip r:embed="rId2"/>
          <a:stretch>
            <a:fillRect/>
          </a:stretch>
        </p:blipFill>
        <p:spPr>
          <a:xfrm>
            <a:off x="654289" y="2571750"/>
            <a:ext cx="3562004" cy="2369439"/>
          </a:xfrm>
          <a:prstGeom prst="rect">
            <a:avLst/>
          </a:prstGeom>
        </p:spPr>
      </p:pic>
      <p:pic>
        <p:nvPicPr>
          <p:cNvPr id="13" name="Picture 13" descr="Chart, histogram&#10;&#10;Description automatically generated">
            <a:extLst>
              <a:ext uri="{FF2B5EF4-FFF2-40B4-BE49-F238E27FC236}">
                <a16:creationId xmlns:a16="http://schemas.microsoft.com/office/drawing/2014/main" id="{6D3B497A-7EAB-44A1-A038-17A4F34ED31E}"/>
              </a:ext>
            </a:extLst>
          </p:cNvPr>
          <p:cNvPicPr>
            <a:picLocks noChangeAspect="1"/>
          </p:cNvPicPr>
          <p:nvPr/>
        </p:nvPicPr>
        <p:blipFill>
          <a:blip r:embed="rId3"/>
          <a:stretch>
            <a:fillRect/>
          </a:stretch>
        </p:blipFill>
        <p:spPr>
          <a:xfrm>
            <a:off x="4892633" y="2488726"/>
            <a:ext cx="3834245" cy="2541111"/>
          </a:xfrm>
          <a:prstGeom prst="rect">
            <a:avLst/>
          </a:prstGeom>
        </p:spPr>
      </p:pic>
      <p:sp>
        <p:nvSpPr>
          <p:cNvPr id="5" name="矩形 4">
            <a:extLst>
              <a:ext uri="{FF2B5EF4-FFF2-40B4-BE49-F238E27FC236}">
                <a16:creationId xmlns:a16="http://schemas.microsoft.com/office/drawing/2014/main" id="{4544AE8B-7489-4166-9E0B-A05F86B4730F}"/>
              </a:ext>
            </a:extLst>
          </p:cNvPr>
          <p:cNvSpPr/>
          <p:nvPr/>
        </p:nvSpPr>
        <p:spPr>
          <a:xfrm>
            <a:off x="4652010" y="2148840"/>
            <a:ext cx="1623060" cy="2880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6E767076-5ED3-4C8D-901F-0BCEC38F32A1}"/>
              </a:ext>
            </a:extLst>
          </p:cNvPr>
          <p:cNvSpPr/>
          <p:nvPr/>
        </p:nvSpPr>
        <p:spPr>
          <a:xfrm>
            <a:off x="7286344" y="2133310"/>
            <a:ext cx="1623060" cy="2880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65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C2CC-8856-40FC-A949-BD8473D4DA4B}"/>
              </a:ext>
            </a:extLst>
          </p:cNvPr>
          <p:cNvSpPr>
            <a:spLocks noGrp="1"/>
          </p:cNvSpPr>
          <p:nvPr>
            <p:ph type="title"/>
          </p:nvPr>
        </p:nvSpPr>
        <p:spPr/>
        <p:txBody>
          <a:bodyPr lIns="91440" tIns="45720" rIns="91440" bIns="45720" anchor="ctr"/>
          <a:lstStyle/>
          <a:p>
            <a:pPr algn="ctr"/>
            <a:r>
              <a:rPr lang="en-US">
                <a:solidFill>
                  <a:schemeClr val="tx1"/>
                </a:solidFill>
                <a:latin typeface="Malgun Gothic"/>
                <a:ea typeface="Malgun Gothic"/>
              </a:rPr>
              <a:t>Embarked</a:t>
            </a:r>
            <a:endParaRPr lang="en-US"/>
          </a:p>
        </p:txBody>
      </p:sp>
      <p:sp>
        <p:nvSpPr>
          <p:cNvPr id="3" name="Content Placeholder 2">
            <a:extLst>
              <a:ext uri="{FF2B5EF4-FFF2-40B4-BE49-F238E27FC236}">
                <a16:creationId xmlns:a16="http://schemas.microsoft.com/office/drawing/2014/main" id="{9EF563B0-19B0-4942-B847-D1D7BA645321}"/>
              </a:ext>
            </a:extLst>
          </p:cNvPr>
          <p:cNvSpPr>
            <a:spLocks noGrp="1"/>
          </p:cNvSpPr>
          <p:nvPr>
            <p:ph idx="1"/>
          </p:nvPr>
        </p:nvSpPr>
        <p:spPr>
          <a:xfrm>
            <a:off x="395536" y="1173435"/>
            <a:ext cx="8748464" cy="460648"/>
          </a:xfrm>
        </p:spPr>
        <p:txBody>
          <a:bodyPr/>
          <a:lstStyle/>
          <a:p>
            <a:pPr latinLnBrk="0"/>
            <a:r>
              <a:rPr lang="en-US" sz="1400"/>
              <a:t>Intuitively, where someone embarked shouldn’t correlate with survival (Fig below)</a:t>
            </a:r>
          </a:p>
        </p:txBody>
      </p:sp>
      <p:sp>
        <p:nvSpPr>
          <p:cNvPr id="13" name="TextBox 12">
            <a:extLst>
              <a:ext uri="{FF2B5EF4-FFF2-40B4-BE49-F238E27FC236}">
                <a16:creationId xmlns:a16="http://schemas.microsoft.com/office/drawing/2014/main" id="{DE2BCDBF-A3E4-4875-85AD-9A2504936D50}"/>
              </a:ext>
            </a:extLst>
          </p:cNvPr>
          <p:cNvSpPr txBox="1"/>
          <p:nvPr/>
        </p:nvSpPr>
        <p:spPr>
          <a:xfrm>
            <a:off x="459929" y="1530252"/>
            <a:ext cx="780097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100">
                <a:solidFill>
                  <a:schemeClr val="tx1">
                    <a:lumMod val="75000"/>
                    <a:lumOff val="25000"/>
                  </a:schemeClr>
                </a:solidFill>
                <a:latin typeface="Arial" pitchFamily="34" charset="0"/>
                <a:cs typeface="Arial" pitchFamily="34" charset="0"/>
              </a:rPr>
              <a:t>There are small amount of missing values (2 Passengers) to fill up.</a:t>
            </a:r>
          </a:p>
          <a:p>
            <a:pPr marL="285750" indent="-285750">
              <a:buFont typeface="Arial"/>
              <a:buChar char="•"/>
            </a:pPr>
            <a:r>
              <a:rPr lang="en-US" sz="1100">
                <a:solidFill>
                  <a:schemeClr val="tx1">
                    <a:lumMod val="75000"/>
                    <a:lumOff val="25000"/>
                  </a:schemeClr>
                </a:solidFill>
                <a:latin typeface="Arial" pitchFamily="34" charset="0"/>
                <a:cs typeface="Arial" pitchFamily="34" charset="0"/>
              </a:rPr>
              <a:t>We just fill it up with ‘S’, which has the largest portion.</a:t>
            </a:r>
          </a:p>
        </p:txBody>
      </p:sp>
      <p:grpSp>
        <p:nvGrpSpPr>
          <p:cNvPr id="5" name="组合 4">
            <a:extLst>
              <a:ext uri="{FF2B5EF4-FFF2-40B4-BE49-F238E27FC236}">
                <a16:creationId xmlns:a16="http://schemas.microsoft.com/office/drawing/2014/main" id="{934989B7-ECB4-40D1-ACCF-D1802CBF56C7}"/>
              </a:ext>
            </a:extLst>
          </p:cNvPr>
          <p:cNvGrpSpPr/>
          <p:nvPr/>
        </p:nvGrpSpPr>
        <p:grpSpPr>
          <a:xfrm>
            <a:off x="262217" y="2164976"/>
            <a:ext cx="5291259" cy="1369665"/>
            <a:chOff x="2477" y="3275099"/>
            <a:chExt cx="6396008" cy="1881494"/>
          </a:xfrm>
        </p:grpSpPr>
        <p:pic>
          <p:nvPicPr>
            <p:cNvPr id="10" name="Picture 10" descr="Chart, pie chart&#10;&#10;Description automatically generated">
              <a:extLst>
                <a:ext uri="{FF2B5EF4-FFF2-40B4-BE49-F238E27FC236}">
                  <a16:creationId xmlns:a16="http://schemas.microsoft.com/office/drawing/2014/main" id="{EC515B95-05AC-47C1-AB35-77C4E1C8FB4B}"/>
                </a:ext>
              </a:extLst>
            </p:cNvPr>
            <p:cNvPicPr>
              <a:picLocks noChangeAspect="1"/>
            </p:cNvPicPr>
            <p:nvPr/>
          </p:nvPicPr>
          <p:blipFill>
            <a:blip r:embed="rId3"/>
            <a:stretch>
              <a:fillRect/>
            </a:stretch>
          </p:blipFill>
          <p:spPr>
            <a:xfrm>
              <a:off x="4076068" y="3275099"/>
              <a:ext cx="2322417" cy="1881494"/>
            </a:xfrm>
            <a:prstGeom prst="rect">
              <a:avLst/>
            </a:prstGeom>
          </p:spPr>
        </p:pic>
        <p:pic>
          <p:nvPicPr>
            <p:cNvPr id="6" name="Picture 11" descr="Chart, pie chart&#10;&#10;Description automatically generated">
              <a:extLst>
                <a:ext uri="{FF2B5EF4-FFF2-40B4-BE49-F238E27FC236}">
                  <a16:creationId xmlns:a16="http://schemas.microsoft.com/office/drawing/2014/main" id="{5DD2BFC7-531F-468F-BB98-08A191D29B40}"/>
                </a:ext>
              </a:extLst>
            </p:cNvPr>
            <p:cNvPicPr>
              <a:picLocks noChangeAspect="1"/>
            </p:cNvPicPr>
            <p:nvPr/>
          </p:nvPicPr>
          <p:blipFill>
            <a:blip r:embed="rId4"/>
            <a:stretch>
              <a:fillRect/>
            </a:stretch>
          </p:blipFill>
          <p:spPr>
            <a:xfrm>
              <a:off x="2477" y="3346482"/>
              <a:ext cx="1894586" cy="1793810"/>
            </a:xfrm>
            <a:prstGeom prst="rect">
              <a:avLst/>
            </a:prstGeom>
          </p:spPr>
        </p:pic>
        <p:pic>
          <p:nvPicPr>
            <p:cNvPr id="8" name="Picture 24" descr="Chart, pie chart&#10;&#10;Description automatically generated">
              <a:extLst>
                <a:ext uri="{FF2B5EF4-FFF2-40B4-BE49-F238E27FC236}">
                  <a16:creationId xmlns:a16="http://schemas.microsoft.com/office/drawing/2014/main" id="{B799C564-6067-46B1-B209-A6F59354FCBC}"/>
                </a:ext>
              </a:extLst>
            </p:cNvPr>
            <p:cNvPicPr>
              <a:picLocks noChangeAspect="1"/>
            </p:cNvPicPr>
            <p:nvPr/>
          </p:nvPicPr>
          <p:blipFill>
            <a:blip r:embed="rId5"/>
            <a:stretch>
              <a:fillRect/>
            </a:stretch>
          </p:blipFill>
          <p:spPr>
            <a:xfrm>
              <a:off x="1909761" y="3343470"/>
              <a:ext cx="2173193" cy="1800030"/>
            </a:xfrm>
            <a:prstGeom prst="rect">
              <a:avLst/>
            </a:prstGeom>
          </p:spPr>
        </p:pic>
      </p:grpSp>
      <p:pic>
        <p:nvPicPr>
          <p:cNvPr id="4" name="Picture 8" descr="Chart, bar chart, histogram&#10;&#10;Description automatically generated">
            <a:extLst>
              <a:ext uri="{FF2B5EF4-FFF2-40B4-BE49-F238E27FC236}">
                <a16:creationId xmlns:a16="http://schemas.microsoft.com/office/drawing/2014/main" id="{772308EF-8204-4D99-A754-13DE252555FD}"/>
              </a:ext>
            </a:extLst>
          </p:cNvPr>
          <p:cNvPicPr>
            <a:picLocks noChangeAspect="1"/>
          </p:cNvPicPr>
          <p:nvPr/>
        </p:nvPicPr>
        <p:blipFill>
          <a:blip r:embed="rId6"/>
          <a:stretch>
            <a:fillRect/>
          </a:stretch>
        </p:blipFill>
        <p:spPr>
          <a:xfrm>
            <a:off x="5461032" y="2571750"/>
            <a:ext cx="3685803" cy="2562740"/>
          </a:xfrm>
          <a:prstGeom prst="rect">
            <a:avLst/>
          </a:prstGeom>
        </p:spPr>
      </p:pic>
    </p:spTree>
    <p:extLst>
      <p:ext uri="{BB962C8B-B14F-4D97-AF65-F5344CB8AC3E}">
        <p14:creationId xmlns:p14="http://schemas.microsoft.com/office/powerpoint/2010/main" val="84346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C2CC-8856-40FC-A949-BD8473D4DA4B}"/>
              </a:ext>
            </a:extLst>
          </p:cNvPr>
          <p:cNvSpPr>
            <a:spLocks noGrp="1"/>
          </p:cNvSpPr>
          <p:nvPr>
            <p:ph type="title"/>
          </p:nvPr>
        </p:nvSpPr>
        <p:spPr/>
        <p:txBody>
          <a:bodyPr lIns="91440" tIns="45720" rIns="91440" bIns="45720" anchor="ctr"/>
          <a:lstStyle/>
          <a:p>
            <a:pPr algn="ctr"/>
            <a:r>
              <a:rPr lang="en-US">
                <a:solidFill>
                  <a:schemeClr val="tx1"/>
                </a:solidFill>
                <a:latin typeface="Malgun Gothic"/>
                <a:ea typeface="Malgun Gothic"/>
              </a:rPr>
              <a:t>Cabin</a:t>
            </a:r>
            <a:endParaRPr lang="en-US"/>
          </a:p>
        </p:txBody>
      </p:sp>
      <p:sp>
        <p:nvSpPr>
          <p:cNvPr id="13" name="TextBox 12">
            <a:extLst>
              <a:ext uri="{FF2B5EF4-FFF2-40B4-BE49-F238E27FC236}">
                <a16:creationId xmlns:a16="http://schemas.microsoft.com/office/drawing/2014/main" id="{DE2BCDBF-A3E4-4875-85AD-9A2504936D50}"/>
              </a:ext>
            </a:extLst>
          </p:cNvPr>
          <p:cNvSpPr txBox="1"/>
          <p:nvPr/>
        </p:nvSpPr>
        <p:spPr>
          <a:xfrm>
            <a:off x="431197" y="987336"/>
            <a:ext cx="78009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0" i="0">
              <a:effectLst/>
              <a:latin typeface="Inter"/>
            </a:endParaRPr>
          </a:p>
          <a:p>
            <a:pPr marL="285750" indent="-285750">
              <a:buFont typeface="Arial"/>
              <a:buChar char="•"/>
            </a:pPr>
            <a:endParaRPr lang="en-US">
              <a:latin typeface="Inter"/>
              <a:ea typeface="맑은 고딕"/>
            </a:endParaRPr>
          </a:p>
        </p:txBody>
      </p:sp>
      <p:sp>
        <p:nvSpPr>
          <p:cNvPr id="15" name="文本框 14">
            <a:extLst>
              <a:ext uri="{FF2B5EF4-FFF2-40B4-BE49-F238E27FC236}">
                <a16:creationId xmlns:a16="http://schemas.microsoft.com/office/drawing/2014/main" id="{8896C2D1-7235-4F71-A841-340ED0583352}"/>
              </a:ext>
            </a:extLst>
          </p:cNvPr>
          <p:cNvSpPr txBox="1"/>
          <p:nvPr/>
        </p:nvSpPr>
        <p:spPr>
          <a:xfrm>
            <a:off x="645031" y="1118277"/>
            <a:ext cx="8324157" cy="1384995"/>
          </a:xfrm>
          <a:prstGeom prst="rect">
            <a:avLst/>
          </a:prstGeom>
          <a:noFill/>
        </p:spPr>
        <p:txBody>
          <a:bodyPr wrap="square">
            <a:spAutoFit/>
          </a:bodyPr>
          <a:lstStyle/>
          <a:p>
            <a:pPr marL="285750" indent="-285750" latinLnBrk="0">
              <a:buFont typeface="Arial" panose="020B0604020202020204" pitchFamily="34" charset="0"/>
              <a:buChar char="•"/>
            </a:pPr>
            <a:r>
              <a:rPr lang="en-US" sz="1400">
                <a:solidFill>
                  <a:schemeClr val="tx1">
                    <a:lumMod val="75000"/>
                    <a:lumOff val="25000"/>
                  </a:schemeClr>
                </a:solidFill>
                <a:latin typeface="Arial" pitchFamily="34" charset="0"/>
                <a:cs typeface="Arial" pitchFamily="34" charset="0"/>
              </a:rPr>
              <a:t>We assume that passengers without a cabin have a missing value displayed instead of the cabin number</a:t>
            </a:r>
          </a:p>
          <a:p>
            <a:pPr marL="285750" indent="-285750" latinLnBrk="0">
              <a:buFont typeface="Arial" panose="020B0604020202020204" pitchFamily="34" charset="0"/>
              <a:buChar char="•"/>
            </a:pPr>
            <a:r>
              <a:rPr lang="en-US" sz="1400">
                <a:solidFill>
                  <a:schemeClr val="tx1">
                    <a:lumMod val="75000"/>
                    <a:lumOff val="25000"/>
                  </a:schemeClr>
                </a:solidFill>
                <a:latin typeface="Arial" pitchFamily="34" charset="0"/>
                <a:cs typeface="Arial" pitchFamily="34" charset="0"/>
              </a:rPr>
              <a:t>The first letter of Cabin indicates </a:t>
            </a:r>
            <a:r>
              <a:rPr lang="en-US" sz="1400" b="1">
                <a:solidFill>
                  <a:srgbClr val="FF0000"/>
                </a:solidFill>
                <a:latin typeface="Arial" pitchFamily="34" charset="0"/>
                <a:cs typeface="Arial" pitchFamily="34" charset="0"/>
              </a:rPr>
              <a:t>deck</a:t>
            </a:r>
            <a:r>
              <a:rPr lang="en-US" sz="1400">
                <a:solidFill>
                  <a:schemeClr val="tx1">
                    <a:lumMod val="75000"/>
                    <a:lumOff val="25000"/>
                  </a:schemeClr>
                </a:solidFill>
                <a:latin typeface="Arial" pitchFamily="34" charset="0"/>
                <a:cs typeface="Arial" pitchFamily="34" charset="0"/>
              </a:rPr>
              <a:t> information. </a:t>
            </a:r>
          </a:p>
          <a:p>
            <a:pPr marL="285750" indent="-285750">
              <a:buFont typeface="Arial" panose="020B0604020202020204" pitchFamily="34" charset="0"/>
              <a:buChar char="•"/>
            </a:pPr>
            <a:r>
              <a:rPr lang="en-US" sz="1400">
                <a:solidFill>
                  <a:schemeClr val="tx1">
                    <a:lumMod val="75000"/>
                    <a:lumOff val="25000"/>
                  </a:schemeClr>
                </a:solidFill>
                <a:latin typeface="Arial" pitchFamily="34" charset="0"/>
                <a:cs typeface="Arial" pitchFamily="34" charset="0"/>
              </a:rPr>
              <a:t>Map Cabin to deck using string extraction</a:t>
            </a:r>
          </a:p>
          <a:p>
            <a:pPr marL="742950" lvl="1" indent="-285750">
              <a:buFont typeface="Arial" panose="020B0604020202020204" pitchFamily="34" charset="0"/>
              <a:buChar char="•"/>
            </a:pPr>
            <a:r>
              <a:rPr lang="en-US" sz="1400">
                <a:solidFill>
                  <a:schemeClr val="tx1">
                    <a:lumMod val="75000"/>
                    <a:lumOff val="25000"/>
                  </a:schemeClr>
                </a:solidFill>
                <a:latin typeface="Arial" pitchFamily="34" charset="0"/>
                <a:cs typeface="Arial" pitchFamily="34" charset="0"/>
              </a:rPr>
              <a:t>Passengers without Cabin has less survival rate</a:t>
            </a:r>
          </a:p>
          <a:p>
            <a:pPr marL="742950" lvl="1" indent="-285750">
              <a:buFont typeface="Arial" panose="020B0604020202020204" pitchFamily="34" charset="0"/>
              <a:buChar char="•"/>
            </a:pPr>
            <a:r>
              <a:rPr lang="en-US" sz="1400">
                <a:solidFill>
                  <a:schemeClr val="tx1">
                    <a:lumMod val="75000"/>
                    <a:lumOff val="25000"/>
                  </a:schemeClr>
                </a:solidFill>
                <a:latin typeface="Arial" pitchFamily="34" charset="0"/>
                <a:cs typeface="Arial" pitchFamily="34" charset="0"/>
              </a:rPr>
              <a:t>Further map Cabin into 0: w/t a cabin; 1: w/o a cabin. We get the graph on the right-hand side</a:t>
            </a:r>
          </a:p>
        </p:txBody>
      </p:sp>
      <p:pic>
        <p:nvPicPr>
          <p:cNvPr id="17" name="Picture 10" descr="Chart, bar chart&#10;&#10;Description automatically generated">
            <a:extLst>
              <a:ext uri="{FF2B5EF4-FFF2-40B4-BE49-F238E27FC236}">
                <a16:creationId xmlns:a16="http://schemas.microsoft.com/office/drawing/2014/main" id="{A3AD2A25-F1C3-4982-A13E-67DF53A2A1E5}"/>
              </a:ext>
            </a:extLst>
          </p:cNvPr>
          <p:cNvPicPr>
            <a:picLocks noChangeAspect="1"/>
          </p:cNvPicPr>
          <p:nvPr/>
        </p:nvPicPr>
        <p:blipFill>
          <a:blip r:embed="rId3"/>
          <a:stretch>
            <a:fillRect/>
          </a:stretch>
        </p:blipFill>
        <p:spPr>
          <a:xfrm>
            <a:off x="4946157" y="2734589"/>
            <a:ext cx="3106735" cy="2223204"/>
          </a:xfrm>
          <a:prstGeom prst="rect">
            <a:avLst/>
          </a:prstGeom>
        </p:spPr>
      </p:pic>
      <p:pic>
        <p:nvPicPr>
          <p:cNvPr id="3" name="Picture 3" descr="Chart, bar chart&#10;&#10;Description automatically generated">
            <a:extLst>
              <a:ext uri="{FF2B5EF4-FFF2-40B4-BE49-F238E27FC236}">
                <a16:creationId xmlns:a16="http://schemas.microsoft.com/office/drawing/2014/main" id="{E66CA73D-346E-4ADB-AD51-AB84A19AAE48}"/>
              </a:ext>
            </a:extLst>
          </p:cNvPr>
          <p:cNvPicPr>
            <a:picLocks noChangeAspect="1"/>
          </p:cNvPicPr>
          <p:nvPr/>
        </p:nvPicPr>
        <p:blipFill>
          <a:blip r:embed="rId4"/>
          <a:stretch>
            <a:fillRect/>
          </a:stretch>
        </p:blipFill>
        <p:spPr>
          <a:xfrm>
            <a:off x="1567806" y="2701853"/>
            <a:ext cx="2912753" cy="2288675"/>
          </a:xfrm>
          <a:prstGeom prst="rect">
            <a:avLst/>
          </a:prstGeom>
        </p:spPr>
      </p:pic>
      <p:cxnSp>
        <p:nvCxnSpPr>
          <p:cNvPr id="19" name="直接箭头连接符 18">
            <a:extLst>
              <a:ext uri="{FF2B5EF4-FFF2-40B4-BE49-F238E27FC236}">
                <a16:creationId xmlns:a16="http://schemas.microsoft.com/office/drawing/2014/main" id="{E6A6980A-80C6-4D9E-8572-607FF9B45CB7}"/>
              </a:ext>
            </a:extLst>
          </p:cNvPr>
          <p:cNvCxnSpPr>
            <a:cxnSpLocks/>
          </p:cNvCxnSpPr>
          <p:nvPr/>
        </p:nvCxnSpPr>
        <p:spPr>
          <a:xfrm flipH="1">
            <a:off x="4250606" y="3668553"/>
            <a:ext cx="459907" cy="4876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8996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241E-8D58-4290-AACA-1D3DBC089600}"/>
              </a:ext>
            </a:extLst>
          </p:cNvPr>
          <p:cNvSpPr>
            <a:spLocks noGrp="1"/>
          </p:cNvSpPr>
          <p:nvPr>
            <p:ph type="title"/>
          </p:nvPr>
        </p:nvSpPr>
        <p:spPr/>
        <p:txBody>
          <a:bodyPr lIns="91440" tIns="45720" rIns="91440" bIns="45720" anchor="ctr"/>
          <a:lstStyle/>
          <a:p>
            <a:pPr algn="ctr"/>
            <a:r>
              <a:rPr lang="en-US">
                <a:latin typeface="Arial"/>
                <a:cs typeface="Arial"/>
              </a:rPr>
              <a:t>Age Band</a:t>
            </a:r>
            <a:endParaRPr lang="en-US"/>
          </a:p>
        </p:txBody>
      </p:sp>
      <p:sp>
        <p:nvSpPr>
          <p:cNvPr id="4" name="Content Placeholder 3">
            <a:extLst>
              <a:ext uri="{FF2B5EF4-FFF2-40B4-BE49-F238E27FC236}">
                <a16:creationId xmlns:a16="http://schemas.microsoft.com/office/drawing/2014/main" id="{A48E9A4B-EAC0-4036-B6AE-05402362090F}"/>
              </a:ext>
            </a:extLst>
          </p:cNvPr>
          <p:cNvSpPr>
            <a:spLocks noGrp="1"/>
          </p:cNvSpPr>
          <p:nvPr>
            <p:ph idx="10"/>
          </p:nvPr>
        </p:nvSpPr>
        <p:spPr>
          <a:xfrm>
            <a:off x="323528" y="1125786"/>
            <a:ext cx="8496944" cy="2995737"/>
          </a:xfrm>
        </p:spPr>
        <p:txBody>
          <a:bodyPr lIns="396000" tIns="45720" rIns="91440" bIns="45720" anchor="t"/>
          <a:lstStyle/>
          <a:p>
            <a:pPr marL="285750" indent="-285750">
              <a:buChar char="•"/>
            </a:pPr>
            <a:endParaRPr lang="en-US">
              <a:latin typeface="Arial"/>
              <a:cs typeface="Arial"/>
            </a:endParaRPr>
          </a:p>
          <a:p>
            <a:r>
              <a:rPr lang="en-US">
                <a:latin typeface="Arial"/>
                <a:cs typeface="Arial"/>
              </a:rPr>
              <a:t>As mentioned, Age is an important indicator and both parts of datasets contain </a:t>
            </a:r>
            <a:r>
              <a:rPr lang="en-US" err="1">
                <a:latin typeface="Arial"/>
                <a:cs typeface="Arial"/>
              </a:rPr>
              <a:t>NaN</a:t>
            </a:r>
            <a:r>
              <a:rPr lang="en-US">
                <a:latin typeface="Arial"/>
                <a:cs typeface="Arial"/>
              </a:rPr>
              <a:t> values</a:t>
            </a:r>
          </a:p>
          <a:p>
            <a:pPr marL="285750" indent="-285750" latinLnBrk="0">
              <a:buFont typeface="Arial" panose="020B0604020202020204" pitchFamily="34" charset="0"/>
              <a:buChar char="•"/>
            </a:pPr>
            <a:r>
              <a:rPr lang="en-US">
                <a:latin typeface="Arial"/>
                <a:cs typeface="Arial"/>
              </a:rPr>
              <a:t>To convert continuous age values to categorical variables, which trims unnecessary granularity thus preventing overfitting and </a:t>
            </a:r>
            <a:r>
              <a:rPr lang="en-US" b="1">
                <a:solidFill>
                  <a:srgbClr val="FF0000"/>
                </a:solidFill>
                <a:latin typeface="Arial"/>
                <a:cs typeface="Arial"/>
              </a:rPr>
              <a:t>speeds up the identification of kids and young passengers </a:t>
            </a:r>
          </a:p>
          <a:p>
            <a:pPr marL="1028700" lvl="1">
              <a:buFont typeface="Arial" panose="020B0604020202020204" pitchFamily="34" charset="0"/>
              <a:buChar char="•"/>
            </a:pPr>
            <a:r>
              <a:rPr lang="en-US" sz="1200" err="1">
                <a:latin typeface="Arial"/>
                <a:cs typeface="Arial"/>
              </a:rPr>
              <a:t>Kmeans</a:t>
            </a:r>
            <a:r>
              <a:rPr lang="en-US" sz="1200">
                <a:latin typeface="Arial"/>
                <a:cs typeface="Arial"/>
              </a:rPr>
              <a:t> + decision tree prediction</a:t>
            </a:r>
          </a:p>
          <a:p>
            <a:pPr marL="1028700" lvl="1">
              <a:buFont typeface="Arial" panose="020B0604020202020204" pitchFamily="34" charset="0"/>
              <a:buChar char="•"/>
            </a:pPr>
            <a:r>
              <a:rPr lang="en-US" sz="1200">
                <a:latin typeface="Arial"/>
                <a:cs typeface="Arial"/>
              </a:rPr>
              <a:t>Related feature matching</a:t>
            </a:r>
          </a:p>
          <a:p>
            <a:pPr marL="1028700" lvl="1">
              <a:buFont typeface="Arial" panose="020B0604020202020204" pitchFamily="34" charset="0"/>
              <a:buChar char="•"/>
            </a:pPr>
            <a:r>
              <a:rPr lang="en-US" sz="1200" err="1">
                <a:latin typeface="Arial"/>
                <a:cs typeface="Arial"/>
              </a:rPr>
              <a:t>Fillna</a:t>
            </a:r>
            <a:r>
              <a:rPr lang="en-US" sz="1200">
                <a:latin typeface="Arial"/>
                <a:cs typeface="Arial"/>
              </a:rPr>
              <a:t> with median</a:t>
            </a:r>
          </a:p>
          <a:p>
            <a:pPr marL="1028700" lvl="1">
              <a:buFont typeface="Arial" panose="020B0604020202020204" pitchFamily="34" charset="0"/>
              <a:buChar char="•"/>
            </a:pPr>
            <a:r>
              <a:rPr lang="en-US" sz="1200">
                <a:latin typeface="Arial"/>
                <a:cs typeface="Arial"/>
              </a:rPr>
              <a:t>Binning with cut and </a:t>
            </a:r>
            <a:r>
              <a:rPr lang="en-US" sz="1200" err="1">
                <a:latin typeface="Arial"/>
                <a:cs typeface="Arial"/>
              </a:rPr>
              <a:t>qcuts</a:t>
            </a:r>
            <a:endParaRPr lang="en-US" sz="1200">
              <a:latin typeface="Arial"/>
              <a:cs typeface="Arial"/>
            </a:endParaRPr>
          </a:p>
          <a:p>
            <a:pPr marL="285750" indent="-285750">
              <a:buChar char="•"/>
            </a:pPr>
            <a:r>
              <a:rPr lang="en-US">
                <a:latin typeface="Arial"/>
                <a:cs typeface="Arial"/>
              </a:rPr>
              <a:t>After tryouts all these techniques, we found </a:t>
            </a:r>
            <a:r>
              <a:rPr lang="en-US" err="1">
                <a:latin typeface="Arial"/>
                <a:cs typeface="Arial"/>
              </a:rPr>
              <a:t>Kmeans</a:t>
            </a:r>
            <a:r>
              <a:rPr lang="en-US">
                <a:latin typeface="Arial"/>
                <a:cs typeface="Arial"/>
              </a:rPr>
              <a:t> works the best. For each train and test set, Age is divided into four parts with </a:t>
            </a:r>
            <a:r>
              <a:rPr lang="en-US" err="1">
                <a:solidFill>
                  <a:srgbClr val="FF0000"/>
                </a:solidFill>
                <a:latin typeface="Arial"/>
                <a:cs typeface="Arial"/>
              </a:rPr>
              <a:t>Kmean</a:t>
            </a:r>
            <a:r>
              <a:rPr lang="en-US">
                <a:solidFill>
                  <a:srgbClr val="FF0000"/>
                </a:solidFill>
                <a:latin typeface="Arial"/>
                <a:cs typeface="Arial"/>
              </a:rPr>
              <a:t> algorithm </a:t>
            </a:r>
            <a:r>
              <a:rPr lang="en-US">
                <a:solidFill>
                  <a:schemeClr val="tx1"/>
                </a:solidFill>
                <a:latin typeface="Arial"/>
                <a:cs typeface="Arial"/>
              </a:rPr>
              <a:t>to get age boundary. </a:t>
            </a:r>
            <a:endParaRPr lang="en-US">
              <a:solidFill>
                <a:schemeClr val="tx1"/>
              </a:solidFill>
            </a:endParaRPr>
          </a:p>
          <a:p>
            <a:pPr marL="285750" indent="-285750" latinLnBrk="0">
              <a:buChar char="•"/>
            </a:pPr>
            <a:r>
              <a:rPr lang="en-US">
                <a:latin typeface="Arial"/>
                <a:cs typeface="Arial"/>
              </a:rPr>
              <a:t>To fill in null values in Age, </a:t>
            </a:r>
            <a:r>
              <a:rPr lang="en-US" b="1">
                <a:solidFill>
                  <a:srgbClr val="FF0000"/>
                </a:solidFill>
                <a:latin typeface="Arial"/>
                <a:cs typeface="Arial"/>
              </a:rPr>
              <a:t>Decision Tree </a:t>
            </a:r>
            <a:r>
              <a:rPr lang="en-US">
                <a:latin typeface="Arial"/>
                <a:cs typeface="Arial"/>
              </a:rPr>
              <a:t>(together with </a:t>
            </a:r>
            <a:r>
              <a:rPr lang="en-US" err="1">
                <a:latin typeface="Arial"/>
                <a:cs typeface="Arial"/>
              </a:rPr>
              <a:t>Knn</a:t>
            </a:r>
            <a:r>
              <a:rPr lang="en-US">
                <a:latin typeface="Arial"/>
                <a:cs typeface="Arial"/>
              </a:rPr>
              <a:t> and others) to predict </a:t>
            </a:r>
            <a:r>
              <a:rPr lang="en-US" err="1">
                <a:latin typeface="Arial"/>
                <a:cs typeface="Arial"/>
              </a:rPr>
              <a:t>NaN</a:t>
            </a:r>
            <a:r>
              <a:rPr lang="en-US">
                <a:latin typeface="Arial"/>
                <a:cs typeface="Arial"/>
              </a:rPr>
              <a:t> values based on existing Age Band for the entire dataset</a:t>
            </a:r>
          </a:p>
          <a:p>
            <a:pPr marL="1028700" lvl="1">
              <a:buChar char="•"/>
            </a:pPr>
            <a:r>
              <a:rPr lang="en-US" sz="1200" err="1">
                <a:solidFill>
                  <a:schemeClr val="tx1">
                    <a:lumMod val="75000"/>
                    <a:lumOff val="25000"/>
                  </a:schemeClr>
                </a:solidFill>
                <a:latin typeface="Arial"/>
                <a:cs typeface="Arial"/>
              </a:rPr>
              <a:t>Pclass</a:t>
            </a:r>
            <a:r>
              <a:rPr lang="en-US" sz="1200">
                <a:solidFill>
                  <a:schemeClr val="tx1">
                    <a:lumMod val="75000"/>
                    <a:lumOff val="25000"/>
                  </a:schemeClr>
                </a:solidFill>
                <a:latin typeface="Arial"/>
                <a:cs typeface="Arial"/>
              </a:rPr>
              <a:t>, Parch, </a:t>
            </a:r>
            <a:r>
              <a:rPr lang="en-US" sz="1200" err="1">
                <a:solidFill>
                  <a:schemeClr val="tx1">
                    <a:lumMod val="75000"/>
                    <a:lumOff val="25000"/>
                  </a:schemeClr>
                </a:solidFill>
                <a:latin typeface="Arial"/>
                <a:cs typeface="Arial"/>
              </a:rPr>
              <a:t>SibSp</a:t>
            </a:r>
            <a:r>
              <a:rPr lang="en-US" sz="1200">
                <a:solidFill>
                  <a:schemeClr val="tx1">
                    <a:lumMod val="75000"/>
                    <a:lumOff val="25000"/>
                  </a:schemeClr>
                </a:solidFill>
                <a:latin typeface="Arial"/>
                <a:cs typeface="Arial"/>
              </a:rPr>
              <a:t>, Name (last name), </a:t>
            </a:r>
            <a:r>
              <a:rPr lang="en-US" sz="1200" err="1">
                <a:solidFill>
                  <a:schemeClr val="tx1">
                    <a:lumMod val="75000"/>
                    <a:lumOff val="25000"/>
                  </a:schemeClr>
                </a:solidFill>
                <a:latin typeface="Arial"/>
                <a:cs typeface="Arial"/>
              </a:rPr>
              <a:t>IsMale</a:t>
            </a:r>
            <a:r>
              <a:rPr lang="en-US" sz="1200">
                <a:solidFill>
                  <a:schemeClr val="tx1">
                    <a:lumMod val="75000"/>
                    <a:lumOff val="25000"/>
                  </a:schemeClr>
                </a:solidFill>
                <a:latin typeface="Arial"/>
                <a:cs typeface="Arial"/>
              </a:rPr>
              <a:t> are extracted from data set for prediction.</a:t>
            </a:r>
          </a:p>
          <a:p>
            <a:pPr marL="1028700" lvl="1">
              <a:buChar char="•"/>
            </a:pPr>
            <a:r>
              <a:rPr lang="en-US" sz="1400">
                <a:solidFill>
                  <a:schemeClr val="tx1">
                    <a:lumMod val="75000"/>
                    <a:lumOff val="25000"/>
                  </a:schemeClr>
                </a:solidFill>
                <a:latin typeface="Arial"/>
                <a:cs typeface="Arial"/>
              </a:rPr>
              <a:t>The prediction accuracy is around 53.6%</a:t>
            </a:r>
          </a:p>
          <a:p>
            <a:pPr marL="285750" indent="-285750">
              <a:buChar char="•"/>
            </a:pPr>
            <a:endParaRPr lang="en-US">
              <a:solidFill>
                <a:schemeClr val="tx1"/>
              </a:solidFill>
            </a:endParaRPr>
          </a:p>
        </p:txBody>
      </p:sp>
      <p:pic>
        <p:nvPicPr>
          <p:cNvPr id="7" name="图片 6">
            <a:extLst>
              <a:ext uri="{FF2B5EF4-FFF2-40B4-BE49-F238E27FC236}">
                <a16:creationId xmlns:a16="http://schemas.microsoft.com/office/drawing/2014/main" id="{75688970-813E-46C1-BCA7-7FAD5B5ACB25}"/>
              </a:ext>
            </a:extLst>
          </p:cNvPr>
          <p:cNvPicPr>
            <a:picLocks noChangeAspect="1"/>
          </p:cNvPicPr>
          <p:nvPr/>
        </p:nvPicPr>
        <p:blipFill>
          <a:blip r:embed="rId2"/>
          <a:stretch>
            <a:fillRect/>
          </a:stretch>
        </p:blipFill>
        <p:spPr>
          <a:xfrm>
            <a:off x="1378560" y="1341590"/>
            <a:ext cx="5724525" cy="2790825"/>
          </a:xfrm>
          <a:prstGeom prst="rect">
            <a:avLst/>
          </a:prstGeom>
        </p:spPr>
      </p:pic>
      <p:pic>
        <p:nvPicPr>
          <p:cNvPr id="12" name="Picture 9" descr="Chart, histogram&#10;&#10;Description automatically generated">
            <a:extLst>
              <a:ext uri="{FF2B5EF4-FFF2-40B4-BE49-F238E27FC236}">
                <a16:creationId xmlns:a16="http://schemas.microsoft.com/office/drawing/2014/main" id="{6D97FC96-7D9C-4375-9943-8FD2D4995319}"/>
              </a:ext>
            </a:extLst>
          </p:cNvPr>
          <p:cNvPicPr>
            <a:picLocks noChangeAspect="1"/>
          </p:cNvPicPr>
          <p:nvPr/>
        </p:nvPicPr>
        <p:blipFill>
          <a:blip r:embed="rId3"/>
          <a:stretch>
            <a:fillRect/>
          </a:stretch>
        </p:blipFill>
        <p:spPr>
          <a:xfrm>
            <a:off x="881714" y="498875"/>
            <a:ext cx="6769481" cy="3621672"/>
          </a:xfrm>
          <a:prstGeom prst="rect">
            <a:avLst/>
          </a:prstGeom>
        </p:spPr>
      </p:pic>
    </p:spTree>
    <p:extLst>
      <p:ext uri="{BB962C8B-B14F-4D97-AF65-F5344CB8AC3E}">
        <p14:creationId xmlns:p14="http://schemas.microsoft.com/office/powerpoint/2010/main" val="131484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xit" presetSubtype="32" fill="hold" nodeType="clickEffect">
                                  <p:stCondLst>
                                    <p:cond delay="0"/>
                                  </p:stCondLst>
                                  <p:childTnLst>
                                    <p:animEffect transition="out" filter="diamond(out)">
                                      <p:cBhvr>
                                        <p:cTn id="10" dur="2000"/>
                                        <p:tgtEl>
                                          <p:spTgt spid="7"/>
                                        </p:tgtEl>
                                      </p:cBhvr>
                                    </p:animEffect>
                                    <p:set>
                                      <p:cBhvr>
                                        <p:cTn id="11" dur="1" fill="hold">
                                          <p:stCondLst>
                                            <p:cond delay="19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additive="base">
                                        <p:cTn id="3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 calcmode="lin" valueType="num">
                                      <p:cBhvr additive="base">
                                        <p:cTn id="3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 calcmode="lin" valueType="num">
                                      <p:cBhvr additive="base">
                                        <p:cTn id="4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 calcmode="lin" valueType="num">
                                      <p:cBhvr additive="base">
                                        <p:cTn id="5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8" end="8"/>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 calcmode="lin" valueType="num">
                                      <p:cBhvr additive="base">
                                        <p:cTn id="54"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 calcmode="lin" valueType="num">
                                      <p:cBhvr additive="base">
                                        <p:cTn id="58"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766E-4263-43BC-A446-63E851019ED4}"/>
              </a:ext>
            </a:extLst>
          </p:cNvPr>
          <p:cNvSpPr>
            <a:spLocks noGrp="1"/>
          </p:cNvSpPr>
          <p:nvPr>
            <p:ph type="title"/>
          </p:nvPr>
        </p:nvSpPr>
        <p:spPr/>
        <p:txBody>
          <a:bodyPr lIns="91440" tIns="45720" rIns="91440" bIns="45720" anchor="ctr"/>
          <a:lstStyle/>
          <a:p>
            <a:pPr algn="ctr"/>
            <a:r>
              <a:rPr lang="en-US" err="1">
                <a:solidFill>
                  <a:schemeClr val="tx1"/>
                </a:solidFill>
                <a:latin typeface="Malgun Gothic"/>
                <a:ea typeface="Malgun Gothic"/>
              </a:rPr>
              <a:t>Farebin</a:t>
            </a:r>
            <a:endParaRPr lang="en-US"/>
          </a:p>
        </p:txBody>
      </p:sp>
      <p:sp>
        <p:nvSpPr>
          <p:cNvPr id="4" name="Content Placeholder 3">
            <a:extLst>
              <a:ext uri="{FF2B5EF4-FFF2-40B4-BE49-F238E27FC236}">
                <a16:creationId xmlns:a16="http://schemas.microsoft.com/office/drawing/2014/main" id="{ECC04125-17C0-4846-B3CC-497E9E9E1495}"/>
              </a:ext>
            </a:extLst>
          </p:cNvPr>
          <p:cNvSpPr>
            <a:spLocks noGrp="1"/>
          </p:cNvSpPr>
          <p:nvPr>
            <p:ph idx="10"/>
          </p:nvPr>
        </p:nvSpPr>
        <p:spPr>
          <a:xfrm>
            <a:off x="405880" y="1075765"/>
            <a:ext cx="8496944" cy="3728233"/>
          </a:xfrm>
        </p:spPr>
        <p:txBody>
          <a:bodyPr lIns="396000" tIns="45720" rIns="91440" bIns="45720" anchor="t"/>
          <a:lstStyle/>
          <a:p>
            <a:pPr marL="285750" indent="-285750">
              <a:buFont typeface="Arial" panose="020B0604020202020204" pitchFamily="34" charset="0"/>
              <a:buChar char="•"/>
            </a:pPr>
            <a:r>
              <a:rPr lang="en-US"/>
              <a:t>Fare is the price they paid for the ticket</a:t>
            </a:r>
          </a:p>
          <a:p>
            <a:pPr marL="285750" indent="-285750" latinLnBrk="0">
              <a:buFont typeface="Arial" panose="020B0604020202020204" pitchFamily="34" charset="0"/>
              <a:buChar char="•"/>
            </a:pPr>
            <a:r>
              <a:rPr lang="en-US"/>
              <a:t>Similar to Age, we apply binning to the </a:t>
            </a:r>
            <a:r>
              <a:rPr lang="en-US">
                <a:latin typeface="Arial"/>
                <a:cs typeface="Arial"/>
              </a:rPr>
              <a:t>original numerical data</a:t>
            </a:r>
          </a:p>
          <a:p>
            <a:pPr marL="685800" lvl="2" latinLnBrk="0"/>
            <a:r>
              <a:rPr lang="en-US" sz="900" err="1">
                <a:solidFill>
                  <a:schemeClr val="tx1">
                    <a:lumMod val="75000"/>
                    <a:lumOff val="25000"/>
                  </a:schemeClr>
                </a:solidFill>
                <a:latin typeface="Arial" pitchFamily="34" charset="0"/>
                <a:cs typeface="Arial" pitchFamily="34" charset="0"/>
              </a:rPr>
              <a:t>Pandas.qcut</a:t>
            </a:r>
            <a:r>
              <a:rPr lang="en-US" sz="900">
                <a:solidFill>
                  <a:schemeClr val="tx1">
                    <a:lumMod val="75000"/>
                    <a:lumOff val="25000"/>
                  </a:schemeClr>
                </a:solidFill>
                <a:latin typeface="Arial" pitchFamily="34" charset="0"/>
                <a:cs typeface="Arial" pitchFamily="34" charset="0"/>
              </a:rPr>
              <a:t>: calculate the size of each bin to ensure the distribution of data in the bins is equal.</a:t>
            </a:r>
          </a:p>
          <a:p>
            <a:pPr marL="685800" lvl="2"/>
            <a:r>
              <a:rPr lang="en-US" sz="900" err="1">
                <a:solidFill>
                  <a:schemeClr val="tx1">
                    <a:lumMod val="75000"/>
                    <a:lumOff val="25000"/>
                  </a:schemeClr>
                </a:solidFill>
                <a:latin typeface="Arial" pitchFamily="34" charset="0"/>
                <a:cs typeface="Arial" pitchFamily="34" charset="0"/>
              </a:rPr>
              <a:t>Pandas.cut</a:t>
            </a:r>
            <a:r>
              <a:rPr lang="en-US" sz="900">
                <a:solidFill>
                  <a:schemeClr val="tx1">
                    <a:lumMod val="75000"/>
                    <a:lumOff val="25000"/>
                  </a:schemeClr>
                </a:solidFill>
                <a:latin typeface="Arial" pitchFamily="34" charset="0"/>
                <a:cs typeface="Arial" pitchFamily="34" charset="0"/>
              </a:rPr>
              <a:t>: no guarantee about the distribution of items in each bin.</a:t>
            </a:r>
          </a:p>
          <a:p>
            <a:pPr marL="685800" lvl="2"/>
            <a:r>
              <a:rPr lang="en-US" sz="900">
                <a:solidFill>
                  <a:schemeClr val="tx1">
                    <a:lumMod val="75000"/>
                    <a:lumOff val="25000"/>
                  </a:schemeClr>
                </a:solidFill>
                <a:latin typeface="Arial" pitchFamily="34" charset="0"/>
                <a:cs typeface="Arial" pitchFamily="34" charset="0"/>
              </a:rPr>
              <a:t>Here we simply used </a:t>
            </a:r>
            <a:r>
              <a:rPr lang="en-US" sz="900" b="1" err="1">
                <a:solidFill>
                  <a:srgbClr val="FF0000"/>
                </a:solidFill>
                <a:latin typeface="Arial" pitchFamily="34" charset="0"/>
                <a:cs typeface="Arial" pitchFamily="34" charset="0"/>
              </a:rPr>
              <a:t>qcut</a:t>
            </a:r>
            <a:r>
              <a:rPr lang="en-US" sz="900" b="1">
                <a:solidFill>
                  <a:srgbClr val="FF0000"/>
                </a:solidFill>
                <a:latin typeface="Arial" pitchFamily="34" charset="0"/>
                <a:cs typeface="Arial" pitchFamily="34" charset="0"/>
              </a:rPr>
              <a:t> for simplification</a:t>
            </a:r>
          </a:p>
          <a:p>
            <a:pPr marL="285750" indent="-285750">
              <a:buFont typeface="Arial" panose="020B0604020202020204" pitchFamily="34" charset="0"/>
              <a:buChar char="•"/>
            </a:pPr>
            <a:r>
              <a:rPr lang="en-US">
                <a:latin typeface="Arial"/>
                <a:cs typeface="Arial"/>
              </a:rPr>
              <a:t>Higher fare, higher survival rate as shown below</a:t>
            </a: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5" name="图片 4">
            <a:extLst>
              <a:ext uri="{FF2B5EF4-FFF2-40B4-BE49-F238E27FC236}">
                <a16:creationId xmlns:a16="http://schemas.microsoft.com/office/drawing/2014/main" id="{BBC9335C-0F44-4EDF-BA6B-31B2BED27B4A}"/>
              </a:ext>
            </a:extLst>
          </p:cNvPr>
          <p:cNvPicPr>
            <a:picLocks noChangeAspect="1"/>
          </p:cNvPicPr>
          <p:nvPr/>
        </p:nvPicPr>
        <p:blipFill>
          <a:blip r:embed="rId2"/>
          <a:stretch>
            <a:fillRect/>
          </a:stretch>
        </p:blipFill>
        <p:spPr>
          <a:xfrm>
            <a:off x="2550847" y="2526261"/>
            <a:ext cx="3867494" cy="2277737"/>
          </a:xfrm>
          <a:prstGeom prst="rect">
            <a:avLst/>
          </a:prstGeom>
        </p:spPr>
      </p:pic>
    </p:spTree>
    <p:extLst>
      <p:ext uri="{BB962C8B-B14F-4D97-AF65-F5344CB8AC3E}">
        <p14:creationId xmlns:p14="http://schemas.microsoft.com/office/powerpoint/2010/main" val="2180683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8FCC-71D3-449C-9E2A-24013FC48717}"/>
              </a:ext>
            </a:extLst>
          </p:cNvPr>
          <p:cNvSpPr>
            <a:spLocks noGrp="1"/>
          </p:cNvSpPr>
          <p:nvPr>
            <p:ph type="title"/>
          </p:nvPr>
        </p:nvSpPr>
        <p:spPr/>
        <p:txBody>
          <a:bodyPr lIns="91440" tIns="45720" rIns="91440" bIns="45720" anchor="ctr"/>
          <a:lstStyle/>
          <a:p>
            <a:pPr algn="ctr"/>
            <a:r>
              <a:rPr lang="en-US" err="1">
                <a:latin typeface="Arial"/>
                <a:cs typeface="Arial"/>
              </a:rPr>
              <a:t>IsAlone</a:t>
            </a:r>
            <a:endParaRPr lang="en-US" err="1"/>
          </a:p>
        </p:txBody>
      </p:sp>
      <p:sp>
        <p:nvSpPr>
          <p:cNvPr id="4" name="Content Placeholder 3">
            <a:extLst>
              <a:ext uri="{FF2B5EF4-FFF2-40B4-BE49-F238E27FC236}">
                <a16:creationId xmlns:a16="http://schemas.microsoft.com/office/drawing/2014/main" id="{052A1F54-6959-4E20-B4D5-847D0A16CDA1}"/>
              </a:ext>
            </a:extLst>
          </p:cNvPr>
          <p:cNvSpPr>
            <a:spLocks noGrp="1"/>
          </p:cNvSpPr>
          <p:nvPr>
            <p:ph idx="10"/>
          </p:nvPr>
        </p:nvSpPr>
        <p:spPr>
          <a:xfrm>
            <a:off x="323253" y="992646"/>
            <a:ext cx="8496944" cy="2995737"/>
          </a:xfrm>
        </p:spPr>
        <p:txBody>
          <a:bodyPr lIns="396000" tIns="45720" rIns="91440" bIns="45720" anchor="t"/>
          <a:lstStyle/>
          <a:p>
            <a:pPr marL="285750" indent="-285750">
              <a:buChar char="•"/>
            </a:pPr>
            <a:r>
              <a:rPr lang="en-US">
                <a:latin typeface="Arial"/>
                <a:cs typeface="Arial"/>
              </a:rPr>
              <a:t>"</a:t>
            </a:r>
            <a:r>
              <a:rPr lang="en-US" err="1">
                <a:latin typeface="Arial"/>
                <a:cs typeface="Arial"/>
              </a:rPr>
              <a:t>SibSp</a:t>
            </a:r>
            <a:r>
              <a:rPr lang="en-US">
                <a:latin typeface="Arial"/>
                <a:cs typeface="Arial"/>
              </a:rPr>
              <a:t>" and "Parch" are features related to the </a:t>
            </a:r>
            <a:r>
              <a:rPr lang="en-US" b="1">
                <a:solidFill>
                  <a:srgbClr val="FF0000"/>
                </a:solidFill>
                <a:latin typeface="Arial"/>
                <a:cs typeface="Arial"/>
              </a:rPr>
              <a:t>family members</a:t>
            </a:r>
          </a:p>
          <a:p>
            <a:pPr marL="285750" indent="-285750">
              <a:buChar char="•"/>
            </a:pPr>
            <a:r>
              <a:rPr lang="en-US">
                <a:latin typeface="Arial"/>
                <a:cs typeface="Arial"/>
              </a:rPr>
              <a:t>Then, we create "</a:t>
            </a:r>
            <a:r>
              <a:rPr lang="en-US" err="1">
                <a:latin typeface="Arial"/>
                <a:cs typeface="Arial"/>
              </a:rPr>
              <a:t>FamilySize</a:t>
            </a:r>
            <a:r>
              <a:rPr lang="en-US">
                <a:latin typeface="Arial"/>
                <a:cs typeface="Arial"/>
              </a:rPr>
              <a:t>" ("</a:t>
            </a:r>
            <a:r>
              <a:rPr lang="en-US" err="1">
                <a:latin typeface="Arial"/>
                <a:cs typeface="Arial"/>
              </a:rPr>
              <a:t>SibSp</a:t>
            </a:r>
            <a:r>
              <a:rPr lang="en-US">
                <a:latin typeface="Arial"/>
                <a:cs typeface="Arial"/>
              </a:rPr>
              <a:t>" + "Parch" + 1)</a:t>
            </a:r>
            <a:endParaRPr lang="en-US"/>
          </a:p>
          <a:p>
            <a:pPr marL="285750" indent="-285750">
              <a:buChar char="•"/>
            </a:pPr>
            <a:r>
              <a:rPr lang="en-US">
                <a:latin typeface="Arial"/>
                <a:cs typeface="Arial"/>
              </a:rPr>
              <a:t>As the graph below, "</a:t>
            </a:r>
            <a:r>
              <a:rPr lang="en-US" err="1">
                <a:latin typeface="Arial"/>
                <a:cs typeface="Arial"/>
              </a:rPr>
              <a:t>FamilySize</a:t>
            </a:r>
            <a:r>
              <a:rPr lang="en-US">
                <a:latin typeface="Arial"/>
                <a:cs typeface="Arial"/>
              </a:rPr>
              <a:t>" with value 1 has relatively low survival rate</a:t>
            </a:r>
            <a:endParaRPr lang="en-US"/>
          </a:p>
          <a:p>
            <a:pPr marL="285750" indent="-285750">
              <a:buChar char="•"/>
            </a:pPr>
            <a:endParaRPr lang="en-US"/>
          </a:p>
          <a:p>
            <a:pPr marL="285750" indent="-285750">
              <a:buChar char="•"/>
            </a:pPr>
            <a:endParaRPr lang="en-US"/>
          </a:p>
          <a:p>
            <a:pPr marL="285750" indent="-285750">
              <a:buChar char="•"/>
            </a:pPr>
            <a:endParaRPr lang="en-US"/>
          </a:p>
          <a:p>
            <a:pPr marL="285750" indent="-285750">
              <a:buChar char="•"/>
            </a:pPr>
            <a:endParaRPr lang="en-US"/>
          </a:p>
        </p:txBody>
      </p:sp>
      <p:pic>
        <p:nvPicPr>
          <p:cNvPr id="5" name="Picture 5" descr="Chart, bar chart&#10;&#10;Description automatically generated">
            <a:extLst>
              <a:ext uri="{FF2B5EF4-FFF2-40B4-BE49-F238E27FC236}">
                <a16:creationId xmlns:a16="http://schemas.microsoft.com/office/drawing/2014/main" id="{FC8930D3-5691-4F83-87D1-4AEB76B410BC}"/>
              </a:ext>
            </a:extLst>
          </p:cNvPr>
          <p:cNvPicPr>
            <a:picLocks noChangeAspect="1"/>
          </p:cNvPicPr>
          <p:nvPr/>
        </p:nvPicPr>
        <p:blipFill>
          <a:blip r:embed="rId2"/>
          <a:stretch>
            <a:fillRect/>
          </a:stretch>
        </p:blipFill>
        <p:spPr>
          <a:xfrm>
            <a:off x="4447050" y="2518716"/>
            <a:ext cx="2743200" cy="2621771"/>
          </a:xfrm>
          <a:prstGeom prst="rect">
            <a:avLst/>
          </a:prstGeom>
        </p:spPr>
      </p:pic>
      <p:sp>
        <p:nvSpPr>
          <p:cNvPr id="6" name="TextBox 5">
            <a:extLst>
              <a:ext uri="{FF2B5EF4-FFF2-40B4-BE49-F238E27FC236}">
                <a16:creationId xmlns:a16="http://schemas.microsoft.com/office/drawing/2014/main" id="{A10E36D4-9609-4706-9B34-0BBBE0AB9E1C}"/>
              </a:ext>
            </a:extLst>
          </p:cNvPr>
          <p:cNvSpPr txBox="1"/>
          <p:nvPr/>
        </p:nvSpPr>
        <p:spPr>
          <a:xfrm>
            <a:off x="641916" y="1863824"/>
            <a:ext cx="7466681" cy="5293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pitchFamily="34" charset="0"/>
              <a:buChar char="•"/>
            </a:pPr>
            <a:r>
              <a:rPr lang="en-US" sz="1400">
                <a:solidFill>
                  <a:schemeClr val="tx1">
                    <a:lumMod val="75000"/>
                    <a:lumOff val="25000"/>
                  </a:schemeClr>
                </a:solidFill>
                <a:latin typeface="Arial"/>
                <a:cs typeface="Arial"/>
              </a:rPr>
              <a:t>We another binary feature "</a:t>
            </a:r>
            <a:r>
              <a:rPr lang="en-US" sz="1400" err="1">
                <a:solidFill>
                  <a:schemeClr val="tx1">
                    <a:lumMod val="75000"/>
                    <a:lumOff val="25000"/>
                  </a:schemeClr>
                </a:solidFill>
                <a:latin typeface="Arial"/>
                <a:cs typeface="Arial"/>
              </a:rPr>
              <a:t>IsAlone</a:t>
            </a:r>
            <a:r>
              <a:rPr lang="en-US" sz="1400">
                <a:solidFill>
                  <a:schemeClr val="tx1">
                    <a:lumMod val="75000"/>
                    <a:lumOff val="25000"/>
                  </a:schemeClr>
                </a:solidFill>
                <a:latin typeface="Arial"/>
                <a:cs typeface="Arial"/>
              </a:rPr>
              <a:t>"</a:t>
            </a:r>
          </a:p>
          <a:p>
            <a:pPr marL="742950" lvl="2" indent="-285750">
              <a:spcBef>
                <a:spcPct val="20000"/>
              </a:spcBef>
              <a:buFont typeface="Arial" pitchFamily="34" charset="0"/>
              <a:buChar char="•"/>
            </a:pPr>
            <a:r>
              <a:rPr lang="en-US" sz="1200">
                <a:solidFill>
                  <a:schemeClr val="tx1">
                    <a:lumMod val="75000"/>
                    <a:lumOff val="25000"/>
                  </a:schemeClr>
                </a:solidFill>
                <a:latin typeface="Arial"/>
                <a:cs typeface="Arial"/>
              </a:rPr>
              <a:t>0 when "</a:t>
            </a:r>
            <a:r>
              <a:rPr lang="en-US" sz="1200" err="1">
                <a:solidFill>
                  <a:schemeClr val="tx1">
                    <a:lumMod val="75000"/>
                    <a:lumOff val="25000"/>
                  </a:schemeClr>
                </a:solidFill>
                <a:latin typeface="Arial"/>
                <a:cs typeface="Arial"/>
              </a:rPr>
              <a:t>FamilySize</a:t>
            </a:r>
            <a:r>
              <a:rPr lang="en-US" sz="1200">
                <a:solidFill>
                  <a:schemeClr val="tx1">
                    <a:lumMod val="75000"/>
                    <a:lumOff val="25000"/>
                  </a:schemeClr>
                </a:solidFill>
                <a:latin typeface="Arial"/>
                <a:cs typeface="Arial"/>
              </a:rPr>
              <a:t>" greater than 1, otherwise 1</a:t>
            </a:r>
          </a:p>
        </p:txBody>
      </p:sp>
      <p:sp>
        <p:nvSpPr>
          <p:cNvPr id="9" name="TextBox 8">
            <a:extLst>
              <a:ext uri="{FF2B5EF4-FFF2-40B4-BE49-F238E27FC236}">
                <a16:creationId xmlns:a16="http://schemas.microsoft.com/office/drawing/2014/main" id="{9539F588-1635-47B7-86D4-51FE3A8945DD}"/>
              </a:ext>
            </a:extLst>
          </p:cNvPr>
          <p:cNvSpPr txBox="1"/>
          <p:nvPr/>
        </p:nvSpPr>
        <p:spPr>
          <a:xfrm>
            <a:off x="1959624" y="268880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t>Survival by </a:t>
            </a:r>
            <a:r>
              <a:rPr lang="en-US" sz="1200" i="1" err="1"/>
              <a:t>IsAlone</a:t>
            </a:r>
            <a:endParaRPr lang="en-US" sz="1200" i="1" err="1">
              <a:ea typeface="맑은 고딕"/>
            </a:endParaRPr>
          </a:p>
        </p:txBody>
      </p:sp>
      <p:pic>
        <p:nvPicPr>
          <p:cNvPr id="3" name="Picture 7" descr="Chart, bar chart&#10;&#10;Description automatically generated">
            <a:extLst>
              <a:ext uri="{FF2B5EF4-FFF2-40B4-BE49-F238E27FC236}">
                <a16:creationId xmlns:a16="http://schemas.microsoft.com/office/drawing/2014/main" id="{F594D813-D984-4296-82E8-3709C7195E32}"/>
              </a:ext>
            </a:extLst>
          </p:cNvPr>
          <p:cNvPicPr>
            <a:picLocks noChangeAspect="1"/>
          </p:cNvPicPr>
          <p:nvPr/>
        </p:nvPicPr>
        <p:blipFill>
          <a:blip r:embed="rId3"/>
          <a:stretch>
            <a:fillRect/>
          </a:stretch>
        </p:blipFill>
        <p:spPr>
          <a:xfrm>
            <a:off x="852431" y="3075621"/>
            <a:ext cx="3417983" cy="1691390"/>
          </a:xfrm>
          <a:prstGeom prst="rect">
            <a:avLst/>
          </a:prstGeom>
        </p:spPr>
      </p:pic>
    </p:spTree>
    <p:extLst>
      <p:ext uri="{BB962C8B-B14F-4D97-AF65-F5344CB8AC3E}">
        <p14:creationId xmlns:p14="http://schemas.microsoft.com/office/powerpoint/2010/main" val="3394752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6CB4-3CBE-45C2-A8CB-D32002DF7AAC}"/>
              </a:ext>
            </a:extLst>
          </p:cNvPr>
          <p:cNvSpPr>
            <a:spLocks noGrp="1"/>
          </p:cNvSpPr>
          <p:nvPr>
            <p:ph type="title"/>
          </p:nvPr>
        </p:nvSpPr>
        <p:spPr/>
        <p:txBody>
          <a:bodyPr lIns="91440" tIns="45720" rIns="91440" bIns="45720" anchor="ctr"/>
          <a:lstStyle/>
          <a:p>
            <a:pPr algn="ctr"/>
            <a:r>
              <a:rPr lang="en-US">
                <a:latin typeface="Arial"/>
                <a:cs typeface="Arial"/>
              </a:rPr>
              <a:t>Group Information</a:t>
            </a:r>
            <a:endParaRPr lang="en-US"/>
          </a:p>
        </p:txBody>
      </p:sp>
      <p:sp>
        <p:nvSpPr>
          <p:cNvPr id="4" name="Content Placeholder 3">
            <a:extLst>
              <a:ext uri="{FF2B5EF4-FFF2-40B4-BE49-F238E27FC236}">
                <a16:creationId xmlns:a16="http://schemas.microsoft.com/office/drawing/2014/main" id="{ED70F670-68B1-4592-A1DF-3B1B376720F6}"/>
              </a:ext>
            </a:extLst>
          </p:cNvPr>
          <p:cNvSpPr>
            <a:spLocks noGrp="1"/>
          </p:cNvSpPr>
          <p:nvPr>
            <p:ph idx="10"/>
          </p:nvPr>
        </p:nvSpPr>
        <p:spPr>
          <a:xfrm>
            <a:off x="219970" y="1161020"/>
            <a:ext cx="8496944" cy="2995737"/>
          </a:xfrm>
        </p:spPr>
        <p:txBody>
          <a:bodyPr lIns="396000" tIns="45720" rIns="91440" bIns="45720" anchor="t"/>
          <a:lstStyle/>
          <a:p>
            <a:pPr marL="285750" indent="-285750" latinLnBrk="0">
              <a:buChar char="•"/>
            </a:pPr>
            <a:r>
              <a:rPr lang="en-US">
                <a:latin typeface="Arial"/>
                <a:cs typeface="Arial"/>
              </a:rPr>
              <a:t>We create "</a:t>
            </a:r>
            <a:r>
              <a:rPr lang="en-US" err="1">
                <a:latin typeface="Arial"/>
                <a:cs typeface="Arial"/>
              </a:rPr>
              <a:t>GroupIdentifier</a:t>
            </a:r>
            <a:r>
              <a:rPr lang="en-US">
                <a:latin typeface="Arial"/>
                <a:cs typeface="Arial"/>
              </a:rPr>
              <a:t>" combining </a:t>
            </a:r>
            <a:r>
              <a:rPr lang="en-US" err="1">
                <a:latin typeface="Arial"/>
                <a:cs typeface="Arial"/>
              </a:rPr>
              <a:t>Lastname</a:t>
            </a:r>
            <a:r>
              <a:rPr lang="en-US">
                <a:latin typeface="Arial"/>
                <a:cs typeface="Arial"/>
              </a:rPr>
              <a:t>, </a:t>
            </a:r>
            <a:r>
              <a:rPr lang="en-US" err="1">
                <a:latin typeface="Arial"/>
                <a:cs typeface="Arial"/>
              </a:rPr>
              <a:t>Pclass</a:t>
            </a:r>
            <a:r>
              <a:rPr lang="en-US">
                <a:latin typeface="Arial"/>
                <a:cs typeface="Arial"/>
              </a:rPr>
              <a:t>, ticket, Fare, Embark which are the common features for family members. </a:t>
            </a:r>
          </a:p>
          <a:p>
            <a:pPr marL="285750" indent="-285750">
              <a:buChar char="•"/>
            </a:pPr>
            <a:r>
              <a:rPr lang="en-US">
                <a:latin typeface="Arial"/>
                <a:cs typeface="Arial"/>
              </a:rPr>
              <a:t>We assume that for those who have same "</a:t>
            </a:r>
            <a:r>
              <a:rPr lang="en-US" err="1">
                <a:latin typeface="Arial"/>
                <a:cs typeface="Arial"/>
              </a:rPr>
              <a:t>GroupIdentifier</a:t>
            </a:r>
            <a:r>
              <a:rPr lang="en-US">
                <a:latin typeface="Arial"/>
                <a:cs typeface="Arial"/>
              </a:rPr>
              <a:t>" are traveling in groups. </a:t>
            </a: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r>
              <a:rPr lang="en-US">
                <a:latin typeface="Arial"/>
                <a:cs typeface="Arial"/>
              </a:rPr>
              <a:t>However, the definition of "</a:t>
            </a:r>
            <a:r>
              <a:rPr lang="en-US" err="1">
                <a:latin typeface="Arial"/>
                <a:cs typeface="Arial"/>
              </a:rPr>
              <a:t>GroupIdentifier</a:t>
            </a:r>
            <a:r>
              <a:rPr lang="en-US">
                <a:latin typeface="Arial"/>
                <a:cs typeface="Arial"/>
              </a:rPr>
              <a:t>" is too stringent since there are </a:t>
            </a:r>
            <a:r>
              <a:rPr lang="en-US" b="1">
                <a:solidFill>
                  <a:srgbClr val="FF0000"/>
                </a:solidFill>
                <a:latin typeface="Arial"/>
                <a:cs typeface="Arial"/>
              </a:rPr>
              <a:t>nannies</a:t>
            </a:r>
            <a:r>
              <a:rPr lang="en-US">
                <a:latin typeface="Arial"/>
                <a:cs typeface="Arial"/>
              </a:rPr>
              <a:t> and </a:t>
            </a:r>
            <a:r>
              <a:rPr lang="en-US" b="1">
                <a:solidFill>
                  <a:srgbClr val="FF0000"/>
                </a:solidFill>
                <a:latin typeface="Arial"/>
                <a:cs typeface="Arial"/>
              </a:rPr>
              <a:t>relatives</a:t>
            </a:r>
            <a:r>
              <a:rPr lang="en-US">
                <a:latin typeface="Arial"/>
                <a:cs typeface="Arial"/>
              </a:rPr>
              <a:t> who do not have common </a:t>
            </a:r>
            <a:r>
              <a:rPr lang="en-US" err="1">
                <a:latin typeface="Arial"/>
                <a:cs typeface="Arial"/>
              </a:rPr>
              <a:t>LastName</a:t>
            </a:r>
            <a:r>
              <a:rPr lang="en-US">
                <a:latin typeface="Arial"/>
                <a:cs typeface="Arial"/>
              </a:rPr>
              <a:t>.</a:t>
            </a:r>
          </a:p>
          <a:p>
            <a:pPr marL="1028700" lvl="1">
              <a:buChar char="•"/>
            </a:pPr>
            <a:r>
              <a:rPr lang="en-US" sz="1100">
                <a:latin typeface="Arial"/>
                <a:cs typeface="Arial"/>
              </a:rPr>
              <a:t>So we create "</a:t>
            </a:r>
            <a:r>
              <a:rPr lang="en-US" sz="1100" err="1">
                <a:latin typeface="Arial"/>
                <a:cs typeface="Arial"/>
              </a:rPr>
              <a:t>TicketId</a:t>
            </a:r>
            <a:r>
              <a:rPr lang="en-US" sz="1100">
                <a:latin typeface="Arial"/>
                <a:cs typeface="Arial"/>
              </a:rPr>
              <a:t>" combining with </a:t>
            </a:r>
            <a:r>
              <a:rPr lang="en-US" sz="1100" err="1">
                <a:latin typeface="Arial"/>
                <a:cs typeface="Arial"/>
              </a:rPr>
              <a:t>Pclass</a:t>
            </a:r>
            <a:r>
              <a:rPr lang="en-US" sz="1100">
                <a:latin typeface="Arial"/>
                <a:cs typeface="Arial"/>
              </a:rPr>
              <a:t>, Fare and Embarked without </a:t>
            </a:r>
            <a:r>
              <a:rPr lang="en-US" sz="1100" err="1">
                <a:latin typeface="Arial"/>
                <a:cs typeface="Arial"/>
              </a:rPr>
              <a:t>LastName</a:t>
            </a:r>
            <a:endParaRPr lang="en-US" sz="1100">
              <a:latin typeface="Arial"/>
              <a:cs typeface="Arial"/>
            </a:endParaRPr>
          </a:p>
          <a:p>
            <a:pPr marL="1028700" lvl="1">
              <a:buChar char="•"/>
            </a:pPr>
            <a:r>
              <a:rPr lang="en-US" sz="1100" b="1">
                <a:latin typeface="Arial"/>
                <a:cs typeface="Arial"/>
              </a:rPr>
              <a:t>Nine</a:t>
            </a:r>
            <a:r>
              <a:rPr lang="en-US" sz="1100">
                <a:latin typeface="Arial"/>
                <a:cs typeface="Arial"/>
              </a:rPr>
              <a:t> relatives or nannies are added to groups</a:t>
            </a:r>
          </a:p>
          <a:p>
            <a:pPr marL="285750" indent="-285750">
              <a:buChar char="•"/>
            </a:pPr>
            <a:endParaRPr lang="en-US">
              <a:latin typeface="Arial"/>
              <a:cs typeface="Arial"/>
            </a:endParaRPr>
          </a:p>
          <a:p>
            <a:pPr marL="285750" indent="-285750">
              <a:buChar char="•"/>
            </a:pPr>
            <a:endParaRPr lang="en-US">
              <a:latin typeface="Arial"/>
              <a:cs typeface="Arial"/>
            </a:endParaRPr>
          </a:p>
          <a:p>
            <a:endParaRPr lang="en-US">
              <a:latin typeface="Arial"/>
              <a:cs typeface="Arial"/>
            </a:endParaRPr>
          </a:p>
        </p:txBody>
      </p:sp>
      <p:pic>
        <p:nvPicPr>
          <p:cNvPr id="5" name="Picture 5" descr="Graphical user interface, text, application&#10;&#10;Description automatically generated">
            <a:extLst>
              <a:ext uri="{FF2B5EF4-FFF2-40B4-BE49-F238E27FC236}">
                <a16:creationId xmlns:a16="http://schemas.microsoft.com/office/drawing/2014/main" id="{B60F4182-9B1B-4FCE-847C-860958433391}"/>
              </a:ext>
            </a:extLst>
          </p:cNvPr>
          <p:cNvPicPr>
            <a:picLocks noChangeAspect="1"/>
          </p:cNvPicPr>
          <p:nvPr/>
        </p:nvPicPr>
        <p:blipFill>
          <a:blip r:embed="rId2"/>
          <a:stretch>
            <a:fillRect/>
          </a:stretch>
        </p:blipFill>
        <p:spPr>
          <a:xfrm>
            <a:off x="556710" y="2012391"/>
            <a:ext cx="8038181" cy="779181"/>
          </a:xfrm>
          <a:prstGeom prst="rect">
            <a:avLst/>
          </a:prstGeom>
        </p:spPr>
      </p:pic>
      <p:pic>
        <p:nvPicPr>
          <p:cNvPr id="8" name="Picture 8" descr="Graphical user interface, text, application, chat or text message&#10;&#10;Description automatically generated">
            <a:extLst>
              <a:ext uri="{FF2B5EF4-FFF2-40B4-BE49-F238E27FC236}">
                <a16:creationId xmlns:a16="http://schemas.microsoft.com/office/drawing/2014/main" id="{976DE5A3-54A4-4743-B6A8-B006CB7C0AA0}"/>
              </a:ext>
            </a:extLst>
          </p:cNvPr>
          <p:cNvPicPr>
            <a:picLocks noChangeAspect="1"/>
          </p:cNvPicPr>
          <p:nvPr/>
        </p:nvPicPr>
        <p:blipFill>
          <a:blip r:embed="rId3"/>
          <a:stretch>
            <a:fillRect/>
          </a:stretch>
        </p:blipFill>
        <p:spPr>
          <a:xfrm>
            <a:off x="766086" y="3950478"/>
            <a:ext cx="7404711" cy="761752"/>
          </a:xfrm>
          <a:prstGeom prst="rect">
            <a:avLst/>
          </a:prstGeom>
        </p:spPr>
      </p:pic>
      <p:sp>
        <p:nvSpPr>
          <p:cNvPr id="9" name="Rectangle 8">
            <a:extLst>
              <a:ext uri="{FF2B5EF4-FFF2-40B4-BE49-F238E27FC236}">
                <a16:creationId xmlns:a16="http://schemas.microsoft.com/office/drawing/2014/main" id="{1536BD54-9035-4762-9BC3-E77F634602BE}"/>
              </a:ext>
            </a:extLst>
          </p:cNvPr>
          <p:cNvSpPr/>
          <p:nvPr/>
        </p:nvSpPr>
        <p:spPr>
          <a:xfrm>
            <a:off x="7732059" y="3724835"/>
            <a:ext cx="645855" cy="1216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6FF2CB-9029-4638-8C44-72E32FADAD2A}"/>
              </a:ext>
            </a:extLst>
          </p:cNvPr>
          <p:cNvSpPr/>
          <p:nvPr/>
        </p:nvSpPr>
        <p:spPr>
          <a:xfrm>
            <a:off x="925606" y="3722594"/>
            <a:ext cx="645855" cy="1216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6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tIns="45720" rIns="91440" bIns="45720" anchor="ctr"/>
          <a:lstStyle/>
          <a:p>
            <a:r>
              <a:rPr lang="en-US" b="0">
                <a:latin typeface="Arial"/>
                <a:cs typeface="Arial"/>
              </a:rPr>
              <a:t>Contents </a:t>
            </a:r>
            <a:endParaRPr lang="en-US">
              <a:latin typeface="Arial"/>
              <a:cs typeface="Arial"/>
            </a:endParaRPr>
          </a:p>
        </p:txBody>
      </p:sp>
      <p:sp>
        <p:nvSpPr>
          <p:cNvPr id="5" name="TextBox 4">
            <a:extLst>
              <a:ext uri="{FF2B5EF4-FFF2-40B4-BE49-F238E27FC236}">
                <a16:creationId xmlns:a16="http://schemas.microsoft.com/office/drawing/2014/main" id="{8D3A7CCD-495B-4C36-A79A-91C5E91964E8}"/>
              </a:ext>
            </a:extLst>
          </p:cNvPr>
          <p:cNvSpPr txBox="1"/>
          <p:nvPr/>
        </p:nvSpPr>
        <p:spPr>
          <a:xfrm>
            <a:off x="648522" y="1611225"/>
            <a:ext cx="932688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Bahnschrift Condensed"/>
              </a:rPr>
              <a:t>1</a:t>
            </a:r>
            <a:r>
              <a:rPr lang="zh-CN" altLang="en-US" sz="2400" b="1" i="1">
                <a:latin typeface="Bahnschrift Condensed"/>
                <a:ea typeface="宋体"/>
              </a:rPr>
              <a:t>、</a:t>
            </a:r>
            <a:r>
              <a:rPr lang="en-US" altLang="zh-CN" sz="2400" b="1">
                <a:latin typeface="Rockwell"/>
                <a:ea typeface="宋体"/>
              </a:rPr>
              <a:t> </a:t>
            </a:r>
            <a:r>
              <a:rPr lang="en-US" sz="2400" b="1">
                <a:latin typeface="Times New Roman"/>
                <a:cs typeface="Times New Roman"/>
              </a:rPr>
              <a:t>Model summary and leaderboard </a:t>
            </a:r>
          </a:p>
          <a:p>
            <a:r>
              <a:rPr lang="zh-CN" altLang="en-US" sz="2400">
                <a:latin typeface="Adobe Fangsong Std R"/>
                <a:ea typeface="宋体"/>
              </a:rPr>
              <a:t>  </a:t>
            </a:r>
            <a:r>
              <a:rPr lang="en-US" sz="2400" b="1" i="1">
                <a:latin typeface="Bahnschrift Condensed"/>
              </a:rPr>
              <a:t>2</a:t>
            </a:r>
            <a:r>
              <a:rPr lang="zh-CN" altLang="en-US" sz="2400" b="1" i="1">
                <a:latin typeface="Bahnschrift Condensed"/>
                <a:ea typeface="宋体"/>
              </a:rPr>
              <a:t>、</a:t>
            </a:r>
            <a:r>
              <a:rPr lang="en-US" sz="2400" b="1">
                <a:latin typeface="Rockwell"/>
              </a:rPr>
              <a:t> </a:t>
            </a:r>
            <a:r>
              <a:rPr lang="en-US" sz="2400" b="1">
                <a:latin typeface="Times New Roman"/>
                <a:cs typeface="Times New Roman"/>
              </a:rPr>
              <a:t>Problem Definition </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3</a:t>
            </a:r>
            <a:r>
              <a:rPr lang="zh-CN" altLang="en-US" sz="2400" b="1" i="1">
                <a:latin typeface="Bahnschrift Condensed"/>
                <a:ea typeface="宋体"/>
              </a:rPr>
              <a:t>、</a:t>
            </a:r>
            <a:r>
              <a:rPr lang="en-US" sz="2400" b="1">
                <a:latin typeface="Rockwell"/>
              </a:rPr>
              <a:t> </a:t>
            </a:r>
            <a:r>
              <a:rPr lang="en-US" sz="2400" b="1">
                <a:latin typeface="Times New Roman"/>
                <a:cs typeface="Times New Roman"/>
              </a:rPr>
              <a:t>Data understanding and wrangling</a:t>
            </a:r>
            <a:endParaRPr lang="en-US" altLang="zh-CN" sz="2400" b="1">
              <a:latin typeface="Times New Roman"/>
              <a:ea typeface="宋体" panose="02010600030101010101" pitchFamily="2" charset="-122"/>
              <a:cs typeface="Times New Roman"/>
            </a:endParaRPr>
          </a:p>
          <a:p>
            <a:r>
              <a:rPr lang="en-US" sz="2400" b="1" i="1">
                <a:latin typeface="Bahnschrift Condensed"/>
                <a:cs typeface="Times New Roman"/>
              </a:rPr>
              <a:t>       4</a:t>
            </a:r>
            <a:r>
              <a:rPr lang="zh-CN" altLang="en-US" sz="2400" b="1" i="1">
                <a:latin typeface="Bahnschrift Condensed"/>
                <a:ea typeface="宋体"/>
                <a:cs typeface="Times New Roman"/>
              </a:rPr>
              <a:t>、</a:t>
            </a:r>
            <a:r>
              <a:rPr lang="en-US" sz="2400" b="1">
                <a:latin typeface="Rockwell"/>
                <a:cs typeface="Times New Roman"/>
              </a:rPr>
              <a:t> </a:t>
            </a:r>
            <a:r>
              <a:rPr lang="en-US" sz="2400" b="1">
                <a:latin typeface="Times New Roman"/>
                <a:cs typeface="Times New Roman"/>
              </a:rPr>
              <a:t>Modelling &amp; performance evaluation</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5</a:t>
            </a:r>
            <a:r>
              <a:rPr lang="zh-CN" altLang="en-US" sz="2400" b="1">
                <a:latin typeface="Times New Roman"/>
                <a:ea typeface="宋体"/>
                <a:cs typeface="Times New Roman"/>
              </a:rPr>
              <a:t>、</a:t>
            </a:r>
            <a:r>
              <a:rPr lang="en-US" sz="2400" b="1">
                <a:latin typeface="Times New Roman"/>
                <a:ea typeface="+mn-lt"/>
                <a:cs typeface="Times New Roman"/>
              </a:rPr>
              <a:t>discussion</a:t>
            </a:r>
          </a:p>
          <a:p>
            <a:r>
              <a:rPr lang="en-US" sz="2400" b="1">
                <a:latin typeface="Times New Roman"/>
                <a:ea typeface="맑은 고딕"/>
                <a:cs typeface="Times New Roman"/>
              </a:rPr>
              <a:t>                  </a:t>
            </a:r>
            <a:r>
              <a:rPr lang="en-US" sz="2400" b="1" i="1">
                <a:latin typeface="Bahnschrift Condensed"/>
                <a:cs typeface="Times New Roman"/>
              </a:rPr>
              <a:t>6</a:t>
            </a:r>
            <a:r>
              <a:rPr lang="zh-CN" altLang="en-US" sz="2400" b="1">
                <a:latin typeface="Times New Roman"/>
                <a:ea typeface="맑은 고딕"/>
                <a:cs typeface="Times New Roman"/>
              </a:rPr>
              <a:t>、</a:t>
            </a:r>
            <a:r>
              <a:rPr lang="en-US" sz="2400" b="1">
                <a:latin typeface="Times New Roman"/>
                <a:ea typeface="맑은 고딕"/>
                <a:cs typeface="Times New Roman"/>
              </a:rPr>
              <a:t>Final words</a:t>
            </a: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FA38-37B4-4062-B12E-6FFBA9886195}"/>
              </a:ext>
            </a:extLst>
          </p:cNvPr>
          <p:cNvSpPr>
            <a:spLocks noGrp="1"/>
          </p:cNvSpPr>
          <p:nvPr>
            <p:ph type="title"/>
          </p:nvPr>
        </p:nvSpPr>
        <p:spPr/>
        <p:txBody>
          <a:bodyPr lIns="91440" tIns="45720" rIns="91440" bIns="45720" anchor="ctr"/>
          <a:lstStyle/>
          <a:p>
            <a:pPr algn="ctr"/>
            <a:r>
              <a:rPr lang="en-US" err="1">
                <a:latin typeface="Arial"/>
                <a:cs typeface="Arial"/>
              </a:rPr>
              <a:t>GroupSize</a:t>
            </a:r>
            <a:r>
              <a:rPr lang="en-US">
                <a:latin typeface="Arial"/>
                <a:cs typeface="Arial"/>
              </a:rPr>
              <a:t> &amp; Woman-Child-Group</a:t>
            </a:r>
            <a:endParaRPr lang="en-US"/>
          </a:p>
        </p:txBody>
      </p:sp>
      <p:sp>
        <p:nvSpPr>
          <p:cNvPr id="4" name="Content Placeholder 3">
            <a:extLst>
              <a:ext uri="{FF2B5EF4-FFF2-40B4-BE49-F238E27FC236}">
                <a16:creationId xmlns:a16="http://schemas.microsoft.com/office/drawing/2014/main" id="{8DE99D99-7156-4FF5-BE6A-7BCD985EE1AB}"/>
              </a:ext>
            </a:extLst>
          </p:cNvPr>
          <p:cNvSpPr>
            <a:spLocks noGrp="1"/>
          </p:cNvSpPr>
          <p:nvPr>
            <p:ph idx="10"/>
          </p:nvPr>
        </p:nvSpPr>
        <p:spPr>
          <a:xfrm>
            <a:off x="0" y="1099050"/>
            <a:ext cx="8861511" cy="2995737"/>
          </a:xfrm>
        </p:spPr>
        <p:txBody>
          <a:bodyPr lIns="396000" tIns="45720" rIns="91440" bIns="45720" anchor="t"/>
          <a:lstStyle/>
          <a:p>
            <a:pPr marL="285750" indent="-285750">
              <a:buChar char="•"/>
            </a:pPr>
            <a:r>
              <a:rPr lang="en-US">
                <a:latin typeface="Arial"/>
                <a:cs typeface="Arial"/>
              </a:rPr>
              <a:t>To continue with “</a:t>
            </a:r>
            <a:r>
              <a:rPr lang="en-US" err="1">
                <a:latin typeface="Arial"/>
                <a:cs typeface="Arial"/>
              </a:rPr>
              <a:t>GroupIdentifier</a:t>
            </a:r>
            <a:r>
              <a:rPr lang="en-US">
                <a:latin typeface="Arial"/>
                <a:cs typeface="Arial"/>
              </a:rPr>
              <a:t>”, "</a:t>
            </a:r>
            <a:r>
              <a:rPr lang="en-US" err="1">
                <a:latin typeface="Arial"/>
                <a:cs typeface="Arial"/>
              </a:rPr>
              <a:t>GroupSize</a:t>
            </a:r>
            <a:r>
              <a:rPr lang="en-US">
                <a:latin typeface="Arial"/>
                <a:cs typeface="Arial"/>
              </a:rPr>
              <a:t>" is calculated to identify the group size</a:t>
            </a:r>
          </a:p>
          <a:p>
            <a:pPr marL="285750" indent="-285750">
              <a:buChar char="•"/>
            </a:pPr>
            <a:r>
              <a:rPr lang="en-US">
                <a:latin typeface="Arial"/>
                <a:cs typeface="Arial"/>
              </a:rPr>
              <a:t>Previously, we know that female and kids generally have more chance of survival, in </a:t>
            </a:r>
            <a:r>
              <a:rPr lang="en-US" b="1" i="1" err="1">
                <a:solidFill>
                  <a:srgbClr val="000000"/>
                </a:solidFill>
                <a:effectLst/>
                <a:latin typeface="zeitung"/>
              </a:rPr>
              <a:t>Titantic</a:t>
            </a:r>
            <a:r>
              <a:rPr lang="en-US" b="1" i="1">
                <a:solidFill>
                  <a:srgbClr val="000000"/>
                </a:solidFill>
                <a:effectLst/>
                <a:latin typeface="zeitung"/>
              </a:rPr>
              <a:t> Mega Model - [0.84210], the author lays out a design of </a:t>
            </a:r>
            <a:r>
              <a:rPr lang="en-US" b="1" i="1" err="1">
                <a:solidFill>
                  <a:srgbClr val="000000"/>
                </a:solidFill>
                <a:latin typeface="zeitung"/>
              </a:rPr>
              <a:t>W</a:t>
            </a:r>
            <a:r>
              <a:rPr lang="en-US" b="1" i="1" err="1">
                <a:solidFill>
                  <a:srgbClr val="000000"/>
                </a:solidFill>
                <a:effectLst/>
                <a:latin typeface="zeitung"/>
              </a:rPr>
              <a:t>cg</a:t>
            </a:r>
            <a:r>
              <a:rPr lang="en-US" b="1" i="1">
                <a:solidFill>
                  <a:srgbClr val="000000"/>
                </a:solidFill>
                <a:effectLst/>
                <a:latin typeface="zeitung"/>
              </a:rPr>
              <a:t> </a:t>
            </a:r>
            <a:r>
              <a:rPr lang="en-US">
                <a:latin typeface="Arial"/>
                <a:cs typeface="Arial"/>
              </a:rPr>
              <a:t>(Woman-Child-Group)</a:t>
            </a: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endParaRPr lang="en-US">
              <a:latin typeface="Arial"/>
              <a:cs typeface="Arial"/>
            </a:endParaRPr>
          </a:p>
          <a:p>
            <a:pPr marL="285750" indent="-285750">
              <a:buChar char="•"/>
            </a:pPr>
            <a:r>
              <a:rPr lang="en-US">
                <a:latin typeface="Arial"/>
                <a:cs typeface="Arial"/>
              </a:rPr>
              <a:t>We further engineering the </a:t>
            </a:r>
            <a:r>
              <a:rPr lang="en-US" err="1">
                <a:latin typeface="Arial"/>
                <a:cs typeface="Arial"/>
              </a:rPr>
              <a:t>Wcg</a:t>
            </a:r>
            <a:r>
              <a:rPr lang="en-US">
                <a:latin typeface="Arial"/>
                <a:cs typeface="Arial"/>
              </a:rPr>
              <a:t> into </a:t>
            </a:r>
            <a:r>
              <a:rPr lang="en-US" err="1">
                <a:latin typeface="Arial"/>
                <a:cs typeface="Arial"/>
              </a:rPr>
              <a:t>WcgAllDied</a:t>
            </a:r>
            <a:r>
              <a:rPr lang="en-US">
                <a:latin typeface="Arial"/>
                <a:cs typeface="Arial"/>
              </a:rPr>
              <a:t> if all the passengers in a Woman-Child-Group die and </a:t>
            </a:r>
            <a:r>
              <a:rPr lang="en-US" err="1">
                <a:latin typeface="Arial"/>
                <a:cs typeface="Arial"/>
              </a:rPr>
              <a:t>WcgAllSurvived</a:t>
            </a:r>
            <a:r>
              <a:rPr lang="en-US">
                <a:latin typeface="Arial"/>
                <a:cs typeface="Arial"/>
              </a:rPr>
              <a:t> if all the passengers in a Woman-Child-Group survive</a:t>
            </a:r>
            <a:endParaRPr lang="en-US">
              <a:solidFill>
                <a:srgbClr val="404040"/>
              </a:solidFill>
            </a:endParaRPr>
          </a:p>
          <a:p>
            <a:pPr marL="285750" indent="-285750">
              <a:buChar char="•"/>
            </a:pPr>
            <a:endParaRPr lang="en-US">
              <a:latin typeface="Arial"/>
              <a:cs typeface="Arial"/>
            </a:endParaRPr>
          </a:p>
          <a:p>
            <a:endParaRPr lang="en-US">
              <a:latin typeface="Arial"/>
              <a:cs typeface="Arial"/>
            </a:endParaRPr>
          </a:p>
        </p:txBody>
      </p:sp>
      <p:pic>
        <p:nvPicPr>
          <p:cNvPr id="5" name="Picture 5" descr="Chart, pie chart&#10;&#10;Description automatically generated">
            <a:extLst>
              <a:ext uri="{FF2B5EF4-FFF2-40B4-BE49-F238E27FC236}">
                <a16:creationId xmlns:a16="http://schemas.microsoft.com/office/drawing/2014/main" id="{40B0C91E-5965-4129-8DEB-8EB5086C8E68}"/>
              </a:ext>
            </a:extLst>
          </p:cNvPr>
          <p:cNvPicPr>
            <a:picLocks noChangeAspect="1"/>
          </p:cNvPicPr>
          <p:nvPr/>
        </p:nvPicPr>
        <p:blipFill>
          <a:blip r:embed="rId2"/>
          <a:stretch>
            <a:fillRect/>
          </a:stretch>
        </p:blipFill>
        <p:spPr>
          <a:xfrm>
            <a:off x="1965945" y="2117911"/>
            <a:ext cx="1939633" cy="1814942"/>
          </a:xfrm>
          <a:prstGeom prst="rect">
            <a:avLst/>
          </a:prstGeom>
        </p:spPr>
      </p:pic>
      <p:pic>
        <p:nvPicPr>
          <p:cNvPr id="7" name="Picture 6">
            <a:extLst>
              <a:ext uri="{FF2B5EF4-FFF2-40B4-BE49-F238E27FC236}">
                <a16:creationId xmlns:a16="http://schemas.microsoft.com/office/drawing/2014/main" id="{99375A4A-C4D2-4981-AB80-63A1376943D9}"/>
              </a:ext>
            </a:extLst>
          </p:cNvPr>
          <p:cNvPicPr>
            <a:picLocks noChangeAspect="1"/>
          </p:cNvPicPr>
          <p:nvPr/>
        </p:nvPicPr>
        <p:blipFill>
          <a:blip r:embed="rId3"/>
          <a:stretch>
            <a:fillRect/>
          </a:stretch>
        </p:blipFill>
        <p:spPr>
          <a:xfrm>
            <a:off x="4182036" y="1835099"/>
            <a:ext cx="3668974" cy="2380566"/>
          </a:xfrm>
          <a:prstGeom prst="rect">
            <a:avLst/>
          </a:prstGeom>
        </p:spPr>
      </p:pic>
      <p:sp>
        <p:nvSpPr>
          <p:cNvPr id="8" name="Rectangle 7">
            <a:extLst>
              <a:ext uri="{FF2B5EF4-FFF2-40B4-BE49-F238E27FC236}">
                <a16:creationId xmlns:a16="http://schemas.microsoft.com/office/drawing/2014/main" id="{57F7DC07-7983-410E-9D3A-BAE04CB31E3D}"/>
              </a:ext>
            </a:extLst>
          </p:cNvPr>
          <p:cNvSpPr/>
          <p:nvPr/>
        </p:nvSpPr>
        <p:spPr>
          <a:xfrm>
            <a:off x="4182036" y="3476065"/>
            <a:ext cx="2507876" cy="73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1999DAB-3B74-4F5C-B3DD-B453E76A009C}"/>
              </a:ext>
            </a:extLst>
          </p:cNvPr>
          <p:cNvCxnSpPr/>
          <p:nvPr/>
        </p:nvCxnSpPr>
        <p:spPr>
          <a:xfrm flipH="1" flipV="1">
            <a:off x="6721153" y="4094787"/>
            <a:ext cx="948018" cy="5377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1" name="TextBox 10">
            <a:extLst>
              <a:ext uri="{FF2B5EF4-FFF2-40B4-BE49-F238E27FC236}">
                <a16:creationId xmlns:a16="http://schemas.microsoft.com/office/drawing/2014/main" id="{FA6765E2-8AFB-44DB-A0D0-DA2C441D107B}"/>
              </a:ext>
            </a:extLst>
          </p:cNvPr>
          <p:cNvSpPr txBox="1"/>
          <p:nvPr/>
        </p:nvSpPr>
        <p:spPr>
          <a:xfrm>
            <a:off x="6919801" y="4625789"/>
            <a:ext cx="1862418" cy="307777"/>
          </a:xfrm>
          <a:prstGeom prst="rect">
            <a:avLst/>
          </a:prstGeom>
          <a:noFill/>
        </p:spPr>
        <p:txBody>
          <a:bodyPr wrap="square" rtlCol="0">
            <a:spAutoFit/>
          </a:bodyPr>
          <a:lstStyle/>
          <a:p>
            <a:r>
              <a:rPr lang="en-US" sz="1400">
                <a:solidFill>
                  <a:srgbClr val="FF0000"/>
                </a:solidFill>
              </a:rPr>
              <a:t>Almost perfect</a:t>
            </a:r>
          </a:p>
        </p:txBody>
      </p:sp>
    </p:spTree>
    <p:extLst>
      <p:ext uri="{BB962C8B-B14F-4D97-AF65-F5344CB8AC3E}">
        <p14:creationId xmlns:p14="http://schemas.microsoft.com/office/powerpoint/2010/main" val="213723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tIns="45720" rIns="91440" bIns="45720" anchor="ctr"/>
          <a:lstStyle/>
          <a:p>
            <a:r>
              <a:rPr lang="en-US" b="0">
                <a:latin typeface="Arial"/>
                <a:cs typeface="Arial"/>
              </a:rPr>
              <a:t>Contents </a:t>
            </a:r>
            <a:endParaRPr lang="en-US">
              <a:latin typeface="Arial"/>
              <a:cs typeface="Arial"/>
            </a:endParaRPr>
          </a:p>
        </p:txBody>
      </p:sp>
      <p:sp>
        <p:nvSpPr>
          <p:cNvPr id="2" name="TextBox 1">
            <a:extLst>
              <a:ext uri="{FF2B5EF4-FFF2-40B4-BE49-F238E27FC236}">
                <a16:creationId xmlns:a16="http://schemas.microsoft.com/office/drawing/2014/main" id="{B7BCE8E0-A65F-4B8C-BCD0-328B6E30E564}"/>
              </a:ext>
            </a:extLst>
          </p:cNvPr>
          <p:cNvSpPr txBox="1"/>
          <p:nvPr/>
        </p:nvSpPr>
        <p:spPr>
          <a:xfrm>
            <a:off x="648522" y="1611225"/>
            <a:ext cx="932688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Bahnschrift Condensed"/>
              </a:rPr>
              <a:t>1</a:t>
            </a:r>
            <a:r>
              <a:rPr lang="zh-CN" altLang="en-US" sz="2400" b="1" i="1">
                <a:latin typeface="Bahnschrift Condensed"/>
                <a:ea typeface="宋体"/>
              </a:rPr>
              <a:t>、</a:t>
            </a:r>
            <a:r>
              <a:rPr lang="en-US" altLang="zh-CN" sz="2400" b="1">
                <a:latin typeface="Rockwell"/>
                <a:ea typeface="宋体"/>
              </a:rPr>
              <a:t> </a:t>
            </a:r>
            <a:r>
              <a:rPr lang="en-US" sz="2400" b="1">
                <a:latin typeface="Times New Roman"/>
                <a:cs typeface="Times New Roman"/>
              </a:rPr>
              <a:t>Model summary and leaderboard </a:t>
            </a:r>
          </a:p>
          <a:p>
            <a:r>
              <a:rPr lang="zh-CN" altLang="en-US" sz="2400">
                <a:latin typeface="Adobe Fangsong Std R"/>
                <a:ea typeface="宋体"/>
              </a:rPr>
              <a:t>  </a:t>
            </a:r>
            <a:r>
              <a:rPr lang="en-US" sz="2400" b="1" i="1">
                <a:latin typeface="Bahnschrift Condensed"/>
              </a:rPr>
              <a:t>2</a:t>
            </a:r>
            <a:r>
              <a:rPr lang="zh-CN" altLang="en-US" sz="2400" b="1" i="1">
                <a:latin typeface="Bahnschrift Condensed"/>
                <a:ea typeface="宋体"/>
              </a:rPr>
              <a:t>、</a:t>
            </a:r>
            <a:r>
              <a:rPr lang="en-US" sz="2400" b="1">
                <a:latin typeface="Rockwell"/>
              </a:rPr>
              <a:t> </a:t>
            </a:r>
            <a:r>
              <a:rPr lang="en-US" sz="2400" b="1">
                <a:latin typeface="Times New Roman"/>
                <a:cs typeface="Times New Roman"/>
              </a:rPr>
              <a:t>Problem Definition </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3</a:t>
            </a:r>
            <a:r>
              <a:rPr lang="zh-CN" altLang="en-US" sz="2400" b="1" i="1">
                <a:latin typeface="Bahnschrift Condensed"/>
                <a:ea typeface="宋体"/>
              </a:rPr>
              <a:t>、</a:t>
            </a:r>
            <a:r>
              <a:rPr lang="en-US" sz="2400" b="1">
                <a:latin typeface="Rockwell"/>
              </a:rPr>
              <a:t> </a:t>
            </a:r>
            <a:r>
              <a:rPr lang="en-US" sz="2400" b="1">
                <a:latin typeface="Times New Roman"/>
                <a:cs typeface="Times New Roman"/>
              </a:rPr>
              <a:t>Data understanding and wrangling</a:t>
            </a:r>
            <a:endParaRPr lang="en-US" altLang="zh-CN" sz="2400" b="1">
              <a:latin typeface="Times New Roman"/>
              <a:ea typeface="宋体" panose="02010600030101010101" pitchFamily="2" charset="-122"/>
              <a:cs typeface="Times New Roman"/>
            </a:endParaRPr>
          </a:p>
          <a:p>
            <a:r>
              <a:rPr lang="en-US" sz="2400" b="1" i="1">
                <a:solidFill>
                  <a:srgbClr val="FF0000"/>
                </a:solidFill>
                <a:latin typeface="Bahnschrift Condensed"/>
                <a:cs typeface="Times New Roman"/>
              </a:rPr>
              <a:t>       4</a:t>
            </a:r>
            <a:r>
              <a:rPr lang="zh-CN" altLang="en-US" sz="2400" b="1" i="1">
                <a:solidFill>
                  <a:srgbClr val="FF0000"/>
                </a:solidFill>
                <a:latin typeface="Bahnschrift Condensed"/>
                <a:ea typeface="宋体"/>
                <a:cs typeface="Times New Roman"/>
              </a:rPr>
              <a:t>、</a:t>
            </a:r>
            <a:r>
              <a:rPr lang="en-US" sz="2400" b="1">
                <a:solidFill>
                  <a:srgbClr val="FF0000"/>
                </a:solidFill>
                <a:latin typeface="Rockwell"/>
                <a:cs typeface="Times New Roman"/>
              </a:rPr>
              <a:t> </a:t>
            </a:r>
            <a:r>
              <a:rPr lang="en-US" sz="2400" b="1">
                <a:solidFill>
                  <a:srgbClr val="FF0000"/>
                </a:solidFill>
                <a:latin typeface="Times New Roman"/>
                <a:cs typeface="Times New Roman"/>
              </a:rPr>
              <a:t>Modelling &amp; performance evaluation</a:t>
            </a:r>
            <a:endParaRPr lang="en-US" altLang="zh-CN" sz="2400" b="1">
              <a:solidFill>
                <a:srgbClr val="FF0000"/>
              </a:solidFill>
              <a:latin typeface="Times New Roman"/>
              <a:ea typeface="宋体"/>
              <a:cs typeface="Times New Roman"/>
            </a:endParaRPr>
          </a:p>
          <a:p>
            <a:r>
              <a:rPr lang="zh-CN" altLang="en-US" sz="2400">
                <a:latin typeface="Adobe Fangsong Std R"/>
                <a:ea typeface="宋体"/>
              </a:rPr>
              <a:t>             </a:t>
            </a:r>
            <a:r>
              <a:rPr lang="en-US" sz="2400" b="1" i="1">
                <a:latin typeface="Bahnschrift Condensed"/>
              </a:rPr>
              <a:t>5</a:t>
            </a:r>
            <a:r>
              <a:rPr lang="zh-CN" altLang="en-US" sz="2400" b="1">
                <a:latin typeface="Times New Roman"/>
                <a:ea typeface="宋体"/>
                <a:cs typeface="Times New Roman"/>
              </a:rPr>
              <a:t>、</a:t>
            </a:r>
            <a:r>
              <a:rPr lang="en-US" sz="2400" b="1">
                <a:latin typeface="Times New Roman"/>
                <a:ea typeface="+mn-lt"/>
                <a:cs typeface="Times New Roman"/>
              </a:rPr>
              <a:t>discussion</a:t>
            </a:r>
          </a:p>
          <a:p>
            <a:r>
              <a:rPr lang="en-US" sz="2400" b="1">
                <a:latin typeface="Times New Roman"/>
                <a:ea typeface="맑은 고딕"/>
                <a:cs typeface="Times New Roman"/>
              </a:rPr>
              <a:t>                 </a:t>
            </a:r>
            <a:r>
              <a:rPr lang="en-US" sz="2400" b="1" i="1">
                <a:latin typeface="Bahnschrift Condensed"/>
                <a:cs typeface="Times New Roman"/>
              </a:rPr>
              <a:t>6</a:t>
            </a:r>
            <a:r>
              <a:rPr lang="zh-CN" altLang="en-US" sz="2400" b="1">
                <a:latin typeface="Times New Roman"/>
                <a:ea typeface="맑은 고딕"/>
                <a:cs typeface="Times New Roman"/>
              </a:rPr>
              <a:t>、</a:t>
            </a:r>
            <a:r>
              <a:rPr lang="en-US" sz="2400" b="1">
                <a:latin typeface="Times New Roman"/>
                <a:ea typeface="맑은 고딕"/>
                <a:cs typeface="Times New Roman"/>
              </a:rPr>
              <a:t>Final words</a:t>
            </a:r>
          </a:p>
        </p:txBody>
      </p:sp>
    </p:spTree>
    <p:extLst>
      <p:ext uri="{BB962C8B-B14F-4D97-AF65-F5344CB8AC3E}">
        <p14:creationId xmlns:p14="http://schemas.microsoft.com/office/powerpoint/2010/main" val="4052285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BEB4-EBBC-421E-B705-BC5DC90AAC55}"/>
              </a:ext>
            </a:extLst>
          </p:cNvPr>
          <p:cNvSpPr>
            <a:spLocks noGrp="1"/>
          </p:cNvSpPr>
          <p:nvPr>
            <p:ph type="title"/>
          </p:nvPr>
        </p:nvSpPr>
        <p:spPr>
          <a:xfrm>
            <a:off x="1631102" y="0"/>
            <a:ext cx="7524328" cy="884466"/>
          </a:xfrm>
        </p:spPr>
        <p:txBody>
          <a:bodyPr lIns="91440" tIns="45720" rIns="91440" bIns="45720" anchor="ctr"/>
          <a:lstStyle/>
          <a:p>
            <a:r>
              <a:rPr lang="en-US">
                <a:latin typeface="Arial"/>
                <a:cs typeface="Arial"/>
              </a:rPr>
              <a:t>Modeling and Evaluation</a:t>
            </a:r>
            <a:endParaRPr lang="en-US"/>
          </a:p>
        </p:txBody>
      </p:sp>
      <p:sp>
        <p:nvSpPr>
          <p:cNvPr id="3" name="Content Placeholder 2">
            <a:extLst>
              <a:ext uri="{FF2B5EF4-FFF2-40B4-BE49-F238E27FC236}">
                <a16:creationId xmlns:a16="http://schemas.microsoft.com/office/drawing/2014/main" id="{5BD6E82A-F680-4AFB-98B3-89847129FBD2}"/>
              </a:ext>
            </a:extLst>
          </p:cNvPr>
          <p:cNvSpPr>
            <a:spLocks noGrp="1"/>
          </p:cNvSpPr>
          <p:nvPr>
            <p:ph idx="1"/>
          </p:nvPr>
        </p:nvSpPr>
        <p:spPr>
          <a:xfrm>
            <a:off x="1845241" y="940509"/>
            <a:ext cx="6912768" cy="460648"/>
          </a:xfrm>
        </p:spPr>
        <p:txBody>
          <a:bodyPr/>
          <a:lstStyle/>
          <a:p>
            <a:r>
              <a:rPr lang="en-US"/>
              <a:t>How we trained Classifiers</a:t>
            </a:r>
          </a:p>
        </p:txBody>
      </p:sp>
      <p:graphicFrame>
        <p:nvGraphicFramePr>
          <p:cNvPr id="5" name="Content Placeholder 4">
            <a:extLst>
              <a:ext uri="{FF2B5EF4-FFF2-40B4-BE49-F238E27FC236}">
                <a16:creationId xmlns:a16="http://schemas.microsoft.com/office/drawing/2014/main" id="{5F8CA331-DAE6-F84F-9E39-D31708B859F8}"/>
              </a:ext>
            </a:extLst>
          </p:cNvPr>
          <p:cNvGraphicFramePr>
            <a:graphicFrameLocks noGrp="1"/>
          </p:cNvGraphicFramePr>
          <p:nvPr>
            <p:ph idx="10"/>
            <p:extLst>
              <p:ext uri="{D42A27DB-BD31-4B8C-83A1-F6EECF244321}">
                <p14:modId xmlns:p14="http://schemas.microsoft.com/office/powerpoint/2010/main" val="1224564476"/>
              </p:ext>
            </p:extLst>
          </p:nvPr>
        </p:nvGraphicFramePr>
        <p:xfrm>
          <a:off x="1990725" y="1663700"/>
          <a:ext cx="6911975" cy="299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27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9D68-E41F-4FD0-BF07-66886AB6458B}"/>
              </a:ext>
            </a:extLst>
          </p:cNvPr>
          <p:cNvSpPr>
            <a:spLocks noGrp="1"/>
          </p:cNvSpPr>
          <p:nvPr>
            <p:ph type="title"/>
          </p:nvPr>
        </p:nvSpPr>
        <p:spPr/>
        <p:txBody>
          <a:bodyPr lIns="91440" tIns="45720" rIns="91440" bIns="45720" anchor="ctr"/>
          <a:lstStyle/>
          <a:p>
            <a:r>
              <a:rPr lang="en-US" b="0">
                <a:latin typeface="Arial"/>
                <a:cs typeface="Arial"/>
              </a:rPr>
              <a:t>Ensembles and Voting mechanisms</a:t>
            </a:r>
            <a:endParaRPr lang="en-US">
              <a:latin typeface="Arial"/>
              <a:cs typeface="Arial"/>
            </a:endParaRPr>
          </a:p>
        </p:txBody>
      </p:sp>
      <p:sp>
        <p:nvSpPr>
          <p:cNvPr id="3" name="Content Placeholder 2">
            <a:extLst>
              <a:ext uri="{FF2B5EF4-FFF2-40B4-BE49-F238E27FC236}">
                <a16:creationId xmlns:a16="http://schemas.microsoft.com/office/drawing/2014/main" id="{72FDC172-FADF-47C5-9537-8C8AC5709EBB}"/>
              </a:ext>
            </a:extLst>
          </p:cNvPr>
          <p:cNvSpPr>
            <a:spLocks noGrp="1"/>
          </p:cNvSpPr>
          <p:nvPr>
            <p:ph idx="1"/>
          </p:nvPr>
        </p:nvSpPr>
        <p:spPr/>
        <p:txBody>
          <a:bodyPr/>
          <a:lstStyle/>
          <a:p>
            <a:r>
              <a:rPr lang="en-US"/>
              <a:t>What is ensembles methods?</a:t>
            </a:r>
          </a:p>
        </p:txBody>
      </p:sp>
      <p:sp>
        <p:nvSpPr>
          <p:cNvPr id="4" name="Content Placeholder 3">
            <a:extLst>
              <a:ext uri="{FF2B5EF4-FFF2-40B4-BE49-F238E27FC236}">
                <a16:creationId xmlns:a16="http://schemas.microsoft.com/office/drawing/2014/main" id="{278052D9-71A5-42DF-821C-63B47C023895}"/>
              </a:ext>
            </a:extLst>
          </p:cNvPr>
          <p:cNvSpPr>
            <a:spLocks noGrp="1"/>
          </p:cNvSpPr>
          <p:nvPr>
            <p:ph idx="10"/>
          </p:nvPr>
        </p:nvSpPr>
        <p:spPr/>
        <p:txBody>
          <a:bodyPr/>
          <a:lstStyle/>
          <a:p>
            <a:pPr marL="285750" indent="-285750" latinLnBrk="0">
              <a:buFontTx/>
              <a:buChar char="-"/>
            </a:pPr>
            <a:r>
              <a:rPr lang="en-US" sz="2000"/>
              <a:t>Combining many base models at the same time.</a:t>
            </a:r>
          </a:p>
          <a:p>
            <a:pPr marL="285750" indent="-285750" latinLnBrk="0">
              <a:buFontTx/>
              <a:buChar char="-"/>
            </a:pPr>
            <a:r>
              <a:rPr lang="en-US" sz="2000"/>
              <a:t>When would we combine them? + How would we combine them? + What are the base models?</a:t>
            </a:r>
          </a:p>
          <a:p>
            <a:pPr marL="285750" indent="-285750" latinLnBrk="0">
              <a:buFontTx/>
              <a:buChar char="-"/>
            </a:pPr>
            <a:r>
              <a:rPr lang="en-US" sz="2000" b="1"/>
              <a:t>Bagging</a:t>
            </a:r>
            <a:r>
              <a:rPr lang="en-US" sz="2000"/>
              <a:t>, Stacking, </a:t>
            </a:r>
            <a:r>
              <a:rPr lang="en-US" sz="2000" b="1"/>
              <a:t>Voting,</a:t>
            </a:r>
            <a:r>
              <a:rPr lang="en-US" sz="2000"/>
              <a:t> and </a:t>
            </a:r>
            <a:r>
              <a:rPr lang="en-US" sz="2000" b="1"/>
              <a:t>Boosting</a:t>
            </a:r>
          </a:p>
        </p:txBody>
      </p:sp>
    </p:spTree>
    <p:extLst>
      <p:ext uri="{BB962C8B-B14F-4D97-AF65-F5344CB8AC3E}">
        <p14:creationId xmlns:p14="http://schemas.microsoft.com/office/powerpoint/2010/main" val="160867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9D68-E41F-4FD0-BF07-66886AB6458B}"/>
              </a:ext>
            </a:extLst>
          </p:cNvPr>
          <p:cNvSpPr>
            <a:spLocks noGrp="1"/>
          </p:cNvSpPr>
          <p:nvPr>
            <p:ph type="title"/>
          </p:nvPr>
        </p:nvSpPr>
        <p:spPr/>
        <p:txBody>
          <a:bodyPr lIns="91440" tIns="45720" rIns="91440" bIns="45720" anchor="ctr"/>
          <a:lstStyle/>
          <a:p>
            <a:r>
              <a:rPr lang="en-US" b="0">
                <a:latin typeface="Arial"/>
                <a:cs typeface="Arial"/>
              </a:rPr>
              <a:t>Ensembles and Voting mechanisms</a:t>
            </a:r>
            <a:endParaRPr lang="en-US">
              <a:latin typeface="Arial"/>
              <a:cs typeface="Arial"/>
            </a:endParaRPr>
          </a:p>
        </p:txBody>
      </p:sp>
      <p:sp>
        <p:nvSpPr>
          <p:cNvPr id="3" name="Content Placeholder 2">
            <a:extLst>
              <a:ext uri="{FF2B5EF4-FFF2-40B4-BE49-F238E27FC236}">
                <a16:creationId xmlns:a16="http://schemas.microsoft.com/office/drawing/2014/main" id="{72FDC172-FADF-47C5-9537-8C8AC5709EBB}"/>
              </a:ext>
            </a:extLst>
          </p:cNvPr>
          <p:cNvSpPr>
            <a:spLocks noGrp="1"/>
          </p:cNvSpPr>
          <p:nvPr>
            <p:ph idx="1"/>
          </p:nvPr>
        </p:nvSpPr>
        <p:spPr/>
        <p:txBody>
          <a:bodyPr/>
          <a:lstStyle/>
          <a:p>
            <a:r>
              <a:rPr lang="en-US"/>
              <a:t>Voting mechanisms (soft/hard)</a:t>
            </a:r>
          </a:p>
        </p:txBody>
      </p:sp>
      <p:pic>
        <p:nvPicPr>
          <p:cNvPr id="6" name="Picture 5">
            <a:extLst>
              <a:ext uri="{FF2B5EF4-FFF2-40B4-BE49-F238E27FC236}">
                <a16:creationId xmlns:a16="http://schemas.microsoft.com/office/drawing/2014/main" id="{89BBEE7F-C413-E743-B5BC-A7A30DECE3AB}"/>
              </a:ext>
            </a:extLst>
          </p:cNvPr>
          <p:cNvPicPr>
            <a:picLocks noChangeAspect="1"/>
          </p:cNvPicPr>
          <p:nvPr/>
        </p:nvPicPr>
        <p:blipFill>
          <a:blip r:embed="rId2"/>
          <a:stretch>
            <a:fillRect/>
          </a:stretch>
        </p:blipFill>
        <p:spPr>
          <a:xfrm>
            <a:off x="1925452" y="1448222"/>
            <a:ext cx="6912768" cy="1795385"/>
          </a:xfrm>
          <a:prstGeom prst="rect">
            <a:avLst/>
          </a:prstGeom>
        </p:spPr>
      </p:pic>
      <p:pic>
        <p:nvPicPr>
          <p:cNvPr id="7" name="Picture 6">
            <a:extLst>
              <a:ext uri="{FF2B5EF4-FFF2-40B4-BE49-F238E27FC236}">
                <a16:creationId xmlns:a16="http://schemas.microsoft.com/office/drawing/2014/main" id="{CE13007F-6D6B-C34B-A4C7-C7EE6CDEA583}"/>
              </a:ext>
            </a:extLst>
          </p:cNvPr>
          <p:cNvPicPr>
            <a:picLocks noChangeAspect="1"/>
          </p:cNvPicPr>
          <p:nvPr/>
        </p:nvPicPr>
        <p:blipFill>
          <a:blip r:embed="rId3"/>
          <a:stretch>
            <a:fillRect/>
          </a:stretch>
        </p:blipFill>
        <p:spPr>
          <a:xfrm>
            <a:off x="1925452" y="3583458"/>
            <a:ext cx="7180448" cy="1281865"/>
          </a:xfrm>
          <a:prstGeom prst="rect">
            <a:avLst/>
          </a:prstGeom>
        </p:spPr>
      </p:pic>
    </p:spTree>
    <p:extLst>
      <p:ext uri="{BB962C8B-B14F-4D97-AF65-F5344CB8AC3E}">
        <p14:creationId xmlns:p14="http://schemas.microsoft.com/office/powerpoint/2010/main" val="2591123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9D68-E41F-4FD0-BF07-66886AB6458B}"/>
              </a:ext>
            </a:extLst>
          </p:cNvPr>
          <p:cNvSpPr>
            <a:spLocks noGrp="1"/>
          </p:cNvSpPr>
          <p:nvPr>
            <p:ph type="title"/>
          </p:nvPr>
        </p:nvSpPr>
        <p:spPr/>
        <p:txBody>
          <a:bodyPr lIns="91440" tIns="45720" rIns="91440" bIns="45720" anchor="ctr"/>
          <a:lstStyle/>
          <a:p>
            <a:r>
              <a:rPr lang="en-US" b="0">
                <a:latin typeface="Arial"/>
                <a:cs typeface="Arial"/>
              </a:rPr>
              <a:t>Scaling and CV</a:t>
            </a:r>
            <a:endParaRPr lang="en-US">
              <a:latin typeface="Arial"/>
              <a:cs typeface="Arial"/>
            </a:endParaRPr>
          </a:p>
        </p:txBody>
      </p:sp>
      <p:sp>
        <p:nvSpPr>
          <p:cNvPr id="3" name="Content Placeholder 2">
            <a:extLst>
              <a:ext uri="{FF2B5EF4-FFF2-40B4-BE49-F238E27FC236}">
                <a16:creationId xmlns:a16="http://schemas.microsoft.com/office/drawing/2014/main" id="{72FDC172-FADF-47C5-9537-8C8AC5709EBB}"/>
              </a:ext>
            </a:extLst>
          </p:cNvPr>
          <p:cNvSpPr>
            <a:spLocks noGrp="1"/>
          </p:cNvSpPr>
          <p:nvPr>
            <p:ph idx="1"/>
          </p:nvPr>
        </p:nvSpPr>
        <p:spPr/>
        <p:txBody>
          <a:bodyPr/>
          <a:lstStyle/>
          <a:p>
            <a:r>
              <a:rPr lang="en-US" sz="1800"/>
              <a:t>To improve and estimate the performances</a:t>
            </a:r>
          </a:p>
        </p:txBody>
      </p:sp>
      <p:sp>
        <p:nvSpPr>
          <p:cNvPr id="4" name="Content Placeholder 3">
            <a:extLst>
              <a:ext uri="{FF2B5EF4-FFF2-40B4-BE49-F238E27FC236}">
                <a16:creationId xmlns:a16="http://schemas.microsoft.com/office/drawing/2014/main" id="{278052D9-71A5-42DF-821C-63B47C023895}"/>
              </a:ext>
            </a:extLst>
          </p:cNvPr>
          <p:cNvSpPr>
            <a:spLocks noGrp="1"/>
          </p:cNvSpPr>
          <p:nvPr>
            <p:ph idx="10"/>
          </p:nvPr>
        </p:nvSpPr>
        <p:spPr>
          <a:xfrm>
            <a:off x="1838047" y="1551330"/>
            <a:ext cx="6912768" cy="2995737"/>
          </a:xfrm>
        </p:spPr>
        <p:txBody>
          <a:bodyPr/>
          <a:lstStyle/>
          <a:p>
            <a:pPr marL="285750" indent="-285750" latinLnBrk="0">
              <a:lnSpc>
                <a:spcPct val="150000"/>
              </a:lnSpc>
              <a:buFontTx/>
              <a:buChar char="-"/>
            </a:pPr>
            <a:r>
              <a:rPr lang="en-US"/>
              <a:t>After preprocessed and feature-engineered data, we scaled the dataset using </a:t>
            </a:r>
            <a:r>
              <a:rPr lang="en-US" err="1">
                <a:solidFill>
                  <a:srgbClr val="FF0000"/>
                </a:solidFill>
              </a:rPr>
              <a:t>StandardScaler</a:t>
            </a:r>
            <a:r>
              <a:rPr lang="en-US">
                <a:solidFill>
                  <a:srgbClr val="FF0000"/>
                </a:solidFill>
              </a:rPr>
              <a:t>.</a:t>
            </a:r>
          </a:p>
          <a:p>
            <a:pPr marL="285750" indent="-285750" latinLnBrk="0">
              <a:lnSpc>
                <a:spcPct val="150000"/>
              </a:lnSpc>
              <a:buFontTx/>
              <a:buChar char="-"/>
            </a:pPr>
            <a:r>
              <a:rPr lang="en-US"/>
              <a:t>Cross-validation is a necessary method to tune the machine learning model and estimate the performance of the model on unseen data. Although the basic way of testing the model is to use </a:t>
            </a:r>
            <a:r>
              <a:rPr lang="en-US" err="1"/>
              <a:t>train_test_split</a:t>
            </a:r>
            <a:r>
              <a:rPr lang="en-US"/>
              <a:t> method, CV gives a more reliable measurement of the model's performance.</a:t>
            </a:r>
          </a:p>
        </p:txBody>
      </p:sp>
    </p:spTree>
    <p:extLst>
      <p:ext uri="{BB962C8B-B14F-4D97-AF65-F5344CB8AC3E}">
        <p14:creationId xmlns:p14="http://schemas.microsoft.com/office/powerpoint/2010/main" val="406839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9D68-E41F-4FD0-BF07-66886AB6458B}"/>
              </a:ext>
            </a:extLst>
          </p:cNvPr>
          <p:cNvSpPr>
            <a:spLocks noGrp="1"/>
          </p:cNvSpPr>
          <p:nvPr>
            <p:ph type="title"/>
          </p:nvPr>
        </p:nvSpPr>
        <p:spPr/>
        <p:txBody>
          <a:bodyPr lIns="91440" tIns="45720" rIns="91440" bIns="45720" anchor="ctr"/>
          <a:lstStyle/>
          <a:p>
            <a:r>
              <a:rPr lang="en-US" b="0">
                <a:latin typeface="Arial"/>
                <a:cs typeface="Arial"/>
              </a:rPr>
              <a:t>Hyperparameter tuning</a:t>
            </a:r>
            <a:endParaRPr lang="en-US">
              <a:latin typeface="Arial"/>
              <a:cs typeface="Arial"/>
            </a:endParaRPr>
          </a:p>
        </p:txBody>
      </p:sp>
      <p:sp>
        <p:nvSpPr>
          <p:cNvPr id="3" name="Content Placeholder 2">
            <a:extLst>
              <a:ext uri="{FF2B5EF4-FFF2-40B4-BE49-F238E27FC236}">
                <a16:creationId xmlns:a16="http://schemas.microsoft.com/office/drawing/2014/main" id="{72FDC172-FADF-47C5-9537-8C8AC5709EBB}"/>
              </a:ext>
            </a:extLst>
          </p:cNvPr>
          <p:cNvSpPr>
            <a:spLocks noGrp="1"/>
          </p:cNvSpPr>
          <p:nvPr>
            <p:ph idx="1"/>
          </p:nvPr>
        </p:nvSpPr>
        <p:spPr>
          <a:xfrm>
            <a:off x="1979712" y="987574"/>
            <a:ext cx="7103776" cy="460648"/>
          </a:xfrm>
        </p:spPr>
        <p:txBody>
          <a:bodyPr/>
          <a:lstStyle/>
          <a:p>
            <a:pPr marL="285750" indent="-285750" latinLnBrk="0">
              <a:buFont typeface="Arial" panose="020B0604020202020204" pitchFamily="34" charset="0"/>
              <a:buChar char="•"/>
            </a:pPr>
            <a:r>
              <a:rPr lang="en-US" sz="1400"/>
              <a:t>Fine-tuning parameters passed to the algorithms is crucial to get the best performance out of whichever algorithms we choose.</a:t>
            </a:r>
          </a:p>
        </p:txBody>
      </p:sp>
      <p:sp>
        <p:nvSpPr>
          <p:cNvPr id="4" name="Content Placeholder 3">
            <a:extLst>
              <a:ext uri="{FF2B5EF4-FFF2-40B4-BE49-F238E27FC236}">
                <a16:creationId xmlns:a16="http://schemas.microsoft.com/office/drawing/2014/main" id="{278052D9-71A5-42DF-821C-63B47C023895}"/>
              </a:ext>
            </a:extLst>
          </p:cNvPr>
          <p:cNvSpPr>
            <a:spLocks noGrp="1"/>
          </p:cNvSpPr>
          <p:nvPr>
            <p:ph idx="10"/>
          </p:nvPr>
        </p:nvSpPr>
        <p:spPr>
          <a:xfrm>
            <a:off x="1619672" y="2911331"/>
            <a:ext cx="7367689" cy="1828801"/>
          </a:xfrm>
        </p:spPr>
        <p:txBody>
          <a:bodyPr/>
          <a:lstStyle/>
          <a:p>
            <a:pPr marL="285750" indent="-285750" latinLnBrk="0">
              <a:buFont typeface="Arial" panose="020B0604020202020204" pitchFamily="34" charset="0"/>
              <a:buChar char="•"/>
            </a:pPr>
            <a:r>
              <a:rPr lang="en-US"/>
              <a:t>Here we tried: </a:t>
            </a:r>
          </a:p>
          <a:p>
            <a:pPr marL="1028700" lvl="1" latinLnBrk="0">
              <a:buFont typeface="Arial" panose="020B0604020202020204" pitchFamily="34" charset="0"/>
              <a:buChar char="•"/>
            </a:pPr>
            <a:r>
              <a:rPr lang="en-US" sz="1200" b="1" err="1"/>
              <a:t>RandomizedSearchCV</a:t>
            </a:r>
            <a:r>
              <a:rPr lang="en-US" sz="1200"/>
              <a:t> randomly samples the candidate values of hyperparameters from a given range and distribution </a:t>
            </a:r>
            <a:br>
              <a:rPr lang="en-US" sz="1200"/>
            </a:br>
            <a:r>
              <a:rPr lang="en-US" sz="1200"/>
              <a:t>specified by the user (more efficient, less accurate)</a:t>
            </a:r>
          </a:p>
          <a:p>
            <a:pPr marL="1028700" lvl="1" latinLnBrk="0">
              <a:buFont typeface="Arial" panose="020B0604020202020204" pitchFamily="34" charset="0"/>
              <a:buChar char="•"/>
            </a:pPr>
            <a:r>
              <a:rPr lang="en-US" sz="1200" b="1" err="1"/>
              <a:t>GridSearchCV</a:t>
            </a:r>
            <a:r>
              <a:rPr lang="en-US"/>
              <a:t> </a:t>
            </a:r>
            <a:r>
              <a:rPr lang="en-US" sz="1200"/>
              <a:t>exhaustively searches for the best set of parameters using a given parameter grid (less efficient, more accurate)</a:t>
            </a:r>
          </a:p>
          <a:p>
            <a:pPr latinLnBrk="0"/>
            <a:endParaRPr lang="en-US" sz="1800"/>
          </a:p>
          <a:p>
            <a:pPr latinLnBrk="0"/>
            <a:endParaRPr lang="en-US" sz="1800"/>
          </a:p>
        </p:txBody>
      </p:sp>
      <p:pic>
        <p:nvPicPr>
          <p:cNvPr id="1028" name="Picture 4">
            <a:extLst>
              <a:ext uri="{FF2B5EF4-FFF2-40B4-BE49-F238E27FC236}">
                <a16:creationId xmlns:a16="http://schemas.microsoft.com/office/drawing/2014/main" id="{51AB0481-68A1-BB47-9427-7CD224C7BB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882" b="10717"/>
          <a:stretch/>
        </p:blipFill>
        <p:spPr bwMode="auto">
          <a:xfrm>
            <a:off x="2992996" y="1747407"/>
            <a:ext cx="4791127" cy="86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730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9FB6-15D3-6F47-A6A0-2B1A4C192569}"/>
              </a:ext>
            </a:extLst>
          </p:cNvPr>
          <p:cNvSpPr>
            <a:spLocks noGrp="1"/>
          </p:cNvSpPr>
          <p:nvPr>
            <p:ph type="title"/>
          </p:nvPr>
        </p:nvSpPr>
        <p:spPr/>
        <p:txBody>
          <a:bodyPr/>
          <a:lstStyle/>
          <a:p>
            <a:r>
              <a:rPr lang="en-US"/>
              <a:t>Pipeline</a:t>
            </a:r>
          </a:p>
        </p:txBody>
      </p:sp>
      <p:sp>
        <p:nvSpPr>
          <p:cNvPr id="3" name="Content Placeholder 2">
            <a:extLst>
              <a:ext uri="{FF2B5EF4-FFF2-40B4-BE49-F238E27FC236}">
                <a16:creationId xmlns:a16="http://schemas.microsoft.com/office/drawing/2014/main" id="{68469A92-9828-5D4A-BB2C-F977026C52C7}"/>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63E0228D-A48C-4041-A69B-8E37AB8C701B}"/>
              </a:ext>
            </a:extLst>
          </p:cNvPr>
          <p:cNvSpPr>
            <a:spLocks noGrp="1"/>
          </p:cNvSpPr>
          <p:nvPr>
            <p:ph idx="10"/>
          </p:nvPr>
        </p:nvSpPr>
        <p:spPr>
          <a:xfrm>
            <a:off x="1990056" y="1664245"/>
            <a:ext cx="6912768" cy="634455"/>
          </a:xfrm>
        </p:spPr>
        <p:txBody>
          <a:bodyPr/>
          <a:lstStyle/>
          <a:p>
            <a:pPr marL="285750" indent="-285750">
              <a:buFontTx/>
              <a:buChar char="-"/>
            </a:pPr>
            <a:r>
              <a:rPr lang="en-US"/>
              <a:t>Pipeline is one good way to automate the ML workflow. For example, we can streamline the preprocessing, scaling, Feature selection, Dimensionality reduction at the same time.</a:t>
            </a:r>
          </a:p>
          <a:p>
            <a:pPr marL="285750" indent="-285750">
              <a:buFontTx/>
              <a:buChar char="-"/>
            </a:pPr>
            <a:r>
              <a:rPr lang="en-US"/>
              <a:t>Regarding the data leakage, this could one solution to avoid it.</a:t>
            </a:r>
          </a:p>
          <a:p>
            <a:pPr marL="285750" indent="-285750">
              <a:buFontTx/>
              <a:buChar char="-"/>
            </a:pPr>
            <a:r>
              <a:rPr lang="en-US"/>
              <a:t>We applied pipeline to all Machine Learning algorithms.</a:t>
            </a:r>
          </a:p>
          <a:p>
            <a:pPr marL="285750" indent="-285750">
              <a:buFontTx/>
              <a:buChar char="-"/>
            </a:pPr>
            <a:endParaRPr lang="en-US"/>
          </a:p>
        </p:txBody>
      </p:sp>
      <p:pic>
        <p:nvPicPr>
          <p:cNvPr id="5" name="Picture 4">
            <a:extLst>
              <a:ext uri="{FF2B5EF4-FFF2-40B4-BE49-F238E27FC236}">
                <a16:creationId xmlns:a16="http://schemas.microsoft.com/office/drawing/2014/main" id="{352389D0-5F62-AE42-B825-DBA78FE02A81}"/>
              </a:ext>
            </a:extLst>
          </p:cNvPr>
          <p:cNvPicPr>
            <a:picLocks noChangeAspect="1"/>
          </p:cNvPicPr>
          <p:nvPr/>
        </p:nvPicPr>
        <p:blipFill>
          <a:blip r:embed="rId2"/>
          <a:stretch>
            <a:fillRect/>
          </a:stretch>
        </p:blipFill>
        <p:spPr>
          <a:xfrm>
            <a:off x="1979712" y="987574"/>
            <a:ext cx="5613400" cy="495300"/>
          </a:xfrm>
          <a:prstGeom prst="rect">
            <a:avLst/>
          </a:prstGeom>
        </p:spPr>
      </p:pic>
      <p:pic>
        <p:nvPicPr>
          <p:cNvPr id="6" name="Picture 5">
            <a:extLst>
              <a:ext uri="{FF2B5EF4-FFF2-40B4-BE49-F238E27FC236}">
                <a16:creationId xmlns:a16="http://schemas.microsoft.com/office/drawing/2014/main" id="{75D0FEF1-DB72-4148-9EBB-12288CC342C1}"/>
              </a:ext>
            </a:extLst>
          </p:cNvPr>
          <p:cNvPicPr>
            <a:picLocks noChangeAspect="1"/>
          </p:cNvPicPr>
          <p:nvPr/>
        </p:nvPicPr>
        <p:blipFill>
          <a:blip r:embed="rId3"/>
          <a:stretch>
            <a:fillRect/>
          </a:stretch>
        </p:blipFill>
        <p:spPr>
          <a:xfrm>
            <a:off x="1990056" y="3100895"/>
            <a:ext cx="6912768" cy="222745"/>
          </a:xfrm>
          <a:prstGeom prst="rect">
            <a:avLst/>
          </a:prstGeom>
        </p:spPr>
      </p:pic>
      <p:pic>
        <p:nvPicPr>
          <p:cNvPr id="7" name="Picture 6">
            <a:extLst>
              <a:ext uri="{FF2B5EF4-FFF2-40B4-BE49-F238E27FC236}">
                <a16:creationId xmlns:a16="http://schemas.microsoft.com/office/drawing/2014/main" id="{4B01581D-7985-0043-8FE8-D335DF081AB2}"/>
              </a:ext>
            </a:extLst>
          </p:cNvPr>
          <p:cNvPicPr>
            <a:picLocks noChangeAspect="1"/>
          </p:cNvPicPr>
          <p:nvPr/>
        </p:nvPicPr>
        <p:blipFill>
          <a:blip r:embed="rId4"/>
          <a:stretch>
            <a:fillRect/>
          </a:stretch>
        </p:blipFill>
        <p:spPr>
          <a:xfrm>
            <a:off x="1990056" y="3577911"/>
            <a:ext cx="6912768" cy="269767"/>
          </a:xfrm>
          <a:prstGeom prst="rect">
            <a:avLst/>
          </a:prstGeom>
        </p:spPr>
      </p:pic>
    </p:spTree>
    <p:extLst>
      <p:ext uri="{BB962C8B-B14F-4D97-AF65-F5344CB8AC3E}">
        <p14:creationId xmlns:p14="http://schemas.microsoft.com/office/powerpoint/2010/main" val="1600846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tIns="45720" rIns="91440" bIns="45720" anchor="ctr"/>
          <a:lstStyle/>
          <a:p>
            <a:r>
              <a:rPr lang="en-US" b="0">
                <a:latin typeface="Arial"/>
                <a:cs typeface="Arial"/>
              </a:rPr>
              <a:t>Contents </a:t>
            </a:r>
            <a:endParaRPr lang="en-US">
              <a:latin typeface="Arial"/>
              <a:cs typeface="Arial"/>
            </a:endParaRPr>
          </a:p>
        </p:txBody>
      </p:sp>
      <p:sp>
        <p:nvSpPr>
          <p:cNvPr id="2" name="TextBox 1">
            <a:extLst>
              <a:ext uri="{FF2B5EF4-FFF2-40B4-BE49-F238E27FC236}">
                <a16:creationId xmlns:a16="http://schemas.microsoft.com/office/drawing/2014/main" id="{B7BCE8E0-A65F-4B8C-BCD0-328B6E30E564}"/>
              </a:ext>
            </a:extLst>
          </p:cNvPr>
          <p:cNvSpPr txBox="1"/>
          <p:nvPr/>
        </p:nvSpPr>
        <p:spPr>
          <a:xfrm>
            <a:off x="648522" y="1611225"/>
            <a:ext cx="932688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Bahnschrift Condensed"/>
              </a:rPr>
              <a:t>1</a:t>
            </a:r>
            <a:r>
              <a:rPr lang="zh-CN" altLang="en-US" sz="2400" b="1" i="1">
                <a:latin typeface="Bahnschrift Condensed"/>
                <a:ea typeface="宋体"/>
              </a:rPr>
              <a:t>、</a:t>
            </a:r>
            <a:r>
              <a:rPr lang="en-US" altLang="zh-CN" sz="2400" b="1">
                <a:latin typeface="Rockwell"/>
                <a:ea typeface="宋体"/>
              </a:rPr>
              <a:t> </a:t>
            </a:r>
            <a:r>
              <a:rPr lang="en-US" sz="2400" b="1">
                <a:latin typeface="Times New Roman"/>
                <a:cs typeface="Times New Roman"/>
              </a:rPr>
              <a:t>Model summary and leaderboard </a:t>
            </a:r>
          </a:p>
          <a:p>
            <a:r>
              <a:rPr lang="zh-CN" altLang="en-US" sz="2400">
                <a:latin typeface="Adobe Fangsong Std R"/>
                <a:ea typeface="宋体"/>
              </a:rPr>
              <a:t>  </a:t>
            </a:r>
            <a:r>
              <a:rPr lang="en-US" sz="2400" b="1" i="1">
                <a:latin typeface="Bahnschrift Condensed"/>
              </a:rPr>
              <a:t>2</a:t>
            </a:r>
            <a:r>
              <a:rPr lang="zh-CN" altLang="en-US" sz="2400" b="1" i="1">
                <a:latin typeface="Bahnschrift Condensed"/>
                <a:ea typeface="宋体"/>
              </a:rPr>
              <a:t>、</a:t>
            </a:r>
            <a:r>
              <a:rPr lang="en-US" sz="2400" b="1">
                <a:latin typeface="Rockwell"/>
              </a:rPr>
              <a:t> </a:t>
            </a:r>
            <a:r>
              <a:rPr lang="en-US" sz="2400" b="1">
                <a:latin typeface="Times New Roman"/>
                <a:cs typeface="Times New Roman"/>
              </a:rPr>
              <a:t>Problem Definition </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3</a:t>
            </a:r>
            <a:r>
              <a:rPr lang="zh-CN" altLang="en-US" sz="2400" b="1" i="1">
                <a:latin typeface="Bahnschrift Condensed"/>
                <a:ea typeface="宋体"/>
              </a:rPr>
              <a:t>、</a:t>
            </a:r>
            <a:r>
              <a:rPr lang="en-US" sz="2400" b="1">
                <a:latin typeface="Rockwell"/>
              </a:rPr>
              <a:t> </a:t>
            </a:r>
            <a:r>
              <a:rPr lang="en-US" sz="2400" b="1">
                <a:latin typeface="Times New Roman"/>
                <a:cs typeface="Times New Roman"/>
              </a:rPr>
              <a:t>Data understanding and wrangling</a:t>
            </a:r>
            <a:endParaRPr lang="en-US" altLang="zh-CN" sz="2400" b="1">
              <a:latin typeface="Times New Roman"/>
              <a:ea typeface="宋体" panose="02010600030101010101" pitchFamily="2" charset="-122"/>
              <a:cs typeface="Times New Roman"/>
            </a:endParaRPr>
          </a:p>
          <a:p>
            <a:r>
              <a:rPr lang="en-US" sz="2400" b="1" i="1">
                <a:latin typeface="Bahnschrift Condensed"/>
                <a:cs typeface="Times New Roman"/>
              </a:rPr>
              <a:t>       4</a:t>
            </a:r>
            <a:r>
              <a:rPr lang="zh-CN" altLang="en-US" sz="2400" b="1" i="1">
                <a:latin typeface="Bahnschrift Condensed"/>
                <a:ea typeface="宋体"/>
                <a:cs typeface="Times New Roman"/>
              </a:rPr>
              <a:t>、</a:t>
            </a:r>
            <a:r>
              <a:rPr lang="en-US" sz="2400" b="1">
                <a:latin typeface="Rockwell"/>
                <a:cs typeface="Times New Roman"/>
              </a:rPr>
              <a:t> </a:t>
            </a:r>
            <a:r>
              <a:rPr lang="en-US" sz="2400" b="1">
                <a:latin typeface="Times New Roman"/>
                <a:cs typeface="Times New Roman"/>
              </a:rPr>
              <a:t>Modelling &amp; performance evaluation</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solidFill>
                  <a:srgbClr val="FF0000"/>
                </a:solidFill>
                <a:latin typeface="Bahnschrift Condensed"/>
              </a:rPr>
              <a:t>5</a:t>
            </a:r>
            <a:r>
              <a:rPr lang="zh-CN" altLang="en-US" sz="2400" b="1">
                <a:solidFill>
                  <a:srgbClr val="FF0000"/>
                </a:solidFill>
                <a:latin typeface="Times New Roman"/>
                <a:ea typeface="宋体"/>
                <a:cs typeface="Times New Roman"/>
              </a:rPr>
              <a:t>、</a:t>
            </a:r>
            <a:r>
              <a:rPr lang="en-US" sz="2400" b="1">
                <a:solidFill>
                  <a:srgbClr val="FF0000"/>
                </a:solidFill>
                <a:latin typeface="Times New Roman"/>
                <a:ea typeface="+mn-lt"/>
                <a:cs typeface="Times New Roman"/>
              </a:rPr>
              <a:t>discussion</a:t>
            </a:r>
          </a:p>
          <a:p>
            <a:r>
              <a:rPr lang="en-US" sz="2400" b="1">
                <a:latin typeface="Times New Roman"/>
                <a:ea typeface="맑은 고딕"/>
                <a:cs typeface="Times New Roman"/>
              </a:rPr>
              <a:t>                 </a:t>
            </a:r>
            <a:r>
              <a:rPr lang="en-US" sz="2400" b="1" i="1">
                <a:latin typeface="Bahnschrift Condensed"/>
                <a:cs typeface="Times New Roman"/>
              </a:rPr>
              <a:t>6</a:t>
            </a:r>
            <a:r>
              <a:rPr lang="zh-CN" altLang="en-US" sz="2400" b="1">
                <a:latin typeface="Times New Roman"/>
                <a:ea typeface="맑은 고딕"/>
                <a:cs typeface="Times New Roman"/>
              </a:rPr>
              <a:t>、</a:t>
            </a:r>
            <a:r>
              <a:rPr lang="en-US" sz="2400" b="1">
                <a:latin typeface="Times New Roman"/>
                <a:ea typeface="맑은 고딕"/>
                <a:cs typeface="Times New Roman"/>
              </a:rPr>
              <a:t>Final words</a:t>
            </a:r>
          </a:p>
        </p:txBody>
      </p:sp>
    </p:spTree>
    <p:extLst>
      <p:ext uri="{BB962C8B-B14F-4D97-AF65-F5344CB8AC3E}">
        <p14:creationId xmlns:p14="http://schemas.microsoft.com/office/powerpoint/2010/main" val="3940545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BDE5A55-55DF-4BE9-886D-F10B3192B87D}"/>
              </a:ext>
            </a:extLst>
          </p:cNvPr>
          <p:cNvSpPr>
            <a:spLocks noGrp="1"/>
          </p:cNvSpPr>
          <p:nvPr>
            <p:ph idx="10"/>
          </p:nvPr>
        </p:nvSpPr>
        <p:spPr>
          <a:xfrm>
            <a:off x="-157073" y="935534"/>
            <a:ext cx="9247570" cy="4164326"/>
          </a:xfrm>
        </p:spPr>
        <p:txBody>
          <a:bodyPr lIns="396000" tIns="45720" rIns="91440" bIns="45720" anchor="t"/>
          <a:lstStyle/>
          <a:p>
            <a:pPr marL="285750" indent="-285750" algn="just" latinLnBrk="0">
              <a:spcBef>
                <a:spcPts val="1000"/>
              </a:spcBef>
              <a:buFont typeface="Arial"/>
              <a:buChar char="•"/>
            </a:pPr>
            <a:r>
              <a:rPr lang="en-US" sz="1100"/>
              <a:t>One heartfelt issue that our team found is the problem of </a:t>
            </a:r>
            <a:r>
              <a:rPr lang="en-US" sz="1100" b="1">
                <a:solidFill>
                  <a:srgbClr val="FF0000"/>
                </a:solidFill>
              </a:rPr>
              <a:t>data leakage</a:t>
            </a:r>
            <a:r>
              <a:rPr lang="en-US" sz="1100"/>
              <a:t>, the introduction of target information in the process of data mining which ought not to be legitimately available to mine from (Kaufman et al., 2011).</a:t>
            </a:r>
          </a:p>
          <a:p>
            <a:pPr marL="285750" indent="-285750" algn="just">
              <a:spcBef>
                <a:spcPts val="1000"/>
              </a:spcBef>
              <a:buFont typeface="Arial"/>
              <a:buChar char="•"/>
            </a:pPr>
            <a:r>
              <a:rPr lang="en-US" sz="1100"/>
              <a:t>Data leakage in titanic</a:t>
            </a:r>
          </a:p>
          <a:p>
            <a:pPr marL="1428750" lvl="2" indent="-285750" algn="just">
              <a:spcBef>
                <a:spcPts val="500"/>
              </a:spcBef>
              <a:buFont typeface="Arial"/>
              <a:buChar char="•"/>
            </a:pPr>
            <a:r>
              <a:rPr lang="en-US" sz="1100">
                <a:solidFill>
                  <a:schemeClr val="tx1">
                    <a:lumMod val="75000"/>
                    <a:lumOff val="25000"/>
                  </a:schemeClr>
                </a:solidFill>
                <a:latin typeface="Arial" pitchFamily="34" charset="0"/>
                <a:cs typeface="Arial" pitchFamily="34" charset="0"/>
              </a:rPr>
              <a:t>Conflicting views on </a:t>
            </a:r>
            <a:r>
              <a:rPr lang="en-US" sz="1100" b="1">
                <a:solidFill>
                  <a:srgbClr val="FF0000"/>
                </a:solidFill>
                <a:latin typeface="Arial" pitchFamily="34" charset="0"/>
                <a:cs typeface="Arial" pitchFamily="34" charset="0"/>
              </a:rPr>
              <a:t>“train-test-contamination”</a:t>
            </a:r>
          </a:p>
          <a:p>
            <a:pPr marL="1428750" lvl="2" indent="-285750" algn="just" latinLnBrk="0">
              <a:spcBef>
                <a:spcPts val="500"/>
              </a:spcBef>
              <a:buFont typeface="Arial"/>
              <a:buChar char="•"/>
            </a:pPr>
            <a:r>
              <a:rPr lang="en-US" sz="1100">
                <a:solidFill>
                  <a:schemeClr val="tx1">
                    <a:lumMod val="75000"/>
                    <a:lumOff val="25000"/>
                  </a:schemeClr>
                </a:solidFill>
                <a:latin typeface="Arial" pitchFamily="34" charset="0"/>
                <a:cs typeface="Arial" pitchFamily="34" charset="0"/>
              </a:rPr>
              <a:t>Things are tricky when Imputation of training features from test samples gives the model more info statistically and </a:t>
            </a:r>
            <a:r>
              <a:rPr lang="en-US" sz="1100" b="1">
                <a:solidFill>
                  <a:srgbClr val="FF0000"/>
                </a:solidFill>
                <a:latin typeface="Arial" pitchFamily="34" charset="0"/>
                <a:cs typeface="Arial" pitchFamily="34" charset="0"/>
              </a:rPr>
              <a:t>decreases model generalization</a:t>
            </a:r>
          </a:p>
          <a:p>
            <a:pPr marL="285750" indent="-285750" algn="just">
              <a:spcBef>
                <a:spcPts val="1000"/>
              </a:spcBef>
              <a:buFont typeface="Arial"/>
              <a:buChar char="•"/>
            </a:pPr>
            <a:r>
              <a:rPr lang="en-US" sz="1100"/>
              <a:t>One Example – when do data scaling w.r.t </a:t>
            </a:r>
            <a:r>
              <a:rPr lang="en-US" sz="1100" b="1" err="1">
                <a:solidFill>
                  <a:srgbClr val="FF0000"/>
                </a:solidFill>
              </a:rPr>
              <a:t>train_test_split</a:t>
            </a:r>
            <a:endParaRPr lang="en-US" sz="1100" b="1"/>
          </a:p>
          <a:p>
            <a:pPr marL="1428750" lvl="2" indent="-285750" algn="just">
              <a:spcBef>
                <a:spcPts val="500"/>
              </a:spcBef>
              <a:buFont typeface="Arial"/>
              <a:buChar char="•"/>
            </a:pPr>
            <a:r>
              <a:rPr lang="en-US" sz="1100">
                <a:solidFill>
                  <a:schemeClr val="tx1">
                    <a:lumMod val="75000"/>
                    <a:lumOff val="25000"/>
                  </a:schemeClr>
                </a:solidFill>
                <a:latin typeface="Arial" pitchFamily="34" charset="0"/>
                <a:cs typeface="Arial" pitchFamily="34" charset="0"/>
              </a:rPr>
              <a:t>Before? Scaled to global distribution</a:t>
            </a:r>
          </a:p>
          <a:p>
            <a:pPr marL="1428750" lvl="2" indent="-285750" algn="just">
              <a:spcBef>
                <a:spcPts val="500"/>
              </a:spcBef>
              <a:buFont typeface="Arial"/>
              <a:buChar char="•"/>
            </a:pPr>
            <a:r>
              <a:rPr lang="en-US" sz="1100">
                <a:solidFill>
                  <a:schemeClr val="tx1">
                    <a:lumMod val="75000"/>
                    <a:lumOff val="25000"/>
                  </a:schemeClr>
                </a:solidFill>
                <a:latin typeface="Arial" pitchFamily="34" charset="0"/>
                <a:cs typeface="Arial" pitchFamily="34" charset="0"/>
              </a:rPr>
              <a:t>After? Workable but the code with CV tends to be more complicated</a:t>
            </a:r>
          </a:p>
          <a:p>
            <a:pPr marL="1428750" lvl="2" indent="-285750" algn="just">
              <a:spcBef>
                <a:spcPts val="500"/>
              </a:spcBef>
              <a:buFont typeface="Arial"/>
              <a:buChar char="•"/>
            </a:pPr>
            <a:r>
              <a:rPr lang="en-US" sz="1100">
                <a:solidFill>
                  <a:schemeClr val="tx1">
                    <a:lumMod val="75000"/>
                    <a:lumOff val="25000"/>
                  </a:schemeClr>
                </a:solidFill>
                <a:latin typeface="Arial" pitchFamily="34" charset="0"/>
                <a:cs typeface="Arial" pitchFamily="34" charset="0"/>
              </a:rPr>
              <a:t>No scaling? Model convergence suffers</a:t>
            </a:r>
          </a:p>
          <a:p>
            <a:pPr marL="285750" indent="-285750" algn="just">
              <a:spcBef>
                <a:spcPts val="1000"/>
              </a:spcBef>
              <a:buFont typeface="Arial"/>
              <a:buChar char="•"/>
            </a:pPr>
            <a:r>
              <a:rPr lang="en-US" sz="1100"/>
              <a:t>Our Solutions</a:t>
            </a:r>
          </a:p>
          <a:p>
            <a:pPr marL="1028700" lvl="1" algn="just">
              <a:spcBef>
                <a:spcPts val="500"/>
              </a:spcBef>
              <a:buFont typeface="Arial"/>
              <a:buChar char="–"/>
            </a:pPr>
            <a:r>
              <a:rPr lang="en-US" sz="1100">
                <a:solidFill>
                  <a:schemeClr val="tx1">
                    <a:lumMod val="75000"/>
                    <a:lumOff val="25000"/>
                  </a:schemeClr>
                </a:solidFill>
                <a:latin typeface="Arial" pitchFamily="34" charset="0"/>
                <a:cs typeface="Arial" pitchFamily="34" charset="0"/>
              </a:rPr>
              <a:t>Careful feature engineering</a:t>
            </a:r>
          </a:p>
          <a:p>
            <a:pPr marL="1428750" lvl="2" indent="-285750" algn="just">
              <a:spcBef>
                <a:spcPts val="500"/>
              </a:spcBef>
              <a:buFont typeface="Arial"/>
              <a:buChar char="•"/>
            </a:pPr>
            <a:r>
              <a:rPr lang="en-US" sz="1100">
                <a:solidFill>
                  <a:schemeClr val="tx1">
                    <a:lumMod val="75000"/>
                    <a:lumOff val="25000"/>
                  </a:schemeClr>
                </a:solidFill>
                <a:latin typeface="Arial" pitchFamily="34" charset="0"/>
                <a:cs typeface="Arial" pitchFamily="34" charset="0"/>
              </a:rPr>
              <a:t>Example on Age: we only use </a:t>
            </a:r>
            <a:r>
              <a:rPr lang="en-US" sz="1100" err="1">
                <a:solidFill>
                  <a:schemeClr val="tx1">
                    <a:lumMod val="75000"/>
                    <a:lumOff val="25000"/>
                  </a:schemeClr>
                </a:solidFill>
                <a:latin typeface="Arial" pitchFamily="34" charset="0"/>
                <a:cs typeface="Arial" pitchFamily="34" charset="0"/>
              </a:rPr>
              <a:t>KMeans</a:t>
            </a:r>
            <a:r>
              <a:rPr lang="en-US" sz="1100">
                <a:solidFill>
                  <a:schemeClr val="tx1">
                    <a:lumMod val="75000"/>
                    <a:lumOff val="25000"/>
                  </a:schemeClr>
                </a:solidFill>
                <a:latin typeface="Arial" pitchFamily="34" charset="0"/>
                <a:cs typeface="Arial" pitchFamily="34" charset="0"/>
              </a:rPr>
              <a:t> to generate the Age Band strictly on training data, e.g. (0, 13.16] years old and apply the band to the rest of the data</a:t>
            </a:r>
          </a:p>
          <a:p>
            <a:pPr marL="1028700" lvl="1" algn="just">
              <a:spcBef>
                <a:spcPts val="500"/>
              </a:spcBef>
              <a:buFont typeface="Arial"/>
              <a:buChar char="–"/>
            </a:pPr>
            <a:r>
              <a:rPr lang="en-US" sz="1100" b="1">
                <a:solidFill>
                  <a:srgbClr val="FF0000"/>
                </a:solidFill>
                <a:latin typeface="Arial" panose="020B0604020202020204" pitchFamily="34" charset="0"/>
                <a:cs typeface="Arial" panose="020B0604020202020204" pitchFamily="34" charset="0"/>
              </a:rPr>
              <a:t>Pipelines</a:t>
            </a:r>
          </a:p>
          <a:p>
            <a:pPr marL="1428750" lvl="2" indent="-285750" algn="just">
              <a:spcBef>
                <a:spcPts val="500"/>
              </a:spcBef>
              <a:buFont typeface="Arial"/>
              <a:buChar char="•"/>
            </a:pPr>
            <a:endParaRPr lang="en-US" sz="1100">
              <a:latin typeface="Arial" panose="020B0604020202020204" pitchFamily="34" charset="0"/>
              <a:cs typeface="Arial" panose="020B0604020202020204" pitchFamily="34" charset="0"/>
            </a:endParaRPr>
          </a:p>
          <a:p>
            <a:pPr marL="1428750" lvl="2" indent="-285750" algn="just" latinLnBrk="0">
              <a:spcBef>
                <a:spcPts val="500"/>
              </a:spcBef>
              <a:buFont typeface="Arial"/>
              <a:buChar char="•"/>
            </a:pPr>
            <a:r>
              <a:rPr lang="en-US" sz="1100">
                <a:solidFill>
                  <a:schemeClr val="tx1">
                    <a:lumMod val="75000"/>
                    <a:lumOff val="25000"/>
                  </a:schemeClr>
                </a:solidFill>
                <a:latin typeface="Arial" pitchFamily="34" charset="0"/>
                <a:cs typeface="Arial" pitchFamily="34" charset="0"/>
              </a:rPr>
              <a:t>As a result, during cross validation, it doesn't use any information from the test fold, it only uses information from the training fold without complicating the programming</a:t>
            </a:r>
          </a:p>
          <a:p>
            <a:endParaRPr lang="en-US" sz="1200"/>
          </a:p>
        </p:txBody>
      </p:sp>
      <p:sp>
        <p:nvSpPr>
          <p:cNvPr id="2" name="Title 1">
            <a:extLst>
              <a:ext uri="{FF2B5EF4-FFF2-40B4-BE49-F238E27FC236}">
                <a16:creationId xmlns:a16="http://schemas.microsoft.com/office/drawing/2014/main" id="{D1F3684D-7B88-4F77-99E8-704CE9E67603}"/>
              </a:ext>
            </a:extLst>
          </p:cNvPr>
          <p:cNvSpPr>
            <a:spLocks noGrp="1"/>
          </p:cNvSpPr>
          <p:nvPr>
            <p:ph type="title"/>
          </p:nvPr>
        </p:nvSpPr>
        <p:spPr>
          <a:xfrm>
            <a:off x="263312" y="45720"/>
            <a:ext cx="7524328" cy="884466"/>
          </a:xfrm>
        </p:spPr>
        <p:txBody>
          <a:bodyPr lIns="91440" tIns="45720" rIns="91440" bIns="45720" anchor="ctr"/>
          <a:lstStyle/>
          <a:p>
            <a:r>
              <a:rPr lang="en-US" b="0">
                <a:latin typeface="Arial"/>
                <a:cs typeface="Arial"/>
              </a:rPr>
              <a:t>Discussion (1)</a:t>
            </a:r>
          </a:p>
        </p:txBody>
      </p:sp>
      <p:pic>
        <p:nvPicPr>
          <p:cNvPr id="6" name="Picture 6" descr="A picture containing shape&#10;&#10;Description automatically generated">
            <a:extLst>
              <a:ext uri="{FF2B5EF4-FFF2-40B4-BE49-F238E27FC236}">
                <a16:creationId xmlns:a16="http://schemas.microsoft.com/office/drawing/2014/main" id="{3F15B5AD-54B6-4A57-A198-582F07722666}"/>
              </a:ext>
            </a:extLst>
          </p:cNvPr>
          <p:cNvPicPr>
            <a:picLocks noChangeAspect="1"/>
          </p:cNvPicPr>
          <p:nvPr/>
        </p:nvPicPr>
        <p:blipFill rotWithShape="1">
          <a:blip r:embed="rId2"/>
          <a:srcRect t="-646" r="-173" b="24390"/>
          <a:stretch/>
        </p:blipFill>
        <p:spPr>
          <a:xfrm>
            <a:off x="1639437" y="4382361"/>
            <a:ext cx="4952445" cy="272767"/>
          </a:xfrm>
          <a:prstGeom prst="rect">
            <a:avLst/>
          </a:prstGeom>
        </p:spPr>
      </p:pic>
      <p:pic>
        <p:nvPicPr>
          <p:cNvPr id="3" name="Picture 2">
            <a:extLst>
              <a:ext uri="{FF2B5EF4-FFF2-40B4-BE49-F238E27FC236}">
                <a16:creationId xmlns:a16="http://schemas.microsoft.com/office/drawing/2014/main" id="{DB92F54E-89EF-41E5-8B54-3C48085E6A21}"/>
              </a:ext>
            </a:extLst>
          </p:cNvPr>
          <p:cNvPicPr>
            <a:picLocks noChangeAspect="1"/>
          </p:cNvPicPr>
          <p:nvPr/>
        </p:nvPicPr>
        <p:blipFill>
          <a:blip r:embed="rId3"/>
          <a:stretch>
            <a:fillRect/>
          </a:stretch>
        </p:blipFill>
        <p:spPr>
          <a:xfrm>
            <a:off x="3507765" y="624756"/>
            <a:ext cx="5828686" cy="2009014"/>
          </a:xfrm>
          <a:prstGeom prst="rect">
            <a:avLst/>
          </a:prstGeom>
        </p:spPr>
      </p:pic>
      <p:pic>
        <p:nvPicPr>
          <p:cNvPr id="8" name="Picture 7">
            <a:extLst>
              <a:ext uri="{FF2B5EF4-FFF2-40B4-BE49-F238E27FC236}">
                <a16:creationId xmlns:a16="http://schemas.microsoft.com/office/drawing/2014/main" id="{3F2F29F1-011A-4BE5-B2A0-BCB0A45681E0}"/>
              </a:ext>
            </a:extLst>
          </p:cNvPr>
          <p:cNvPicPr>
            <a:picLocks noChangeAspect="1"/>
          </p:cNvPicPr>
          <p:nvPr/>
        </p:nvPicPr>
        <p:blipFill>
          <a:blip r:embed="rId4"/>
          <a:stretch>
            <a:fillRect/>
          </a:stretch>
        </p:blipFill>
        <p:spPr>
          <a:xfrm>
            <a:off x="735370" y="2734391"/>
            <a:ext cx="6943282" cy="1642622"/>
          </a:xfrm>
          <a:prstGeom prst="rect">
            <a:avLst/>
          </a:prstGeom>
        </p:spPr>
      </p:pic>
    </p:spTree>
    <p:extLst>
      <p:ext uri="{BB962C8B-B14F-4D97-AF65-F5344CB8AC3E}">
        <p14:creationId xmlns:p14="http://schemas.microsoft.com/office/powerpoint/2010/main" val="300180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5" presetClass="exit" presetSubtype="0" fill="hold" nodeType="clickEffect">
                                  <p:stCondLst>
                                    <p:cond delay="0"/>
                                  </p:stCondLst>
                                  <p:childTnLst>
                                    <p:animEffect transition="out" filter="fade">
                                      <p:cBhvr>
                                        <p:cTn id="25" dur="2000"/>
                                        <p:tgtEl>
                                          <p:spTgt spid="3"/>
                                        </p:tgtEl>
                                      </p:cBhvr>
                                    </p:animEffect>
                                    <p:anim calcmode="lin" valueType="num">
                                      <p:cBhvr>
                                        <p:cTn id="26"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7" dur="2000"/>
                                        <p:tgtEl>
                                          <p:spTgt spid="3"/>
                                        </p:tgtEl>
                                        <p:attrNameLst>
                                          <p:attrName>ppt_h</p:attrName>
                                        </p:attrNameLst>
                                      </p:cBhvr>
                                      <p:tavLst>
                                        <p:tav tm="0">
                                          <p:val>
                                            <p:strVal val="ppt_h"/>
                                          </p:val>
                                        </p:tav>
                                        <p:tav tm="100000">
                                          <p:val>
                                            <p:strVal val="ppt_h"/>
                                          </p:val>
                                        </p:tav>
                                      </p:tavLst>
                                    </p:anim>
                                    <p:set>
                                      <p:cBhvr>
                                        <p:cTn id="28"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tIns="45720" rIns="91440" bIns="45720" anchor="ctr"/>
          <a:lstStyle/>
          <a:p>
            <a:r>
              <a:rPr lang="en-US" b="0">
                <a:latin typeface="Arial"/>
                <a:cs typeface="Arial"/>
              </a:rPr>
              <a:t>Contents </a:t>
            </a:r>
            <a:endParaRPr lang="en-US">
              <a:latin typeface="Arial"/>
              <a:cs typeface="Arial"/>
            </a:endParaRPr>
          </a:p>
        </p:txBody>
      </p:sp>
      <p:sp>
        <p:nvSpPr>
          <p:cNvPr id="2" name="TextBox 1">
            <a:extLst>
              <a:ext uri="{FF2B5EF4-FFF2-40B4-BE49-F238E27FC236}">
                <a16:creationId xmlns:a16="http://schemas.microsoft.com/office/drawing/2014/main" id="{B7BCE8E0-A65F-4B8C-BCD0-328B6E30E564}"/>
              </a:ext>
            </a:extLst>
          </p:cNvPr>
          <p:cNvSpPr txBox="1"/>
          <p:nvPr/>
        </p:nvSpPr>
        <p:spPr>
          <a:xfrm>
            <a:off x="648522" y="1611225"/>
            <a:ext cx="932688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rgbClr val="FF0000"/>
                </a:solidFill>
                <a:latin typeface="Bahnschrift Condensed"/>
              </a:rPr>
              <a:t>1</a:t>
            </a:r>
            <a:r>
              <a:rPr lang="zh-CN" altLang="en-US" sz="2400" b="1" i="1">
                <a:solidFill>
                  <a:srgbClr val="FF0000"/>
                </a:solidFill>
                <a:latin typeface="Bahnschrift Condensed"/>
                <a:ea typeface="宋体"/>
              </a:rPr>
              <a:t>、</a:t>
            </a:r>
            <a:r>
              <a:rPr lang="en-US" altLang="zh-CN" sz="2400" b="1">
                <a:solidFill>
                  <a:srgbClr val="FF0000"/>
                </a:solidFill>
                <a:latin typeface="Rockwell"/>
                <a:ea typeface="宋体"/>
              </a:rPr>
              <a:t> </a:t>
            </a:r>
            <a:r>
              <a:rPr lang="en-US" sz="2400" b="1">
                <a:solidFill>
                  <a:srgbClr val="FF0000"/>
                </a:solidFill>
                <a:latin typeface="Times New Roman"/>
                <a:cs typeface="Times New Roman"/>
              </a:rPr>
              <a:t>Model summary and leaderboard </a:t>
            </a:r>
          </a:p>
          <a:p>
            <a:r>
              <a:rPr lang="zh-CN" altLang="en-US" sz="2400">
                <a:latin typeface="Adobe Fangsong Std R"/>
                <a:ea typeface="宋体"/>
              </a:rPr>
              <a:t>  </a:t>
            </a:r>
            <a:r>
              <a:rPr lang="en-US" sz="2400" b="1" i="1">
                <a:latin typeface="Bahnschrift Condensed"/>
              </a:rPr>
              <a:t>2</a:t>
            </a:r>
            <a:r>
              <a:rPr lang="zh-CN" altLang="en-US" sz="2400" b="1" i="1">
                <a:latin typeface="Bahnschrift Condensed"/>
                <a:ea typeface="宋体"/>
              </a:rPr>
              <a:t>、</a:t>
            </a:r>
            <a:r>
              <a:rPr lang="en-US" sz="2400" b="1">
                <a:latin typeface="Rockwell"/>
              </a:rPr>
              <a:t> </a:t>
            </a:r>
            <a:r>
              <a:rPr lang="en-US" sz="2400" b="1">
                <a:latin typeface="Times New Roman"/>
                <a:cs typeface="Times New Roman"/>
              </a:rPr>
              <a:t>Problem Definition </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3</a:t>
            </a:r>
            <a:r>
              <a:rPr lang="zh-CN" altLang="en-US" sz="2400" b="1" i="1">
                <a:latin typeface="Bahnschrift Condensed"/>
                <a:ea typeface="宋体"/>
              </a:rPr>
              <a:t>、</a:t>
            </a:r>
            <a:r>
              <a:rPr lang="en-US" sz="2400" b="1">
                <a:latin typeface="Rockwell"/>
              </a:rPr>
              <a:t> </a:t>
            </a:r>
            <a:r>
              <a:rPr lang="en-US" sz="2400" b="1">
                <a:latin typeface="Times New Roman"/>
                <a:cs typeface="Times New Roman"/>
              </a:rPr>
              <a:t>Data understanding and wrangling</a:t>
            </a:r>
            <a:endParaRPr lang="en-US" altLang="zh-CN" sz="2400" b="1">
              <a:latin typeface="Times New Roman"/>
              <a:ea typeface="宋体" panose="02010600030101010101" pitchFamily="2" charset="-122"/>
              <a:cs typeface="Times New Roman"/>
            </a:endParaRPr>
          </a:p>
          <a:p>
            <a:r>
              <a:rPr lang="en-US" sz="2400" b="1" i="1">
                <a:latin typeface="Bahnschrift Condensed"/>
                <a:cs typeface="Times New Roman"/>
              </a:rPr>
              <a:t>       4</a:t>
            </a:r>
            <a:r>
              <a:rPr lang="zh-CN" altLang="en-US" sz="2400" b="1" i="1">
                <a:latin typeface="Bahnschrift Condensed"/>
                <a:ea typeface="宋体"/>
                <a:cs typeface="Times New Roman"/>
              </a:rPr>
              <a:t>、</a:t>
            </a:r>
            <a:r>
              <a:rPr lang="en-US" sz="2400" b="1">
                <a:latin typeface="Rockwell"/>
                <a:cs typeface="Times New Roman"/>
              </a:rPr>
              <a:t> </a:t>
            </a:r>
            <a:r>
              <a:rPr lang="en-US" sz="2400" b="1">
                <a:latin typeface="Times New Roman"/>
                <a:cs typeface="Times New Roman"/>
              </a:rPr>
              <a:t>Modelling &amp; performance evaluation</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5</a:t>
            </a:r>
            <a:r>
              <a:rPr lang="zh-CN" altLang="en-US" sz="2400" b="1">
                <a:latin typeface="Times New Roman"/>
                <a:ea typeface="宋体"/>
                <a:cs typeface="Times New Roman"/>
              </a:rPr>
              <a:t>、</a:t>
            </a:r>
            <a:r>
              <a:rPr lang="en-US" sz="2400" b="1">
                <a:latin typeface="Times New Roman"/>
                <a:ea typeface="+mn-lt"/>
                <a:cs typeface="Times New Roman"/>
              </a:rPr>
              <a:t>discussion</a:t>
            </a:r>
          </a:p>
          <a:p>
            <a:r>
              <a:rPr lang="en-US" sz="2400" b="1">
                <a:latin typeface="Times New Roman"/>
                <a:ea typeface="맑은 고딕"/>
                <a:cs typeface="Times New Roman"/>
              </a:rPr>
              <a:t>                  </a:t>
            </a:r>
            <a:r>
              <a:rPr lang="en-US" sz="2400" b="1" i="1">
                <a:latin typeface="Bahnschrift Condensed"/>
                <a:cs typeface="Times New Roman"/>
              </a:rPr>
              <a:t>6</a:t>
            </a:r>
            <a:r>
              <a:rPr lang="zh-CN" altLang="en-US" sz="2400" b="1">
                <a:latin typeface="Times New Roman"/>
                <a:ea typeface="맑은 고딕"/>
                <a:cs typeface="Times New Roman"/>
              </a:rPr>
              <a:t>、</a:t>
            </a:r>
            <a:r>
              <a:rPr lang="en-US" sz="2400" b="1">
                <a:latin typeface="Times New Roman"/>
                <a:ea typeface="맑은 고딕"/>
                <a:cs typeface="Times New Roman"/>
              </a:rPr>
              <a:t>Final words</a:t>
            </a:r>
          </a:p>
        </p:txBody>
      </p:sp>
    </p:spTree>
    <p:extLst>
      <p:ext uri="{BB962C8B-B14F-4D97-AF65-F5344CB8AC3E}">
        <p14:creationId xmlns:p14="http://schemas.microsoft.com/office/powerpoint/2010/main" val="4172269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684D-7B88-4F77-99E8-704CE9E67603}"/>
              </a:ext>
            </a:extLst>
          </p:cNvPr>
          <p:cNvSpPr>
            <a:spLocks noGrp="1"/>
          </p:cNvSpPr>
          <p:nvPr>
            <p:ph type="title"/>
          </p:nvPr>
        </p:nvSpPr>
        <p:spPr>
          <a:xfrm>
            <a:off x="263312" y="45720"/>
            <a:ext cx="7524328" cy="884466"/>
          </a:xfrm>
        </p:spPr>
        <p:txBody>
          <a:bodyPr lIns="91440" tIns="45720" rIns="91440" bIns="45720" anchor="ctr"/>
          <a:lstStyle/>
          <a:p>
            <a:r>
              <a:rPr lang="en-US" b="0">
                <a:latin typeface="Arial"/>
                <a:cs typeface="Arial"/>
              </a:rPr>
              <a:t>Discussion (2)</a:t>
            </a:r>
          </a:p>
        </p:txBody>
      </p:sp>
      <p:sp>
        <p:nvSpPr>
          <p:cNvPr id="5" name="Content Placeholder 4">
            <a:extLst>
              <a:ext uri="{FF2B5EF4-FFF2-40B4-BE49-F238E27FC236}">
                <a16:creationId xmlns:a16="http://schemas.microsoft.com/office/drawing/2014/main" id="{D165394C-FE7B-494F-87AC-9BCDAD113196}"/>
              </a:ext>
            </a:extLst>
          </p:cNvPr>
          <p:cNvSpPr>
            <a:spLocks noGrp="1"/>
          </p:cNvSpPr>
          <p:nvPr>
            <p:ph idx="10"/>
          </p:nvPr>
        </p:nvSpPr>
        <p:spPr>
          <a:xfrm>
            <a:off x="94130" y="1048871"/>
            <a:ext cx="8526306" cy="2654449"/>
          </a:xfrm>
        </p:spPr>
        <p:txBody>
          <a:bodyPr/>
          <a:lstStyle/>
          <a:p>
            <a:pPr marL="285750" indent="-285750">
              <a:buFont typeface="Arial" panose="020B0604020202020204" pitchFamily="34" charset="0"/>
              <a:buChar char="•"/>
            </a:pPr>
            <a:r>
              <a:rPr lang="en-US" sz="1800"/>
              <a:t>What makes the discrepancy between Leaderboard score and CV score?</a:t>
            </a:r>
            <a:endParaRPr lang="en-US" sz="2000"/>
          </a:p>
          <a:p>
            <a:pPr marL="1028700" lvl="1">
              <a:buFont typeface="Arial" panose="020B0604020202020204" pitchFamily="34" charset="0"/>
              <a:buChar char="•"/>
            </a:pPr>
            <a:r>
              <a:rPr lang="en-US" sz="1200">
                <a:latin typeface="Arial" panose="020B0604020202020204" pitchFamily="34" charset="0"/>
                <a:cs typeface="Arial" panose="020B0604020202020204" pitchFamily="34" charset="0"/>
              </a:rPr>
              <a:t>We've seen some gaps between cv scores of the model we trained and the Leaderboard score from the prediction of test data. Many discussions on Kaggle about improvement of cv score not leading to test score</a:t>
            </a:r>
          </a:p>
          <a:p>
            <a:pPr marL="1028700" lvl="1">
              <a:buFont typeface="Arial" panose="020B0604020202020204" pitchFamily="34" charset="0"/>
              <a:buChar char="•"/>
            </a:pPr>
            <a:endParaRPr lang="en-US" sz="1200">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1200">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1200">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1200">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1200">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1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a:t>Potential Cause:</a:t>
            </a:r>
          </a:p>
          <a:p>
            <a:pPr marL="1028700" lvl="1">
              <a:buFont typeface="Arial" panose="020B0604020202020204" pitchFamily="34" charset="0"/>
              <a:buChar char="•"/>
            </a:pPr>
            <a:r>
              <a:rPr lang="en-US" sz="1200">
                <a:latin typeface="Arial" panose="020B0604020202020204" pitchFamily="34" charset="0"/>
                <a:cs typeface="Arial" panose="020B0604020202020204" pitchFamily="34" charset="0"/>
              </a:rPr>
              <a:t>A </a:t>
            </a:r>
            <a:r>
              <a:rPr lang="en-US" sz="1200">
                <a:solidFill>
                  <a:srgbClr val="FF0000"/>
                </a:solidFill>
                <a:latin typeface="Arial" panose="020B0604020202020204" pitchFamily="34" charset="0"/>
                <a:cs typeface="Arial" panose="020B0604020202020204" pitchFamily="34" charset="0"/>
              </a:rPr>
              <a:t>discrepancy</a:t>
            </a:r>
            <a:r>
              <a:rPr lang="en-US" sz="1200">
                <a:latin typeface="Arial" panose="020B0604020202020204" pitchFamily="34" charset="0"/>
                <a:cs typeface="Arial" panose="020B0604020202020204" pitchFamily="34" charset="0"/>
              </a:rPr>
              <a:t> of data in the training and test set with respect to the feature correlations. (Unseen data)</a:t>
            </a:r>
          </a:p>
          <a:p>
            <a:pPr marL="1028700" lvl="1">
              <a:buFont typeface="Arial" panose="020B0604020202020204" pitchFamily="34" charset="0"/>
              <a:buChar char="•"/>
            </a:pPr>
            <a:r>
              <a:rPr lang="en-US" sz="1200">
                <a:latin typeface="Arial" panose="020B0604020202020204" pitchFamily="34" charset="0"/>
                <a:cs typeface="Arial" panose="020B0604020202020204" pitchFamily="34" charset="0"/>
              </a:rPr>
              <a:t>Cross-validation on the training dataset is still optimistic about </a:t>
            </a:r>
            <a:r>
              <a:rPr lang="en-US" sz="1200">
                <a:solidFill>
                  <a:srgbClr val="FF0000"/>
                </a:solidFill>
                <a:latin typeface="Arial" panose="020B0604020202020204" pitchFamily="34" charset="0"/>
                <a:cs typeface="Arial" panose="020B0604020202020204" pitchFamily="34" charset="0"/>
              </a:rPr>
              <a:t>unseen data</a:t>
            </a:r>
            <a:r>
              <a:rPr lang="en-US" sz="1200">
                <a:latin typeface="Arial" panose="020B0604020202020204" pitchFamily="34" charset="0"/>
                <a:cs typeface="Arial" panose="020B0604020202020204" pitchFamily="34" charset="0"/>
              </a:rPr>
              <a:t>. (Overfitting)</a:t>
            </a:r>
          </a:p>
          <a:p>
            <a:pPr marL="1028700" lvl="1">
              <a:buFont typeface="Arial" panose="020B0604020202020204" pitchFamily="34" charset="0"/>
              <a:buChar char="•"/>
            </a:pPr>
            <a:r>
              <a:rPr lang="en-US" sz="1200">
                <a:latin typeface="Arial" panose="020B0604020202020204" pitchFamily="34" charset="0"/>
                <a:cs typeface="Arial" panose="020B0604020202020204" pitchFamily="34" charset="0"/>
              </a:rPr>
              <a:t>Models made additional predictions that were incorrect.</a:t>
            </a:r>
          </a:p>
          <a:p>
            <a:pPr marL="1028700" lvl="1">
              <a:buFont typeface="Arial" panose="020B0604020202020204" pitchFamily="34" charset="0"/>
              <a:buChar char="•"/>
            </a:pPr>
            <a:r>
              <a:rPr lang="en-US" sz="1200">
                <a:latin typeface="Arial" panose="020B0604020202020204" pitchFamily="34" charset="0"/>
                <a:cs typeface="Arial" panose="020B0604020202020204" pitchFamily="34" charset="0"/>
              </a:rPr>
              <a:t>Or simply, not </a:t>
            </a:r>
            <a:r>
              <a:rPr lang="en-US" sz="1200">
                <a:solidFill>
                  <a:srgbClr val="FF0000"/>
                </a:solidFill>
                <a:latin typeface="Arial" panose="020B0604020202020204" pitchFamily="34" charset="0"/>
                <a:cs typeface="Arial" panose="020B0604020202020204" pitchFamily="34" charset="0"/>
              </a:rPr>
              <a:t>enough</a:t>
            </a:r>
            <a:r>
              <a:rPr lang="en-US" sz="1200">
                <a:latin typeface="Arial" panose="020B0604020202020204" pitchFamily="34" charset="0"/>
                <a:cs typeface="Arial" panose="020B0604020202020204" pitchFamily="34" charset="0"/>
              </a:rPr>
              <a:t> training Data</a:t>
            </a:r>
          </a:p>
          <a:p>
            <a:pPr marL="285750">
              <a:buFont typeface="Arial" panose="020B0604020202020204" pitchFamily="34" charset="0"/>
              <a:buChar char="•"/>
            </a:pPr>
            <a:endParaRPr lang="en-US" sz="100">
              <a:latin typeface="Arial" panose="020B0604020202020204" pitchFamily="34" charset="0"/>
              <a:cs typeface="Arial" panose="020B0604020202020204" pitchFamily="34" charset="0"/>
            </a:endParaRPr>
          </a:p>
          <a:p>
            <a:pPr marL="285750">
              <a:buFont typeface="Arial" panose="020B0604020202020204" pitchFamily="34" charset="0"/>
              <a:buChar char="•"/>
            </a:pPr>
            <a:r>
              <a:rPr lang="en-US" sz="100" err="1"/>
              <a:t>tast</a:t>
            </a:r>
            <a:endParaRPr lang="en-US" sz="100"/>
          </a:p>
          <a:p>
            <a:pPr marL="285750">
              <a:buFont typeface="Arial" panose="020B0604020202020204" pitchFamily="34" charset="0"/>
              <a:buChar char="•"/>
            </a:pPr>
            <a:endParaRPr lang="en-US" sz="100">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1200">
                <a:latin typeface="Arial" panose="020B0604020202020204" pitchFamily="34" charset="0"/>
                <a:cs typeface="Arial" panose="020B0604020202020204" pitchFamily="34" charset="0"/>
              </a:rPr>
              <a:t>-&gt; the </a:t>
            </a:r>
            <a:r>
              <a:rPr lang="en-US" sz="1200" err="1">
                <a:latin typeface="Arial" panose="020B0604020202020204" pitchFamily="34" charset="0"/>
                <a:cs typeface="Arial" panose="020B0604020202020204" pitchFamily="34" charset="0"/>
              </a:rPr>
              <a:t>best_score</a:t>
            </a:r>
            <a:r>
              <a:rPr lang="en-US" sz="1200">
                <a:latin typeface="Arial" panose="020B0604020202020204" pitchFamily="34" charset="0"/>
                <a:cs typeface="Arial" panose="020B0604020202020204" pitchFamily="34" charset="0"/>
              </a:rPr>
              <a:t>_ of our </a:t>
            </a:r>
            <a:r>
              <a:rPr lang="en-US" sz="1200" err="1">
                <a:latin typeface="Arial" panose="020B0604020202020204" pitchFamily="34" charset="0"/>
                <a:cs typeface="Arial" panose="020B0604020202020204" pitchFamily="34" charset="0"/>
              </a:rPr>
              <a:t>XgBoost</a:t>
            </a:r>
            <a:r>
              <a:rPr lang="en-US" sz="1200">
                <a:latin typeface="Arial" panose="020B0604020202020204" pitchFamily="34" charset="0"/>
                <a:cs typeface="Arial" panose="020B0604020202020204" pitchFamily="34" charset="0"/>
              </a:rPr>
              <a:t> model from the Randomized Grid Search is 0.854, while it's leaderboard score is down to around 0.75.</a:t>
            </a:r>
          </a:p>
          <a:p>
            <a:r>
              <a:rPr lang="en-US" sz="100" err="1">
                <a:latin typeface="Arial" panose="020B0604020202020204" pitchFamily="34" charset="0"/>
                <a:cs typeface="Arial" panose="020B0604020202020204" pitchFamily="34" charset="0"/>
              </a:rPr>
              <a:t>asdf</a:t>
            </a:r>
            <a:r>
              <a:rPr lang="en-US" sz="100">
                <a:latin typeface="Arial" panose="020B0604020202020204" pitchFamily="34" charset="0"/>
                <a:cs typeface="Arial" panose="020B0604020202020204" pitchFamily="34" charset="0"/>
              </a:rPr>
              <a:t>	</a:t>
            </a:r>
          </a:p>
          <a:p>
            <a:endParaRPr lang="en-US" sz="1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D265A6A-C36A-064B-B638-92DF3EF208BB}"/>
              </a:ext>
            </a:extLst>
          </p:cNvPr>
          <p:cNvPicPr>
            <a:picLocks noChangeAspect="1"/>
          </p:cNvPicPr>
          <p:nvPr/>
        </p:nvPicPr>
        <p:blipFill>
          <a:blip r:embed="rId2"/>
          <a:stretch>
            <a:fillRect/>
          </a:stretch>
        </p:blipFill>
        <p:spPr>
          <a:xfrm>
            <a:off x="675070" y="2099310"/>
            <a:ext cx="8468930" cy="944880"/>
          </a:xfrm>
          <a:prstGeom prst="rect">
            <a:avLst/>
          </a:prstGeom>
        </p:spPr>
      </p:pic>
      <p:pic>
        <p:nvPicPr>
          <p:cNvPr id="3" name="Picture 2">
            <a:extLst>
              <a:ext uri="{FF2B5EF4-FFF2-40B4-BE49-F238E27FC236}">
                <a16:creationId xmlns:a16="http://schemas.microsoft.com/office/drawing/2014/main" id="{D72FD01F-7B09-734D-ACC1-0A718DB5A9E0}"/>
              </a:ext>
            </a:extLst>
          </p:cNvPr>
          <p:cNvPicPr>
            <a:picLocks noChangeAspect="1"/>
          </p:cNvPicPr>
          <p:nvPr/>
        </p:nvPicPr>
        <p:blipFill>
          <a:blip r:embed="rId3"/>
          <a:stretch>
            <a:fillRect/>
          </a:stretch>
        </p:blipFill>
        <p:spPr>
          <a:xfrm>
            <a:off x="186618" y="2014124"/>
            <a:ext cx="6610350" cy="794852"/>
          </a:xfrm>
          <a:prstGeom prst="rect">
            <a:avLst/>
          </a:prstGeom>
        </p:spPr>
      </p:pic>
      <p:sp>
        <p:nvSpPr>
          <p:cNvPr id="6" name="TextBox 5">
            <a:extLst>
              <a:ext uri="{FF2B5EF4-FFF2-40B4-BE49-F238E27FC236}">
                <a16:creationId xmlns:a16="http://schemas.microsoft.com/office/drawing/2014/main" id="{3211AE45-8B48-3246-B3CE-2AD50B6833FC}"/>
              </a:ext>
            </a:extLst>
          </p:cNvPr>
          <p:cNvSpPr txBox="1"/>
          <p:nvPr/>
        </p:nvSpPr>
        <p:spPr>
          <a:xfrm>
            <a:off x="4023266" y="2372585"/>
            <a:ext cx="2700932" cy="369332"/>
          </a:xfrm>
          <a:prstGeom prst="rect">
            <a:avLst/>
          </a:prstGeom>
          <a:noFill/>
        </p:spPr>
        <p:txBody>
          <a:bodyPr wrap="none" rtlCol="0">
            <a:spAutoFit/>
          </a:bodyPr>
          <a:lstStyle/>
          <a:p>
            <a:r>
              <a:rPr lang="en-US"/>
              <a:t>Test score w/o test data</a:t>
            </a:r>
          </a:p>
        </p:txBody>
      </p:sp>
      <p:sp>
        <p:nvSpPr>
          <p:cNvPr id="7" name="TextBox 6">
            <a:extLst>
              <a:ext uri="{FF2B5EF4-FFF2-40B4-BE49-F238E27FC236}">
                <a16:creationId xmlns:a16="http://schemas.microsoft.com/office/drawing/2014/main" id="{FF091E58-F37C-0D4D-80AE-D9A9832FE2F9}"/>
              </a:ext>
            </a:extLst>
          </p:cNvPr>
          <p:cNvSpPr txBox="1"/>
          <p:nvPr/>
        </p:nvSpPr>
        <p:spPr>
          <a:xfrm>
            <a:off x="6724198" y="2730449"/>
            <a:ext cx="2563074" cy="369332"/>
          </a:xfrm>
          <a:prstGeom prst="rect">
            <a:avLst/>
          </a:prstGeom>
          <a:noFill/>
        </p:spPr>
        <p:txBody>
          <a:bodyPr wrap="none" rtlCol="0">
            <a:spAutoFit/>
          </a:bodyPr>
          <a:lstStyle/>
          <a:p>
            <a:r>
              <a:rPr lang="en-US"/>
              <a:t>Test score w/ test data</a:t>
            </a:r>
          </a:p>
        </p:txBody>
      </p:sp>
    </p:spTree>
    <p:extLst>
      <p:ext uri="{BB962C8B-B14F-4D97-AF65-F5344CB8AC3E}">
        <p14:creationId xmlns:p14="http://schemas.microsoft.com/office/powerpoint/2010/main" val="3367766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tIns="45720" rIns="91440" bIns="45720" anchor="ctr"/>
          <a:lstStyle/>
          <a:p>
            <a:r>
              <a:rPr lang="en-US" b="0">
                <a:latin typeface="Arial"/>
                <a:cs typeface="Arial"/>
              </a:rPr>
              <a:t>Contents </a:t>
            </a:r>
            <a:endParaRPr lang="en-US">
              <a:latin typeface="Arial"/>
              <a:cs typeface="Arial"/>
            </a:endParaRPr>
          </a:p>
        </p:txBody>
      </p:sp>
      <p:sp>
        <p:nvSpPr>
          <p:cNvPr id="2" name="TextBox 1">
            <a:extLst>
              <a:ext uri="{FF2B5EF4-FFF2-40B4-BE49-F238E27FC236}">
                <a16:creationId xmlns:a16="http://schemas.microsoft.com/office/drawing/2014/main" id="{B7BCE8E0-A65F-4B8C-BCD0-328B6E30E564}"/>
              </a:ext>
            </a:extLst>
          </p:cNvPr>
          <p:cNvSpPr txBox="1"/>
          <p:nvPr/>
        </p:nvSpPr>
        <p:spPr>
          <a:xfrm>
            <a:off x="648522" y="1611225"/>
            <a:ext cx="932688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Bahnschrift Condensed"/>
              </a:rPr>
              <a:t>1</a:t>
            </a:r>
            <a:r>
              <a:rPr lang="zh-CN" altLang="en-US" sz="2400" b="1" i="1">
                <a:latin typeface="Bahnschrift Condensed"/>
                <a:ea typeface="宋体"/>
              </a:rPr>
              <a:t>、</a:t>
            </a:r>
            <a:r>
              <a:rPr lang="en-US" altLang="zh-CN" sz="2400" b="1">
                <a:latin typeface="Rockwell"/>
                <a:ea typeface="宋体"/>
              </a:rPr>
              <a:t> </a:t>
            </a:r>
            <a:r>
              <a:rPr lang="en-US" sz="2400" b="1">
                <a:latin typeface="Times New Roman"/>
                <a:cs typeface="Times New Roman"/>
              </a:rPr>
              <a:t>Model summary and leaderboard </a:t>
            </a:r>
          </a:p>
          <a:p>
            <a:r>
              <a:rPr lang="zh-CN" altLang="en-US" sz="2400">
                <a:latin typeface="Adobe Fangsong Std R"/>
                <a:ea typeface="宋体"/>
              </a:rPr>
              <a:t>  </a:t>
            </a:r>
            <a:r>
              <a:rPr lang="en-US" sz="2400" b="1" i="1">
                <a:latin typeface="Bahnschrift Condensed"/>
              </a:rPr>
              <a:t>2</a:t>
            </a:r>
            <a:r>
              <a:rPr lang="zh-CN" altLang="en-US" sz="2400" b="1" i="1">
                <a:latin typeface="Bahnschrift Condensed"/>
                <a:ea typeface="宋体"/>
              </a:rPr>
              <a:t>、</a:t>
            </a:r>
            <a:r>
              <a:rPr lang="en-US" sz="2400" b="1">
                <a:latin typeface="Rockwell"/>
              </a:rPr>
              <a:t> </a:t>
            </a:r>
            <a:r>
              <a:rPr lang="en-US" sz="2400" b="1">
                <a:latin typeface="Times New Roman"/>
                <a:cs typeface="Times New Roman"/>
              </a:rPr>
              <a:t>Problem Definition </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3</a:t>
            </a:r>
            <a:r>
              <a:rPr lang="zh-CN" altLang="en-US" sz="2400" b="1" i="1">
                <a:latin typeface="Bahnschrift Condensed"/>
                <a:ea typeface="宋体"/>
              </a:rPr>
              <a:t>、</a:t>
            </a:r>
            <a:r>
              <a:rPr lang="en-US" sz="2400" b="1">
                <a:latin typeface="Rockwell"/>
              </a:rPr>
              <a:t> </a:t>
            </a:r>
            <a:r>
              <a:rPr lang="en-US" sz="2400" b="1">
                <a:latin typeface="Times New Roman"/>
                <a:cs typeface="Times New Roman"/>
              </a:rPr>
              <a:t>Data understanding and wrangling</a:t>
            </a:r>
            <a:endParaRPr lang="en-US" altLang="zh-CN" sz="2400" b="1">
              <a:latin typeface="Times New Roman"/>
              <a:ea typeface="宋体" panose="02010600030101010101" pitchFamily="2" charset="-122"/>
              <a:cs typeface="Times New Roman"/>
            </a:endParaRPr>
          </a:p>
          <a:p>
            <a:r>
              <a:rPr lang="en-US" sz="2400" b="1" i="1">
                <a:latin typeface="Bahnschrift Condensed"/>
                <a:cs typeface="Times New Roman"/>
              </a:rPr>
              <a:t>       4</a:t>
            </a:r>
            <a:r>
              <a:rPr lang="zh-CN" altLang="en-US" sz="2400" b="1" i="1">
                <a:latin typeface="Bahnschrift Condensed"/>
                <a:ea typeface="宋体"/>
                <a:cs typeface="Times New Roman"/>
              </a:rPr>
              <a:t>、</a:t>
            </a:r>
            <a:r>
              <a:rPr lang="en-US" sz="2400" b="1">
                <a:latin typeface="Rockwell"/>
                <a:cs typeface="Times New Roman"/>
              </a:rPr>
              <a:t> </a:t>
            </a:r>
            <a:r>
              <a:rPr lang="en-US" sz="2400" b="1">
                <a:latin typeface="Times New Roman"/>
                <a:cs typeface="Times New Roman"/>
              </a:rPr>
              <a:t>Modelling &amp; performance evaluation</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5</a:t>
            </a:r>
            <a:r>
              <a:rPr lang="zh-CN" altLang="en-US" sz="2400" b="1">
                <a:latin typeface="Times New Roman"/>
                <a:ea typeface="宋体"/>
                <a:cs typeface="Times New Roman"/>
              </a:rPr>
              <a:t>、</a:t>
            </a:r>
            <a:r>
              <a:rPr lang="en-US" sz="2400" b="1">
                <a:latin typeface="Times New Roman"/>
                <a:ea typeface="+mn-lt"/>
                <a:cs typeface="Times New Roman"/>
              </a:rPr>
              <a:t>discussion</a:t>
            </a:r>
          </a:p>
          <a:p>
            <a:r>
              <a:rPr lang="en-US" sz="2400" b="1">
                <a:latin typeface="Times New Roman"/>
                <a:ea typeface="맑은 고딕"/>
                <a:cs typeface="Times New Roman"/>
              </a:rPr>
              <a:t>               </a:t>
            </a:r>
            <a:r>
              <a:rPr lang="en-US" sz="2400" b="1" i="1">
                <a:solidFill>
                  <a:srgbClr val="FF0000"/>
                </a:solidFill>
                <a:latin typeface="Bahnschrift Condensed"/>
                <a:cs typeface="Times New Roman"/>
              </a:rPr>
              <a:t>6</a:t>
            </a:r>
            <a:r>
              <a:rPr lang="zh-CN" altLang="en-US" sz="2400" b="1">
                <a:solidFill>
                  <a:srgbClr val="FF0000"/>
                </a:solidFill>
                <a:latin typeface="Times New Roman"/>
                <a:ea typeface="맑은 고딕"/>
                <a:cs typeface="Times New Roman"/>
              </a:rPr>
              <a:t>、</a:t>
            </a:r>
            <a:r>
              <a:rPr lang="en-US" sz="2400" b="1">
                <a:solidFill>
                  <a:srgbClr val="FF0000"/>
                </a:solidFill>
                <a:latin typeface="Times New Roman"/>
                <a:ea typeface="맑은 고딕"/>
                <a:cs typeface="Times New Roman"/>
              </a:rPr>
              <a:t>Final words</a:t>
            </a:r>
          </a:p>
        </p:txBody>
      </p:sp>
    </p:spTree>
    <p:extLst>
      <p:ext uri="{BB962C8B-B14F-4D97-AF65-F5344CB8AC3E}">
        <p14:creationId xmlns:p14="http://schemas.microsoft.com/office/powerpoint/2010/main" val="1723220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707-E58E-4377-A4E5-419905CCA98E}"/>
              </a:ext>
            </a:extLst>
          </p:cNvPr>
          <p:cNvSpPr>
            <a:spLocks noGrp="1"/>
          </p:cNvSpPr>
          <p:nvPr>
            <p:ph type="title"/>
          </p:nvPr>
        </p:nvSpPr>
        <p:spPr/>
        <p:txBody>
          <a:bodyPr lIns="91440" tIns="45720" rIns="91440" bIns="45720" anchor="ctr"/>
          <a:lstStyle/>
          <a:p>
            <a:r>
              <a:rPr lang="en-US">
                <a:latin typeface="Arial"/>
                <a:cs typeface="Arial"/>
              </a:rPr>
              <a:t>Final words</a:t>
            </a:r>
            <a:endParaRPr lang="en-US"/>
          </a:p>
        </p:txBody>
      </p:sp>
      <p:sp>
        <p:nvSpPr>
          <p:cNvPr id="4" name="Content Placeholder 3">
            <a:extLst>
              <a:ext uri="{FF2B5EF4-FFF2-40B4-BE49-F238E27FC236}">
                <a16:creationId xmlns:a16="http://schemas.microsoft.com/office/drawing/2014/main" id="{4E61754F-1BF5-4F54-8B34-F07C5CF390C9}"/>
              </a:ext>
            </a:extLst>
          </p:cNvPr>
          <p:cNvSpPr>
            <a:spLocks noGrp="1"/>
          </p:cNvSpPr>
          <p:nvPr>
            <p:ph idx="10"/>
          </p:nvPr>
        </p:nvSpPr>
        <p:spPr>
          <a:xfrm>
            <a:off x="180866" y="702931"/>
            <a:ext cx="8496944" cy="3872037"/>
          </a:xfrm>
        </p:spPr>
        <p:txBody>
          <a:bodyPr lIns="396000" tIns="45720" rIns="91440" bIns="45720" anchor="t"/>
          <a:lstStyle/>
          <a:p>
            <a:pPr marL="285750" indent="-285750">
              <a:buChar char="•"/>
            </a:pPr>
            <a:endParaRPr lang="en-US" dirty="0">
              <a:latin typeface="Arial"/>
              <a:cs typeface="Arial"/>
            </a:endParaRPr>
          </a:p>
          <a:p>
            <a:pPr marL="285750" indent="-285750">
              <a:buChar char="•"/>
            </a:pPr>
            <a:r>
              <a:rPr lang="en-US" dirty="0">
                <a:latin typeface="Arial"/>
                <a:cs typeface="Arial"/>
              </a:rPr>
              <a:t>According to the below feature importance plot from bagging random forest</a:t>
            </a:r>
          </a:p>
          <a:p>
            <a:pPr marL="1028700" lvl="1">
              <a:buChar char="•"/>
            </a:pPr>
            <a:r>
              <a:rPr lang="en-US" sz="900" dirty="0">
                <a:latin typeface="Arial"/>
                <a:cs typeface="Arial"/>
              </a:rPr>
              <a:t>Sex did play a huge role in the prediction</a:t>
            </a:r>
          </a:p>
          <a:p>
            <a:pPr marL="1028700" lvl="1">
              <a:buChar char="•"/>
            </a:pPr>
            <a:r>
              <a:rPr lang="en-US" sz="900" dirty="0">
                <a:latin typeface="Arial"/>
                <a:cs typeface="Arial"/>
              </a:rPr>
              <a:t>Woman-Child-Group is highly predictive (very smart feature engineering by other learners)</a:t>
            </a:r>
          </a:p>
          <a:p>
            <a:pPr marL="285750" indent="-285750" latinLnBrk="0">
              <a:buChar char="•"/>
            </a:pPr>
            <a:r>
              <a:rPr lang="en-US" dirty="0">
                <a:latin typeface="Arial"/>
                <a:cs typeface="Arial"/>
              </a:rPr>
              <a:t>The difficulty of </a:t>
            </a:r>
            <a:r>
              <a:rPr lang="en-US" b="1" dirty="0">
                <a:solidFill>
                  <a:srgbClr val="FF0000"/>
                </a:solidFill>
                <a:latin typeface="Arial"/>
                <a:cs typeface="Arial"/>
              </a:rPr>
              <a:t>Feature Engineering </a:t>
            </a:r>
            <a:r>
              <a:rPr lang="en-US" dirty="0">
                <a:latin typeface="Arial"/>
                <a:cs typeface="Arial"/>
              </a:rPr>
              <a:t>(domain knowledge, random tryout, importance of EDA or exploratory data analysis, standing on the shoulders of giants)</a:t>
            </a:r>
          </a:p>
          <a:p>
            <a:pPr marL="285750" indent="-285750">
              <a:buChar char="•"/>
            </a:pPr>
            <a:r>
              <a:rPr lang="en-US" dirty="0">
                <a:latin typeface="Arial"/>
                <a:cs typeface="Arial"/>
              </a:rPr>
              <a:t>The power of ensemble and leveraging “collective wisdom”</a:t>
            </a:r>
          </a:p>
          <a:p>
            <a:pPr marL="285750" indent="-285750">
              <a:buChar char="•"/>
            </a:pPr>
            <a:r>
              <a:rPr lang="en-US" dirty="0">
                <a:latin typeface="Arial"/>
                <a:cs typeface="Arial"/>
              </a:rPr>
              <a:t>A machine learning trap common in data competitions</a:t>
            </a:r>
          </a:p>
          <a:p>
            <a:pPr marL="285750" indent="-285750">
              <a:buChar char="•"/>
            </a:pPr>
            <a:r>
              <a:rPr lang="en-US" dirty="0">
                <a:latin typeface="Arial"/>
                <a:cs typeface="Arial"/>
              </a:rPr>
              <a:t>More details, e.g. learning curves can be found in the report</a:t>
            </a:r>
          </a:p>
          <a:p>
            <a:pPr marL="285750" indent="-285750">
              <a:buChar char="•"/>
            </a:pPr>
            <a:r>
              <a:rPr lang="en-US" dirty="0">
                <a:latin typeface="Arial"/>
                <a:cs typeface="Arial"/>
              </a:rPr>
              <a:t>Future works:</a:t>
            </a:r>
          </a:p>
          <a:p>
            <a:endParaRPr lang="en-US" dirty="0">
              <a:solidFill>
                <a:schemeClr val="tx1"/>
              </a:solidFill>
              <a:latin typeface="Arial"/>
              <a:cs typeface="Arial"/>
            </a:endParaRPr>
          </a:p>
          <a:p>
            <a:pPr marL="285750" indent="-285750">
              <a:buChar char="•"/>
            </a:pPr>
            <a:endParaRPr lang="en-US" b="1" dirty="0">
              <a:solidFill>
                <a:srgbClr val="FF0000"/>
              </a:solidFill>
              <a:latin typeface="Arial"/>
              <a:cs typeface="Arial"/>
            </a:endParaRPr>
          </a:p>
        </p:txBody>
      </p:sp>
      <p:pic>
        <p:nvPicPr>
          <p:cNvPr id="3" name="Picture 2">
            <a:extLst>
              <a:ext uri="{FF2B5EF4-FFF2-40B4-BE49-F238E27FC236}">
                <a16:creationId xmlns:a16="http://schemas.microsoft.com/office/drawing/2014/main" id="{31A81FBF-552C-450E-9AE2-A5F236EE4938}"/>
              </a:ext>
            </a:extLst>
          </p:cNvPr>
          <p:cNvPicPr>
            <a:picLocks noChangeAspect="1"/>
          </p:cNvPicPr>
          <p:nvPr/>
        </p:nvPicPr>
        <p:blipFill>
          <a:blip r:embed="rId2"/>
          <a:stretch>
            <a:fillRect/>
          </a:stretch>
        </p:blipFill>
        <p:spPr>
          <a:xfrm>
            <a:off x="5116607" y="2776904"/>
            <a:ext cx="3955596" cy="2366596"/>
          </a:xfrm>
          <a:prstGeom prst="rect">
            <a:avLst/>
          </a:prstGeom>
        </p:spPr>
      </p:pic>
      <p:sp>
        <p:nvSpPr>
          <p:cNvPr id="5" name="TextBox 4">
            <a:extLst>
              <a:ext uri="{FF2B5EF4-FFF2-40B4-BE49-F238E27FC236}">
                <a16:creationId xmlns:a16="http://schemas.microsoft.com/office/drawing/2014/main" id="{C0E816FA-3472-4D84-A26F-D711B80BF51D}"/>
              </a:ext>
            </a:extLst>
          </p:cNvPr>
          <p:cNvSpPr txBox="1"/>
          <p:nvPr/>
        </p:nvSpPr>
        <p:spPr>
          <a:xfrm>
            <a:off x="963761" y="3101957"/>
            <a:ext cx="3758453" cy="1107996"/>
          </a:xfrm>
          <a:prstGeom prst="rect">
            <a:avLst/>
          </a:prstGeom>
          <a:noFill/>
        </p:spPr>
        <p:txBody>
          <a:bodyPr wrap="square" rtlCol="0">
            <a:spAutoFit/>
          </a:bodyPr>
          <a:lstStyle/>
          <a:p>
            <a:pPr marL="285750" indent="-285750" latinLnBrk="0">
              <a:buFont typeface="Arial" panose="020B0604020202020204" pitchFamily="34" charset="0"/>
              <a:buChar char="•"/>
            </a:pPr>
            <a:r>
              <a:rPr lang="en-US" sz="1100">
                <a:solidFill>
                  <a:schemeClr val="tx1">
                    <a:lumMod val="75000"/>
                    <a:lumOff val="25000"/>
                  </a:schemeClr>
                </a:solidFill>
                <a:latin typeface="Arial"/>
                <a:cs typeface="Arial"/>
              </a:rPr>
              <a:t>While we have identified the tricky data leakage, statistical (e.g. </a:t>
            </a:r>
            <a:r>
              <a:rPr lang="en-US" sz="1100">
                <a:solidFill>
                  <a:srgbClr val="FF0000"/>
                </a:solidFill>
                <a:latin typeface="Arial"/>
                <a:cs typeface="Arial"/>
              </a:rPr>
              <a:t>paired t-test</a:t>
            </a:r>
            <a:r>
              <a:rPr lang="en-US" sz="1100">
                <a:solidFill>
                  <a:schemeClr val="tx1">
                    <a:lumMod val="75000"/>
                    <a:lumOff val="25000"/>
                  </a:schemeClr>
                </a:solidFill>
                <a:latin typeface="Arial"/>
                <a:cs typeface="Arial"/>
              </a:rPr>
              <a:t>) method can be used the degree and importance of data leakage</a:t>
            </a:r>
          </a:p>
          <a:p>
            <a:pPr marL="285750" indent="-285750" latinLnBrk="0">
              <a:buFont typeface="Arial" panose="020B0604020202020204" pitchFamily="34" charset="0"/>
              <a:buChar char="•"/>
            </a:pPr>
            <a:r>
              <a:rPr lang="en-US" sz="1100">
                <a:solidFill>
                  <a:schemeClr val="tx1">
                    <a:lumMod val="75000"/>
                    <a:lumOff val="25000"/>
                  </a:schemeClr>
                </a:solidFill>
                <a:latin typeface="Arial"/>
                <a:cs typeface="Arial"/>
              </a:rPr>
              <a:t>The score is far from great, </a:t>
            </a:r>
            <a:r>
              <a:rPr lang="en-US" sz="1100">
                <a:solidFill>
                  <a:srgbClr val="FF0000"/>
                </a:solidFill>
                <a:latin typeface="Arial"/>
                <a:cs typeface="Arial"/>
              </a:rPr>
              <a:t>more experiments </a:t>
            </a:r>
            <a:r>
              <a:rPr lang="en-US" sz="1100">
                <a:solidFill>
                  <a:schemeClr val="tx1">
                    <a:lumMod val="75000"/>
                    <a:lumOff val="25000"/>
                  </a:schemeClr>
                </a:solidFill>
                <a:latin typeface="Arial"/>
                <a:cs typeface="Arial"/>
              </a:rPr>
              <a:t>can be done</a:t>
            </a:r>
          </a:p>
          <a:p>
            <a:pPr marL="285750" indent="-285750" latinLnBrk="0">
              <a:buFont typeface="Arial" panose="020B0604020202020204" pitchFamily="34" charset="0"/>
              <a:buChar char="•"/>
            </a:pPr>
            <a:endParaRPr lang="en-US" sz="1100">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753996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6F6B-C926-443F-A10D-8F45B1782FCC}"/>
              </a:ext>
            </a:extLst>
          </p:cNvPr>
          <p:cNvSpPr>
            <a:spLocks noGrp="1"/>
          </p:cNvSpPr>
          <p:nvPr>
            <p:ph type="title"/>
          </p:nvPr>
        </p:nvSpPr>
        <p:spPr/>
        <p:txBody>
          <a:bodyPr/>
          <a:lstStyle/>
          <a:p>
            <a:r>
              <a:rPr lang="en-US"/>
              <a:t>Credits &amp; References</a:t>
            </a:r>
          </a:p>
        </p:txBody>
      </p:sp>
      <p:sp>
        <p:nvSpPr>
          <p:cNvPr id="4" name="Content Placeholder 3">
            <a:extLst>
              <a:ext uri="{FF2B5EF4-FFF2-40B4-BE49-F238E27FC236}">
                <a16:creationId xmlns:a16="http://schemas.microsoft.com/office/drawing/2014/main" id="{ED891CCF-8DBF-4F62-839D-0B35993EC8A6}"/>
              </a:ext>
            </a:extLst>
          </p:cNvPr>
          <p:cNvSpPr>
            <a:spLocks noGrp="1"/>
          </p:cNvSpPr>
          <p:nvPr>
            <p:ph idx="10"/>
          </p:nvPr>
        </p:nvSpPr>
        <p:spPr>
          <a:xfrm>
            <a:off x="135269" y="1250575"/>
            <a:ext cx="8496944" cy="3795469"/>
          </a:xfrm>
        </p:spPr>
        <p:txBody>
          <a:bodyPr/>
          <a:lstStyle/>
          <a:p>
            <a:pPr marL="285750" indent="-285750">
              <a:buFont typeface="Arial" panose="020B0604020202020204" pitchFamily="34" charset="0"/>
              <a:buChar char="•"/>
            </a:pPr>
            <a:r>
              <a:rPr lang="en-US"/>
              <a:t>Peer learner’s notebooks:</a:t>
            </a: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hlinkClick r:id="rId2"/>
              </a:rPr>
              <a:t>https://www.kaggle.com/dr1t10/surviving-the-titanic-step-by-step-with-groups/notebook</a:t>
            </a:r>
            <a:endParaRPr lang="en-US" sz="900">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hlinkClick r:id="rId3"/>
              </a:rPr>
              <a:t>https://www.kaggle.com/cdeotte/titantic-mega-model-0-84210/notebook</a:t>
            </a:r>
            <a:endParaRPr lang="en-US" sz="900">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hlinkClick r:id="rId4"/>
              </a:rPr>
              <a:t>https://www.kaggle.com/ylt0609/recursive-forward-elimination-workflow-to-0-82296/comments</a:t>
            </a:r>
            <a:endParaRPr lang="en-US" sz="900">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hlinkClick r:id="rId5"/>
              </a:rPr>
              <a:t>https://www.kaggle.com/cdeotte/titanic-wcg-xgboost-0-84688/comments</a:t>
            </a:r>
            <a:endParaRPr lang="en-US" sz="900">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rPr>
              <a:t>https://</a:t>
            </a:r>
            <a:r>
              <a:rPr lang="en-US" sz="900" err="1">
                <a:latin typeface="Arial" panose="020B0604020202020204" pitchFamily="34" charset="0"/>
                <a:cs typeface="Arial" panose="020B0604020202020204" pitchFamily="34" charset="0"/>
              </a:rPr>
              <a:t>www.kaggle.com</a:t>
            </a:r>
            <a:r>
              <a:rPr lang="en-US" sz="900">
                <a:latin typeface="Arial" panose="020B0604020202020204" pitchFamily="34" charset="0"/>
                <a:cs typeface="Arial" panose="020B0604020202020204" pitchFamily="34" charset="0"/>
              </a:rPr>
              <a:t>/</a:t>
            </a:r>
            <a:r>
              <a:rPr lang="en-US" sz="900" err="1">
                <a:latin typeface="Arial" panose="020B0604020202020204" pitchFamily="34" charset="0"/>
                <a:cs typeface="Arial" panose="020B0604020202020204" pitchFamily="34" charset="0"/>
              </a:rPr>
              <a:t>amypeniston</a:t>
            </a:r>
            <a:r>
              <a:rPr lang="en-US" sz="900">
                <a:latin typeface="Arial" panose="020B0604020202020204" pitchFamily="34" charset="0"/>
                <a:cs typeface="Arial" panose="020B0604020202020204" pitchFamily="34" charset="0"/>
              </a:rPr>
              <a:t>/titanic-simple-gender-family-group-model</a:t>
            </a: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hlinkClick r:id="rId6"/>
              </a:rPr>
              <a:t>https://www.kaggle.com/pliptor/optimal-titanic-for-gender-only-0-7655</a:t>
            </a:r>
            <a:endParaRPr lang="en-US" sz="900">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rPr>
              <a:t>https://</a:t>
            </a:r>
            <a:r>
              <a:rPr lang="en-US" sz="900" err="1">
                <a:latin typeface="Arial" panose="020B0604020202020204" pitchFamily="34" charset="0"/>
                <a:cs typeface="Arial" panose="020B0604020202020204" pitchFamily="34" charset="0"/>
              </a:rPr>
              <a:t>www.kaggle.com</a:t>
            </a:r>
            <a:r>
              <a:rPr lang="en-US" sz="900">
                <a:latin typeface="Arial" panose="020B0604020202020204" pitchFamily="34" charset="0"/>
                <a:cs typeface="Arial" panose="020B0604020202020204" pitchFamily="34" charset="0"/>
              </a:rPr>
              <a:t>/</a:t>
            </a:r>
            <a:r>
              <a:rPr lang="en-US" sz="900" err="1">
                <a:latin typeface="Arial" panose="020B0604020202020204" pitchFamily="34" charset="0"/>
                <a:cs typeface="Arial" panose="020B0604020202020204" pitchFamily="34" charset="0"/>
              </a:rPr>
              <a:t>pliptor</a:t>
            </a:r>
            <a:r>
              <a:rPr lang="en-US" sz="900">
                <a:latin typeface="Arial" panose="020B0604020202020204" pitchFamily="34" charset="0"/>
                <a:cs typeface="Arial" panose="020B0604020202020204" pitchFamily="34" charset="0"/>
              </a:rPr>
              <a:t>/how-am-</a:t>
            </a:r>
            <a:r>
              <a:rPr lang="en-US" sz="900" err="1">
                <a:latin typeface="Arial" panose="020B0604020202020204" pitchFamily="34" charset="0"/>
                <a:cs typeface="Arial" panose="020B0604020202020204" pitchFamily="34" charset="0"/>
              </a:rPr>
              <a:t>i</a:t>
            </a:r>
            <a:r>
              <a:rPr lang="en-US" sz="900">
                <a:latin typeface="Arial" panose="020B0604020202020204" pitchFamily="34" charset="0"/>
                <a:cs typeface="Arial" panose="020B0604020202020204" pitchFamily="34" charset="0"/>
              </a:rPr>
              <a:t>-doing-with-my-score</a:t>
            </a:r>
          </a:p>
          <a:p>
            <a:pPr marL="285750" indent="-285750">
              <a:buFont typeface="Arial" panose="020B0604020202020204" pitchFamily="34" charset="0"/>
              <a:buChar char="•"/>
            </a:pPr>
            <a:r>
              <a:rPr lang="en-US"/>
              <a:t>Others: </a:t>
            </a: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rPr>
              <a:t>Kaufman, S., Rosset, S., </a:t>
            </a:r>
            <a:r>
              <a:rPr lang="en-US" sz="900" err="1">
                <a:latin typeface="Arial" panose="020B0604020202020204" pitchFamily="34" charset="0"/>
                <a:cs typeface="Arial" panose="020B0604020202020204" pitchFamily="34" charset="0"/>
              </a:rPr>
              <a:t>Perlich</a:t>
            </a:r>
            <a:r>
              <a:rPr lang="en-US" sz="900">
                <a:latin typeface="Arial" panose="020B0604020202020204" pitchFamily="34" charset="0"/>
                <a:cs typeface="Arial" panose="020B0604020202020204" pitchFamily="34" charset="0"/>
              </a:rPr>
              <a:t>, C., &amp; </a:t>
            </a:r>
            <a:r>
              <a:rPr lang="en-US" sz="900" err="1">
                <a:latin typeface="Arial" panose="020B0604020202020204" pitchFamily="34" charset="0"/>
                <a:cs typeface="Arial" panose="020B0604020202020204" pitchFamily="34" charset="0"/>
              </a:rPr>
              <a:t>Stitelman</a:t>
            </a:r>
            <a:r>
              <a:rPr lang="en-US" sz="900">
                <a:latin typeface="Arial" panose="020B0604020202020204" pitchFamily="34" charset="0"/>
                <a:cs typeface="Arial" panose="020B0604020202020204" pitchFamily="34" charset="0"/>
              </a:rPr>
              <a:t>, O. (2012). Leakage in data mining: Formulation, detection, and avoidance. ACM Transactions on Knowledge Discovery from Data (TKDD), 6(4), 1-21.</a:t>
            </a: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hlinkClick r:id="rId7"/>
              </a:rPr>
              <a:t>https://en.wikipedia.org/wiki/Titanic</a:t>
            </a:r>
            <a:endParaRPr lang="en-US" sz="900">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900">
                <a:latin typeface="Arial" panose="020B0604020202020204" pitchFamily="34" charset="0"/>
                <a:cs typeface="Arial" panose="020B0604020202020204" pitchFamily="34" charset="0"/>
              </a:rPr>
              <a:t>https://</a:t>
            </a:r>
            <a:r>
              <a:rPr lang="en-US" sz="900" err="1">
                <a:latin typeface="Arial" panose="020B0604020202020204" pitchFamily="34" charset="0"/>
                <a:cs typeface="Arial" panose="020B0604020202020204" pitchFamily="34" charset="0"/>
              </a:rPr>
              <a:t>www.britannica.com</a:t>
            </a:r>
            <a:r>
              <a:rPr lang="en-US" sz="900">
                <a:latin typeface="Arial" panose="020B0604020202020204" pitchFamily="34" charset="0"/>
                <a:cs typeface="Arial" panose="020B0604020202020204" pitchFamily="34" charset="0"/>
              </a:rPr>
              <a:t>/topic/Titanic</a:t>
            </a:r>
          </a:p>
        </p:txBody>
      </p:sp>
    </p:spTree>
    <p:extLst>
      <p:ext uri="{BB962C8B-B14F-4D97-AF65-F5344CB8AC3E}">
        <p14:creationId xmlns:p14="http://schemas.microsoft.com/office/powerpoint/2010/main" val="149419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623B-B546-47E5-A1D2-2CC19B231FBF}"/>
              </a:ext>
            </a:extLst>
          </p:cNvPr>
          <p:cNvSpPr>
            <a:spLocks noGrp="1"/>
          </p:cNvSpPr>
          <p:nvPr>
            <p:ph type="title"/>
          </p:nvPr>
        </p:nvSpPr>
        <p:spPr/>
        <p:txBody>
          <a:bodyPr lIns="91440" tIns="45720" rIns="91440" bIns="45720" anchor="ctr"/>
          <a:lstStyle/>
          <a:p>
            <a:r>
              <a:rPr lang="en-US">
                <a:latin typeface="Arial"/>
                <a:cs typeface="Arial"/>
              </a:rPr>
              <a:t>Model Summary and Leaderboard</a:t>
            </a:r>
            <a:endParaRPr lang="en-US"/>
          </a:p>
        </p:txBody>
      </p:sp>
      <p:graphicFrame>
        <p:nvGraphicFramePr>
          <p:cNvPr id="3" name="Table 3">
            <a:extLst>
              <a:ext uri="{FF2B5EF4-FFF2-40B4-BE49-F238E27FC236}">
                <a16:creationId xmlns:a16="http://schemas.microsoft.com/office/drawing/2014/main" id="{D9008213-C890-41E3-A4E2-25C30CF03452}"/>
              </a:ext>
            </a:extLst>
          </p:cNvPr>
          <p:cNvGraphicFramePr>
            <a:graphicFrameLocks noGrp="1"/>
          </p:cNvGraphicFramePr>
          <p:nvPr>
            <p:extLst>
              <p:ext uri="{D42A27DB-BD31-4B8C-83A1-F6EECF244321}">
                <p14:modId xmlns:p14="http://schemas.microsoft.com/office/powerpoint/2010/main" val="392681444"/>
              </p:ext>
            </p:extLst>
          </p:nvPr>
        </p:nvGraphicFramePr>
        <p:xfrm>
          <a:off x="904315" y="2172719"/>
          <a:ext cx="7335370" cy="2279195"/>
        </p:xfrm>
        <a:graphic>
          <a:graphicData uri="http://schemas.openxmlformats.org/drawingml/2006/table">
            <a:tbl>
              <a:tblPr firstRow="1" bandRow="1">
                <a:tableStyleId>{5C22544A-7EE6-4342-B048-85BDC9FD1C3A}</a:tableStyleId>
              </a:tblPr>
              <a:tblGrid>
                <a:gridCol w="1886038">
                  <a:extLst>
                    <a:ext uri="{9D8B030D-6E8A-4147-A177-3AD203B41FA5}">
                      <a16:colId xmlns:a16="http://schemas.microsoft.com/office/drawing/2014/main" val="1727650972"/>
                    </a:ext>
                  </a:extLst>
                </a:gridCol>
                <a:gridCol w="1991615">
                  <a:extLst>
                    <a:ext uri="{9D8B030D-6E8A-4147-A177-3AD203B41FA5}">
                      <a16:colId xmlns:a16="http://schemas.microsoft.com/office/drawing/2014/main" val="2440270299"/>
                    </a:ext>
                  </a:extLst>
                </a:gridCol>
                <a:gridCol w="3457717">
                  <a:extLst>
                    <a:ext uri="{9D8B030D-6E8A-4147-A177-3AD203B41FA5}">
                      <a16:colId xmlns:a16="http://schemas.microsoft.com/office/drawing/2014/main" val="2701540413"/>
                    </a:ext>
                  </a:extLst>
                </a:gridCol>
              </a:tblGrid>
              <a:tr h="266700">
                <a:tc>
                  <a:txBody>
                    <a:bodyPr/>
                    <a:lstStyle/>
                    <a:p>
                      <a:pPr algn="ctr"/>
                      <a:r>
                        <a:rPr lang="en-US" sz="1200"/>
                        <a:t>Classifiers</a:t>
                      </a:r>
                    </a:p>
                  </a:txBody>
                  <a:tcPr/>
                </a:tc>
                <a:tc>
                  <a:txBody>
                    <a:bodyPr/>
                    <a:lstStyle/>
                    <a:p>
                      <a:pPr algn="ctr"/>
                      <a:r>
                        <a:rPr lang="en-US" sz="1200"/>
                        <a:t>Accuracy with CV=10</a:t>
                      </a:r>
                    </a:p>
                  </a:txBody>
                  <a:tcPr/>
                </a:tc>
                <a:tc>
                  <a:txBody>
                    <a:bodyPr/>
                    <a:lstStyle/>
                    <a:p>
                      <a:r>
                        <a:rPr lang="en-US" sz="1200" b="1" kern="1200">
                          <a:solidFill>
                            <a:schemeClr val="lt1"/>
                          </a:solidFill>
                          <a:latin typeface="+mn-lt"/>
                          <a:ea typeface="+mn-ea"/>
                          <a:cs typeface="+mn-cs"/>
                        </a:rPr>
                        <a:t>Parameters after finetuning</a:t>
                      </a:r>
                    </a:p>
                  </a:txBody>
                  <a:tcPr/>
                </a:tc>
                <a:extLst>
                  <a:ext uri="{0D108BD9-81ED-4DB2-BD59-A6C34878D82A}">
                    <a16:rowId xmlns:a16="http://schemas.microsoft.com/office/drawing/2014/main" val="2965695996"/>
                  </a:ext>
                </a:extLst>
              </a:tr>
              <a:tr h="182880">
                <a:tc>
                  <a:txBody>
                    <a:bodyPr/>
                    <a:lstStyle/>
                    <a:p>
                      <a:pPr algn="ctr"/>
                      <a:r>
                        <a:rPr lang="en-US" sz="1100">
                          <a:latin typeface="Arial" panose="020B0604020202020204" pitchFamily="34" charset="0"/>
                          <a:cs typeface="Arial" panose="020B0604020202020204" pitchFamily="34" charset="0"/>
                        </a:rPr>
                        <a:t>Linear Regression</a:t>
                      </a:r>
                    </a:p>
                  </a:txBody>
                  <a:tcPr marL="0" marR="0" marT="0" marB="0"/>
                </a:tc>
                <a:tc>
                  <a:txBody>
                    <a:bodyPr/>
                    <a:lstStyle/>
                    <a:p>
                      <a:pPr algn="ctr"/>
                      <a:r>
                        <a:rPr lang="en-US" sz="1200"/>
                        <a:t>0.8619 (+/- 0.0409)</a:t>
                      </a:r>
                      <a:endParaRPr lang="en-US" sz="1200">
                        <a:latin typeface="Arial" panose="020B0604020202020204" pitchFamily="34" charset="0"/>
                        <a:cs typeface="Arial" panose="020B0604020202020204" pitchFamily="34" charset="0"/>
                      </a:endParaRPr>
                    </a:p>
                  </a:txBody>
                  <a:tcPr marL="0" marR="0" marT="0" marB="0"/>
                </a:tc>
                <a:tc>
                  <a:txBody>
                    <a:bodyPr/>
                    <a:lstStyle/>
                    <a:p>
                      <a:r>
                        <a:rPr lang="en-US" sz="1100"/>
                        <a:t>'C': 0.18019765146951916, 'penalty': 'l2'</a:t>
                      </a:r>
                      <a:endParaRPr lang="en-US" sz="11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2460880647"/>
                  </a:ext>
                </a:extLst>
              </a:tr>
              <a:tr h="182880">
                <a:tc>
                  <a:txBody>
                    <a:bodyPr/>
                    <a:lstStyle/>
                    <a:p>
                      <a:pPr algn="ctr"/>
                      <a:r>
                        <a:rPr lang="en-US" sz="1100">
                          <a:latin typeface="Arial" panose="020B0604020202020204" pitchFamily="34" charset="0"/>
                          <a:cs typeface="Arial" panose="020B0604020202020204" pitchFamily="34" charset="0"/>
                        </a:rPr>
                        <a:t>Support vector machine</a:t>
                      </a:r>
                    </a:p>
                  </a:txBody>
                  <a:tcPr marL="0" marR="0" marT="0" marB="0"/>
                </a:tc>
                <a:tc>
                  <a:txBody>
                    <a:bodyPr/>
                    <a:lstStyle/>
                    <a:p>
                      <a:pPr algn="ctr"/>
                      <a:r>
                        <a:rPr lang="en-US" sz="1200" kern="1200">
                          <a:solidFill>
                            <a:schemeClr val="dk1"/>
                          </a:solidFill>
                          <a:latin typeface="+mn-lt"/>
                          <a:ea typeface="+mn-ea"/>
                          <a:cs typeface="+mn-cs"/>
                        </a:rPr>
                        <a:t>0.8597 (+/- 0.0406)</a:t>
                      </a:r>
                    </a:p>
                  </a:txBody>
                  <a:tcPr marL="0" marR="0" marT="0" marB="0"/>
                </a:tc>
                <a:tc>
                  <a:txBody>
                    <a:bodyPr/>
                    <a:lstStyle/>
                    <a:p>
                      <a:r>
                        <a:rPr lang="en-US" sz="1100"/>
                        <a:t>'C’: 1, '</a:t>
                      </a:r>
                      <a:r>
                        <a:rPr lang="en-US" sz="1100" err="1"/>
                        <a:t>decision_function_shape</a:t>
                      </a:r>
                      <a:r>
                        <a:rPr lang="en-US" sz="1100"/>
                        <a:t>': '</a:t>
                      </a:r>
                      <a:r>
                        <a:rPr lang="en-US" sz="1100" err="1"/>
                        <a:t>ovo</a:t>
                      </a:r>
                      <a:r>
                        <a:rPr lang="en-US" sz="1100"/>
                        <a:t>'</a:t>
                      </a:r>
                      <a:endParaRPr lang="en-US" sz="11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85175892"/>
                  </a:ext>
                </a:extLst>
              </a:tr>
              <a:tr h="182880">
                <a:tc>
                  <a:txBody>
                    <a:bodyPr/>
                    <a:lstStyle/>
                    <a:p>
                      <a:pPr algn="ctr"/>
                      <a:r>
                        <a:rPr lang="en-US" sz="1100">
                          <a:latin typeface="Arial" panose="020B0604020202020204" pitchFamily="34" charset="0"/>
                          <a:cs typeface="Arial" panose="020B0604020202020204" pitchFamily="34" charset="0"/>
                        </a:rPr>
                        <a:t>K nearest neighbor</a:t>
                      </a:r>
                    </a:p>
                  </a:txBody>
                  <a:tcPr marL="0" marR="0" marT="0" marB="0"/>
                </a:tc>
                <a:tc>
                  <a:txBody>
                    <a:bodyPr/>
                    <a:lstStyle/>
                    <a:p>
                      <a:pPr algn="ctr"/>
                      <a:r>
                        <a:rPr lang="en-US" sz="1200" kern="1200">
                          <a:solidFill>
                            <a:schemeClr val="dk1"/>
                          </a:solidFill>
                          <a:latin typeface="+mn-lt"/>
                          <a:ea typeface="+mn-ea"/>
                          <a:cs typeface="+mn-cs"/>
                        </a:rPr>
                        <a:t>0.8508 (+/- 0.0181)</a:t>
                      </a:r>
                    </a:p>
                  </a:txBody>
                  <a:tcPr marL="0" marR="0" marT="0" marB="0"/>
                </a:tc>
                <a:tc>
                  <a:txBody>
                    <a:bodyPr/>
                    <a:lstStyle/>
                    <a:p>
                      <a:r>
                        <a:rPr lang="en-US" sz="1100" err="1"/>
                        <a:t>n_neighbors</a:t>
                      </a:r>
                      <a:r>
                        <a:rPr lang="en-US" sz="1100"/>
                        <a:t>: 11</a:t>
                      </a:r>
                      <a:endParaRPr lang="en-US" sz="11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2065481724"/>
                  </a:ext>
                </a:extLst>
              </a:tr>
              <a:tr h="182880">
                <a:tc>
                  <a:txBody>
                    <a:bodyPr/>
                    <a:lstStyle/>
                    <a:p>
                      <a:pPr algn="ctr"/>
                      <a:r>
                        <a:rPr lang="en-US" sz="1100">
                          <a:latin typeface="Arial" panose="020B0604020202020204" pitchFamily="34" charset="0"/>
                          <a:cs typeface="Arial" panose="020B0604020202020204" pitchFamily="34" charset="0"/>
                        </a:rPr>
                        <a:t>Random Forest</a:t>
                      </a:r>
                    </a:p>
                  </a:txBody>
                  <a:tcPr marL="0" marR="0" marT="0" marB="0"/>
                </a:tc>
                <a:tc>
                  <a:txBody>
                    <a:bodyPr/>
                    <a:lstStyle/>
                    <a:p>
                      <a:pPr algn="ctr"/>
                      <a:r>
                        <a:rPr lang="en-US" sz="1200" kern="1200">
                          <a:solidFill>
                            <a:schemeClr val="dk1"/>
                          </a:solidFill>
                          <a:latin typeface="+mn-lt"/>
                          <a:ea typeface="+mn-ea"/>
                          <a:cs typeface="+mn-cs"/>
                        </a:rPr>
                        <a:t>0.8597 (+/- </a:t>
                      </a:r>
                      <a:r>
                        <a:rPr lang="en-US" sz="1200"/>
                        <a:t>0.0406</a:t>
                      </a:r>
                      <a:r>
                        <a:rPr lang="en-US" sz="1200" kern="1200">
                          <a:solidFill>
                            <a:schemeClr val="dk1"/>
                          </a:solidFill>
                          <a:latin typeface="+mn-lt"/>
                          <a:ea typeface="+mn-ea"/>
                          <a:cs typeface="+mn-cs"/>
                        </a:rPr>
                        <a:t>)</a:t>
                      </a:r>
                    </a:p>
                  </a:txBody>
                  <a:tcPr marL="0" marR="0" marT="0" marB="0"/>
                </a:tc>
                <a:tc>
                  <a:txBody>
                    <a:bodyPr/>
                    <a:lstStyle/>
                    <a:p>
                      <a:r>
                        <a:rPr lang="it-IT" sz="1100"/>
                        <a:t>'criterion': 'gini', 'max_depth': 4, 'n_estimators': 300</a:t>
                      </a:r>
                      <a:endParaRPr lang="en-US" sz="11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4097700191"/>
                  </a:ext>
                </a:extLst>
              </a:tr>
              <a:tr h="237035">
                <a:tc>
                  <a:txBody>
                    <a:bodyPr/>
                    <a:lstStyle/>
                    <a:p>
                      <a:pPr algn="ctr"/>
                      <a:r>
                        <a:rPr lang="en-US" sz="1100" err="1">
                          <a:latin typeface="Arial" panose="020B0604020202020204" pitchFamily="34" charset="0"/>
                          <a:cs typeface="Arial" panose="020B0604020202020204" pitchFamily="34" charset="0"/>
                        </a:rPr>
                        <a:t>XGBoost</a:t>
                      </a:r>
                      <a:endParaRPr lang="en-US" sz="1100">
                        <a:latin typeface="Arial" panose="020B0604020202020204" pitchFamily="34" charset="0"/>
                        <a:cs typeface="Arial" panose="020B0604020202020204" pitchFamily="34" charset="0"/>
                      </a:endParaRPr>
                    </a:p>
                  </a:txBody>
                  <a:tcPr marL="0" marR="0" marT="0" marB="0"/>
                </a:tc>
                <a:tc>
                  <a:txBody>
                    <a:bodyPr/>
                    <a:lstStyle/>
                    <a:p>
                      <a:pPr algn="ctr"/>
                      <a:r>
                        <a:rPr lang="en-US" sz="1200" kern="1200">
                          <a:solidFill>
                            <a:schemeClr val="dk1"/>
                          </a:solidFill>
                          <a:latin typeface="+mn-lt"/>
                          <a:ea typeface="+mn-ea"/>
                          <a:cs typeface="+mn-cs"/>
                        </a:rPr>
                        <a:t>0.8586 (+/- </a:t>
                      </a:r>
                      <a:r>
                        <a:rPr lang="en-US" sz="1200"/>
                        <a:t>0.0397</a:t>
                      </a:r>
                      <a:r>
                        <a:rPr lang="en-US" sz="1200" kern="1200">
                          <a:solidFill>
                            <a:schemeClr val="dk1"/>
                          </a:solidFill>
                          <a:latin typeface="+mn-lt"/>
                          <a:ea typeface="+mn-ea"/>
                          <a:cs typeface="+mn-cs"/>
                        </a:rPr>
                        <a:t>)</a:t>
                      </a:r>
                    </a:p>
                  </a:txBody>
                  <a:tcPr marL="0" marR="0" marT="0" marB="0"/>
                </a:tc>
                <a:tc>
                  <a:txBody>
                    <a:bodyPr/>
                    <a:lstStyle/>
                    <a:p>
                      <a:r>
                        <a:rPr lang="en-US" sz="1100"/>
                        <a:t>'</a:t>
                      </a:r>
                      <a:r>
                        <a:rPr lang="en-US" sz="1100" err="1"/>
                        <a:t>learning_rate</a:t>
                      </a:r>
                      <a:r>
                        <a:rPr lang="en-US" sz="1100"/>
                        <a:t>': 0.01, '</a:t>
                      </a:r>
                      <a:r>
                        <a:rPr lang="en-US" sz="1100" err="1"/>
                        <a:t>max_depth</a:t>
                      </a:r>
                      <a:r>
                        <a:rPr lang="en-US" sz="1100"/>
                        <a:t>': 2, 'seed': 0</a:t>
                      </a:r>
                      <a:endParaRPr lang="en-US" sz="11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248135552"/>
                  </a:ext>
                </a:extLst>
              </a:tr>
              <a:tr h="182880">
                <a:tc>
                  <a:txBody>
                    <a:bodyPr/>
                    <a:lstStyle/>
                    <a:p>
                      <a:pPr algn="ctr"/>
                      <a:r>
                        <a:rPr lang="en-US" sz="1100">
                          <a:latin typeface="Arial" panose="020B0604020202020204" pitchFamily="34" charset="0"/>
                          <a:cs typeface="Arial" panose="020B0604020202020204" pitchFamily="34" charset="0"/>
                        </a:rPr>
                        <a:t>Decision tree</a:t>
                      </a:r>
                    </a:p>
                  </a:txBody>
                  <a:tcPr marL="0" marR="0" marT="0" marB="0"/>
                </a:tc>
                <a:tc>
                  <a:txBody>
                    <a:bodyPr/>
                    <a:lstStyle/>
                    <a:p>
                      <a:pPr algn="ctr"/>
                      <a:r>
                        <a:rPr lang="en-US" sz="1200" kern="1200">
                          <a:solidFill>
                            <a:srgbClr val="FF0000"/>
                          </a:solidFill>
                          <a:latin typeface="+mn-lt"/>
                          <a:ea typeface="+mn-ea"/>
                          <a:cs typeface="+mn-cs"/>
                        </a:rPr>
                        <a:t>0.8676 (+/- 0.0385)*</a:t>
                      </a:r>
                    </a:p>
                  </a:txBody>
                  <a:tcPr marL="0" marR="0" marT="0" marB="0"/>
                </a:tc>
                <a:tc>
                  <a:txBody>
                    <a:bodyPr/>
                    <a:lstStyle/>
                    <a:p>
                      <a:r>
                        <a:rPr lang="en-US" sz="1000"/>
                        <a:t>'criterion': '</a:t>
                      </a:r>
                      <a:r>
                        <a:rPr lang="en-US" sz="1000" err="1"/>
                        <a:t>gini</a:t>
                      </a:r>
                      <a:r>
                        <a:rPr lang="en-US" sz="1000"/>
                        <a:t>', '</a:t>
                      </a:r>
                      <a:r>
                        <a:rPr lang="en-US" sz="1000" err="1"/>
                        <a:t>max_depth</a:t>
                      </a:r>
                      <a:r>
                        <a:rPr lang="en-US" sz="1000"/>
                        <a:t>': 8, '</a:t>
                      </a:r>
                      <a:r>
                        <a:rPr lang="en-US" sz="1000" err="1"/>
                        <a:t>max_features</a:t>
                      </a:r>
                      <a:r>
                        <a:rPr lang="en-US" sz="1000"/>
                        <a:t>': 'auto', '</a:t>
                      </a:r>
                      <a:r>
                        <a:rPr lang="en-US" sz="1000" err="1"/>
                        <a:t>min_samples_leaf</a:t>
                      </a:r>
                      <a:r>
                        <a:rPr lang="en-US" sz="1000"/>
                        <a:t>': 5, '</a:t>
                      </a:r>
                      <a:r>
                        <a:rPr lang="en-US" sz="1000" err="1"/>
                        <a:t>min_samples_split</a:t>
                      </a:r>
                      <a:r>
                        <a:rPr lang="en-US" sz="1000"/>
                        <a:t>': 0.03</a:t>
                      </a:r>
                      <a:endParaRPr lang="en-US" sz="10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2015733602"/>
                  </a:ext>
                </a:extLst>
              </a:tr>
              <a:tr h="182880">
                <a:tc>
                  <a:txBody>
                    <a:bodyPr/>
                    <a:lstStyle/>
                    <a:p>
                      <a:pPr algn="ctr"/>
                      <a:r>
                        <a:rPr lang="en-US" sz="1100">
                          <a:latin typeface="Arial" panose="020B0604020202020204" pitchFamily="34" charset="0"/>
                          <a:cs typeface="Arial" panose="020B0604020202020204" pitchFamily="34" charset="0"/>
                        </a:rPr>
                        <a:t>Bagging random forest</a:t>
                      </a:r>
                    </a:p>
                  </a:txBody>
                  <a:tcPr marL="0" marR="0" marT="0" marB="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200" b="1"/>
                        <a:t>0.8608 (+/- 0.0291)**</a:t>
                      </a:r>
                      <a:endParaRPr lang="en-US" sz="1200" b="1">
                        <a:latin typeface="Arial" panose="020B0604020202020204" pitchFamily="34" charset="0"/>
                        <a:cs typeface="Arial" panose="020B0604020202020204" pitchFamily="34" charset="0"/>
                      </a:endParaRPr>
                    </a:p>
                  </a:txBody>
                  <a:tcPr marL="0" marR="0" marT="0" marB="0"/>
                </a:tc>
                <a:tc>
                  <a:txBody>
                    <a:bodyPr/>
                    <a:lstStyle/>
                    <a:p>
                      <a:r>
                        <a:rPr lang="en-US" sz="1100"/>
                        <a:t>criterion': '</a:t>
                      </a:r>
                      <a:r>
                        <a:rPr lang="en-US" sz="1100" err="1"/>
                        <a:t>gini</a:t>
                      </a:r>
                      <a:r>
                        <a:rPr lang="en-US" sz="1100"/>
                        <a:t>’, ‘</a:t>
                      </a:r>
                      <a:r>
                        <a:rPr lang="en-US" sz="1100" err="1"/>
                        <a:t>max_depth</a:t>
                      </a:r>
                      <a:r>
                        <a:rPr lang="en-US" sz="1100"/>
                        <a:t>': 5</a:t>
                      </a:r>
                      <a:endParaRPr lang="en-US" sz="11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190897717"/>
                  </a:ext>
                </a:extLst>
              </a:tr>
              <a:tr h="182880">
                <a:tc>
                  <a:txBody>
                    <a:bodyPr/>
                    <a:lstStyle/>
                    <a:p>
                      <a:pPr algn="ctr"/>
                      <a:r>
                        <a:rPr lang="en-US" sz="1100">
                          <a:latin typeface="Arial" panose="020B0604020202020204" pitchFamily="34" charset="0"/>
                          <a:cs typeface="Arial" panose="020B0604020202020204" pitchFamily="34" charset="0"/>
                        </a:rPr>
                        <a:t>Neural network</a:t>
                      </a:r>
                    </a:p>
                  </a:txBody>
                  <a:tcPr marL="0" marR="0" marT="0" marB="0"/>
                </a:tc>
                <a:tc>
                  <a:txBody>
                    <a:bodyPr/>
                    <a:lstStyle/>
                    <a:p>
                      <a:pPr algn="ctr"/>
                      <a:r>
                        <a:rPr lang="en-US" sz="1200"/>
                        <a:t>0.8530 (+/- 0.0465)</a:t>
                      </a:r>
                      <a:endParaRPr lang="en-US" sz="1200">
                        <a:latin typeface="Arial" panose="020B0604020202020204" pitchFamily="34" charset="0"/>
                        <a:cs typeface="Arial" panose="020B0604020202020204" pitchFamily="34" charset="0"/>
                      </a:endParaRPr>
                    </a:p>
                  </a:txBody>
                  <a:tcPr marL="0" marR="0" marT="0" marB="0"/>
                </a:tc>
                <a:tc>
                  <a:txBody>
                    <a:bodyPr/>
                    <a:lstStyle/>
                    <a:p>
                      <a:r>
                        <a:rPr lang="en-US" sz="1050">
                          <a:latin typeface="Arial" panose="020B0604020202020204" pitchFamily="34" charset="0"/>
                          <a:cs typeface="Arial" panose="020B0604020202020204" pitchFamily="34" charset="0"/>
                        </a:rPr>
                        <a:t>Input layer: 9, hidden 1: 8 units, hidden 2: 3 units</a:t>
                      </a:r>
                    </a:p>
                  </a:txBody>
                  <a:tcPr marL="0" marR="0" marT="0" marB="0"/>
                </a:tc>
                <a:extLst>
                  <a:ext uri="{0D108BD9-81ED-4DB2-BD59-A6C34878D82A}">
                    <a16:rowId xmlns:a16="http://schemas.microsoft.com/office/drawing/2014/main" val="2591423715"/>
                  </a:ext>
                </a:extLst>
              </a:tr>
              <a:tr h="182880">
                <a:tc>
                  <a:txBody>
                    <a:bodyPr/>
                    <a:lstStyle/>
                    <a:p>
                      <a:pPr algn="ctr"/>
                      <a:r>
                        <a:rPr lang="en-US" sz="1100" kern="1200">
                          <a:solidFill>
                            <a:schemeClr val="dk1"/>
                          </a:solidFill>
                          <a:latin typeface="Arial" panose="020B0604020202020204" pitchFamily="34" charset="0"/>
                          <a:ea typeface="+mn-ea"/>
                          <a:cs typeface="Arial" panose="020B0604020202020204" pitchFamily="34" charset="0"/>
                        </a:rPr>
                        <a:t>Voting (Hard)</a:t>
                      </a:r>
                    </a:p>
                  </a:txBody>
                  <a:tcPr marL="0" marR="0" marT="0" marB="0"/>
                </a:tc>
                <a:tc>
                  <a:txBody>
                    <a:bodyPr/>
                    <a:lstStyle/>
                    <a:p>
                      <a:pPr algn="ctr"/>
                      <a:r>
                        <a:rPr lang="en-US" sz="1200"/>
                        <a:t>0.8463 (+/- 0.0970)</a:t>
                      </a:r>
                      <a:endParaRPr lang="en-US" sz="1200">
                        <a:latin typeface="Arial" panose="020B0604020202020204" pitchFamily="34" charset="0"/>
                        <a:cs typeface="Arial" panose="020B0604020202020204" pitchFamily="34" charset="0"/>
                      </a:endParaRPr>
                    </a:p>
                  </a:txBody>
                  <a:tcPr marL="0" marR="0" marT="0" marB="0"/>
                </a:tc>
                <a:tc>
                  <a:txBody>
                    <a:bodyPr/>
                    <a:lstStyle/>
                    <a:p>
                      <a:r>
                        <a:rPr lang="en-US" sz="1100" kern="1200">
                          <a:solidFill>
                            <a:schemeClr val="dk1"/>
                          </a:solidFill>
                          <a:latin typeface="+mn-lt"/>
                          <a:ea typeface="+mn-ea"/>
                          <a:cs typeface="+mn-cs"/>
                        </a:rPr>
                        <a:t>Hard</a:t>
                      </a:r>
                    </a:p>
                  </a:txBody>
                  <a:tcPr marL="0" marR="0" marT="0" marB="0"/>
                </a:tc>
                <a:extLst>
                  <a:ext uri="{0D108BD9-81ED-4DB2-BD59-A6C34878D82A}">
                    <a16:rowId xmlns:a16="http://schemas.microsoft.com/office/drawing/2014/main" val="1446327558"/>
                  </a:ext>
                </a:extLst>
              </a:tr>
              <a:tr h="182880">
                <a:tc>
                  <a:txBody>
                    <a:bodyPr/>
                    <a:lstStyle/>
                    <a:p>
                      <a:pPr algn="ctr"/>
                      <a:r>
                        <a:rPr lang="en-US" sz="1100" kern="1200">
                          <a:solidFill>
                            <a:schemeClr val="dk1"/>
                          </a:solidFill>
                          <a:latin typeface="Arial" panose="020B0604020202020204" pitchFamily="34" charset="0"/>
                          <a:ea typeface="+mn-ea"/>
                          <a:cs typeface="Arial" panose="020B0604020202020204" pitchFamily="34" charset="0"/>
                        </a:rPr>
                        <a:t>Voting (Soft)</a:t>
                      </a:r>
                    </a:p>
                  </a:txBody>
                  <a:tcPr marL="0" marR="0" marT="0" marB="0"/>
                </a:tc>
                <a:tc>
                  <a:txBody>
                    <a:bodyPr/>
                    <a:lstStyle/>
                    <a:p>
                      <a:pPr algn="ctr"/>
                      <a:r>
                        <a:rPr lang="en-US" sz="1200"/>
                        <a:t>0.8429 (+/- 0.0887)</a:t>
                      </a:r>
                      <a:endParaRPr lang="en-US" sz="1200">
                        <a:latin typeface="Arial" panose="020B0604020202020204" pitchFamily="34" charset="0"/>
                        <a:cs typeface="Arial" panose="020B0604020202020204" pitchFamily="34" charset="0"/>
                      </a:endParaRPr>
                    </a:p>
                  </a:txBody>
                  <a:tcPr marL="0" marR="0" marT="0" marB="0"/>
                </a:tc>
                <a:tc>
                  <a:txBody>
                    <a:bodyPr/>
                    <a:lstStyle/>
                    <a:p>
                      <a:r>
                        <a:rPr lang="en-US" sz="1100" kern="1200">
                          <a:solidFill>
                            <a:schemeClr val="dk1"/>
                          </a:solidFill>
                          <a:latin typeface="+mn-lt"/>
                          <a:ea typeface="+mn-ea"/>
                          <a:cs typeface="+mn-cs"/>
                        </a:rPr>
                        <a:t>Soft</a:t>
                      </a:r>
                    </a:p>
                  </a:txBody>
                  <a:tcPr marL="0" marR="0" marT="0" marB="0"/>
                </a:tc>
                <a:extLst>
                  <a:ext uri="{0D108BD9-81ED-4DB2-BD59-A6C34878D82A}">
                    <a16:rowId xmlns:a16="http://schemas.microsoft.com/office/drawing/2014/main" val="1858079468"/>
                  </a:ext>
                </a:extLst>
              </a:tr>
            </a:tbl>
          </a:graphicData>
        </a:graphic>
      </p:graphicFrame>
      <p:pic>
        <p:nvPicPr>
          <p:cNvPr id="4" name="Picture 3">
            <a:extLst>
              <a:ext uri="{FF2B5EF4-FFF2-40B4-BE49-F238E27FC236}">
                <a16:creationId xmlns:a16="http://schemas.microsoft.com/office/drawing/2014/main" id="{3E61A0FB-E55D-4963-AF0E-32EE371B9728}"/>
              </a:ext>
            </a:extLst>
          </p:cNvPr>
          <p:cNvPicPr>
            <a:picLocks noChangeAspect="1"/>
          </p:cNvPicPr>
          <p:nvPr/>
        </p:nvPicPr>
        <p:blipFill>
          <a:blip r:embed="rId2"/>
          <a:stretch>
            <a:fillRect/>
          </a:stretch>
        </p:blipFill>
        <p:spPr>
          <a:xfrm>
            <a:off x="625143" y="1070098"/>
            <a:ext cx="7893714" cy="880703"/>
          </a:xfrm>
          <a:prstGeom prst="rect">
            <a:avLst/>
          </a:prstGeom>
        </p:spPr>
      </p:pic>
      <p:sp>
        <p:nvSpPr>
          <p:cNvPr id="5" name="Rectangle 4">
            <a:extLst>
              <a:ext uri="{FF2B5EF4-FFF2-40B4-BE49-F238E27FC236}">
                <a16:creationId xmlns:a16="http://schemas.microsoft.com/office/drawing/2014/main" id="{C44BA633-FC3B-446B-88D6-654772D36DC8}"/>
              </a:ext>
            </a:extLst>
          </p:cNvPr>
          <p:cNvSpPr/>
          <p:nvPr/>
        </p:nvSpPr>
        <p:spPr>
          <a:xfrm>
            <a:off x="1216959" y="1270747"/>
            <a:ext cx="6096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FB7F00-BC6B-4D9D-97F6-E75A37A3A650}"/>
              </a:ext>
            </a:extLst>
          </p:cNvPr>
          <p:cNvSpPr txBox="1"/>
          <p:nvPr/>
        </p:nvSpPr>
        <p:spPr>
          <a:xfrm>
            <a:off x="4467785" y="4471147"/>
            <a:ext cx="3771900" cy="430887"/>
          </a:xfrm>
          <a:prstGeom prst="rect">
            <a:avLst/>
          </a:prstGeom>
          <a:noFill/>
        </p:spPr>
        <p:txBody>
          <a:bodyPr wrap="square" rtlCol="0">
            <a:spAutoFit/>
          </a:bodyPr>
          <a:lstStyle/>
          <a:p>
            <a:r>
              <a:rPr lang="en-US" sz="1100"/>
              <a:t>* Best validation results; ** Best model on leaderboard</a:t>
            </a:r>
          </a:p>
          <a:p>
            <a:endParaRPr lang="en-US" sz="1100"/>
          </a:p>
        </p:txBody>
      </p:sp>
    </p:spTree>
    <p:extLst>
      <p:ext uri="{BB962C8B-B14F-4D97-AF65-F5344CB8AC3E}">
        <p14:creationId xmlns:p14="http://schemas.microsoft.com/office/powerpoint/2010/main" val="80506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tIns="45720" rIns="91440" bIns="45720" anchor="ctr"/>
          <a:lstStyle/>
          <a:p>
            <a:r>
              <a:rPr lang="en-US" b="0">
                <a:latin typeface="Arial"/>
                <a:cs typeface="Arial"/>
              </a:rPr>
              <a:t>Contents </a:t>
            </a:r>
            <a:endParaRPr lang="en-US">
              <a:latin typeface="Arial"/>
              <a:cs typeface="Arial"/>
            </a:endParaRPr>
          </a:p>
        </p:txBody>
      </p:sp>
      <p:sp>
        <p:nvSpPr>
          <p:cNvPr id="5" name="TextBox 4">
            <a:extLst>
              <a:ext uri="{FF2B5EF4-FFF2-40B4-BE49-F238E27FC236}">
                <a16:creationId xmlns:a16="http://schemas.microsoft.com/office/drawing/2014/main" id="{66065890-689E-4E0D-BAB7-9F4DEF4120B4}"/>
              </a:ext>
            </a:extLst>
          </p:cNvPr>
          <p:cNvSpPr txBox="1"/>
          <p:nvPr/>
        </p:nvSpPr>
        <p:spPr>
          <a:xfrm>
            <a:off x="648522" y="1611225"/>
            <a:ext cx="932688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Bahnschrift Condensed"/>
              </a:rPr>
              <a:t>1</a:t>
            </a:r>
            <a:r>
              <a:rPr lang="zh-CN" altLang="en-US" sz="2400" b="1" i="1">
                <a:latin typeface="Bahnschrift Condensed"/>
                <a:ea typeface="宋体"/>
              </a:rPr>
              <a:t>、</a:t>
            </a:r>
            <a:r>
              <a:rPr lang="en-US" altLang="zh-CN" sz="2400" b="1">
                <a:latin typeface="Rockwell"/>
                <a:ea typeface="宋体"/>
              </a:rPr>
              <a:t> </a:t>
            </a:r>
            <a:r>
              <a:rPr lang="en-US" sz="2400" b="1">
                <a:latin typeface="Times New Roman"/>
                <a:cs typeface="Times New Roman"/>
              </a:rPr>
              <a:t>Model summary and leaderboard </a:t>
            </a:r>
          </a:p>
          <a:p>
            <a:r>
              <a:rPr lang="zh-CN" altLang="en-US" sz="2400">
                <a:latin typeface="Adobe Fangsong Std R"/>
                <a:ea typeface="宋体"/>
              </a:rPr>
              <a:t>  </a:t>
            </a:r>
            <a:r>
              <a:rPr lang="en-US" sz="2400" b="1" i="1">
                <a:solidFill>
                  <a:srgbClr val="FF0000"/>
                </a:solidFill>
                <a:latin typeface="Bahnschrift Condensed"/>
              </a:rPr>
              <a:t>2</a:t>
            </a:r>
            <a:r>
              <a:rPr lang="zh-CN" altLang="en-US" sz="2400" b="1" i="1">
                <a:solidFill>
                  <a:srgbClr val="FF0000"/>
                </a:solidFill>
                <a:latin typeface="Bahnschrift Condensed"/>
                <a:ea typeface="宋体"/>
              </a:rPr>
              <a:t>、</a:t>
            </a:r>
            <a:r>
              <a:rPr lang="en-US" sz="2400" b="1">
                <a:solidFill>
                  <a:srgbClr val="FF0000"/>
                </a:solidFill>
                <a:latin typeface="Rockwell"/>
              </a:rPr>
              <a:t> </a:t>
            </a:r>
            <a:r>
              <a:rPr lang="en-US" sz="2400" b="1">
                <a:solidFill>
                  <a:srgbClr val="FF0000"/>
                </a:solidFill>
                <a:latin typeface="Times New Roman"/>
                <a:cs typeface="Times New Roman"/>
              </a:rPr>
              <a:t>Problem Definition </a:t>
            </a:r>
            <a:endParaRPr lang="en-US" altLang="zh-CN" sz="2400" b="1">
              <a:solidFill>
                <a:srgbClr val="FF0000"/>
              </a:solidFill>
              <a:latin typeface="Times New Roman"/>
              <a:ea typeface="宋体"/>
              <a:cs typeface="Times New Roman"/>
            </a:endParaRPr>
          </a:p>
          <a:p>
            <a:r>
              <a:rPr lang="zh-CN" altLang="en-US" sz="2400">
                <a:latin typeface="Adobe Fangsong Std R"/>
                <a:ea typeface="宋体"/>
              </a:rPr>
              <a:t>    </a:t>
            </a:r>
            <a:r>
              <a:rPr lang="en-US" sz="2400" b="1" i="1">
                <a:latin typeface="Bahnschrift Condensed"/>
              </a:rPr>
              <a:t>3</a:t>
            </a:r>
            <a:r>
              <a:rPr lang="zh-CN" altLang="en-US" sz="2400" b="1" i="1">
                <a:latin typeface="Bahnschrift Condensed"/>
                <a:ea typeface="宋体"/>
              </a:rPr>
              <a:t>、</a:t>
            </a:r>
            <a:r>
              <a:rPr lang="en-US" sz="2400" b="1">
                <a:latin typeface="Rockwell"/>
              </a:rPr>
              <a:t> </a:t>
            </a:r>
            <a:r>
              <a:rPr lang="en-US" sz="2400" b="1">
                <a:latin typeface="Times New Roman"/>
                <a:cs typeface="Times New Roman"/>
              </a:rPr>
              <a:t>Data understanding and wrangling</a:t>
            </a:r>
            <a:endParaRPr lang="en-US" altLang="zh-CN" sz="2400" b="1">
              <a:latin typeface="Times New Roman"/>
              <a:ea typeface="宋体" panose="02010600030101010101" pitchFamily="2" charset="-122"/>
              <a:cs typeface="Times New Roman"/>
            </a:endParaRPr>
          </a:p>
          <a:p>
            <a:r>
              <a:rPr lang="en-US" sz="2400" b="1" i="1">
                <a:latin typeface="Bahnschrift Condensed"/>
                <a:cs typeface="Times New Roman"/>
              </a:rPr>
              <a:t>       4</a:t>
            </a:r>
            <a:r>
              <a:rPr lang="zh-CN" altLang="en-US" sz="2400" b="1" i="1">
                <a:latin typeface="Bahnschrift Condensed"/>
                <a:ea typeface="宋体"/>
                <a:cs typeface="Times New Roman"/>
              </a:rPr>
              <a:t>、</a:t>
            </a:r>
            <a:r>
              <a:rPr lang="en-US" sz="2400" b="1">
                <a:latin typeface="Rockwell"/>
                <a:cs typeface="Times New Roman"/>
              </a:rPr>
              <a:t> </a:t>
            </a:r>
            <a:r>
              <a:rPr lang="en-US" sz="2400" b="1">
                <a:latin typeface="Times New Roman"/>
                <a:cs typeface="Times New Roman"/>
              </a:rPr>
              <a:t>Modelling &amp; performance evaluation</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5</a:t>
            </a:r>
            <a:r>
              <a:rPr lang="zh-CN" altLang="en-US" sz="2400" b="1">
                <a:latin typeface="Times New Roman"/>
                <a:ea typeface="宋体"/>
                <a:cs typeface="Times New Roman"/>
              </a:rPr>
              <a:t>、</a:t>
            </a:r>
            <a:r>
              <a:rPr lang="en-US" sz="2400" b="1">
                <a:latin typeface="Times New Roman"/>
                <a:ea typeface="+mn-lt"/>
                <a:cs typeface="Times New Roman"/>
              </a:rPr>
              <a:t>discussion</a:t>
            </a:r>
          </a:p>
          <a:p>
            <a:r>
              <a:rPr lang="en-US" sz="2400" b="1">
                <a:latin typeface="Times New Roman"/>
                <a:ea typeface="맑은 고딕"/>
                <a:cs typeface="Times New Roman"/>
              </a:rPr>
              <a:t>                  </a:t>
            </a:r>
            <a:r>
              <a:rPr lang="en-US" sz="2400" b="1" i="1">
                <a:latin typeface="Bahnschrift Condensed"/>
                <a:cs typeface="Times New Roman"/>
              </a:rPr>
              <a:t>6</a:t>
            </a:r>
            <a:r>
              <a:rPr lang="zh-CN" altLang="en-US" sz="2400" b="1">
                <a:latin typeface="Times New Roman"/>
                <a:ea typeface="맑은 고딕"/>
                <a:cs typeface="Times New Roman"/>
              </a:rPr>
              <a:t>、</a:t>
            </a:r>
            <a:r>
              <a:rPr lang="en-US" sz="2400" b="1">
                <a:latin typeface="Times New Roman"/>
                <a:ea typeface="맑은 고딕"/>
                <a:cs typeface="Times New Roman"/>
              </a:rPr>
              <a:t>Final words</a:t>
            </a:r>
          </a:p>
        </p:txBody>
      </p:sp>
    </p:spTree>
    <p:extLst>
      <p:ext uri="{BB962C8B-B14F-4D97-AF65-F5344CB8AC3E}">
        <p14:creationId xmlns:p14="http://schemas.microsoft.com/office/powerpoint/2010/main" val="198154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C1CB-E2A0-471A-A15F-C16AF0B76C24}"/>
              </a:ext>
            </a:extLst>
          </p:cNvPr>
          <p:cNvSpPr>
            <a:spLocks noGrp="1"/>
          </p:cNvSpPr>
          <p:nvPr>
            <p:ph type="title"/>
          </p:nvPr>
        </p:nvSpPr>
        <p:spPr/>
        <p:txBody>
          <a:bodyPr lIns="91440" tIns="45720" rIns="91440" bIns="45720" anchor="ctr"/>
          <a:lstStyle/>
          <a:p>
            <a:r>
              <a:rPr lang="en-US">
                <a:latin typeface="Arial"/>
                <a:cs typeface="Arial"/>
              </a:rPr>
              <a:t>Problem Definition</a:t>
            </a:r>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7422EA4-0EFD-4017-B9C9-BC625DA39FD1}"/>
                  </a:ext>
                </a:extLst>
              </p:cNvPr>
              <p:cNvSpPr>
                <a:spLocks noGrp="1"/>
              </p:cNvSpPr>
              <p:nvPr>
                <p:ph idx="10"/>
              </p:nvPr>
            </p:nvSpPr>
            <p:spPr>
              <a:xfrm>
                <a:off x="1247" y="1391142"/>
                <a:ext cx="8801744" cy="3712017"/>
              </a:xfrm>
            </p:spPr>
            <p:txBody>
              <a:bodyPr lIns="396000" tIns="45720" rIns="91440" bIns="45720" anchor="t"/>
              <a:lstStyle/>
              <a:p>
                <a:pPr marL="285750" indent="-285750" latinLnBrk="0">
                  <a:lnSpc>
                    <a:spcPct val="150000"/>
                  </a:lnSpc>
                  <a:buFont typeface="Arial,Sans-Serif" pitchFamily="34" charset="0"/>
                  <a:buChar char="•"/>
                </a:pPr>
                <a:r>
                  <a:rPr lang="en-US" b="1" dirty="0">
                    <a:latin typeface="Arial"/>
                    <a:ea typeface="Malgun Gothic"/>
                    <a:cs typeface="Arial"/>
                  </a:rPr>
                  <a:t>Motivation: </a:t>
                </a:r>
                <a:r>
                  <a:rPr lang="en-US" dirty="0">
                    <a:latin typeface="Arial"/>
                    <a:ea typeface="Malgun Gothic"/>
                    <a:cs typeface="Arial"/>
                  </a:rPr>
                  <a:t>While a few causes such as bad choice of materials, shortage of lifeboats and poor designs of the water compartments have been discussed, </a:t>
                </a:r>
                <a:r>
                  <a:rPr lang="en-US" b="1" dirty="0">
                    <a:solidFill>
                      <a:srgbClr val="FF0000"/>
                    </a:solidFill>
                    <a:latin typeface="Arial"/>
                    <a:ea typeface="Malgun Gothic"/>
                    <a:cs typeface="Arial"/>
                  </a:rPr>
                  <a:t>hidden survival logic and patterns </a:t>
                </a:r>
                <a:r>
                  <a:rPr lang="en-US" dirty="0">
                    <a:latin typeface="Arial"/>
                    <a:ea typeface="Malgun Gothic"/>
                    <a:cs typeface="Arial"/>
                  </a:rPr>
                  <a:t>evidenced in data could lead to better understanding of the disaster and learn from it.</a:t>
                </a:r>
              </a:p>
              <a:p>
                <a:pPr marL="285750" indent="-285750" latinLnBrk="0">
                  <a:lnSpc>
                    <a:spcPct val="150000"/>
                  </a:lnSpc>
                  <a:buFont typeface="Arial,Sans-Serif" pitchFamily="34" charset="0"/>
                  <a:buChar char="•"/>
                </a:pPr>
                <a:r>
                  <a:rPr lang="en-US" b="1" dirty="0">
                    <a:solidFill>
                      <a:srgbClr val="404040"/>
                    </a:solidFill>
                    <a:latin typeface="Arial"/>
                    <a:ea typeface="Malgun Gothic"/>
                    <a:cs typeface="Arial"/>
                  </a:rPr>
                  <a:t>Formal Definition with notations: </a:t>
                </a:r>
                <a:r>
                  <a:rPr lang="en-US" dirty="0">
                    <a:solidFill>
                      <a:srgbClr val="404040"/>
                    </a:solidFill>
                    <a:latin typeface="Arial"/>
                    <a:ea typeface="Malgun Gothic"/>
                    <a:cs typeface="Arial"/>
                  </a:rPr>
                  <a:t>Given a series of N passenger details </a:t>
                </a:r>
                <a:r>
                  <a:rPr lang="en-US" dirty="0">
                    <a:latin typeface="Arial"/>
                    <a:ea typeface="Malgun Gothic"/>
                    <a:cs typeface="Arial"/>
                  </a:rPr>
                  <a:t>(</a:t>
                </a:r>
                <a14:m>
                  <m:oMath xmlns:m="http://schemas.openxmlformats.org/officeDocument/2006/math">
                    <m:sSub>
                      <m:sSubPr>
                        <m:ctrlPr>
                          <a:rPr lang="en-US" altLang="zh-CN" i="1" dirty="0" smtClean="0">
                            <a:latin typeface="Cambria Math" panose="02040503050406030204" pitchFamily="18" charset="0"/>
                            <a:ea typeface="Malgun Gothic"/>
                            <a:cs typeface="Arial"/>
                          </a:rPr>
                        </m:ctrlPr>
                      </m:sSubPr>
                      <m:e>
                        <m:r>
                          <a:rPr lang="en-US" altLang="zh-CN" b="0" i="1" dirty="0" smtClean="0">
                            <a:latin typeface="Cambria Math" panose="02040503050406030204" pitchFamily="18" charset="0"/>
                            <a:ea typeface="Malgun Gothic"/>
                            <a:cs typeface="Arial"/>
                          </a:rPr>
                          <m:t>𝑥</m:t>
                        </m:r>
                      </m:e>
                      <m:sub>
                        <m:r>
                          <a:rPr lang="en-US" altLang="zh-CN" b="0" i="1" dirty="0" smtClean="0">
                            <a:latin typeface="Cambria Math" panose="02040503050406030204" pitchFamily="18" charset="0"/>
                            <a:ea typeface="Malgun Gothic"/>
                            <a:cs typeface="Arial"/>
                          </a:rPr>
                          <m:t>1</m:t>
                        </m:r>
                      </m:sub>
                    </m:sSub>
                  </m:oMath>
                </a14:m>
                <a:r>
                  <a:rPr lang="en-US" dirty="0">
                    <a:latin typeface="Arial"/>
                    <a:ea typeface="Malgun Gothic"/>
                    <a:cs typeface="Arial"/>
                  </a:rPr>
                  <a:t>, </a:t>
                </a:r>
                <a14:m>
                  <m:oMath xmlns:m="http://schemas.openxmlformats.org/officeDocument/2006/math">
                    <m:sSub>
                      <m:sSubPr>
                        <m:ctrlPr>
                          <a:rPr lang="en-US" altLang="zh-CN" i="1" dirty="0">
                            <a:latin typeface="Cambria Math" panose="02040503050406030204" pitchFamily="18" charset="0"/>
                            <a:ea typeface="Malgun Gothic"/>
                            <a:cs typeface="Arial"/>
                          </a:rPr>
                        </m:ctrlPr>
                      </m:sSubPr>
                      <m:e>
                        <m:r>
                          <a:rPr lang="en-US" altLang="zh-CN" b="0" i="1" dirty="0" smtClean="0">
                            <a:latin typeface="Cambria Math" panose="02040503050406030204" pitchFamily="18" charset="0"/>
                            <a:ea typeface="Malgun Gothic"/>
                            <a:cs typeface="Arial"/>
                          </a:rPr>
                          <m:t>𝑦</m:t>
                        </m:r>
                      </m:e>
                      <m:sub>
                        <m:r>
                          <a:rPr lang="en-US" altLang="zh-CN" b="0" i="1" dirty="0" smtClean="0">
                            <a:latin typeface="Cambria Math" panose="02040503050406030204" pitchFamily="18" charset="0"/>
                            <a:ea typeface="Malgun Gothic"/>
                            <a:cs typeface="Arial"/>
                          </a:rPr>
                          <m:t>1</m:t>
                        </m:r>
                      </m:sub>
                    </m:sSub>
                  </m:oMath>
                </a14:m>
                <a:r>
                  <a:rPr lang="en-US" dirty="0">
                    <a:latin typeface="Arial"/>
                    <a:ea typeface="Malgun Gothic"/>
                    <a:cs typeface="Arial"/>
                  </a:rPr>
                  <a:t>), . . . ,(</a:t>
                </a:r>
                <a14:m>
                  <m:oMath xmlns:m="http://schemas.openxmlformats.org/officeDocument/2006/math">
                    <m:sSub>
                      <m:sSubPr>
                        <m:ctrlPr>
                          <a:rPr lang="en-US" altLang="zh-CN" i="1" dirty="0">
                            <a:latin typeface="Cambria Math" panose="02040503050406030204" pitchFamily="18" charset="0"/>
                            <a:ea typeface="Malgun Gothic"/>
                            <a:cs typeface="Arial"/>
                          </a:rPr>
                        </m:ctrlPr>
                      </m:sSubPr>
                      <m:e>
                        <m:r>
                          <a:rPr lang="en-US" altLang="zh-CN" b="0" i="1" dirty="0" smtClean="0">
                            <a:latin typeface="Cambria Math" panose="02040503050406030204" pitchFamily="18" charset="0"/>
                            <a:ea typeface="Malgun Gothic"/>
                            <a:cs typeface="Arial"/>
                          </a:rPr>
                          <m:t>𝑥</m:t>
                        </m:r>
                      </m:e>
                      <m:sub>
                        <m:r>
                          <a:rPr lang="en-US" altLang="zh-CN" b="0" i="1" dirty="0" smtClean="0">
                            <a:latin typeface="Cambria Math" panose="02040503050406030204" pitchFamily="18" charset="0"/>
                            <a:ea typeface="Malgun Gothic"/>
                            <a:cs typeface="Arial"/>
                          </a:rPr>
                          <m:t>𝑁</m:t>
                        </m:r>
                      </m:sub>
                    </m:sSub>
                  </m:oMath>
                </a14:m>
                <a:r>
                  <a:rPr lang="en-US" dirty="0">
                    <a:latin typeface="Arial"/>
                    <a:ea typeface="Malgun Gothic"/>
                    <a:cs typeface="Arial"/>
                  </a:rPr>
                  <a:t>, </a:t>
                </a:r>
                <a14:m>
                  <m:oMath xmlns:m="http://schemas.openxmlformats.org/officeDocument/2006/math">
                    <m:sSub>
                      <m:sSubPr>
                        <m:ctrlPr>
                          <a:rPr lang="en-US" altLang="zh-CN" i="1" dirty="0">
                            <a:latin typeface="Cambria Math" panose="02040503050406030204" pitchFamily="18" charset="0"/>
                            <a:ea typeface="Malgun Gothic"/>
                            <a:cs typeface="Arial"/>
                          </a:rPr>
                        </m:ctrlPr>
                      </m:sSubPr>
                      <m:e>
                        <m:r>
                          <a:rPr lang="en-US" altLang="zh-CN" i="1" dirty="0">
                            <a:latin typeface="Cambria Math" panose="02040503050406030204" pitchFamily="18" charset="0"/>
                            <a:ea typeface="Malgun Gothic"/>
                            <a:cs typeface="Arial"/>
                          </a:rPr>
                          <m:t>𝑦</m:t>
                        </m:r>
                      </m:e>
                      <m:sub>
                        <m:r>
                          <a:rPr lang="en-US" altLang="zh-CN" b="0" i="1" dirty="0" smtClean="0">
                            <a:latin typeface="Cambria Math" panose="02040503050406030204" pitchFamily="18" charset="0"/>
                            <a:ea typeface="Malgun Gothic"/>
                            <a:cs typeface="Arial"/>
                          </a:rPr>
                          <m:t>𝑁</m:t>
                        </m:r>
                      </m:sub>
                    </m:sSub>
                  </m:oMath>
                </a14:m>
                <a:r>
                  <a:rPr lang="en-US" dirty="0">
                    <a:latin typeface="Arial"/>
                    <a:ea typeface="Malgun Gothic"/>
                    <a:cs typeface="Arial"/>
                  </a:rPr>
                  <a:t>), where </a:t>
                </a:r>
                <a14:m>
                  <m:oMath xmlns:m="http://schemas.openxmlformats.org/officeDocument/2006/math">
                    <m:sSub>
                      <m:sSubPr>
                        <m:ctrlPr>
                          <a:rPr lang="en-US" altLang="zh-CN" i="1" dirty="0">
                            <a:latin typeface="Cambria Math" panose="02040503050406030204" pitchFamily="18" charset="0"/>
                            <a:ea typeface="Malgun Gothic"/>
                            <a:cs typeface="Arial"/>
                          </a:rPr>
                        </m:ctrlPr>
                      </m:sSubPr>
                      <m:e>
                        <m:r>
                          <a:rPr lang="en-US" altLang="zh-CN" i="1" dirty="0">
                            <a:latin typeface="Cambria Math" panose="02040503050406030204" pitchFamily="18" charset="0"/>
                            <a:ea typeface="Malgun Gothic"/>
                            <a:cs typeface="Arial"/>
                          </a:rPr>
                          <m:t>𝑦</m:t>
                        </m:r>
                      </m:e>
                      <m:sub>
                        <m:r>
                          <a:rPr lang="en-US" altLang="zh-CN" i="1" dirty="0">
                            <a:latin typeface="Cambria Math" panose="02040503050406030204" pitchFamily="18" charset="0"/>
                            <a:ea typeface="Malgun Gothic"/>
                            <a:cs typeface="Arial"/>
                          </a:rPr>
                          <m:t>1</m:t>
                        </m:r>
                      </m:sub>
                    </m:sSub>
                  </m:oMath>
                </a14:m>
                <a:r>
                  <a:rPr lang="en-US" dirty="0">
                    <a:latin typeface="Arial"/>
                    <a:ea typeface="Malgun Gothic"/>
                    <a:cs typeface="Arial"/>
                  </a:rPr>
                  <a:t> ∈ {0, 1}, learn a set of </a:t>
                </a:r>
                <a:r>
                  <a:rPr lang="en-US" b="1" dirty="0">
                    <a:solidFill>
                      <a:srgbClr val="FF0000"/>
                    </a:solidFill>
                    <a:latin typeface="Arial"/>
                    <a:ea typeface="Malgun Gothic"/>
                    <a:cs typeface="Arial"/>
                  </a:rPr>
                  <a:t>binary</a:t>
                </a:r>
                <a:r>
                  <a:rPr lang="en-US" dirty="0">
                    <a:latin typeface="Arial"/>
                    <a:ea typeface="Malgun Gothic"/>
                    <a:cs typeface="Arial"/>
                  </a:rPr>
                  <a:t> classifiers that assign an effective survival label </a:t>
                </a:r>
                <a14:m>
                  <m:oMath xmlns:m="http://schemas.openxmlformats.org/officeDocument/2006/math">
                    <m:acc>
                      <m:accPr>
                        <m:chr m:val="̂"/>
                        <m:ctrlPr>
                          <a:rPr lang="en-US" altLang="zh-CN" b="0" i="1" dirty="0" smtClean="0">
                            <a:latin typeface="Cambria Math" panose="02040503050406030204" pitchFamily="18" charset="0"/>
                            <a:ea typeface="Malgun Gothic"/>
                            <a:cs typeface="Arial"/>
                          </a:rPr>
                        </m:ctrlPr>
                      </m:accPr>
                      <m:e>
                        <m:r>
                          <a:rPr lang="en-US" altLang="zh-CN" b="0" i="1" dirty="0" smtClean="0">
                            <a:latin typeface="Cambria Math" panose="02040503050406030204" pitchFamily="18" charset="0"/>
                            <a:ea typeface="Malgun Gothic"/>
                            <a:cs typeface="Arial"/>
                          </a:rPr>
                          <m:t>𝐿</m:t>
                        </m:r>
                      </m:e>
                    </m:acc>
                    <m:r>
                      <a:rPr lang="en-US" altLang="zh-CN" b="0" i="0" dirty="0" smtClean="0">
                        <a:latin typeface="Cambria Math" panose="02040503050406030204" pitchFamily="18" charset="0"/>
                        <a:ea typeface="Malgun Gothic"/>
                        <a:cs typeface="Arial"/>
                      </a:rPr>
                      <m:t>(</m:t>
                    </m:r>
                    <m:sSub>
                      <m:sSubPr>
                        <m:ctrlPr>
                          <a:rPr lang="en-US" altLang="zh-CN" i="1" dirty="0">
                            <a:latin typeface="Cambria Math" panose="02040503050406030204" pitchFamily="18" charset="0"/>
                            <a:ea typeface="Malgun Gothic"/>
                            <a:cs typeface="Arial"/>
                          </a:rPr>
                        </m:ctrlPr>
                      </m:sSubPr>
                      <m:e>
                        <m:r>
                          <a:rPr lang="en-US" altLang="zh-CN" i="1" dirty="0">
                            <a:latin typeface="Cambria Math" panose="02040503050406030204" pitchFamily="18" charset="0"/>
                            <a:ea typeface="Malgun Gothic"/>
                            <a:cs typeface="Arial"/>
                          </a:rPr>
                          <m:t>𝑥</m:t>
                        </m:r>
                      </m:e>
                      <m:sub>
                        <m:r>
                          <a:rPr lang="en-US" altLang="zh-CN" i="1" dirty="0">
                            <a:latin typeface="Cambria Math" panose="02040503050406030204" pitchFamily="18" charset="0"/>
                            <a:ea typeface="Malgun Gothic"/>
                            <a:cs typeface="Arial"/>
                          </a:rPr>
                          <m:t>𝑖</m:t>
                        </m:r>
                      </m:sub>
                    </m:sSub>
                    <m:r>
                      <a:rPr lang="en-US" altLang="zh-CN" b="0" i="1" dirty="0" smtClean="0">
                        <a:latin typeface="Cambria Math" panose="02040503050406030204" pitchFamily="18" charset="0"/>
                        <a:ea typeface="Malgun Gothic"/>
                        <a:cs typeface="Arial"/>
                      </a:rPr>
                      <m:t>)</m:t>
                    </m:r>
                  </m:oMath>
                </a14:m>
                <a:r>
                  <a:rPr lang="en-US" dirty="0">
                    <a:latin typeface="Arial"/>
                    <a:ea typeface="Malgun Gothic"/>
                    <a:cs typeface="Arial"/>
                  </a:rPr>
                  <a:t> ∈ {0, 1} that minimizes a certain loss function </a:t>
                </a:r>
                <a:r>
                  <a:rPr lang="en-US" b="1" i="1" dirty="0">
                    <a:latin typeface="Arial"/>
                    <a:ea typeface="Malgun Gothic"/>
                    <a:cs typeface="Arial"/>
                  </a:rPr>
                  <a:t>Loss</a:t>
                </a:r>
                <a:r>
                  <a:rPr lang="en-US" dirty="0">
                    <a:latin typeface="Arial"/>
                    <a:ea typeface="Malgun Gothic"/>
                    <a:cs typeface="Arial"/>
                  </a:rPr>
                  <a:t>(</a:t>
                </a:r>
                <a14:m>
                  <m:oMath xmlns:m="http://schemas.openxmlformats.org/officeDocument/2006/math">
                    <m:sSub>
                      <m:sSubPr>
                        <m:ctrlPr>
                          <a:rPr lang="en-US" altLang="zh-CN" i="1" dirty="0">
                            <a:latin typeface="Cambria Math" panose="02040503050406030204" pitchFamily="18" charset="0"/>
                            <a:ea typeface="Malgun Gothic"/>
                            <a:cs typeface="Arial"/>
                          </a:rPr>
                        </m:ctrlPr>
                      </m:sSubPr>
                      <m:e>
                        <m:r>
                          <a:rPr lang="en-US" altLang="zh-CN" i="1" dirty="0">
                            <a:latin typeface="Cambria Math" panose="02040503050406030204" pitchFamily="18" charset="0"/>
                            <a:ea typeface="Malgun Gothic"/>
                            <a:cs typeface="Arial"/>
                          </a:rPr>
                          <m:t>𝑦</m:t>
                        </m:r>
                      </m:e>
                      <m:sub>
                        <m:r>
                          <a:rPr lang="en-US" altLang="zh-CN" i="1" dirty="0">
                            <a:latin typeface="Cambria Math" panose="02040503050406030204" pitchFamily="18" charset="0"/>
                            <a:ea typeface="Malgun Gothic"/>
                            <a:cs typeface="Arial"/>
                          </a:rPr>
                          <m:t>𝑁</m:t>
                        </m:r>
                      </m:sub>
                    </m:sSub>
                  </m:oMath>
                </a14:m>
                <a:r>
                  <a:rPr lang="en-US" dirty="0">
                    <a:latin typeface="Arial"/>
                    <a:ea typeface="Malgun Gothic"/>
                    <a:cs typeface="Arial"/>
                  </a:rPr>
                  <a:t>,</a:t>
                </a:r>
                <a:r>
                  <a:rPr lang="en-US" altLang="zh-CN" dirty="0">
                    <a:ea typeface="Malgun Gothic"/>
                    <a:cs typeface="Arial"/>
                  </a:rPr>
                  <a:t> </a:t>
                </a:r>
                <a14:m>
                  <m:oMath xmlns:m="http://schemas.openxmlformats.org/officeDocument/2006/math">
                    <m:acc>
                      <m:accPr>
                        <m:chr m:val="̂"/>
                        <m:ctrlPr>
                          <a:rPr lang="en-US" altLang="zh-CN" i="1" dirty="0">
                            <a:latin typeface="Cambria Math" panose="02040503050406030204" pitchFamily="18" charset="0"/>
                            <a:ea typeface="Malgun Gothic"/>
                            <a:cs typeface="Arial"/>
                          </a:rPr>
                        </m:ctrlPr>
                      </m:accPr>
                      <m:e>
                        <m:r>
                          <a:rPr lang="en-US" altLang="zh-CN" i="1" dirty="0">
                            <a:latin typeface="Cambria Math" panose="02040503050406030204" pitchFamily="18" charset="0"/>
                            <a:ea typeface="Malgun Gothic"/>
                            <a:cs typeface="Arial"/>
                          </a:rPr>
                          <m:t>𝐿</m:t>
                        </m:r>
                      </m:e>
                    </m:acc>
                    <m:r>
                      <a:rPr lang="en-US" altLang="zh-CN" dirty="0">
                        <a:latin typeface="Cambria Math" panose="02040503050406030204" pitchFamily="18" charset="0"/>
                        <a:ea typeface="Malgun Gothic"/>
                        <a:cs typeface="Arial"/>
                      </a:rPr>
                      <m:t>(</m:t>
                    </m:r>
                    <m:sSub>
                      <m:sSubPr>
                        <m:ctrlPr>
                          <a:rPr lang="en-US" altLang="zh-CN" i="1" dirty="0">
                            <a:latin typeface="Cambria Math" panose="02040503050406030204" pitchFamily="18" charset="0"/>
                            <a:ea typeface="Malgun Gothic"/>
                            <a:cs typeface="Arial"/>
                          </a:rPr>
                        </m:ctrlPr>
                      </m:sSubPr>
                      <m:e>
                        <m:r>
                          <a:rPr lang="en-US" altLang="zh-CN" i="1" dirty="0">
                            <a:latin typeface="Cambria Math" panose="02040503050406030204" pitchFamily="18" charset="0"/>
                            <a:ea typeface="Malgun Gothic"/>
                            <a:cs typeface="Arial"/>
                          </a:rPr>
                          <m:t>𝑥</m:t>
                        </m:r>
                      </m:e>
                      <m:sub>
                        <m:r>
                          <a:rPr lang="en-US" altLang="zh-CN" i="1" dirty="0">
                            <a:latin typeface="Cambria Math" panose="02040503050406030204" pitchFamily="18" charset="0"/>
                            <a:ea typeface="Malgun Gothic"/>
                            <a:cs typeface="Arial"/>
                          </a:rPr>
                          <m:t>𝑖</m:t>
                        </m:r>
                      </m:sub>
                    </m:sSub>
                    <m:r>
                      <a:rPr lang="en-US" altLang="zh-CN" i="1" dirty="0">
                        <a:latin typeface="Cambria Math" panose="02040503050406030204" pitchFamily="18" charset="0"/>
                        <a:ea typeface="Malgun Gothic"/>
                        <a:cs typeface="Arial"/>
                      </a:rPr>
                      <m:t>) </m:t>
                    </m:r>
                  </m:oMath>
                </a14:m>
                <a:r>
                  <a:rPr lang="en-US" dirty="0">
                    <a:latin typeface="Arial"/>
                    <a:ea typeface="Malgun Gothic"/>
                    <a:cs typeface="Arial"/>
                  </a:rPr>
                  <a:t>)and yields high prediction accuracy</a:t>
                </a:r>
                <a:endParaRPr lang="en-US" dirty="0">
                  <a:solidFill>
                    <a:srgbClr val="404040"/>
                  </a:solidFill>
                  <a:latin typeface="Arial"/>
                  <a:ea typeface="Malgun Gothic"/>
                  <a:cs typeface="Arial"/>
                </a:endParaRPr>
              </a:p>
              <a:p>
                <a:pPr marL="285750" indent="-285750">
                  <a:lnSpc>
                    <a:spcPct val="150000"/>
                  </a:lnSpc>
                  <a:buChar char="•"/>
                </a:pPr>
                <a:r>
                  <a:rPr lang="en-US" b="1" dirty="0">
                    <a:latin typeface="Arial"/>
                    <a:cs typeface="Arial"/>
                  </a:rPr>
                  <a:t>Objective:</a:t>
                </a:r>
                <a:endParaRPr lang="en-US" b="1" dirty="0"/>
              </a:p>
              <a:p>
                <a:pPr marL="742950" indent="-285750" latinLnBrk="0">
                  <a:lnSpc>
                    <a:spcPct val="150000"/>
                  </a:lnSpc>
                  <a:buChar char="–"/>
                </a:pPr>
                <a:r>
                  <a:rPr lang="en-US" b="1" dirty="0">
                    <a:latin typeface="Arial"/>
                    <a:ea typeface="Malgun Gothic"/>
                    <a:cs typeface="Arial"/>
                  </a:rPr>
                  <a:t>Learn from disaster</a:t>
                </a:r>
                <a:r>
                  <a:rPr lang="en-US" dirty="0">
                    <a:latin typeface="Arial"/>
                    <a:ea typeface="Malgun Gothic"/>
                    <a:cs typeface="Arial"/>
                  </a:rPr>
                  <a:t>: achieve the highest prediction accuracy on passenger survival on test data with both classical and advanced machine learning models and techniques;</a:t>
                </a:r>
              </a:p>
              <a:p>
                <a:pPr lvl="1" latinLnBrk="0">
                  <a:lnSpc>
                    <a:spcPct val="150000"/>
                  </a:lnSpc>
                </a:pPr>
                <a:r>
                  <a:rPr lang="en-US" sz="1400" b="1" dirty="0">
                    <a:solidFill>
                      <a:schemeClr val="tx1">
                        <a:lumMod val="75000"/>
                        <a:lumOff val="25000"/>
                      </a:schemeClr>
                    </a:solidFill>
                    <a:latin typeface="Arial"/>
                    <a:ea typeface="Malgun Gothic"/>
                    <a:cs typeface="Arial"/>
                  </a:rPr>
                  <a:t>Learn from classifiers</a:t>
                </a:r>
                <a:r>
                  <a:rPr lang="en-US" sz="1400" dirty="0">
                    <a:solidFill>
                      <a:schemeClr val="tx1">
                        <a:lumMod val="75000"/>
                        <a:lumOff val="25000"/>
                      </a:schemeClr>
                    </a:solidFill>
                    <a:latin typeface="Arial"/>
                    <a:ea typeface="Malgun Gothic"/>
                    <a:cs typeface="Arial"/>
                  </a:rPr>
                  <a:t>: Leverage multiple techniques to choose fine-tuned parameters, visualize and interpret classification results</a:t>
                </a:r>
              </a:p>
              <a:p>
                <a:pPr lvl="1" indent="-285750"/>
                <a:endParaRPr lang="en-US" sz="900" dirty="0">
                  <a:solidFill>
                    <a:srgbClr val="000000"/>
                  </a:solidFill>
                  <a:latin typeface="맑은 고딕"/>
                  <a:ea typeface="맑은 고딕"/>
                  <a:cs typeface="Arial"/>
                </a:endParaRPr>
              </a:p>
              <a:p>
                <a:pPr lvl="1"/>
                <a:endParaRPr lang="en-US" sz="900" dirty="0">
                  <a:solidFill>
                    <a:srgbClr val="000000"/>
                  </a:solidFill>
                  <a:latin typeface="맑은 고딕"/>
                  <a:ea typeface="맑은 고딕"/>
                  <a:cs typeface="Arial"/>
                </a:endParaRPr>
              </a:p>
              <a:p>
                <a:pPr marL="1028700" lvl="1">
                  <a:buChar char="•"/>
                </a:pPr>
                <a:endParaRPr lang="en-US" sz="900" dirty="0">
                  <a:solidFill>
                    <a:srgbClr val="404040"/>
                  </a:solidFill>
                  <a:latin typeface="Arial"/>
                  <a:ea typeface="맑은 고딕"/>
                  <a:cs typeface="Arial"/>
                </a:endParaRPr>
              </a:p>
              <a:p>
                <a:pPr marL="1028700" lvl="1">
                  <a:buChar char="•"/>
                </a:pPr>
                <a:endParaRPr lang="en-US" dirty="0">
                  <a:solidFill>
                    <a:srgbClr val="000000"/>
                  </a:solidFill>
                  <a:latin typeface="맑은 고딕"/>
                  <a:ea typeface="맑은 고딕"/>
                </a:endParaRPr>
              </a:p>
              <a:p>
                <a:endParaRPr lang="en-US" dirty="0">
                  <a:solidFill>
                    <a:srgbClr val="404040"/>
                  </a:solidFill>
                  <a:ea typeface="맑은 고딕"/>
                </a:endParaRPr>
              </a:p>
            </p:txBody>
          </p:sp>
        </mc:Choice>
        <mc:Fallback xmlns="">
          <p:sp>
            <p:nvSpPr>
              <p:cNvPr id="4" name="Content Placeholder 3">
                <a:extLst>
                  <a:ext uri="{FF2B5EF4-FFF2-40B4-BE49-F238E27FC236}">
                    <a16:creationId xmlns:a16="http://schemas.microsoft.com/office/drawing/2014/main" id="{F7422EA4-0EFD-4017-B9C9-BC625DA39FD1}"/>
                  </a:ext>
                </a:extLst>
              </p:cNvPr>
              <p:cNvSpPr>
                <a:spLocks noGrp="1" noRot="1" noChangeAspect="1" noMove="1" noResize="1" noEditPoints="1" noAdjustHandles="1" noChangeArrowheads="1" noChangeShapeType="1" noTextEdit="1"/>
              </p:cNvSpPr>
              <p:nvPr>
                <p:ph idx="10"/>
              </p:nvPr>
            </p:nvSpPr>
            <p:spPr>
              <a:xfrm>
                <a:off x="1247" y="1391142"/>
                <a:ext cx="8801744" cy="3712017"/>
              </a:xfrm>
              <a:blipFill>
                <a:blip r:embed="rId2"/>
                <a:stretch>
                  <a:fillRect r="-554" b="-3120"/>
                </a:stretch>
              </a:blipFill>
            </p:spPr>
            <p:txBody>
              <a:bodyPr/>
              <a:lstStyle/>
              <a:p>
                <a:r>
                  <a:rPr lang="en-US">
                    <a:noFill/>
                  </a:rPr>
                  <a:t> </a:t>
                </a:r>
              </a:p>
            </p:txBody>
          </p:sp>
        </mc:Fallback>
      </mc:AlternateContent>
    </p:spTree>
    <p:extLst>
      <p:ext uri="{BB962C8B-B14F-4D97-AF65-F5344CB8AC3E}">
        <p14:creationId xmlns:p14="http://schemas.microsoft.com/office/powerpoint/2010/main" val="134038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tIns="45720" rIns="91440" bIns="45720" anchor="ctr"/>
          <a:lstStyle/>
          <a:p>
            <a:r>
              <a:rPr lang="en-US" b="0">
                <a:latin typeface="Arial"/>
                <a:cs typeface="Arial"/>
              </a:rPr>
              <a:t>Contents </a:t>
            </a:r>
            <a:endParaRPr lang="en-US">
              <a:latin typeface="Arial"/>
              <a:cs typeface="Arial"/>
            </a:endParaRPr>
          </a:p>
        </p:txBody>
      </p:sp>
      <p:sp>
        <p:nvSpPr>
          <p:cNvPr id="2" name="TextBox 1">
            <a:extLst>
              <a:ext uri="{FF2B5EF4-FFF2-40B4-BE49-F238E27FC236}">
                <a16:creationId xmlns:a16="http://schemas.microsoft.com/office/drawing/2014/main" id="{B7BCE8E0-A65F-4B8C-BCD0-328B6E30E564}"/>
              </a:ext>
            </a:extLst>
          </p:cNvPr>
          <p:cNvSpPr txBox="1"/>
          <p:nvPr/>
        </p:nvSpPr>
        <p:spPr>
          <a:xfrm>
            <a:off x="648522" y="1611225"/>
            <a:ext cx="932688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Bahnschrift Condensed"/>
              </a:rPr>
              <a:t>1</a:t>
            </a:r>
            <a:r>
              <a:rPr lang="zh-CN" altLang="en-US" sz="2400" b="1" i="1">
                <a:latin typeface="Bahnschrift Condensed"/>
                <a:ea typeface="宋体"/>
              </a:rPr>
              <a:t>、</a:t>
            </a:r>
            <a:r>
              <a:rPr lang="en-US" altLang="zh-CN" sz="2400" b="1">
                <a:latin typeface="Rockwell"/>
                <a:ea typeface="宋体"/>
              </a:rPr>
              <a:t> </a:t>
            </a:r>
            <a:r>
              <a:rPr lang="en-US" sz="2400" b="1">
                <a:latin typeface="Times New Roman"/>
                <a:cs typeface="Times New Roman"/>
              </a:rPr>
              <a:t>Model summary and leaderboard </a:t>
            </a:r>
          </a:p>
          <a:p>
            <a:r>
              <a:rPr lang="zh-CN" altLang="en-US" sz="2400">
                <a:latin typeface="Adobe Fangsong Std R"/>
                <a:ea typeface="宋体"/>
              </a:rPr>
              <a:t>  </a:t>
            </a:r>
            <a:r>
              <a:rPr lang="en-US" sz="2400" b="1" i="1">
                <a:latin typeface="Bahnschrift Condensed"/>
              </a:rPr>
              <a:t>2</a:t>
            </a:r>
            <a:r>
              <a:rPr lang="zh-CN" altLang="en-US" sz="2400" b="1" i="1">
                <a:latin typeface="Bahnschrift Condensed"/>
                <a:ea typeface="宋体"/>
              </a:rPr>
              <a:t>、</a:t>
            </a:r>
            <a:r>
              <a:rPr lang="en-US" sz="2400" b="1">
                <a:latin typeface="Rockwell"/>
              </a:rPr>
              <a:t> </a:t>
            </a:r>
            <a:r>
              <a:rPr lang="en-US" sz="2400" b="1">
                <a:latin typeface="Times New Roman"/>
                <a:cs typeface="Times New Roman"/>
              </a:rPr>
              <a:t>Problem Definition </a:t>
            </a:r>
            <a:endParaRPr lang="en-US" altLang="zh-CN" sz="2400" b="1">
              <a:latin typeface="Times New Roman"/>
              <a:ea typeface="宋体"/>
              <a:cs typeface="Times New Roman"/>
            </a:endParaRPr>
          </a:p>
          <a:p>
            <a:r>
              <a:rPr lang="zh-CN" altLang="en-US" sz="2400">
                <a:latin typeface="Adobe Fangsong Std R"/>
                <a:ea typeface="宋体"/>
              </a:rPr>
              <a:t>  </a:t>
            </a:r>
            <a:r>
              <a:rPr lang="zh-CN" altLang="en-US" sz="2400">
                <a:solidFill>
                  <a:srgbClr val="FF0000"/>
                </a:solidFill>
                <a:latin typeface="Adobe Fangsong Std R"/>
                <a:ea typeface="宋体"/>
              </a:rPr>
              <a:t>  </a:t>
            </a:r>
            <a:r>
              <a:rPr lang="en-US" sz="2400" b="1" i="1">
                <a:solidFill>
                  <a:srgbClr val="FF0000"/>
                </a:solidFill>
                <a:latin typeface="Bahnschrift Condensed"/>
              </a:rPr>
              <a:t>3</a:t>
            </a:r>
            <a:r>
              <a:rPr lang="zh-CN" altLang="en-US" sz="2400" b="1" i="1">
                <a:solidFill>
                  <a:srgbClr val="FF0000"/>
                </a:solidFill>
                <a:latin typeface="Bahnschrift Condensed"/>
                <a:ea typeface="宋体"/>
              </a:rPr>
              <a:t>、</a:t>
            </a:r>
            <a:r>
              <a:rPr lang="en-US" sz="2400" b="1">
                <a:solidFill>
                  <a:srgbClr val="FF0000"/>
                </a:solidFill>
                <a:latin typeface="Rockwell"/>
              </a:rPr>
              <a:t> </a:t>
            </a:r>
            <a:r>
              <a:rPr lang="en-US" sz="2400" b="1">
                <a:solidFill>
                  <a:srgbClr val="FF0000"/>
                </a:solidFill>
                <a:latin typeface="Times New Roman"/>
                <a:cs typeface="Times New Roman"/>
              </a:rPr>
              <a:t>Data understanding and wrangling</a:t>
            </a:r>
            <a:endParaRPr lang="en-US" altLang="zh-CN" sz="2400" b="1">
              <a:solidFill>
                <a:srgbClr val="FF0000"/>
              </a:solidFill>
              <a:latin typeface="Times New Roman"/>
              <a:ea typeface="宋体" panose="02010600030101010101" pitchFamily="2" charset="-122"/>
              <a:cs typeface="Times New Roman"/>
            </a:endParaRPr>
          </a:p>
          <a:p>
            <a:r>
              <a:rPr lang="en-US" sz="2400" b="1" i="1">
                <a:latin typeface="Bahnschrift Condensed"/>
                <a:cs typeface="Times New Roman"/>
              </a:rPr>
              <a:t>       4</a:t>
            </a:r>
            <a:r>
              <a:rPr lang="zh-CN" altLang="en-US" sz="2400" b="1" i="1">
                <a:latin typeface="Bahnschrift Condensed"/>
                <a:ea typeface="宋体"/>
                <a:cs typeface="Times New Roman"/>
              </a:rPr>
              <a:t>、</a:t>
            </a:r>
            <a:r>
              <a:rPr lang="en-US" sz="2400" b="1">
                <a:latin typeface="Rockwell"/>
                <a:cs typeface="Times New Roman"/>
              </a:rPr>
              <a:t> </a:t>
            </a:r>
            <a:r>
              <a:rPr lang="en-US" sz="2400" b="1">
                <a:latin typeface="Times New Roman"/>
                <a:cs typeface="Times New Roman"/>
              </a:rPr>
              <a:t>Modelling &amp; performance evaluation</a:t>
            </a:r>
            <a:endParaRPr lang="en-US" altLang="zh-CN" sz="2400" b="1">
              <a:latin typeface="Times New Roman"/>
              <a:ea typeface="宋体"/>
              <a:cs typeface="Times New Roman"/>
            </a:endParaRPr>
          </a:p>
          <a:p>
            <a:r>
              <a:rPr lang="zh-CN" altLang="en-US" sz="2400">
                <a:latin typeface="Adobe Fangsong Std R"/>
                <a:ea typeface="宋体"/>
              </a:rPr>
              <a:t>             </a:t>
            </a:r>
            <a:r>
              <a:rPr lang="en-US" sz="2400" b="1" i="1">
                <a:latin typeface="Bahnschrift Condensed"/>
              </a:rPr>
              <a:t>5</a:t>
            </a:r>
            <a:r>
              <a:rPr lang="zh-CN" altLang="en-US" sz="2400" b="1">
                <a:latin typeface="Times New Roman"/>
                <a:ea typeface="宋体"/>
                <a:cs typeface="Times New Roman"/>
              </a:rPr>
              <a:t>、</a:t>
            </a:r>
            <a:r>
              <a:rPr lang="en-US" sz="2400" b="1">
                <a:latin typeface="Times New Roman"/>
                <a:ea typeface="+mn-lt"/>
                <a:cs typeface="Times New Roman"/>
              </a:rPr>
              <a:t>discussion</a:t>
            </a:r>
          </a:p>
          <a:p>
            <a:r>
              <a:rPr lang="en-US" sz="2400" b="1">
                <a:latin typeface="Times New Roman"/>
                <a:ea typeface="맑은 고딕"/>
                <a:cs typeface="Times New Roman"/>
              </a:rPr>
              <a:t>                </a:t>
            </a:r>
            <a:r>
              <a:rPr lang="en-US" sz="2400" b="1" i="1">
                <a:latin typeface="Bahnschrift Condensed"/>
                <a:cs typeface="Times New Roman"/>
              </a:rPr>
              <a:t>6</a:t>
            </a:r>
            <a:r>
              <a:rPr lang="zh-CN" altLang="en-US" sz="2400" b="1">
                <a:latin typeface="Times New Roman"/>
                <a:ea typeface="맑은 고딕"/>
                <a:cs typeface="Times New Roman"/>
              </a:rPr>
              <a:t>、</a:t>
            </a:r>
            <a:r>
              <a:rPr lang="en-US" sz="2400" b="1">
                <a:latin typeface="Times New Roman"/>
                <a:ea typeface="맑은 고딕"/>
                <a:cs typeface="Times New Roman"/>
              </a:rPr>
              <a:t>Final words</a:t>
            </a:r>
          </a:p>
        </p:txBody>
      </p:sp>
    </p:spTree>
    <p:extLst>
      <p:ext uri="{BB962C8B-B14F-4D97-AF65-F5344CB8AC3E}">
        <p14:creationId xmlns:p14="http://schemas.microsoft.com/office/powerpoint/2010/main" val="297611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A197-439E-4E53-895C-D4B747B90651}"/>
              </a:ext>
            </a:extLst>
          </p:cNvPr>
          <p:cNvSpPr>
            <a:spLocks noGrp="1"/>
          </p:cNvSpPr>
          <p:nvPr>
            <p:ph type="title"/>
          </p:nvPr>
        </p:nvSpPr>
        <p:spPr>
          <a:xfrm>
            <a:off x="4688" y="-86061"/>
            <a:ext cx="9144000" cy="884466"/>
          </a:xfrm>
        </p:spPr>
        <p:txBody>
          <a:bodyPr lIns="91440" tIns="45720" rIns="91440" bIns="45720" anchor="ctr">
            <a:normAutofit/>
          </a:bodyPr>
          <a:lstStyle/>
          <a:p>
            <a:pPr algn="ctr"/>
            <a:r>
              <a:rPr lang="en-US" altLang="ko-KR">
                <a:latin typeface="Arial"/>
                <a:ea typeface="맑은 고딕"/>
                <a:cs typeface="Arial"/>
              </a:rPr>
              <a:t>Data</a:t>
            </a:r>
            <a:r>
              <a:rPr lang="ko-KR" altLang="en-US">
                <a:latin typeface="Arial"/>
                <a:ea typeface="맑은 고딕"/>
                <a:cs typeface="Arial"/>
              </a:rPr>
              <a:t> </a:t>
            </a:r>
            <a:r>
              <a:rPr lang="en-US" altLang="ko-KR">
                <a:latin typeface="Arial"/>
                <a:ea typeface="맑은 고딕"/>
                <a:cs typeface="Arial"/>
              </a:rPr>
              <a:t>O</a:t>
            </a:r>
            <a:r>
              <a:rPr lang="en-US" altLang="zh-CN">
                <a:latin typeface="Arial"/>
                <a:ea typeface="맑은 고딕"/>
                <a:cs typeface="Arial"/>
              </a:rPr>
              <a:t>verview</a:t>
            </a:r>
            <a:endParaRPr lang="en-US">
              <a:latin typeface="Arial"/>
              <a:ea typeface="맑은 고딕"/>
              <a:cs typeface="Arial"/>
            </a:endParaRPr>
          </a:p>
        </p:txBody>
      </p:sp>
      <p:sp>
        <p:nvSpPr>
          <p:cNvPr id="3" name="Content Placeholder 2">
            <a:extLst>
              <a:ext uri="{FF2B5EF4-FFF2-40B4-BE49-F238E27FC236}">
                <a16:creationId xmlns:a16="http://schemas.microsoft.com/office/drawing/2014/main" id="{6F95AA74-11BA-49A8-B469-E5552D50E3A2}"/>
              </a:ext>
            </a:extLst>
          </p:cNvPr>
          <p:cNvSpPr>
            <a:spLocks noGrp="1"/>
          </p:cNvSpPr>
          <p:nvPr>
            <p:ph idx="1"/>
          </p:nvPr>
        </p:nvSpPr>
        <p:spPr>
          <a:xfrm>
            <a:off x="511098" y="1398583"/>
            <a:ext cx="8496944" cy="1173167"/>
          </a:xfrm>
        </p:spPr>
        <p:txBody>
          <a:bodyPr lIns="91440" tIns="45720" rIns="91440" bIns="45720" anchor="ctr">
            <a:noAutofit/>
          </a:bodyPr>
          <a:lstStyle/>
          <a:p>
            <a:r>
              <a:rPr lang="en-US" sz="1400">
                <a:latin typeface="Arial"/>
                <a:cs typeface="Arial"/>
              </a:rPr>
              <a:t>Data downloaded from via Kaggle API</a:t>
            </a:r>
          </a:p>
          <a:p>
            <a:r>
              <a:rPr lang="en-US" sz="1400" b="1">
                <a:latin typeface="Arial"/>
                <a:cs typeface="Arial"/>
              </a:rPr>
              <a:t>Train data.csv shape:  (891 X</a:t>
            </a:r>
            <a:r>
              <a:rPr lang="ko-KR" altLang="en-US" sz="1400" b="1">
                <a:latin typeface="Arial"/>
                <a:cs typeface="Arial"/>
              </a:rPr>
              <a:t> </a:t>
            </a:r>
            <a:r>
              <a:rPr lang="en-US" sz="1400" b="1">
                <a:latin typeface="Arial"/>
                <a:cs typeface="Arial"/>
              </a:rPr>
              <a:t>12)</a:t>
            </a:r>
          </a:p>
          <a:p>
            <a:r>
              <a:rPr lang="en-US" sz="1400" b="1">
                <a:latin typeface="Arial"/>
                <a:cs typeface="Arial"/>
              </a:rPr>
              <a:t>Test data.csv shape:  (418 x 11, without survival label)</a:t>
            </a:r>
          </a:p>
          <a:p>
            <a:pPr marL="342900" indent="-342900">
              <a:buChar char="•"/>
            </a:pPr>
            <a:r>
              <a:rPr lang="en-US" sz="1400">
                <a:latin typeface="Arial"/>
                <a:cs typeface="Arial"/>
              </a:rPr>
              <a:t>4 features are categorical: Survived, Sex, Embarked, </a:t>
            </a:r>
            <a:r>
              <a:rPr lang="en-US" sz="1400" err="1">
                <a:latin typeface="Arial"/>
                <a:cs typeface="Arial"/>
              </a:rPr>
              <a:t>Pclass</a:t>
            </a:r>
            <a:endParaRPr lang="en-US" sz="1400">
              <a:latin typeface="Arial"/>
              <a:cs typeface="Arial"/>
            </a:endParaRPr>
          </a:p>
          <a:p>
            <a:pPr marL="342900" indent="-342900">
              <a:buChar char="•"/>
            </a:pPr>
            <a:r>
              <a:rPr lang="en-US" sz="1400">
                <a:latin typeface="Arial"/>
                <a:cs typeface="Arial"/>
              </a:rPr>
              <a:t>4 features are numerical: Age, Fare, </a:t>
            </a:r>
            <a:r>
              <a:rPr lang="en-US" sz="1400" err="1">
                <a:latin typeface="Arial"/>
                <a:cs typeface="Arial"/>
              </a:rPr>
              <a:t>SibSp</a:t>
            </a:r>
            <a:r>
              <a:rPr lang="en-US" sz="1400">
                <a:latin typeface="Arial"/>
                <a:cs typeface="Arial"/>
              </a:rPr>
              <a:t>, Parch</a:t>
            </a:r>
          </a:p>
          <a:p>
            <a:pPr marL="342900" indent="-342900">
              <a:buChar char="•"/>
            </a:pPr>
            <a:r>
              <a:rPr lang="en-US" sz="1400">
                <a:latin typeface="Arial"/>
                <a:cs typeface="Arial"/>
              </a:rPr>
              <a:t>Cabin is alphanumeric data type and name only includes letters</a:t>
            </a:r>
          </a:p>
          <a:p>
            <a:pPr marL="342900" indent="-342900">
              <a:buChar char="•"/>
            </a:pPr>
            <a:endParaRPr lang="en-US" sz="1900">
              <a:latin typeface="Arial"/>
              <a:cs typeface="Arial"/>
            </a:endParaRPr>
          </a:p>
        </p:txBody>
      </p:sp>
      <p:graphicFrame>
        <p:nvGraphicFramePr>
          <p:cNvPr id="4" name="表格 4">
            <a:extLst>
              <a:ext uri="{FF2B5EF4-FFF2-40B4-BE49-F238E27FC236}">
                <a16:creationId xmlns:a16="http://schemas.microsoft.com/office/drawing/2014/main" id="{0AC1CAE1-5CDC-4191-AC00-FD2006969975}"/>
              </a:ext>
            </a:extLst>
          </p:cNvPr>
          <p:cNvGraphicFramePr>
            <a:graphicFrameLocks noGrp="1"/>
          </p:cNvGraphicFramePr>
          <p:nvPr>
            <p:extLst>
              <p:ext uri="{D42A27DB-BD31-4B8C-83A1-F6EECF244321}">
                <p14:modId xmlns:p14="http://schemas.microsoft.com/office/powerpoint/2010/main" val="1781400703"/>
              </p:ext>
            </p:extLst>
          </p:nvPr>
        </p:nvGraphicFramePr>
        <p:xfrm>
          <a:off x="715795" y="202531"/>
          <a:ext cx="7613621" cy="4622800"/>
        </p:xfrm>
        <a:graphic>
          <a:graphicData uri="http://schemas.openxmlformats.org/drawingml/2006/table">
            <a:tbl>
              <a:tblPr firstRow="1" bandRow="1">
                <a:tableStyleId>{5C22544A-7EE6-4342-B048-85BDC9FD1C3A}</a:tableStyleId>
              </a:tblPr>
              <a:tblGrid>
                <a:gridCol w="1086217">
                  <a:extLst>
                    <a:ext uri="{9D8B030D-6E8A-4147-A177-3AD203B41FA5}">
                      <a16:colId xmlns:a16="http://schemas.microsoft.com/office/drawing/2014/main" val="1937861688"/>
                    </a:ext>
                  </a:extLst>
                </a:gridCol>
                <a:gridCol w="3407686">
                  <a:extLst>
                    <a:ext uri="{9D8B030D-6E8A-4147-A177-3AD203B41FA5}">
                      <a16:colId xmlns:a16="http://schemas.microsoft.com/office/drawing/2014/main" val="756210184"/>
                    </a:ext>
                  </a:extLst>
                </a:gridCol>
                <a:gridCol w="3119718">
                  <a:extLst>
                    <a:ext uri="{9D8B030D-6E8A-4147-A177-3AD203B41FA5}">
                      <a16:colId xmlns:a16="http://schemas.microsoft.com/office/drawing/2014/main" val="3975808369"/>
                    </a:ext>
                  </a:extLst>
                </a:gridCol>
              </a:tblGrid>
              <a:tr h="192502">
                <a:tc>
                  <a:txBody>
                    <a:bodyPr/>
                    <a:lstStyle/>
                    <a:p>
                      <a:pPr algn="ctr"/>
                      <a:r>
                        <a:rPr lang="en-US" sz="1400"/>
                        <a:t>Variable</a:t>
                      </a:r>
                    </a:p>
                  </a:txBody>
                  <a:tcPr/>
                </a:tc>
                <a:tc>
                  <a:txBody>
                    <a:bodyPr/>
                    <a:lstStyle/>
                    <a:p>
                      <a:pPr algn="ctr"/>
                      <a:r>
                        <a:rPr lang="en-US" sz="1400"/>
                        <a:t>Definition</a:t>
                      </a:r>
                    </a:p>
                  </a:txBody>
                  <a:tcPr/>
                </a:tc>
                <a:tc>
                  <a:txBody>
                    <a:bodyPr/>
                    <a:lstStyle/>
                    <a:p>
                      <a:pPr algn="ctr"/>
                      <a:r>
                        <a:rPr lang="en-US" sz="1400"/>
                        <a:t>Values</a:t>
                      </a:r>
                    </a:p>
                  </a:txBody>
                  <a:tcPr/>
                </a:tc>
                <a:extLst>
                  <a:ext uri="{0D108BD9-81ED-4DB2-BD59-A6C34878D82A}">
                    <a16:rowId xmlns:a16="http://schemas.microsoft.com/office/drawing/2014/main" val="4007729535"/>
                  </a:ext>
                </a:extLst>
              </a:tr>
              <a:tr h="162850">
                <a:tc>
                  <a:txBody>
                    <a:bodyPr/>
                    <a:lstStyle/>
                    <a:p>
                      <a:r>
                        <a:rPr lang="en-US" sz="1200"/>
                        <a:t>PassengerId</a:t>
                      </a:r>
                      <a:endParaRPr lang="en-US" sz="1200" err="1"/>
                    </a:p>
                  </a:txBody>
                  <a:tcPr/>
                </a:tc>
                <a:tc>
                  <a:txBody>
                    <a:bodyPr/>
                    <a:lstStyle/>
                    <a:p>
                      <a:r>
                        <a:rPr lang="en-US" sz="1200"/>
                        <a:t>Passengers identification assigned by Kaggle</a:t>
                      </a:r>
                    </a:p>
                  </a:txBody>
                  <a:tcPr/>
                </a:tc>
                <a:tc>
                  <a:txBody>
                    <a:bodyPr/>
                    <a:lstStyle/>
                    <a:p>
                      <a:endParaRPr lang="en-US" sz="1200"/>
                    </a:p>
                  </a:txBody>
                  <a:tcPr/>
                </a:tc>
                <a:extLst>
                  <a:ext uri="{0D108BD9-81ED-4DB2-BD59-A6C34878D82A}">
                    <a16:rowId xmlns:a16="http://schemas.microsoft.com/office/drawing/2014/main" val="1080775135"/>
                  </a:ext>
                </a:extLst>
              </a:tr>
              <a:tr h="157471">
                <a:tc>
                  <a:txBody>
                    <a:bodyPr/>
                    <a:lstStyle/>
                    <a:p>
                      <a:r>
                        <a:rPr lang="en-US" sz="1200" err="1"/>
                        <a:t>Pclass</a:t>
                      </a:r>
                      <a:endParaRPr lang="en-US" sz="1200"/>
                    </a:p>
                  </a:txBody>
                  <a:tcPr/>
                </a:tc>
                <a:tc>
                  <a:txBody>
                    <a:bodyPr/>
                    <a:lstStyle/>
                    <a:p>
                      <a:r>
                        <a:rPr lang="en-US" sz="1200"/>
                        <a:t>Ticket class</a:t>
                      </a:r>
                    </a:p>
                  </a:txBody>
                  <a:tcPr/>
                </a:tc>
                <a:tc>
                  <a:txBody>
                    <a:bodyPr/>
                    <a:lstStyle/>
                    <a:p>
                      <a:r>
                        <a:rPr lang="en-US" sz="1200"/>
                        <a:t>1=first class, 2=second class..</a:t>
                      </a:r>
                    </a:p>
                  </a:txBody>
                  <a:tcPr/>
                </a:tc>
                <a:extLst>
                  <a:ext uri="{0D108BD9-81ED-4DB2-BD59-A6C34878D82A}">
                    <a16:rowId xmlns:a16="http://schemas.microsoft.com/office/drawing/2014/main" val="3415265418"/>
                  </a:ext>
                </a:extLst>
              </a:tr>
              <a:tr h="0">
                <a:tc>
                  <a:txBody>
                    <a:bodyPr/>
                    <a:lstStyle/>
                    <a:p>
                      <a:r>
                        <a:rPr lang="en-US" sz="1200" kern="1200">
                          <a:solidFill>
                            <a:schemeClr val="dk1"/>
                          </a:solidFill>
                          <a:latin typeface="+mn-lt"/>
                          <a:ea typeface="+mn-ea"/>
                          <a:cs typeface="+mn-cs"/>
                        </a:rPr>
                        <a:t>Sex</a:t>
                      </a:r>
                    </a:p>
                  </a:txBody>
                  <a:tcPr/>
                </a:tc>
                <a:tc>
                  <a:txBody>
                    <a:bodyPr/>
                    <a:lstStyle/>
                    <a:p>
                      <a:r>
                        <a:rPr lang="en-US" sz="1200" kern="1200">
                          <a:solidFill>
                            <a:schemeClr val="dk1"/>
                          </a:solidFill>
                          <a:latin typeface="+mn-lt"/>
                          <a:ea typeface="+mn-ea"/>
                          <a:cs typeface="+mn-cs"/>
                        </a:rPr>
                        <a:t>Male or female</a:t>
                      </a:r>
                    </a:p>
                  </a:txBody>
                  <a:tcPr/>
                </a:tc>
                <a:tc>
                  <a:txBody>
                    <a:bodyPr/>
                    <a:lstStyle/>
                    <a:p>
                      <a:endParaRPr lang="en-US"/>
                    </a:p>
                  </a:txBody>
                  <a:tcPr/>
                </a:tc>
                <a:extLst>
                  <a:ext uri="{0D108BD9-81ED-4DB2-BD59-A6C34878D82A}">
                    <a16:rowId xmlns:a16="http://schemas.microsoft.com/office/drawing/2014/main" val="1269549823"/>
                  </a:ext>
                </a:extLst>
              </a:tr>
              <a:tr h="0">
                <a:tc>
                  <a:txBody>
                    <a:bodyPr/>
                    <a:lstStyle/>
                    <a:p>
                      <a:r>
                        <a:rPr lang="en-US" sz="1200" kern="1200">
                          <a:solidFill>
                            <a:schemeClr val="dk1"/>
                          </a:solidFill>
                          <a:latin typeface="+mn-lt"/>
                          <a:ea typeface="+mn-ea"/>
                          <a:cs typeface="+mn-cs"/>
                        </a:rPr>
                        <a:t>Age</a:t>
                      </a:r>
                    </a:p>
                  </a:txBody>
                  <a:tcPr/>
                </a:tc>
                <a:tc>
                  <a:txBody>
                    <a:bodyPr/>
                    <a:lstStyle/>
                    <a:p>
                      <a:r>
                        <a:rPr lang="en-US" sz="1200" kern="1200">
                          <a:solidFill>
                            <a:schemeClr val="dk1"/>
                          </a:solidFill>
                          <a:latin typeface="+mn-lt"/>
                          <a:ea typeface="+mn-ea"/>
                          <a:cs typeface="+mn-cs"/>
                        </a:rPr>
                        <a:t>Age in years</a:t>
                      </a:r>
                    </a:p>
                  </a:txBody>
                  <a:tcPr/>
                </a:tc>
                <a:tc>
                  <a:txBody>
                    <a:bodyPr/>
                    <a:lstStyle/>
                    <a:p>
                      <a:endParaRPr lang="en-US"/>
                    </a:p>
                  </a:txBody>
                  <a:tcPr/>
                </a:tc>
                <a:extLst>
                  <a:ext uri="{0D108BD9-81ED-4DB2-BD59-A6C34878D82A}">
                    <a16:rowId xmlns:a16="http://schemas.microsoft.com/office/drawing/2014/main" val="3382391362"/>
                  </a:ext>
                </a:extLst>
              </a:tr>
              <a:tr h="0">
                <a:tc>
                  <a:txBody>
                    <a:bodyPr/>
                    <a:lstStyle/>
                    <a:p>
                      <a:r>
                        <a:rPr lang="en-US" sz="1200" kern="1200" err="1">
                          <a:solidFill>
                            <a:schemeClr val="dk1"/>
                          </a:solidFill>
                          <a:latin typeface="+mn-lt"/>
                          <a:ea typeface="+mn-ea"/>
                          <a:cs typeface="+mn-cs"/>
                        </a:rPr>
                        <a:t>Sibsp</a:t>
                      </a:r>
                      <a:endParaRPr lang="en-US" sz="1200" kern="1200">
                        <a:solidFill>
                          <a:schemeClr val="dk1"/>
                        </a:solidFill>
                        <a:latin typeface="+mn-lt"/>
                        <a:ea typeface="+mn-ea"/>
                        <a:cs typeface="+mn-cs"/>
                      </a:endParaRPr>
                    </a:p>
                  </a:txBody>
                  <a:tcPr/>
                </a:tc>
                <a:tc>
                  <a:txBody>
                    <a:bodyPr/>
                    <a:lstStyle/>
                    <a:p>
                      <a:r>
                        <a:rPr lang="en-US" sz="1200" kern="1200">
                          <a:solidFill>
                            <a:schemeClr val="dk1"/>
                          </a:solidFill>
                          <a:latin typeface="+mn-lt"/>
                          <a:ea typeface="+mn-ea"/>
                          <a:cs typeface="+mn-cs"/>
                        </a:rPr>
                        <a:t># of siblings/spouses aboard</a:t>
                      </a:r>
                    </a:p>
                  </a:txBody>
                  <a:tcPr/>
                </a:tc>
                <a:tc>
                  <a:txBody>
                    <a:bodyPr/>
                    <a:lstStyle/>
                    <a:p>
                      <a:endParaRPr lang="en-US"/>
                    </a:p>
                  </a:txBody>
                  <a:tcPr/>
                </a:tc>
                <a:extLst>
                  <a:ext uri="{0D108BD9-81ED-4DB2-BD59-A6C34878D82A}">
                    <a16:rowId xmlns:a16="http://schemas.microsoft.com/office/drawing/2014/main" val="2941369721"/>
                  </a:ext>
                </a:extLst>
              </a:tr>
              <a:tr h="370840">
                <a:tc>
                  <a:txBody>
                    <a:bodyPr/>
                    <a:lstStyle/>
                    <a:p>
                      <a:r>
                        <a:rPr lang="en-US" sz="1200" kern="1200">
                          <a:solidFill>
                            <a:schemeClr val="dk1"/>
                          </a:solidFill>
                          <a:latin typeface="+mn-lt"/>
                          <a:ea typeface="+mn-ea"/>
                          <a:cs typeface="+mn-cs"/>
                        </a:rPr>
                        <a:t>Parch</a:t>
                      </a:r>
                    </a:p>
                  </a:txBody>
                  <a:tcPr/>
                </a:tc>
                <a:tc>
                  <a:txBody>
                    <a:bodyPr/>
                    <a:lstStyle/>
                    <a:p>
                      <a:r>
                        <a:rPr lang="en-US" sz="1200" kern="1200">
                          <a:solidFill>
                            <a:schemeClr val="dk1"/>
                          </a:solidFill>
                          <a:latin typeface="+mn-lt"/>
                          <a:ea typeface="+mn-ea"/>
                          <a:cs typeface="+mn-cs"/>
                        </a:rPr>
                        <a:t># of parents/children aboard</a:t>
                      </a:r>
                    </a:p>
                  </a:txBody>
                  <a:tcPr/>
                </a:tc>
                <a:tc>
                  <a:txBody>
                    <a:bodyPr/>
                    <a:lstStyle/>
                    <a:p>
                      <a:endParaRPr lang="en-US" dirty="0"/>
                    </a:p>
                  </a:txBody>
                  <a:tcPr/>
                </a:tc>
                <a:extLst>
                  <a:ext uri="{0D108BD9-81ED-4DB2-BD59-A6C34878D82A}">
                    <a16:rowId xmlns:a16="http://schemas.microsoft.com/office/drawing/2014/main" val="3424347228"/>
                  </a:ext>
                </a:extLst>
              </a:tr>
              <a:tr h="370840">
                <a:tc>
                  <a:txBody>
                    <a:bodyPr/>
                    <a:lstStyle/>
                    <a:p>
                      <a:r>
                        <a:rPr lang="en-US" sz="1200" kern="1200">
                          <a:solidFill>
                            <a:schemeClr val="dk1"/>
                          </a:solidFill>
                          <a:latin typeface="+mn-lt"/>
                          <a:ea typeface="+mn-ea"/>
                          <a:cs typeface="+mn-cs"/>
                        </a:rPr>
                        <a:t>Ticket</a:t>
                      </a:r>
                    </a:p>
                  </a:txBody>
                  <a:tcPr/>
                </a:tc>
                <a:tc>
                  <a:txBody>
                    <a:bodyPr/>
                    <a:lstStyle/>
                    <a:p>
                      <a:r>
                        <a:rPr lang="en-US" sz="1200" kern="1200">
                          <a:solidFill>
                            <a:schemeClr val="dk1"/>
                          </a:solidFill>
                          <a:latin typeface="+mn-lt"/>
                          <a:ea typeface="+mn-ea"/>
                          <a:cs typeface="+mn-cs"/>
                        </a:rPr>
                        <a:t>Ticket number</a:t>
                      </a:r>
                    </a:p>
                  </a:txBody>
                  <a:tcPr/>
                </a:tc>
                <a:tc>
                  <a:txBody>
                    <a:bodyPr/>
                    <a:lstStyle/>
                    <a:p>
                      <a:endParaRPr lang="en-US"/>
                    </a:p>
                  </a:txBody>
                  <a:tcPr/>
                </a:tc>
                <a:extLst>
                  <a:ext uri="{0D108BD9-81ED-4DB2-BD59-A6C34878D82A}">
                    <a16:rowId xmlns:a16="http://schemas.microsoft.com/office/drawing/2014/main" val="2510587254"/>
                  </a:ext>
                </a:extLst>
              </a:tr>
              <a:tr h="0">
                <a:tc>
                  <a:txBody>
                    <a:bodyPr/>
                    <a:lstStyle/>
                    <a:p>
                      <a:r>
                        <a:rPr lang="en-US" sz="1200" kern="1200">
                          <a:solidFill>
                            <a:schemeClr val="dk1"/>
                          </a:solidFill>
                          <a:latin typeface="+mn-lt"/>
                          <a:ea typeface="+mn-ea"/>
                          <a:cs typeface="+mn-cs"/>
                        </a:rPr>
                        <a:t>Fare</a:t>
                      </a:r>
                    </a:p>
                  </a:txBody>
                  <a:tcPr/>
                </a:tc>
                <a:tc>
                  <a:txBody>
                    <a:bodyPr/>
                    <a:lstStyle/>
                    <a:p>
                      <a:r>
                        <a:rPr lang="en-US" sz="1200" kern="1200">
                          <a:solidFill>
                            <a:schemeClr val="dk1"/>
                          </a:solidFill>
                          <a:latin typeface="+mn-lt"/>
                          <a:ea typeface="+mn-ea"/>
                          <a:cs typeface="+mn-cs"/>
                        </a:rPr>
                        <a:t>Fare monetary value</a:t>
                      </a:r>
                    </a:p>
                  </a:txBody>
                  <a:tcPr/>
                </a:tc>
                <a:tc>
                  <a:txBody>
                    <a:bodyPr/>
                    <a:lstStyle/>
                    <a:p>
                      <a:endParaRPr lang="en-US"/>
                    </a:p>
                  </a:txBody>
                  <a:tcPr/>
                </a:tc>
                <a:extLst>
                  <a:ext uri="{0D108BD9-81ED-4DB2-BD59-A6C34878D82A}">
                    <a16:rowId xmlns:a16="http://schemas.microsoft.com/office/drawing/2014/main" val="2431800529"/>
                  </a:ext>
                </a:extLst>
              </a:tr>
              <a:tr h="168201">
                <a:tc>
                  <a:txBody>
                    <a:bodyPr/>
                    <a:lstStyle/>
                    <a:p>
                      <a:r>
                        <a:rPr lang="en-US" sz="1200" kern="1200">
                          <a:solidFill>
                            <a:schemeClr val="dk1"/>
                          </a:solidFill>
                          <a:latin typeface="+mn-lt"/>
                          <a:ea typeface="+mn-ea"/>
                          <a:cs typeface="+mn-cs"/>
                        </a:rPr>
                        <a:t>Cabin</a:t>
                      </a:r>
                    </a:p>
                  </a:txBody>
                  <a:tcPr/>
                </a:tc>
                <a:tc>
                  <a:txBody>
                    <a:bodyPr/>
                    <a:lstStyle/>
                    <a:p>
                      <a:r>
                        <a:rPr lang="en-US" sz="1200" kern="1200">
                          <a:solidFill>
                            <a:schemeClr val="dk1"/>
                          </a:solidFill>
                          <a:latin typeface="+mn-lt"/>
                          <a:ea typeface="+mn-ea"/>
                          <a:cs typeface="+mn-cs"/>
                        </a:rPr>
                        <a:t>Cabin number</a:t>
                      </a:r>
                    </a:p>
                  </a:txBody>
                  <a:tcPr/>
                </a:tc>
                <a:tc>
                  <a:txBody>
                    <a:bodyPr/>
                    <a:lstStyle/>
                    <a:p>
                      <a:endParaRPr lang="en-US"/>
                    </a:p>
                  </a:txBody>
                  <a:tcPr/>
                </a:tc>
                <a:extLst>
                  <a:ext uri="{0D108BD9-81ED-4DB2-BD59-A6C34878D82A}">
                    <a16:rowId xmlns:a16="http://schemas.microsoft.com/office/drawing/2014/main" val="2647803137"/>
                  </a:ext>
                </a:extLst>
              </a:tr>
              <a:tr h="370840">
                <a:tc>
                  <a:txBody>
                    <a:bodyPr/>
                    <a:lstStyle/>
                    <a:p>
                      <a:r>
                        <a:rPr lang="en-US" sz="1200" kern="1200">
                          <a:solidFill>
                            <a:schemeClr val="dk1"/>
                          </a:solidFill>
                          <a:latin typeface="+mn-lt"/>
                          <a:ea typeface="+mn-ea"/>
                          <a:cs typeface="+mn-cs"/>
                        </a:rPr>
                        <a:t>Embarked</a:t>
                      </a:r>
                    </a:p>
                  </a:txBody>
                  <a:tcPr/>
                </a:tc>
                <a:tc>
                  <a:txBody>
                    <a:bodyPr/>
                    <a:lstStyle/>
                    <a:p>
                      <a:r>
                        <a:rPr lang="en-US" sz="1200" kern="1200">
                          <a:solidFill>
                            <a:schemeClr val="dk1"/>
                          </a:solidFill>
                          <a:latin typeface="+mn-lt"/>
                          <a:ea typeface="+mn-ea"/>
                          <a:cs typeface="+mn-cs"/>
                        </a:rPr>
                        <a:t>Port of embarkation</a:t>
                      </a:r>
                    </a:p>
                  </a:txBody>
                  <a:tcPr/>
                </a:tc>
                <a:tc>
                  <a:txBody>
                    <a:bodyPr/>
                    <a:lstStyle/>
                    <a:p>
                      <a:r>
                        <a:rPr lang="en-US" sz="1200" kern="1200">
                          <a:solidFill>
                            <a:schemeClr val="dk1"/>
                          </a:solidFill>
                          <a:latin typeface="+mn-lt"/>
                          <a:ea typeface="+mn-ea"/>
                          <a:cs typeface="+mn-cs"/>
                        </a:rPr>
                        <a:t>C=Cherbourg, Q=Queenstown, S=Southampton</a:t>
                      </a:r>
                    </a:p>
                  </a:txBody>
                  <a:tcPr/>
                </a:tc>
                <a:extLst>
                  <a:ext uri="{0D108BD9-81ED-4DB2-BD59-A6C34878D82A}">
                    <a16:rowId xmlns:a16="http://schemas.microsoft.com/office/drawing/2014/main" val="1299466280"/>
                  </a:ext>
                </a:extLst>
              </a:tr>
              <a:tr h="370840">
                <a:tc>
                  <a:txBody>
                    <a:bodyPr/>
                    <a:lstStyle/>
                    <a:p>
                      <a:r>
                        <a:rPr lang="en-US" sz="1200" kern="1200">
                          <a:solidFill>
                            <a:schemeClr val="dk1"/>
                          </a:solidFill>
                          <a:latin typeface="+mn-lt"/>
                          <a:ea typeface="+mn-ea"/>
                          <a:cs typeface="+mn-cs"/>
                        </a:rPr>
                        <a:t>Name</a:t>
                      </a:r>
                    </a:p>
                  </a:txBody>
                  <a:tcPr/>
                </a:tc>
                <a:tc>
                  <a:txBody>
                    <a:bodyPr/>
                    <a:lstStyle/>
                    <a:p>
                      <a:r>
                        <a:rPr lang="en-US" sz="1200" kern="1200">
                          <a:solidFill>
                            <a:schemeClr val="dk1"/>
                          </a:solidFill>
                          <a:latin typeface="+mn-lt"/>
                          <a:ea typeface="+mn-ea"/>
                          <a:cs typeface="+mn-cs"/>
                        </a:rPr>
                        <a:t>Name of the passengers</a:t>
                      </a:r>
                    </a:p>
                  </a:txBody>
                  <a:tcPr/>
                </a:tc>
                <a:tc>
                  <a:txBody>
                    <a:bodyPr/>
                    <a:lstStyle/>
                    <a:p>
                      <a:r>
                        <a:rPr lang="en-US" sz="1200" kern="1200">
                          <a:solidFill>
                            <a:schemeClr val="dk1"/>
                          </a:solidFill>
                          <a:latin typeface="+mn-lt"/>
                          <a:ea typeface="+mn-ea"/>
                          <a:cs typeface="+mn-cs"/>
                        </a:rPr>
                        <a:t>Title (</a:t>
                      </a:r>
                      <a:r>
                        <a:rPr lang="en-US" sz="1200" kern="1200" err="1">
                          <a:solidFill>
                            <a:schemeClr val="dk1"/>
                          </a:solidFill>
                          <a:latin typeface="+mn-lt"/>
                          <a:ea typeface="+mn-ea"/>
                          <a:cs typeface="+mn-cs"/>
                        </a:rPr>
                        <a:t>Mrs</a:t>
                      </a:r>
                      <a:r>
                        <a:rPr lang="en-US" sz="1200" kern="1200">
                          <a:solidFill>
                            <a:schemeClr val="dk1"/>
                          </a:solidFill>
                          <a:latin typeface="+mn-lt"/>
                          <a:ea typeface="+mn-ea"/>
                          <a:cs typeface="+mn-cs"/>
                        </a:rPr>
                        <a:t>, </a:t>
                      </a:r>
                      <a:r>
                        <a:rPr lang="en-US" sz="1200" kern="1200" err="1">
                          <a:solidFill>
                            <a:schemeClr val="dk1"/>
                          </a:solidFill>
                          <a:latin typeface="+mn-lt"/>
                          <a:ea typeface="+mn-ea"/>
                          <a:cs typeface="+mn-cs"/>
                        </a:rPr>
                        <a:t>Mr</a:t>
                      </a:r>
                      <a:r>
                        <a:rPr lang="en-US" sz="1200" kern="1200">
                          <a:solidFill>
                            <a:schemeClr val="dk1"/>
                          </a:solidFill>
                          <a:latin typeface="+mn-lt"/>
                          <a:ea typeface="+mn-ea"/>
                          <a:cs typeface="+mn-cs"/>
                        </a:rPr>
                        <a:t>) included</a:t>
                      </a:r>
                    </a:p>
                  </a:txBody>
                  <a:tcPr/>
                </a:tc>
                <a:extLst>
                  <a:ext uri="{0D108BD9-81ED-4DB2-BD59-A6C34878D82A}">
                    <a16:rowId xmlns:a16="http://schemas.microsoft.com/office/drawing/2014/main" val="1499261494"/>
                  </a:ext>
                </a:extLst>
              </a:tr>
              <a:tr h="370840">
                <a:tc>
                  <a:txBody>
                    <a:bodyPr/>
                    <a:lstStyle/>
                    <a:p>
                      <a:r>
                        <a:rPr lang="en-US" sz="1200"/>
                        <a:t>Survival</a:t>
                      </a:r>
                    </a:p>
                  </a:txBody>
                  <a:tcPr/>
                </a:tc>
                <a:tc>
                  <a:txBody>
                    <a:bodyPr/>
                    <a:lstStyle/>
                    <a:p>
                      <a:r>
                        <a:rPr lang="en-US" sz="1200"/>
                        <a:t>If passengers survived or not</a:t>
                      </a:r>
                    </a:p>
                  </a:txBody>
                  <a:tcPr/>
                </a:tc>
                <a:tc>
                  <a:txBody>
                    <a:bodyPr/>
                    <a:lstStyle/>
                    <a:p>
                      <a:r>
                        <a:rPr lang="en-US" sz="1200" dirty="0"/>
                        <a:t>0=No, 1=Yes</a:t>
                      </a:r>
                    </a:p>
                  </a:txBody>
                  <a:tcPr/>
                </a:tc>
                <a:extLst>
                  <a:ext uri="{0D108BD9-81ED-4DB2-BD59-A6C34878D82A}">
                    <a16:rowId xmlns:a16="http://schemas.microsoft.com/office/drawing/2014/main" val="1535066140"/>
                  </a:ext>
                </a:extLst>
              </a:tr>
            </a:tbl>
          </a:graphicData>
        </a:graphic>
      </p:graphicFrame>
    </p:spTree>
    <p:extLst>
      <p:ext uri="{BB962C8B-B14F-4D97-AF65-F5344CB8AC3E}">
        <p14:creationId xmlns:p14="http://schemas.microsoft.com/office/powerpoint/2010/main" val="268977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36EB-552B-47D6-AD44-45A370F132C1}"/>
              </a:ext>
            </a:extLst>
          </p:cNvPr>
          <p:cNvSpPr>
            <a:spLocks noGrp="1"/>
          </p:cNvSpPr>
          <p:nvPr>
            <p:ph type="title"/>
          </p:nvPr>
        </p:nvSpPr>
        <p:spPr>
          <a:xfrm>
            <a:off x="1619672" y="0"/>
            <a:ext cx="7524328" cy="884466"/>
          </a:xfrm>
        </p:spPr>
        <p:txBody>
          <a:bodyPr lIns="91440" tIns="45720" rIns="91440" bIns="45720" anchor="ctr">
            <a:normAutofit/>
          </a:bodyPr>
          <a:lstStyle/>
          <a:p>
            <a:r>
              <a:rPr lang="en-US"/>
              <a:t>Feature Correlation </a:t>
            </a:r>
          </a:p>
        </p:txBody>
      </p:sp>
      <p:pic>
        <p:nvPicPr>
          <p:cNvPr id="12" name="Picture 12" descr="A picture containing graphical user interface&#10;&#10;Description automatically generated">
            <a:extLst>
              <a:ext uri="{FF2B5EF4-FFF2-40B4-BE49-F238E27FC236}">
                <a16:creationId xmlns:a16="http://schemas.microsoft.com/office/drawing/2014/main" id="{BF4A9042-3CF1-4B08-8262-F88DCCF724B4}"/>
              </a:ext>
            </a:extLst>
          </p:cNvPr>
          <p:cNvPicPr>
            <a:picLocks noGrp="1" noChangeAspect="1"/>
          </p:cNvPicPr>
          <p:nvPr>
            <p:ph idx="10"/>
          </p:nvPr>
        </p:nvPicPr>
        <p:blipFill rotWithShape="1">
          <a:blip r:embed="rId2"/>
          <a:srcRect/>
          <a:stretch/>
        </p:blipFill>
        <p:spPr>
          <a:xfrm>
            <a:off x="0" y="1750621"/>
            <a:ext cx="4747135" cy="2927564"/>
          </a:xfrm>
        </p:spPr>
      </p:pic>
      <p:sp>
        <p:nvSpPr>
          <p:cNvPr id="11" name="Content Placeholder 10">
            <a:extLst>
              <a:ext uri="{FF2B5EF4-FFF2-40B4-BE49-F238E27FC236}">
                <a16:creationId xmlns:a16="http://schemas.microsoft.com/office/drawing/2014/main" id="{CDC2AA0F-BC9C-48BE-8AAC-7FDB3510518A}"/>
              </a:ext>
            </a:extLst>
          </p:cNvPr>
          <p:cNvSpPr>
            <a:spLocks noGrp="1"/>
          </p:cNvSpPr>
          <p:nvPr>
            <p:ph idx="1"/>
          </p:nvPr>
        </p:nvSpPr>
        <p:spPr>
          <a:xfrm>
            <a:off x="1714209" y="736891"/>
            <a:ext cx="7126219" cy="880666"/>
          </a:xfrm>
        </p:spPr>
        <p:txBody>
          <a:bodyPr lIns="91440" tIns="45720" rIns="91440" bIns="45720" anchor="ctr"/>
          <a:lstStyle/>
          <a:p>
            <a:r>
              <a:rPr lang="en-US" sz="1200">
                <a:latin typeface="Arial"/>
                <a:cs typeface="Arial"/>
              </a:rPr>
              <a:t>- </a:t>
            </a:r>
            <a:r>
              <a:rPr lang="en-US" sz="1200" b="1" err="1">
                <a:solidFill>
                  <a:srgbClr val="FF0000"/>
                </a:solidFill>
                <a:latin typeface="Arial"/>
                <a:cs typeface="Arial"/>
              </a:rPr>
              <a:t>Pclass</a:t>
            </a:r>
            <a:r>
              <a:rPr lang="en-US" sz="1200">
                <a:latin typeface="Arial"/>
                <a:cs typeface="Arial"/>
              </a:rPr>
              <a:t> and </a:t>
            </a:r>
            <a:r>
              <a:rPr lang="en-US" sz="1200" b="1">
                <a:solidFill>
                  <a:srgbClr val="FF0000"/>
                </a:solidFill>
                <a:latin typeface="Arial"/>
                <a:cs typeface="Arial"/>
              </a:rPr>
              <a:t>Fare</a:t>
            </a:r>
            <a:r>
              <a:rPr lang="en-US" sz="1200">
                <a:latin typeface="Arial"/>
                <a:cs typeface="Arial"/>
              </a:rPr>
              <a:t> has relatively higher correlation with Survived feature respectively to –0.34 and 0.26</a:t>
            </a:r>
          </a:p>
          <a:p>
            <a:r>
              <a:rPr lang="en-US" sz="1200">
                <a:latin typeface="Arial"/>
                <a:cs typeface="Arial"/>
              </a:rPr>
              <a:t>- More to see after Feature Engineering</a:t>
            </a:r>
          </a:p>
        </p:txBody>
      </p:sp>
      <p:pic>
        <p:nvPicPr>
          <p:cNvPr id="3" name="图片 2">
            <a:extLst>
              <a:ext uri="{FF2B5EF4-FFF2-40B4-BE49-F238E27FC236}">
                <a16:creationId xmlns:a16="http://schemas.microsoft.com/office/drawing/2014/main" id="{BD6CC59A-A2A3-486C-B110-B06A25A1ECE4}"/>
              </a:ext>
            </a:extLst>
          </p:cNvPr>
          <p:cNvPicPr>
            <a:picLocks noChangeAspect="1"/>
          </p:cNvPicPr>
          <p:nvPr/>
        </p:nvPicPr>
        <p:blipFill>
          <a:blip r:embed="rId3"/>
          <a:stretch>
            <a:fillRect/>
          </a:stretch>
        </p:blipFill>
        <p:spPr>
          <a:xfrm>
            <a:off x="4747135" y="1750621"/>
            <a:ext cx="4572000" cy="3217026"/>
          </a:xfrm>
          <a:prstGeom prst="rect">
            <a:avLst/>
          </a:prstGeom>
        </p:spPr>
      </p:pic>
    </p:spTree>
    <p:extLst>
      <p:ext uri="{BB962C8B-B14F-4D97-AF65-F5344CB8AC3E}">
        <p14:creationId xmlns:p14="http://schemas.microsoft.com/office/powerpoint/2010/main" val="2890433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2767</Words>
  <Application>Microsoft Macintosh PowerPoint</Application>
  <PresentationFormat>On-screen Show (16:9)</PresentationFormat>
  <Paragraphs>328</Paragraphs>
  <Slides>33</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33</vt:i4>
      </vt:variant>
    </vt:vector>
  </HeadingPairs>
  <TitlesOfParts>
    <vt:vector size="47" baseType="lpstr">
      <vt:lpstr>Adobe Fangsong Std R</vt:lpstr>
      <vt:lpstr>Arial,Sans-Serif</vt:lpstr>
      <vt:lpstr>Bahnschrift Condensed</vt:lpstr>
      <vt:lpstr>Inter</vt:lpstr>
      <vt:lpstr>맑은 고딕</vt:lpstr>
      <vt:lpstr>맑은 고딕</vt:lpstr>
      <vt:lpstr>zeitung</vt:lpstr>
      <vt:lpstr>Arial</vt:lpstr>
      <vt:lpstr>Calibri</vt:lpstr>
      <vt:lpstr>Cambria Math</vt:lpstr>
      <vt:lpstr>Rockwell</vt:lpstr>
      <vt:lpstr>Times New Roman</vt:lpstr>
      <vt:lpstr>Office Theme</vt:lpstr>
      <vt:lpstr>Custom Design</vt:lpstr>
      <vt:lpstr>PowerPoint Presentation</vt:lpstr>
      <vt:lpstr>Contents </vt:lpstr>
      <vt:lpstr>Contents </vt:lpstr>
      <vt:lpstr>Model Summary and Leaderboard</vt:lpstr>
      <vt:lpstr>Contents </vt:lpstr>
      <vt:lpstr>Problem Definition</vt:lpstr>
      <vt:lpstr>Contents </vt:lpstr>
      <vt:lpstr>Data Overview</vt:lpstr>
      <vt:lpstr>Feature Correlation </vt:lpstr>
      <vt:lpstr> Missing Data </vt:lpstr>
      <vt:lpstr>IsMale &amp; survival</vt:lpstr>
      <vt:lpstr>Name</vt:lpstr>
      <vt:lpstr>PClass</vt:lpstr>
      <vt:lpstr>Embarked</vt:lpstr>
      <vt:lpstr>Cabin</vt:lpstr>
      <vt:lpstr>Age Band</vt:lpstr>
      <vt:lpstr>Farebin</vt:lpstr>
      <vt:lpstr>IsAlone</vt:lpstr>
      <vt:lpstr>Group Information</vt:lpstr>
      <vt:lpstr>GroupSize &amp; Woman-Child-Group</vt:lpstr>
      <vt:lpstr>Contents </vt:lpstr>
      <vt:lpstr>Modeling and Evaluation</vt:lpstr>
      <vt:lpstr>Ensembles and Voting mechanisms</vt:lpstr>
      <vt:lpstr>Ensembles and Voting mechanisms</vt:lpstr>
      <vt:lpstr>Scaling and CV</vt:lpstr>
      <vt:lpstr>Hyperparameter tuning</vt:lpstr>
      <vt:lpstr>Pipeline</vt:lpstr>
      <vt:lpstr>Contents </vt:lpstr>
      <vt:lpstr>Discussion (1)</vt:lpstr>
      <vt:lpstr>Discussion (2)</vt:lpstr>
      <vt:lpstr>Contents </vt:lpstr>
      <vt:lpstr>Final words</vt:lpstr>
      <vt:lpstr>Credits &amp; References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BANG, junyoung [Student]</cp:lastModifiedBy>
  <cp:revision>18</cp:revision>
  <dcterms:created xsi:type="dcterms:W3CDTF">2014-04-01T16:27:38Z</dcterms:created>
  <dcterms:modified xsi:type="dcterms:W3CDTF">2021-01-10T01:50:43Z</dcterms:modified>
</cp:coreProperties>
</file>