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7" r:id="rId4"/>
    <p:sldId id="266" r:id="rId5"/>
    <p:sldId id="265" r:id="rId6"/>
    <p:sldId id="258" r:id="rId7"/>
    <p:sldId id="261" r:id="rId8"/>
    <p:sldId id="268" r:id="rId9"/>
    <p:sldId id="259" r:id="rId10"/>
    <p:sldId id="260" r:id="rId11"/>
    <p:sldId id="262" r:id="rId12"/>
    <p:sldId id="269" r:id="rId13"/>
    <p:sldId id="270" r:id="rId14"/>
    <p:sldId id="263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39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7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189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46375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altLang="zh-CN" dirty="0"/>
              <a:t>$(document).ready(function(){</a:t>
            </a:r>
          </a:p>
          <a:p>
            <a:pPr fontAlgn="base"/>
            <a:r>
              <a:rPr lang="en-US" altLang="zh-CN" dirty="0"/>
              <a:t>  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/>
              <a:t> div =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("</a:t>
            </a:r>
            <a:r>
              <a:rPr lang="en-US" altLang="zh-CN" dirty="0" err="1"/>
              <a:t>mydiv</a:t>
            </a:r>
            <a:r>
              <a:rPr lang="en-US" altLang="zh-CN" dirty="0"/>
              <a:t>");</a:t>
            </a:r>
          </a:p>
          <a:p>
            <a:pPr fontAlgn="base"/>
            <a:r>
              <a:rPr lang="en-US" altLang="zh-CN" dirty="0"/>
              <a:t>  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div.onclick</a:t>
            </a:r>
            <a:r>
              <a:rPr lang="en-US" altLang="zh-CN" dirty="0" smtClean="0"/>
              <a:t> </a:t>
            </a:r>
            <a:r>
              <a:rPr lang="en-US" altLang="zh-CN" dirty="0"/>
              <a:t>= function(){</a:t>
            </a:r>
          </a:p>
          <a:p>
            <a:pPr fontAlgn="base"/>
            <a:r>
              <a:rPr lang="en-US" altLang="zh-CN" dirty="0"/>
              <a:t>    </a:t>
            </a:r>
            <a:r>
              <a:rPr lang="en-US" altLang="zh-CN" dirty="0" smtClean="0"/>
              <a:t>		console.log</a:t>
            </a:r>
            <a:r>
              <a:rPr lang="en-US" altLang="zh-CN" dirty="0"/>
              <a:t>("div</a:t>
            </a:r>
            <a:r>
              <a:rPr lang="en-US" altLang="zh-CN" dirty="0" smtClean="0"/>
              <a:t>");</a:t>
            </a:r>
          </a:p>
          <a:p>
            <a:pPr marL="914400" lvl="2" indent="0" fontAlgn="base">
              <a:buNone/>
            </a:pPr>
            <a:r>
              <a:rPr lang="en-US" altLang="zh-CN" dirty="0" smtClean="0"/>
              <a:t>});</a:t>
            </a:r>
            <a:endParaRPr lang="en-US" altLang="zh-CN" dirty="0"/>
          </a:p>
          <a:p>
            <a:pPr fontAlgn="base"/>
            <a:r>
              <a:rPr lang="en-US" altLang="zh-CN" dirty="0" smtClean="0"/>
              <a:t>});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6679" y="4806892"/>
            <a:ext cx="9538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 当指定的单击事件处理程序时</a:t>
            </a:r>
            <a:r>
              <a:rPr lang="en-US" altLang="zh-CN" dirty="0"/>
              <a:t>,</a:t>
            </a:r>
            <a:r>
              <a:rPr lang="zh-CN" altLang="en-US" dirty="0"/>
              <a:t>创建了一个在其封闭的环境中包含</a:t>
            </a:r>
            <a:r>
              <a:rPr lang="en-US" altLang="zh-CN" dirty="0"/>
              <a:t>div</a:t>
            </a:r>
            <a:r>
              <a:rPr lang="zh-CN" altLang="en-US" dirty="0"/>
              <a:t>变量的闭包环境</a:t>
            </a:r>
            <a:r>
              <a:rPr lang="en-US" altLang="zh-CN" dirty="0"/>
              <a:t>.</a:t>
            </a:r>
            <a:r>
              <a:rPr lang="zh-CN" altLang="en-US" dirty="0"/>
              <a:t>而</a:t>
            </a:r>
            <a:r>
              <a:rPr lang="en-US" altLang="zh-CN" dirty="0"/>
              <a:t>div</a:t>
            </a:r>
            <a:r>
              <a:rPr lang="zh-CN" altLang="en-US" dirty="0"/>
              <a:t>也包含一个指向闭包的引用</a:t>
            </a:r>
            <a:r>
              <a:rPr lang="en-US" altLang="zh-CN" dirty="0"/>
              <a:t>(</a:t>
            </a:r>
            <a:r>
              <a:rPr lang="en-US" altLang="zh-CN" dirty="0" err="1"/>
              <a:t>onclick</a:t>
            </a:r>
            <a:r>
              <a:rPr lang="zh-CN" altLang="en-US" dirty="0"/>
              <a:t>属性自身</a:t>
            </a:r>
            <a:r>
              <a:rPr lang="en-US" altLang="zh-CN" dirty="0"/>
              <a:t>),</a:t>
            </a:r>
            <a:r>
              <a:rPr lang="zh-CN" altLang="en-US" dirty="0"/>
              <a:t>这就导致了内存都不能得到释放</a:t>
            </a:r>
            <a:r>
              <a:rPr lang="en-US" altLang="zh-CN" dirty="0"/>
              <a:t>.</a:t>
            </a:r>
            <a:r>
              <a:rPr lang="zh-CN" altLang="en-US" dirty="0"/>
              <a:t>当然解决方法很简单。</a:t>
            </a:r>
          </a:p>
        </p:txBody>
      </p:sp>
    </p:spTree>
    <p:extLst>
      <p:ext uri="{BB962C8B-B14F-4D97-AF65-F5344CB8AC3E}">
        <p14:creationId xmlns:p14="http://schemas.microsoft.com/office/powerpoint/2010/main" val="293314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22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7073"/>
            <a:ext cx="10515600" cy="2667698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altLang="zh-CN" dirty="0"/>
              <a:t>$(document).ready(function(){</a:t>
            </a:r>
          </a:p>
          <a:p>
            <a:pPr fontAlgn="base"/>
            <a:r>
              <a:rPr lang="en-US" altLang="zh-CN" dirty="0"/>
              <a:t>  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/>
              <a:t> div =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("</a:t>
            </a:r>
            <a:r>
              <a:rPr lang="en-US" altLang="zh-CN" dirty="0" err="1"/>
              <a:t>mydiv</a:t>
            </a:r>
            <a:r>
              <a:rPr lang="en-US" altLang="zh-CN" dirty="0"/>
              <a:t>");</a:t>
            </a:r>
          </a:p>
          <a:p>
            <a:pPr fontAlgn="base"/>
            <a:r>
              <a:rPr lang="en-US" altLang="zh-CN" dirty="0"/>
              <a:t>  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div.onclick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saydiv</a:t>
            </a:r>
            <a:r>
              <a:rPr lang="en-US" altLang="zh-CN" dirty="0"/>
              <a:t>;</a:t>
            </a:r>
          </a:p>
          <a:p>
            <a:pPr fontAlgn="base"/>
            <a:r>
              <a:rPr lang="en-US" altLang="zh-CN" dirty="0"/>
              <a:t>});</a:t>
            </a:r>
          </a:p>
          <a:p>
            <a:pPr fontAlgn="base"/>
            <a:r>
              <a:rPr lang="en-US" altLang="zh-CN" dirty="0"/>
              <a:t>function </a:t>
            </a:r>
            <a:r>
              <a:rPr lang="en-US" altLang="zh-CN" dirty="0" err="1"/>
              <a:t>saydiv</a:t>
            </a:r>
            <a:r>
              <a:rPr lang="en-US" altLang="zh-CN" dirty="0"/>
              <a:t>(){</a:t>
            </a:r>
          </a:p>
          <a:p>
            <a:pPr fontAlgn="base"/>
            <a:r>
              <a:rPr lang="en-US" altLang="zh-CN" dirty="0"/>
              <a:t>   </a:t>
            </a:r>
            <a:r>
              <a:rPr lang="en-US" altLang="zh-CN" dirty="0" smtClean="0"/>
              <a:t>	console.log</a:t>
            </a:r>
            <a:r>
              <a:rPr lang="en-US" altLang="zh-CN" dirty="0"/>
              <a:t>("div");</a:t>
            </a:r>
          </a:p>
          <a:p>
            <a:pPr fontAlgn="base"/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922790" y="4315783"/>
            <a:ext cx="9798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此时因为</a:t>
            </a:r>
            <a:r>
              <a:rPr lang="en-US" altLang="zh-CN" dirty="0" err="1"/>
              <a:t>saydiv</a:t>
            </a:r>
            <a:r>
              <a:rPr lang="zh-CN" altLang="en-US" dirty="0"/>
              <a:t>函数不在包含</a:t>
            </a:r>
            <a:r>
              <a:rPr lang="en-US" altLang="zh-CN" dirty="0"/>
              <a:t>div</a:t>
            </a:r>
            <a:r>
              <a:rPr lang="zh-CN" altLang="en-US" dirty="0"/>
              <a:t>的引用</a:t>
            </a:r>
            <a:r>
              <a:rPr lang="en-US" altLang="zh-CN" dirty="0"/>
              <a:t>,</a:t>
            </a:r>
            <a:r>
              <a:rPr lang="zh-CN" altLang="en-US" dirty="0"/>
              <a:t>所以没有形成循环</a:t>
            </a:r>
            <a:r>
              <a:rPr lang="en-US" altLang="zh-CN" dirty="0"/>
              <a:t>,</a:t>
            </a:r>
            <a:r>
              <a:rPr lang="zh-CN" altLang="en-US" dirty="0"/>
              <a:t>内存可以得到释放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可能很多人都知道将一个对象置为</a:t>
            </a:r>
            <a:r>
              <a:rPr lang="en-US" altLang="zh-CN" dirty="0"/>
              <a:t>null,</a:t>
            </a:r>
            <a:r>
              <a:rPr lang="zh-CN" altLang="en-US" dirty="0"/>
              <a:t>那么它的内存就会回收</a:t>
            </a:r>
            <a:r>
              <a:rPr lang="en-US" altLang="zh-CN" dirty="0"/>
              <a:t>.</a:t>
            </a:r>
            <a:r>
              <a:rPr lang="zh-CN" altLang="en-US" dirty="0"/>
              <a:t>这是因为变量的指向了一个</a:t>
            </a:r>
            <a:r>
              <a:rPr lang="en-US" altLang="zh-CN" dirty="0"/>
              <a:t>null,</a:t>
            </a:r>
            <a:r>
              <a:rPr lang="zh-CN" altLang="en-US" dirty="0"/>
              <a:t>那么它原来指向的那块内存空间就会因为没有被指向</a:t>
            </a:r>
            <a:r>
              <a:rPr lang="en-US" altLang="zh-CN" dirty="0"/>
              <a:t>,</a:t>
            </a:r>
            <a:r>
              <a:rPr lang="zh-CN" altLang="en-US" dirty="0"/>
              <a:t>或者说没有被引用</a:t>
            </a:r>
            <a:r>
              <a:rPr lang="en-US" altLang="zh-CN" dirty="0"/>
              <a:t>,</a:t>
            </a:r>
            <a:r>
              <a:rPr lang="zh-CN" altLang="en-US" dirty="0"/>
              <a:t>而被垃圾回收掉</a:t>
            </a:r>
            <a:r>
              <a:rPr lang="en-US" altLang="zh-CN" dirty="0"/>
              <a:t>. 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23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标记清除</a:t>
            </a:r>
            <a:r>
              <a:rPr lang="zh-CN" altLang="en-US" b="1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现代的浏览器已经不再使用引用计数算法了。现代浏览器通用的大多是基于标记清除算法的某些改进算法，总体思想都是一致的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标记清除算法将“不再使用的对象”定义为“无法达到的对象”。简单来说，就是从根部（在</a:t>
            </a:r>
            <a:r>
              <a:rPr lang="en-US" altLang="zh-CN" dirty="0"/>
              <a:t>JS</a:t>
            </a:r>
            <a:r>
              <a:rPr lang="zh-CN" altLang="en-US" dirty="0"/>
              <a:t>中就是全局对象）出发定时扫描内存中的对象。凡是能从根部到达的对象，都是还需要使用的。那些无法由根部出发触及到的对象被标记为不再使用，稍后进行回收。</a:t>
            </a:r>
          </a:p>
        </p:txBody>
      </p:sp>
    </p:spTree>
    <p:extLst>
      <p:ext uri="{BB962C8B-B14F-4D97-AF65-F5344CB8AC3E}">
        <p14:creationId xmlns:p14="http://schemas.microsoft.com/office/powerpoint/2010/main" val="236109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325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err="1"/>
              <a:t>email.message</a:t>
            </a:r>
            <a:r>
              <a:rPr lang="en-US" altLang="zh-CN" dirty="0"/>
              <a:t> = </a:t>
            </a:r>
            <a:r>
              <a:rPr lang="en-US" altLang="zh-CN" dirty="0" err="1"/>
              <a:t>document.createElement</a:t>
            </a:r>
            <a:r>
              <a:rPr lang="en-US" altLang="zh-CN" dirty="0"/>
              <a:t>(“div”); </a:t>
            </a:r>
            <a:endParaRPr lang="en-US" altLang="zh-CN" dirty="0" smtClean="0"/>
          </a:p>
          <a:p>
            <a:r>
              <a:rPr lang="en-US" altLang="zh-CN" dirty="0" err="1" smtClean="0"/>
              <a:t>displayList.appendChild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email.message</a:t>
            </a:r>
            <a:r>
              <a:rPr lang="en-US" altLang="zh-CN" dirty="0"/>
              <a:t>); </a:t>
            </a:r>
            <a:r>
              <a:rPr lang="en-US" altLang="zh-CN" sz="1400" dirty="0">
                <a:solidFill>
                  <a:schemeClr val="accent1"/>
                </a:solidFill>
              </a:rPr>
              <a:t>// </a:t>
            </a:r>
            <a:r>
              <a:rPr lang="zh-CN" altLang="en-US" sz="1400" dirty="0">
                <a:solidFill>
                  <a:schemeClr val="accent1"/>
                </a:solidFill>
              </a:rPr>
              <a:t>稍后从</a:t>
            </a:r>
            <a:r>
              <a:rPr lang="en-US" altLang="zh-CN" sz="1400" dirty="0" err="1">
                <a:solidFill>
                  <a:schemeClr val="accent1"/>
                </a:solidFill>
              </a:rPr>
              <a:t>displayList</a:t>
            </a:r>
            <a:r>
              <a:rPr lang="zh-CN" altLang="en-US" sz="1400" dirty="0">
                <a:solidFill>
                  <a:schemeClr val="accent1"/>
                </a:solidFill>
              </a:rPr>
              <a:t>中清除</a:t>
            </a:r>
            <a:r>
              <a:rPr lang="en-US" altLang="zh-CN" sz="1400" dirty="0">
                <a:solidFill>
                  <a:schemeClr val="accent1"/>
                </a:solidFill>
              </a:rPr>
              <a:t>DOM</a:t>
            </a:r>
            <a:r>
              <a:rPr lang="zh-CN" altLang="en-US" sz="1400" dirty="0">
                <a:solidFill>
                  <a:schemeClr val="accent1"/>
                </a:solidFill>
              </a:rPr>
              <a:t>元素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en-US" altLang="zh-CN" dirty="0" err="1"/>
              <a:t>displayList.removeChild</a:t>
            </a:r>
            <a:r>
              <a:rPr lang="en-US" altLang="zh-CN" dirty="0"/>
              <a:t>(</a:t>
            </a:r>
            <a:r>
              <a:rPr lang="en-US" altLang="zh-CN" dirty="0" err="1"/>
              <a:t>email.message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7956" y="3087149"/>
            <a:ext cx="7902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div</a:t>
            </a:r>
            <a:r>
              <a:rPr lang="zh-CN" altLang="en-US" dirty="0"/>
              <a:t>元素已经从</a:t>
            </a:r>
            <a:r>
              <a:rPr lang="en-US" altLang="zh-CN" dirty="0"/>
              <a:t>DOM</a:t>
            </a:r>
            <a:r>
              <a:rPr lang="zh-CN" altLang="en-US" dirty="0"/>
              <a:t>树中清除，也就是说从</a:t>
            </a:r>
            <a:r>
              <a:rPr lang="en-US" altLang="zh-CN" dirty="0"/>
              <a:t>DOM</a:t>
            </a:r>
            <a:r>
              <a:rPr lang="zh-CN" altLang="en-US" dirty="0"/>
              <a:t>树的根部无法触及该</a:t>
            </a:r>
            <a:r>
              <a:rPr lang="en-US" altLang="zh-CN" dirty="0"/>
              <a:t>div</a:t>
            </a:r>
            <a:r>
              <a:rPr lang="zh-CN" altLang="en-US" dirty="0"/>
              <a:t>元素了。但是请注意，</a:t>
            </a:r>
            <a:r>
              <a:rPr lang="en-US" altLang="zh-CN" dirty="0"/>
              <a:t>div</a:t>
            </a:r>
            <a:r>
              <a:rPr lang="zh-CN" altLang="en-US" dirty="0"/>
              <a:t>元素同时也绑定了</a:t>
            </a:r>
            <a:r>
              <a:rPr lang="en-US" altLang="zh-CN" dirty="0"/>
              <a:t>email</a:t>
            </a:r>
            <a:r>
              <a:rPr lang="zh-CN" altLang="en-US" dirty="0"/>
              <a:t>对象。所以只要</a:t>
            </a:r>
            <a:r>
              <a:rPr lang="en-US" altLang="zh-CN" dirty="0"/>
              <a:t>email</a:t>
            </a:r>
            <a:r>
              <a:rPr lang="zh-CN" altLang="en-US" dirty="0"/>
              <a:t>对象还存在，该</a:t>
            </a:r>
            <a:r>
              <a:rPr lang="en-US" altLang="zh-CN" dirty="0"/>
              <a:t>div</a:t>
            </a:r>
            <a:r>
              <a:rPr lang="zh-CN" altLang="en-US" dirty="0"/>
              <a:t>元素将一直保存在内存中。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05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不要因为是</a:t>
            </a:r>
            <a:r>
              <a:rPr lang="en-US" altLang="zh-CN" dirty="0"/>
              <a:t>Web</a:t>
            </a:r>
            <a:r>
              <a:rPr lang="zh-CN" altLang="en-US" dirty="0"/>
              <a:t>的前端就忽视了内存这个因素</a:t>
            </a:r>
            <a:r>
              <a:rPr lang="en-US" altLang="zh-CN" dirty="0"/>
              <a:t>,</a:t>
            </a:r>
            <a:r>
              <a:rPr lang="zh-CN" altLang="en-US" dirty="0"/>
              <a:t>更别以为所有人的电脑都会配有</a:t>
            </a:r>
            <a:r>
              <a:rPr lang="en-US" altLang="zh-CN" dirty="0"/>
              <a:t>2G</a:t>
            </a:r>
            <a:r>
              <a:rPr lang="zh-CN" altLang="en-US" dirty="0"/>
              <a:t>乃至</a:t>
            </a:r>
            <a:r>
              <a:rPr lang="en-US" altLang="zh-CN" dirty="0"/>
              <a:t>4G</a:t>
            </a:r>
            <a:r>
              <a:rPr lang="zh-CN" altLang="en-US" dirty="0"/>
              <a:t>的内存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本文最大的作用是指出一些可能存在的陷阱</a:t>
            </a:r>
            <a:r>
              <a:rPr lang="en-US" altLang="zh-CN" dirty="0"/>
              <a:t>,</a:t>
            </a:r>
            <a:r>
              <a:rPr lang="zh-CN" altLang="en-US" dirty="0"/>
              <a:t>不是告诉大家掉进去怎么办</a:t>
            </a:r>
            <a:r>
              <a:rPr lang="en-US" altLang="zh-CN" dirty="0"/>
              <a:t>,</a:t>
            </a:r>
            <a:r>
              <a:rPr lang="zh-CN" altLang="en-US" dirty="0"/>
              <a:t>而是怎样避免掉进去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循环引用</a:t>
            </a:r>
            <a:r>
              <a:rPr lang="en-US" altLang="zh-CN" dirty="0"/>
              <a:t>,</a:t>
            </a:r>
            <a:r>
              <a:rPr lang="zh-CN" altLang="en-US" dirty="0"/>
              <a:t>闭包</a:t>
            </a:r>
            <a:r>
              <a:rPr lang="en-US" altLang="zh-CN" dirty="0"/>
              <a:t>,DOM</a:t>
            </a:r>
            <a:r>
              <a:rPr lang="zh-CN" altLang="en-US" dirty="0"/>
              <a:t>操作</a:t>
            </a:r>
            <a:r>
              <a:rPr lang="en-US" altLang="zh-CN" dirty="0"/>
              <a:t>,</a:t>
            </a:r>
            <a:r>
              <a:rPr lang="zh-CN" altLang="en-US" dirty="0"/>
              <a:t>这</a:t>
            </a:r>
            <a:r>
              <a:rPr lang="en-US" altLang="zh-CN" dirty="0"/>
              <a:t>3</a:t>
            </a:r>
            <a:r>
              <a:rPr lang="zh-CN" altLang="en-US" dirty="0"/>
              <a:t>点是我认为最容易造成内存问题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别因为你从来没遇到</a:t>
            </a:r>
            <a:r>
              <a:rPr lang="en-US" altLang="zh-CN" dirty="0" err="1"/>
              <a:t>Javascript</a:t>
            </a:r>
            <a:r>
              <a:rPr lang="zh-CN" altLang="en-US" dirty="0"/>
              <a:t>内存的问题而忽视乃至忘却它</a:t>
            </a:r>
            <a:r>
              <a:rPr lang="en-US" altLang="zh-CN" dirty="0"/>
              <a:t>,</a:t>
            </a:r>
            <a:r>
              <a:rPr lang="zh-CN" altLang="en-US" dirty="0"/>
              <a:t>优秀的程序员应该吝啬计算机的资源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78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55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 </a:t>
            </a:r>
            <a:r>
              <a:rPr lang="en-US" altLang="zh-CN" dirty="0" smtClean="0"/>
              <a:t>	</a:t>
            </a:r>
            <a:r>
              <a:rPr lang="zh-CN" altLang="en-US" dirty="0"/>
              <a:t>作为一门高级语言，</a:t>
            </a:r>
            <a:r>
              <a:rPr lang="en-US" altLang="zh-CN" dirty="0"/>
              <a:t>JS</a:t>
            </a:r>
            <a:r>
              <a:rPr lang="zh-CN" altLang="en-US" dirty="0"/>
              <a:t>并不像低级语言</a:t>
            </a:r>
            <a:r>
              <a:rPr lang="en-US" altLang="zh-CN" dirty="0"/>
              <a:t>C/C++</a:t>
            </a:r>
            <a:r>
              <a:rPr lang="zh-CN" altLang="en-US" dirty="0"/>
              <a:t>那样拥有对内存的完全掌控。</a:t>
            </a:r>
            <a:r>
              <a:rPr lang="en-US" altLang="zh-CN" dirty="0"/>
              <a:t>JS</a:t>
            </a:r>
            <a:r>
              <a:rPr lang="zh-CN" altLang="en-US" dirty="0"/>
              <a:t>中内存的分配和回收都是自动完成的，内存在不使用的时候会被垃圾回收器自动回收</a:t>
            </a:r>
            <a:r>
              <a:rPr lang="zh-CN" altLang="en-US" dirty="0" smtClean="0"/>
              <a:t>。正</a:t>
            </a:r>
            <a:r>
              <a:rPr lang="zh-CN" altLang="en-US" dirty="0"/>
              <a:t>因为垃圾回收器的存在，许多人认为</a:t>
            </a:r>
            <a:r>
              <a:rPr lang="en-US" altLang="zh-CN" dirty="0"/>
              <a:t>JS</a:t>
            </a:r>
            <a:r>
              <a:rPr lang="zh-CN" altLang="en-US" dirty="0"/>
              <a:t>不用太关心内存管理的</a:t>
            </a:r>
            <a:r>
              <a:rPr lang="zh-CN" altLang="en-US" dirty="0" smtClean="0"/>
              <a:t>问题</a:t>
            </a:r>
            <a:r>
              <a:rPr lang="zh-CN" altLang="en-US" dirty="0"/>
              <a:t>，</a:t>
            </a:r>
            <a:r>
              <a:rPr lang="zh-CN" altLang="en-US" dirty="0" smtClean="0"/>
              <a:t>但</a:t>
            </a:r>
            <a:r>
              <a:rPr lang="zh-CN" altLang="en-US" dirty="0"/>
              <a:t>如果不了解</a:t>
            </a:r>
            <a:r>
              <a:rPr lang="en-US" altLang="zh-CN" dirty="0"/>
              <a:t>JS</a:t>
            </a:r>
            <a:r>
              <a:rPr lang="zh-CN" altLang="en-US" dirty="0"/>
              <a:t>的内存管理机制，我们同样非常容易成内存泄漏（内存无法被回收）的情况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91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内存的</a:t>
            </a:r>
            <a:r>
              <a:rPr lang="zh-CN" altLang="en-US" b="1" dirty="0" smtClean="0"/>
              <a:t>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内存分配：当</a:t>
            </a:r>
            <a:r>
              <a:rPr lang="zh-CN" altLang="en-US" dirty="0" smtClean="0"/>
              <a:t>我们声明</a:t>
            </a:r>
            <a:r>
              <a:rPr lang="zh-CN" altLang="en-US" dirty="0"/>
              <a:t>变量、函数、对象的时候，系统会自动为他们分配内存</a:t>
            </a:r>
          </a:p>
          <a:p>
            <a:r>
              <a:rPr lang="zh-CN" altLang="en-US" dirty="0"/>
              <a:t>内存使用：即读写内存，也就是使用变量、函数等</a:t>
            </a:r>
          </a:p>
          <a:p>
            <a:r>
              <a:rPr lang="zh-CN" altLang="en-US" dirty="0"/>
              <a:t>内存回收：使用完毕，由垃圾回收自动回收不再使用的内存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608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406" y="365125"/>
            <a:ext cx="9986394" cy="1983792"/>
          </a:xfrm>
        </p:spPr>
        <p:txBody>
          <a:bodyPr>
            <a:normAutofit/>
          </a:bodyPr>
          <a:lstStyle/>
          <a:p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 a1 = 0;</a:t>
            </a:r>
            <a:br>
              <a:rPr lang="en-US" altLang="zh-CN" sz="2000" dirty="0" smtClean="0"/>
            </a:b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 a2 = ‘this is </a:t>
            </a:r>
            <a:r>
              <a:rPr lang="en-US" altLang="zh-CN" sz="2000" dirty="0" err="1" smtClean="0"/>
              <a:t>str</a:t>
            </a:r>
            <a:r>
              <a:rPr lang="en-US" altLang="zh-CN" sz="2000" dirty="0" smtClean="0"/>
              <a:t>’;</a:t>
            </a:r>
            <a:br>
              <a:rPr lang="en-US" altLang="zh-CN" sz="2000" dirty="0" smtClean="0"/>
            </a:b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 a3 = null;</a:t>
            </a:r>
            <a:br>
              <a:rPr lang="en-US" altLang="zh-CN" sz="2000" dirty="0" smtClean="0"/>
            </a:b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 c = [1,2,3];</a:t>
            </a:r>
            <a:br>
              <a:rPr lang="en-US" altLang="zh-CN" sz="2000" dirty="0" smtClean="0"/>
            </a:b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 b = {m:20};</a:t>
            </a:r>
            <a:endParaRPr lang="zh-CN" altLang="en-US" sz="2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917" y="2046914"/>
            <a:ext cx="7667536" cy="4111580"/>
          </a:xfrm>
        </p:spPr>
      </p:pic>
    </p:spTree>
    <p:extLst>
      <p:ext uri="{BB962C8B-B14F-4D97-AF65-F5344CB8AC3E}">
        <p14:creationId xmlns:p14="http://schemas.microsoft.com/office/powerpoint/2010/main" val="321084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11; </a:t>
            </a:r>
            <a:r>
              <a:rPr lang="en-US" altLang="zh-CN" sz="1400" dirty="0">
                <a:solidFill>
                  <a:schemeClr val="accent1"/>
                </a:solidFill>
              </a:rPr>
              <a:t>// </a:t>
            </a:r>
            <a:r>
              <a:rPr lang="zh-CN" altLang="en-US" sz="1400" dirty="0">
                <a:solidFill>
                  <a:schemeClr val="accent1"/>
                </a:solidFill>
              </a:rPr>
              <a:t>为变量分配内存 </a:t>
            </a:r>
            <a:endParaRPr lang="en-US" altLang="zh-CN" sz="1400" dirty="0" smtClean="0">
              <a:solidFill>
                <a:schemeClr val="accent1"/>
              </a:solidFill>
            </a:endParaRP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s = "</a:t>
            </a:r>
            <a:r>
              <a:rPr lang="en-US" altLang="zh-CN" dirty="0" err="1"/>
              <a:t>ifcode</a:t>
            </a:r>
            <a:r>
              <a:rPr lang="en-US" altLang="zh-CN" sz="1400" dirty="0" smtClean="0">
                <a:solidFill>
                  <a:schemeClr val="accent1"/>
                </a:solidFill>
              </a:rPr>
              <a:t>";// </a:t>
            </a:r>
            <a:r>
              <a:rPr lang="zh-CN" altLang="en-US" sz="1400" dirty="0">
                <a:solidFill>
                  <a:schemeClr val="accent1"/>
                </a:solidFill>
              </a:rPr>
              <a:t>为对象分配内存 </a:t>
            </a:r>
            <a:endParaRPr lang="en-US" altLang="zh-CN" sz="1400" dirty="0" smtClean="0">
              <a:solidFill>
                <a:schemeClr val="accent1"/>
              </a:solidFill>
            </a:endParaRP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person = { age: 22, name: '</a:t>
            </a:r>
            <a:r>
              <a:rPr lang="en-US" altLang="zh-CN" dirty="0" err="1"/>
              <a:t>ifcode</a:t>
            </a:r>
            <a:r>
              <a:rPr lang="en-US" altLang="zh-CN" dirty="0"/>
              <a:t>' }; </a:t>
            </a:r>
            <a:endParaRPr lang="en-US" altLang="zh-CN" dirty="0" smtClean="0"/>
          </a:p>
          <a:p>
            <a:r>
              <a:rPr lang="en-US" altLang="zh-CN" dirty="0" smtClean="0"/>
              <a:t>function </a:t>
            </a:r>
            <a:r>
              <a:rPr lang="en-US" altLang="zh-CN" dirty="0"/>
              <a:t>sum(a, b) { return a + b; </a:t>
            </a:r>
            <a:r>
              <a:rPr lang="en-US" altLang="zh-CN" dirty="0" smtClean="0"/>
              <a:t>}</a:t>
            </a:r>
            <a:r>
              <a:rPr lang="en-US" altLang="zh-CN" dirty="0"/>
              <a:t> </a:t>
            </a:r>
            <a:r>
              <a:rPr lang="en-US" altLang="zh-CN" sz="1400" dirty="0">
                <a:solidFill>
                  <a:schemeClr val="accent1"/>
                </a:solidFill>
              </a:rPr>
              <a:t>// </a:t>
            </a:r>
            <a:r>
              <a:rPr lang="zh-CN" altLang="en-US" sz="1400" dirty="0">
                <a:solidFill>
                  <a:schemeClr val="accent1"/>
                </a:solidFill>
              </a:rPr>
              <a:t>为函数分配内存 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2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695" y="365125"/>
            <a:ext cx="10515600" cy="1325563"/>
          </a:xfrm>
        </p:spPr>
        <p:txBody>
          <a:bodyPr/>
          <a:lstStyle/>
          <a:p>
            <a:r>
              <a:rPr lang="zh-CN" altLang="en-US" b="1" dirty="0"/>
              <a:t>垃圾回收算法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976627"/>
            <a:ext cx="10917572" cy="434867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对</a:t>
            </a:r>
            <a:r>
              <a:rPr lang="zh-CN" altLang="en-US" dirty="0"/>
              <a:t>垃圾回收算法来说，核心思想就是如何判断内存已经不再使用了。下面介绍</a:t>
            </a:r>
            <a:r>
              <a:rPr lang="zh-CN" altLang="en-US" dirty="0" smtClean="0"/>
              <a:t>两种常见</a:t>
            </a:r>
            <a:r>
              <a:rPr lang="zh-CN" altLang="en-US" dirty="0"/>
              <a:t>浏览器的垃圾回收算法。</a:t>
            </a:r>
          </a:p>
        </p:txBody>
      </p:sp>
    </p:spTree>
    <p:extLst>
      <p:ext uri="{BB962C8B-B14F-4D97-AF65-F5344CB8AC3E}">
        <p14:creationId xmlns:p14="http://schemas.microsoft.com/office/powerpoint/2010/main" val="325159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引用计数算法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04969"/>
            <a:ext cx="10515600" cy="1476462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zh-CN" altLang="en-US" dirty="0"/>
              <a:t>引用计数算法定义“内存不再使用”的标准很简单，</a:t>
            </a:r>
            <a:r>
              <a:rPr lang="zh-CN" altLang="en-US" dirty="0">
                <a:solidFill>
                  <a:srgbClr val="FF0000"/>
                </a:solidFill>
              </a:rPr>
              <a:t>就是看一个对象是否有指向它的引用</a:t>
            </a:r>
            <a:r>
              <a:rPr lang="zh-CN" altLang="en-US" dirty="0"/>
              <a:t>。如果没有其他对象指向它了，说明该对象</a:t>
            </a:r>
            <a:r>
              <a:rPr lang="zh-CN" altLang="en-US" dirty="0" smtClean="0"/>
              <a:t>已经不再</a:t>
            </a:r>
            <a:r>
              <a:rPr lang="zh-CN" altLang="en-US" dirty="0"/>
              <a:t>需了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>
                <a:solidFill>
                  <a:schemeClr val="accent1"/>
                </a:solidFill>
              </a:rPr>
              <a:t/>
            </a:r>
            <a:br>
              <a:rPr lang="zh-CN" altLang="en-US" dirty="0">
                <a:solidFill>
                  <a:schemeClr val="accent1"/>
                </a:solidFill>
              </a:rPr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4734" y="3020037"/>
            <a:ext cx="10008066" cy="1948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dirty="0" err="1"/>
              <a:t>var</a:t>
            </a:r>
            <a:r>
              <a:rPr lang="en-US" altLang="zh-CN" dirty="0"/>
              <a:t> person = { age: 22, name: '</a:t>
            </a:r>
            <a:r>
              <a:rPr lang="en-US" altLang="zh-CN" dirty="0" err="1"/>
              <a:t>ifcode</a:t>
            </a:r>
            <a:r>
              <a:rPr lang="en-US" altLang="zh-CN" dirty="0"/>
              <a:t>' }; </a:t>
            </a:r>
            <a:r>
              <a:rPr lang="en-US" altLang="zh-CN" sz="1200" dirty="0">
                <a:solidFill>
                  <a:schemeClr val="accent1"/>
                </a:solidFill>
              </a:rPr>
              <a:t>// </a:t>
            </a:r>
            <a:r>
              <a:rPr lang="zh-CN" altLang="en-US" sz="1200" dirty="0">
                <a:solidFill>
                  <a:schemeClr val="accent1"/>
                </a:solidFill>
              </a:rPr>
              <a:t>创建一个对象</a:t>
            </a:r>
            <a:r>
              <a:rPr lang="en-US" altLang="zh-CN" sz="1200" dirty="0">
                <a:solidFill>
                  <a:schemeClr val="accent1"/>
                </a:solidFill>
              </a:rPr>
              <a:t>person</a:t>
            </a:r>
            <a:r>
              <a:rPr lang="zh-CN" altLang="en-US" sz="1200" dirty="0">
                <a:solidFill>
                  <a:schemeClr val="accent1"/>
                </a:solidFill>
              </a:rPr>
              <a:t>，他有两个指向属性</a:t>
            </a:r>
            <a:r>
              <a:rPr lang="en-US" altLang="zh-CN" sz="1200" dirty="0">
                <a:solidFill>
                  <a:schemeClr val="accent1"/>
                </a:solidFill>
              </a:rPr>
              <a:t>age</a:t>
            </a:r>
            <a:r>
              <a:rPr lang="zh-CN" altLang="en-US" sz="1200" dirty="0">
                <a:solidFill>
                  <a:schemeClr val="accent1"/>
                </a:solidFill>
              </a:rPr>
              <a:t>和</a:t>
            </a:r>
            <a:r>
              <a:rPr lang="en-US" altLang="zh-CN" sz="1200" dirty="0">
                <a:solidFill>
                  <a:schemeClr val="accent1"/>
                </a:solidFill>
              </a:rPr>
              <a:t>name</a:t>
            </a:r>
            <a:r>
              <a:rPr lang="zh-CN" altLang="en-US" sz="1200" dirty="0">
                <a:solidFill>
                  <a:schemeClr val="accent1"/>
                </a:solidFill>
              </a:rPr>
              <a:t>的引用 </a:t>
            </a:r>
            <a:endParaRPr lang="en-US" altLang="zh-CN" sz="1200" dirty="0">
              <a:solidFill>
                <a:schemeClr val="accent1"/>
              </a:solidFill>
            </a:endParaRPr>
          </a:p>
          <a:p>
            <a:r>
              <a:rPr lang="en-US" altLang="zh-CN" dirty="0"/>
              <a:t>person.name = null; </a:t>
            </a:r>
            <a:r>
              <a:rPr lang="en-US" altLang="zh-CN" sz="1100" dirty="0">
                <a:solidFill>
                  <a:schemeClr val="accent1"/>
                </a:solidFill>
              </a:rPr>
              <a:t>// </a:t>
            </a:r>
            <a:r>
              <a:rPr lang="zh-CN" altLang="en-US" sz="1100" dirty="0">
                <a:solidFill>
                  <a:schemeClr val="accent1"/>
                </a:solidFill>
              </a:rPr>
              <a:t>虽然设置为</a:t>
            </a:r>
            <a:r>
              <a:rPr lang="en-US" altLang="zh-CN" sz="1100" dirty="0">
                <a:solidFill>
                  <a:schemeClr val="accent1"/>
                </a:solidFill>
              </a:rPr>
              <a:t>null</a:t>
            </a:r>
            <a:r>
              <a:rPr lang="zh-CN" altLang="en-US" sz="1100" dirty="0">
                <a:solidFill>
                  <a:schemeClr val="accent1"/>
                </a:solidFill>
              </a:rPr>
              <a:t>，但因为</a:t>
            </a:r>
            <a:r>
              <a:rPr lang="en-US" altLang="zh-CN" sz="1100" dirty="0">
                <a:solidFill>
                  <a:schemeClr val="accent1"/>
                </a:solidFill>
              </a:rPr>
              <a:t>person</a:t>
            </a:r>
            <a:r>
              <a:rPr lang="zh-CN" altLang="en-US" sz="1100" dirty="0">
                <a:solidFill>
                  <a:schemeClr val="accent1"/>
                </a:solidFill>
              </a:rPr>
              <a:t>对象还有指向</a:t>
            </a:r>
            <a:r>
              <a:rPr lang="en-US" altLang="zh-CN" sz="1100" dirty="0">
                <a:solidFill>
                  <a:schemeClr val="accent1"/>
                </a:solidFill>
              </a:rPr>
              <a:t>name</a:t>
            </a:r>
            <a:r>
              <a:rPr lang="zh-CN" altLang="en-US" sz="1100" dirty="0">
                <a:solidFill>
                  <a:schemeClr val="accent1"/>
                </a:solidFill>
              </a:rPr>
              <a:t>的引用，因此</a:t>
            </a:r>
            <a:r>
              <a:rPr lang="en-US" altLang="zh-CN" sz="1100" dirty="0">
                <a:solidFill>
                  <a:schemeClr val="accent1"/>
                </a:solidFill>
              </a:rPr>
              <a:t>name</a:t>
            </a:r>
            <a:r>
              <a:rPr lang="zh-CN" altLang="en-US" sz="1100" dirty="0">
                <a:solidFill>
                  <a:schemeClr val="accent1"/>
                </a:solidFill>
              </a:rPr>
              <a:t>不会回收 </a:t>
            </a:r>
            <a:endParaRPr lang="en-US" altLang="zh-CN" sz="1100" dirty="0">
              <a:solidFill>
                <a:schemeClr val="accent1"/>
              </a:solidFill>
            </a:endParaRPr>
          </a:p>
          <a:p>
            <a:r>
              <a:rPr lang="en-US" altLang="zh-CN" dirty="0" err="1"/>
              <a:t>var</a:t>
            </a:r>
            <a:r>
              <a:rPr lang="en-US" altLang="zh-CN" dirty="0"/>
              <a:t> p = person; </a:t>
            </a:r>
          </a:p>
          <a:p>
            <a:r>
              <a:rPr lang="en-US" altLang="zh-CN" dirty="0"/>
              <a:t>person = 1; </a:t>
            </a:r>
            <a:r>
              <a:rPr lang="en-US" altLang="zh-CN" sz="1100" dirty="0">
                <a:solidFill>
                  <a:schemeClr val="accent1"/>
                </a:solidFill>
              </a:rPr>
              <a:t>//</a:t>
            </a:r>
            <a:r>
              <a:rPr lang="zh-CN" altLang="en-US" sz="1100" dirty="0">
                <a:solidFill>
                  <a:schemeClr val="accent1"/>
                </a:solidFill>
              </a:rPr>
              <a:t>原来的</a:t>
            </a:r>
            <a:r>
              <a:rPr lang="en-US" altLang="zh-CN" sz="1100" dirty="0">
                <a:solidFill>
                  <a:schemeClr val="accent1"/>
                </a:solidFill>
              </a:rPr>
              <a:t>person</a:t>
            </a:r>
            <a:r>
              <a:rPr lang="zh-CN" altLang="en-US" sz="1100" dirty="0">
                <a:solidFill>
                  <a:schemeClr val="accent1"/>
                </a:solidFill>
              </a:rPr>
              <a:t>对象被赋值为</a:t>
            </a:r>
            <a:r>
              <a:rPr lang="en-US" altLang="zh-CN" sz="1100" dirty="0">
                <a:solidFill>
                  <a:schemeClr val="accent1"/>
                </a:solidFill>
              </a:rPr>
              <a:t>1</a:t>
            </a:r>
            <a:r>
              <a:rPr lang="zh-CN" altLang="en-US" sz="1100" dirty="0">
                <a:solidFill>
                  <a:schemeClr val="accent1"/>
                </a:solidFill>
              </a:rPr>
              <a:t>，但因为有新引用</a:t>
            </a:r>
            <a:r>
              <a:rPr lang="en-US" altLang="zh-CN" sz="1100" dirty="0">
                <a:solidFill>
                  <a:schemeClr val="accent1"/>
                </a:solidFill>
              </a:rPr>
              <a:t>p</a:t>
            </a:r>
            <a:r>
              <a:rPr lang="zh-CN" altLang="en-US" sz="1100" dirty="0">
                <a:solidFill>
                  <a:schemeClr val="accent1"/>
                </a:solidFill>
              </a:rPr>
              <a:t>指向原</a:t>
            </a:r>
            <a:r>
              <a:rPr lang="en-US" altLang="zh-CN" sz="1100" dirty="0">
                <a:solidFill>
                  <a:schemeClr val="accent1"/>
                </a:solidFill>
              </a:rPr>
              <a:t>person</a:t>
            </a:r>
            <a:r>
              <a:rPr lang="zh-CN" altLang="en-US" sz="1100" dirty="0">
                <a:solidFill>
                  <a:schemeClr val="accent1"/>
                </a:solidFill>
              </a:rPr>
              <a:t>对象，因此它不被回收</a:t>
            </a:r>
            <a:endParaRPr lang="en-US" altLang="zh-CN" sz="1100" dirty="0">
              <a:solidFill>
                <a:schemeClr val="accent1"/>
              </a:solidFill>
            </a:endParaRPr>
          </a:p>
          <a:p>
            <a:r>
              <a:rPr lang="en-US" altLang="zh-CN" dirty="0"/>
              <a:t>p = null; </a:t>
            </a:r>
            <a:r>
              <a:rPr lang="en-US" altLang="zh-CN" sz="1100" dirty="0">
                <a:solidFill>
                  <a:schemeClr val="accent1"/>
                </a:solidFill>
              </a:rPr>
              <a:t>//</a:t>
            </a:r>
            <a:r>
              <a:rPr lang="zh-CN" altLang="en-US" sz="1100" dirty="0">
                <a:solidFill>
                  <a:schemeClr val="accent1"/>
                </a:solidFill>
              </a:rPr>
              <a:t>原</a:t>
            </a:r>
            <a:r>
              <a:rPr lang="en-US" altLang="zh-CN" sz="1100" dirty="0">
                <a:solidFill>
                  <a:schemeClr val="accent1"/>
                </a:solidFill>
              </a:rPr>
              <a:t>person</a:t>
            </a:r>
            <a:r>
              <a:rPr lang="zh-CN" altLang="en-US" sz="1100" dirty="0">
                <a:solidFill>
                  <a:schemeClr val="accent1"/>
                </a:solidFill>
              </a:rPr>
              <a:t>对象已经没有引用，很快会被回收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73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1248"/>
          </a:xfrm>
        </p:spPr>
        <p:txBody>
          <a:bodyPr>
            <a:normAutofit/>
          </a:bodyPr>
          <a:lstStyle/>
          <a:p>
            <a:r>
              <a:rPr lang="zh-CN" altLang="en-US" dirty="0"/>
              <a:t>由上面可以看出，引用计数算法是个简单有效的算法。但它却存在一个致命的问题：循环引用。如果两个对象相互引用，尽管他们已</a:t>
            </a:r>
            <a:r>
              <a:rPr lang="zh-CN" altLang="en-US" dirty="0" smtClean="0"/>
              <a:t>不再</a:t>
            </a:r>
            <a:r>
              <a:rPr lang="zh-CN" altLang="en-US" dirty="0"/>
              <a:t>使用，垃圾回收器不会进行回收，导致内存泄露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33847" y="3355596"/>
            <a:ext cx="82547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/>
              <a:t>function cycle() { </a:t>
            </a:r>
          </a:p>
          <a:p>
            <a:pPr lvl="1"/>
            <a:r>
              <a:rPr lang="pt-BR" altLang="zh-CN" dirty="0"/>
              <a:t>var o1 = {}; </a:t>
            </a:r>
          </a:p>
          <a:p>
            <a:pPr lvl="1"/>
            <a:r>
              <a:rPr lang="pt-BR" altLang="zh-CN" dirty="0"/>
              <a:t>var o2 = {}; </a:t>
            </a:r>
          </a:p>
          <a:p>
            <a:pPr lvl="1"/>
            <a:r>
              <a:rPr lang="pt-BR" altLang="zh-CN" dirty="0"/>
              <a:t>o1.a = o2; </a:t>
            </a:r>
          </a:p>
          <a:p>
            <a:pPr lvl="1"/>
            <a:r>
              <a:rPr lang="pt-BR" altLang="zh-CN" dirty="0"/>
              <a:t>o2.a = o1; </a:t>
            </a:r>
          </a:p>
          <a:p>
            <a:pPr lvl="1"/>
            <a:r>
              <a:rPr lang="pt-BR" altLang="zh-CN" dirty="0"/>
              <a:t>return "Cycle reference!" ;</a:t>
            </a:r>
          </a:p>
          <a:p>
            <a:r>
              <a:rPr lang="pt-BR" altLang="zh-CN" dirty="0"/>
              <a:t>} </a:t>
            </a:r>
          </a:p>
          <a:p>
            <a:r>
              <a:rPr lang="pt-BR" altLang="zh-CN" dirty="0"/>
              <a:t>cycle();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917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4294967295"/>
          </p:nvPr>
        </p:nvSpPr>
        <p:spPr>
          <a:xfrm>
            <a:off x="704676" y="847290"/>
            <a:ext cx="9265640" cy="27683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val</a:t>
            </a:r>
            <a:r>
              <a:rPr lang="en-US" altLang="zh-CN" dirty="0"/>
              <a:t> = 'hello world';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function </a:t>
            </a:r>
            <a:r>
              <a:rPr lang="en-US" altLang="zh-CN" dirty="0"/>
              <a:t>foo() { </a:t>
            </a:r>
          </a:p>
          <a:p>
            <a:pPr marL="0" indent="0">
              <a:buNone/>
            </a:pPr>
            <a:r>
              <a:rPr lang="en-US" altLang="zh-CN" dirty="0" smtClean="0"/>
              <a:t>	return </a:t>
            </a:r>
            <a:r>
              <a:rPr lang="en-US" altLang="zh-CN" dirty="0"/>
              <a:t>function()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return </a:t>
            </a:r>
            <a:r>
              <a:rPr lang="en-US" altLang="zh-CN" dirty="0" err="1"/>
              <a:t>val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}; </a:t>
            </a:r>
          </a:p>
          <a:p>
            <a:pPr marL="0" indent="0">
              <a:buNone/>
            </a:pPr>
            <a:r>
              <a:rPr lang="en-US" altLang="zh-CN" dirty="0" smtClean="0"/>
              <a:t>} </a:t>
            </a:r>
          </a:p>
          <a:p>
            <a:pPr marL="0" indent="0">
              <a:buNone/>
            </a:pPr>
            <a:r>
              <a:rPr lang="en-US" altLang="zh-CN" dirty="0" err="1" smtClean="0"/>
              <a:t>global.bar</a:t>
            </a:r>
            <a:r>
              <a:rPr lang="en-US" altLang="zh-CN" dirty="0" smtClean="0"/>
              <a:t> </a:t>
            </a:r>
            <a:r>
              <a:rPr lang="en-US" altLang="zh-CN" dirty="0"/>
              <a:t>= foo();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81512" y="4018327"/>
            <a:ext cx="8725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阅读完这段代码，你能否说出这部分代码在执行过后，有哪些对象是依然存活的么？</a:t>
            </a:r>
            <a:endParaRPr lang="en-US" altLang="zh-CN" dirty="0"/>
          </a:p>
          <a:p>
            <a:r>
              <a:rPr lang="zh-CN" altLang="en-US" dirty="0"/>
              <a:t>如果有变量引用这个地址，那就认为这段内存被占用，不能被销毁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35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762</Words>
  <Application>Microsoft Office PowerPoint</Application>
  <PresentationFormat>自定义</PresentationFormat>
  <Paragraphs>69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JavaScript内存管理</vt:lpstr>
      <vt:lpstr>PowerPoint 演示文稿</vt:lpstr>
      <vt:lpstr>内存的生命周期</vt:lpstr>
      <vt:lpstr>var  a1 = 0; var  a2 = ‘this is str’; var  a3 = null; var  c = [1,2,3]; var  b = {m:20};</vt:lpstr>
      <vt:lpstr>PowerPoint 演示文稿</vt:lpstr>
      <vt:lpstr>垃圾回收算法 </vt:lpstr>
      <vt:lpstr>引用计数算法</vt:lpstr>
      <vt:lpstr>PowerPoint 演示文稿</vt:lpstr>
      <vt:lpstr>PowerPoint 演示文稿</vt:lpstr>
      <vt:lpstr>PowerPoint 演示文稿</vt:lpstr>
      <vt:lpstr>PowerPoint 演示文稿</vt:lpstr>
      <vt:lpstr>标记清除算法</vt:lpstr>
      <vt:lpstr>PowerPoint 演示文稿</vt:lpstr>
      <vt:lpstr>小结：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JavaScript内存优化</dc:title>
  <dc:creator/>
  <cp:lastModifiedBy>LEJU</cp:lastModifiedBy>
  <cp:revision>67</cp:revision>
  <dcterms:created xsi:type="dcterms:W3CDTF">2015-05-05T08:02:00Z</dcterms:created>
  <dcterms:modified xsi:type="dcterms:W3CDTF">2017-08-03T07:40:23Z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