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1"/>
  </p:notesMasterIdLst>
  <p:sldIdLst>
    <p:sldId id="709" r:id="rId3"/>
    <p:sldId id="764" r:id="rId4"/>
    <p:sldId id="745" r:id="rId5"/>
    <p:sldId id="746" r:id="rId6"/>
    <p:sldId id="747" r:id="rId7"/>
    <p:sldId id="748" r:id="rId8"/>
    <p:sldId id="749" r:id="rId9"/>
    <p:sldId id="750" r:id="rId10"/>
    <p:sldId id="751" r:id="rId11"/>
    <p:sldId id="752" r:id="rId12"/>
    <p:sldId id="753" r:id="rId13"/>
    <p:sldId id="754" r:id="rId14"/>
    <p:sldId id="755" r:id="rId15"/>
    <p:sldId id="758" r:id="rId16"/>
    <p:sldId id="759" r:id="rId17"/>
    <p:sldId id="760" r:id="rId18"/>
    <p:sldId id="781" r:id="rId19"/>
    <p:sldId id="782" r:id="rId2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600" b="0" i="0" u="none" kern="1200" baseline="0">
        <a:solidFill>
          <a:srgbClr val="00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3300"/>
    <a:srgbClr val="003300"/>
    <a:srgbClr val="FF00FF"/>
    <a:srgbClr val="660066"/>
    <a:srgbClr val="CC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8"/>
    <p:restoredTop sz="90929"/>
  </p:normalViewPr>
  <p:slideViewPr>
    <p:cSldViewPr showGuides="1">
      <p:cViewPr varScale="1">
        <p:scale>
          <a:sx n="84" d="100"/>
          <a:sy n="84" d="100"/>
        </p:scale>
        <p:origin x="1104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5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9.wmf"/><Relationship Id="rId7" Type="http://schemas.openxmlformats.org/officeDocument/2006/relationships/image" Target="../media/image93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10" Type="http://schemas.openxmlformats.org/officeDocument/2006/relationships/image" Target="../media/image96.wmf"/><Relationship Id="rId4" Type="http://schemas.openxmlformats.org/officeDocument/2006/relationships/image" Target="../media/image90.wmf"/><Relationship Id="rId9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10" Type="http://schemas.openxmlformats.org/officeDocument/2006/relationships/image" Target="../media/image58.wmf"/><Relationship Id="rId4" Type="http://schemas.openxmlformats.org/officeDocument/2006/relationships/image" Target="../media/image52.wmf"/><Relationship Id="rId9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fontAlgn="ctr" hangingPunct="1">
              <a:defRPr sz="1200">
                <a:solidFill>
                  <a:schemeClr val="tx1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3CDEE23-A907-4046-B0BC-D299A04A225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96422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468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med"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1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 spd="med"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1F4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6477000"/>
            <a:ext cx="441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第四讲 力学 </a:t>
            </a: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——</a:t>
            </a: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刚体定轴转动</a:t>
            </a:r>
          </a:p>
        </p:txBody>
      </p:sp>
      <p:pic>
        <p:nvPicPr>
          <p:cNvPr id="1027" name="Picture 3" descr="C:\Documents and Settings\Administrator\桌面\XCH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238" y="6480175"/>
            <a:ext cx="411162" cy="22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Line 4"/>
          <p:cNvSpPr/>
          <p:nvPr/>
        </p:nvSpPr>
        <p:spPr>
          <a:xfrm flipH="1">
            <a:off x="549275" y="6450013"/>
            <a:ext cx="3032125" cy="0"/>
          </a:xfrm>
          <a:prstGeom prst="line">
            <a:avLst/>
          </a:prstGeom>
          <a:ln w="44450" cap="flat" cmpd="thinThick">
            <a:pattFill prst="pct90">
              <a:fgClr>
                <a:srgbClr val="0033CC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1029" name="Line 5"/>
          <p:cNvSpPr/>
          <p:nvPr/>
        </p:nvSpPr>
        <p:spPr>
          <a:xfrm flipH="1">
            <a:off x="533400" y="6753225"/>
            <a:ext cx="3048000" cy="0"/>
          </a:xfrm>
          <a:prstGeom prst="line">
            <a:avLst/>
          </a:prstGeom>
          <a:ln w="44450" cap="flat" cmpd="thinThick">
            <a:pattFill prst="pct90">
              <a:fgClr>
                <a:srgbClr val="0033CC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pic>
        <p:nvPicPr>
          <p:cNvPr id="1030" name="Picture 6" descr="E:\000_照片_20030716\杭电标识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0" y="1524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ll dir="r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E1F4F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57200" y="6477000"/>
            <a:ext cx="4419600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600">
                <a:solidFill>
                  <a:srgbClr val="00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第四讲 力学 </a:t>
            </a: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——</a:t>
            </a:r>
            <a:r>
              <a:rPr kumimoji="1" lang="en-US" altLang="zh-CN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</a:t>
            </a:r>
            <a:r>
              <a:rPr kumimoji="1" lang="zh-CN" altLang="en-US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刚体定轴转动</a:t>
            </a:r>
          </a:p>
        </p:txBody>
      </p:sp>
      <p:pic>
        <p:nvPicPr>
          <p:cNvPr id="1027" name="Picture 3" descr="C:\Documents and Settings\Administrator\桌面\XCH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2238" y="6480175"/>
            <a:ext cx="411162" cy="2270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8" name="Line 4"/>
          <p:cNvSpPr/>
          <p:nvPr/>
        </p:nvSpPr>
        <p:spPr>
          <a:xfrm flipH="1">
            <a:off x="549275" y="6450013"/>
            <a:ext cx="3032125" cy="0"/>
          </a:xfrm>
          <a:prstGeom prst="line">
            <a:avLst/>
          </a:prstGeom>
          <a:ln w="44450" cap="flat" cmpd="thinThick">
            <a:pattFill prst="pct90">
              <a:fgClr>
                <a:srgbClr val="0033CC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sp>
        <p:nvSpPr>
          <p:cNvPr id="1029" name="Line 5"/>
          <p:cNvSpPr/>
          <p:nvPr/>
        </p:nvSpPr>
        <p:spPr>
          <a:xfrm flipH="1">
            <a:off x="533400" y="6753225"/>
            <a:ext cx="3048000" cy="0"/>
          </a:xfrm>
          <a:prstGeom prst="line">
            <a:avLst/>
          </a:prstGeom>
          <a:ln w="44450" cap="flat" cmpd="thinThick">
            <a:pattFill prst="pct90">
              <a:fgClr>
                <a:srgbClr val="0033CC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</p:sp>
      <p:pic>
        <p:nvPicPr>
          <p:cNvPr id="1030" name="Picture 6" descr="E:\000_照片_20030716\杭电标识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82000" y="152400"/>
            <a:ext cx="609600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ll dir="r"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29.bin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43.wmf"/><Relationship Id="rId17" Type="http://schemas.openxmlformats.org/officeDocument/2006/relationships/image" Target="../media/image46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28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44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48.jpeg"/><Relationship Id="rId18" Type="http://schemas.openxmlformats.org/officeDocument/2006/relationships/image" Target="../media/image55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0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53.wmf"/><Relationship Id="rId17" Type="http://schemas.openxmlformats.org/officeDocument/2006/relationships/oleObject" Target="../embeddings/oleObject38.bin"/><Relationship Id="rId25" Type="http://schemas.openxmlformats.org/officeDocument/2006/relationships/image" Target="../media/image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4.wmf"/><Relationship Id="rId20" Type="http://schemas.openxmlformats.org/officeDocument/2006/relationships/image" Target="../media/image56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58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7.bin"/><Relationship Id="rId23" Type="http://schemas.openxmlformats.org/officeDocument/2006/relationships/oleObject" Target="../embeddings/oleObject41.bin"/><Relationship Id="rId10" Type="http://schemas.openxmlformats.org/officeDocument/2006/relationships/image" Target="../media/image52.wmf"/><Relationship Id="rId19" Type="http://schemas.openxmlformats.org/officeDocument/2006/relationships/oleObject" Target="../embeddings/oleObject39.bin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59.jpeg"/><Relationship Id="rId22" Type="http://schemas.openxmlformats.org/officeDocument/2006/relationships/image" Target="../media/image5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67.wmf"/><Relationship Id="rId3" Type="http://schemas.openxmlformats.org/officeDocument/2006/relationships/image" Target="../media/image70.jpeg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8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52.bin"/><Relationship Id="rId3" Type="http://schemas.openxmlformats.org/officeDocument/2006/relationships/hyperlink" Target="file:///L:\01_College%20Physics_XCH\XCH_ppt_&#22823;&#23398;&#29289;&#29702;&#35762;&#20041;_20131008\06_09_&#30456;&#23545;&#35770;&#33021;&#37327;.ppt" TargetMode="External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78.jpe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wmf"/><Relationship Id="rId11" Type="http://schemas.openxmlformats.org/officeDocument/2006/relationships/image" Target="../media/image77.jpeg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73.wmf"/><Relationship Id="rId4" Type="http://schemas.openxmlformats.org/officeDocument/2006/relationships/image" Target="../media/image76.GI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74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83.wmf"/><Relationship Id="rId18" Type="http://schemas.openxmlformats.org/officeDocument/2006/relationships/oleObject" Target="../embeddings/oleObject62.bin"/><Relationship Id="rId3" Type="http://schemas.openxmlformats.org/officeDocument/2006/relationships/image" Target="../media/image86.jpe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58.bin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18.xml"/><Relationship Id="rId16" Type="http://schemas.openxmlformats.org/officeDocument/2006/relationships/oleObject" Target="../embeddings/oleObject60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4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81.wmf"/><Relationship Id="rId1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94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91.wmf"/><Relationship Id="rId17" Type="http://schemas.openxmlformats.org/officeDocument/2006/relationships/oleObject" Target="../embeddings/oleObject70.bin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93.wmf"/><Relationship Id="rId20" Type="http://schemas.openxmlformats.org/officeDocument/2006/relationships/image" Target="../media/image95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98.jpeg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image" Target="../media/image97.jpeg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87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92.wmf"/><Relationship Id="rId22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4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2.jpe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20.jpeg"/><Relationship Id="rId3" Type="http://schemas.openxmlformats.org/officeDocument/2006/relationships/image" Target="../media/image18.jpeg"/><Relationship Id="rId7" Type="http://schemas.openxmlformats.org/officeDocument/2006/relationships/image" Target="../media/image15.wmf"/><Relationship Id="rId12" Type="http://schemas.openxmlformats.org/officeDocument/2006/relationships/image" Target="../media/image19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2.wmf"/><Relationship Id="rId11" Type="http://schemas.openxmlformats.org/officeDocument/2006/relationships/image" Target="../media/image24.wmf"/><Relationship Id="rId5" Type="http://schemas.openxmlformats.org/officeDocument/2006/relationships/oleObject" Target="../embeddings/oleObject14.bin"/><Relationship Id="rId10" Type="http://schemas.openxmlformats.org/officeDocument/2006/relationships/oleObject" Target="../embeddings/oleObject16.bin"/><Relationship Id="rId4" Type="http://schemas.openxmlformats.org/officeDocument/2006/relationships/image" Target="../media/image21.wmf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36.jpeg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34.png"/><Relationship Id="rId7" Type="http://schemas.openxmlformats.org/officeDocument/2006/relationships/image" Target="../media/image28.wmf"/><Relationship Id="rId12" Type="http://schemas.openxmlformats.org/officeDocument/2006/relationships/image" Target="../media/image35.jpeg"/><Relationship Id="rId1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Rectangle 2"/>
          <p:cNvSpPr>
            <a:spLocks noChangeArrowheads="1"/>
          </p:cNvSpPr>
          <p:nvPr/>
        </p:nvSpPr>
        <p:spPr bwMode="auto">
          <a:xfrm>
            <a:off x="762000" y="381000"/>
            <a:ext cx="7543800" cy="696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第四讲 刚体定轴转动</a:t>
            </a:r>
          </a:p>
        </p:txBody>
      </p:sp>
      <p:sp>
        <p:nvSpPr>
          <p:cNvPr id="1114115" name="Rectangle 3"/>
          <p:cNvSpPr>
            <a:spLocks noChangeArrowheads="1"/>
          </p:cNvSpPr>
          <p:nvPr/>
        </p:nvSpPr>
        <p:spPr bwMode="auto">
          <a:xfrm>
            <a:off x="2667000" y="1752600"/>
            <a:ext cx="4800600" cy="4187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Monotype Sorts" panose="01010601010101010101" pitchFamily="2" charset="2"/>
              </a:rPr>
              <a:t>01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刚体的运动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2"/>
                <a:cs typeface="Arial Unicode MS" panose="020B0604020202020204" pitchFamily="34" charset="-122"/>
                <a:sym typeface="Monotype Sorts" panose="01010601010101010101" pitchFamily="2" charset="2"/>
              </a:rPr>
              <a:t>02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刚体定轴转动方程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Arial Unicode MS" panose="020B0604020202020204" pitchFamily="34" charset="-122"/>
              <a:cs typeface="Arial Unicode MS" panose="020B0604020202020204" pitchFamily="34" charset="-122"/>
              <a:sym typeface="Monotype Sorts" panose="01010601010101010101" pitchFamily="2" charset="2"/>
            </a:endParaRP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03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力矩和功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04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刚体转动的机械能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05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转动惯量的计算</a:t>
            </a:r>
          </a:p>
          <a:p>
            <a:pPr marL="0" marR="0" lvl="0" indent="0" algn="just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06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刚体定轴转动定律</a:t>
            </a:r>
          </a:p>
        </p:txBody>
      </p:sp>
      <p:sp>
        <p:nvSpPr>
          <p:cNvPr id="3076" name="Line 4"/>
          <p:cNvSpPr/>
          <p:nvPr/>
        </p:nvSpPr>
        <p:spPr>
          <a:xfrm>
            <a:off x="76200" y="1524000"/>
            <a:ext cx="8991600" cy="0"/>
          </a:xfrm>
          <a:prstGeom prst="line">
            <a:avLst/>
          </a:prstGeom>
          <a:ln w="57150" cap="flat" cmpd="thinThick">
            <a:pattFill prst="pct90">
              <a:fgClr>
                <a:srgbClr val="003300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1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4114" grpId="0"/>
      <p:bldP spid="11141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Rectangle 2"/>
          <p:cNvSpPr/>
          <p:nvPr/>
        </p:nvSpPr>
        <p:spPr>
          <a:xfrm>
            <a:off x="381000" y="152400"/>
            <a:ext cx="80772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Monotype Sorts" panose="01010601010101010101" pitchFamily="2" charset="2"/>
              <a:buChar char=",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一个质量为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的物体悬挂于一条轻绳的一端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绳的另外一端绕在一滑轮的轮轴上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轮轴的半径为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整个装置架在光滑的固定轴承之上。</a:t>
            </a:r>
          </a:p>
        </p:txBody>
      </p:sp>
      <p:sp>
        <p:nvSpPr>
          <p:cNvPr id="1161219" name="Rectangle 3"/>
          <p:cNvSpPr/>
          <p:nvPr/>
        </p:nvSpPr>
        <p:spPr>
          <a:xfrm>
            <a:off x="228600" y="4121150"/>
            <a:ext cx="4724400" cy="1362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60000"/>
              </a:lnSpc>
              <a:buFont typeface="Monotype Sorts" panose="01010601010101010101" pitchFamily="2" charset="2"/>
              <a:buChar char="*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研究对象为轮轴和物体</a:t>
            </a:r>
          </a:p>
          <a:p>
            <a:pPr eaLnBrk="1" hangingPunct="1">
              <a:lnSpc>
                <a:spcPct val="16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  转轴正方向 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——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顺时针</a:t>
            </a:r>
          </a:p>
        </p:txBody>
      </p:sp>
      <p:sp>
        <p:nvSpPr>
          <p:cNvPr id="1161220" name="Rectangle 4"/>
          <p:cNvSpPr/>
          <p:nvPr/>
        </p:nvSpPr>
        <p:spPr>
          <a:xfrm>
            <a:off x="609600" y="2133600"/>
            <a:ext cx="45720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当物体从静止释放后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在时间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内下降一段距离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S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求整个滑轮的转动惯量</a:t>
            </a:r>
            <a:r>
              <a:rPr lang="zh-CN" altLang="en-US" sz="1100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endParaRPr lang="zh-CN" altLang="en-US" b="1" dirty="0">
              <a:latin typeface="Times New Roman" panose="02020603050405020304" pitchFamily="18" charset="0"/>
              <a:sym typeface="Monotype Sorts" panose="01010601010101010101" pitchFamily="2" charset="2"/>
            </a:endParaRPr>
          </a:p>
        </p:txBody>
      </p:sp>
      <p:pic>
        <p:nvPicPr>
          <p:cNvPr id="1161221" name="Picture 5" descr="E:\Personal\桌面\xxx\XCH001_1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5" y="1981200"/>
            <a:ext cx="2619375" cy="419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1222" name="Picture 6" descr="E:\Personal\桌面\xxx\XCH001_138_0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5" y="1981200"/>
            <a:ext cx="2619375" cy="419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1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1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61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1218" grpId="0"/>
      <p:bldP spid="1161219" grpId="0"/>
      <p:bldP spid="1161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2269" name="Object 29"/>
          <p:cNvGraphicFramePr>
            <a:graphicFrameLocks noChangeAspect="1"/>
          </p:cNvGraphicFramePr>
          <p:nvPr/>
        </p:nvGraphicFramePr>
        <p:xfrm>
          <a:off x="6172200" y="715963"/>
          <a:ext cx="160337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6" r:id="rId3" imgW="698500" imgH="584200" progId="Equation.DSMT4">
                  <p:embed/>
                </p:oleObj>
              </mc:Choice>
              <mc:Fallback>
                <p:oleObj r:id="rId3" imgW="698500" imgH="584200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72200" y="715963"/>
                        <a:ext cx="1603375" cy="1349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70" name="Object 30"/>
          <p:cNvGraphicFramePr>
            <a:graphicFrameLocks noChangeAspect="1"/>
          </p:cNvGraphicFramePr>
          <p:nvPr/>
        </p:nvGraphicFramePr>
        <p:xfrm>
          <a:off x="4195763" y="2608263"/>
          <a:ext cx="12620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r:id="rId5" imgW="558800" imgH="393700" progId="Equation.DSMT4">
                  <p:embed/>
                </p:oleObj>
              </mc:Choice>
              <mc:Fallback>
                <p:oleObj r:id="rId5" imgW="558800" imgH="393700" progId="Equation.DSMT4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95763" y="2608263"/>
                        <a:ext cx="1262062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71" name="Object 31"/>
          <p:cNvGraphicFramePr>
            <a:graphicFrameLocks noChangeAspect="1"/>
          </p:cNvGraphicFramePr>
          <p:nvPr/>
        </p:nvGraphicFramePr>
        <p:xfrm>
          <a:off x="5494338" y="2608263"/>
          <a:ext cx="22018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r:id="rId7" imgW="977265" imgH="393700" progId="Equation.DSMT4">
                  <p:embed/>
                </p:oleObj>
              </mc:Choice>
              <mc:Fallback>
                <p:oleObj r:id="rId7" imgW="977265" imgH="39370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494338" y="2608263"/>
                        <a:ext cx="2201862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72" name="Object 32"/>
          <p:cNvGraphicFramePr>
            <a:graphicFrameLocks noChangeAspect="1"/>
          </p:cNvGraphicFramePr>
          <p:nvPr/>
        </p:nvGraphicFramePr>
        <p:xfrm>
          <a:off x="4122738" y="4075113"/>
          <a:ext cx="2408237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r:id="rId9" imgW="1054100" imgH="419100" progId="Equation.DSMT4">
                  <p:embed/>
                </p:oleObj>
              </mc:Choice>
              <mc:Fallback>
                <p:oleObj r:id="rId9" imgW="1054100" imgH="41910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2738" y="4075113"/>
                        <a:ext cx="2408237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73" name="Rectangle 33"/>
          <p:cNvSpPr/>
          <p:nvPr/>
        </p:nvSpPr>
        <p:spPr>
          <a:xfrm>
            <a:off x="6553200" y="4184650"/>
            <a:ext cx="2286000" cy="64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en-US" altLang="zh-CN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—— </a:t>
            </a: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转动惯量</a:t>
            </a:r>
            <a:r>
              <a:rPr lang="zh-CN" altLang="en-US" sz="1100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</a:p>
        </p:txBody>
      </p:sp>
      <p:sp>
        <p:nvSpPr>
          <p:cNvPr id="1162274" name="Rectangle 34"/>
          <p:cNvSpPr/>
          <p:nvPr/>
        </p:nvSpPr>
        <p:spPr>
          <a:xfrm>
            <a:off x="327025" y="304800"/>
            <a:ext cx="25066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物体的运动方程</a:t>
            </a:r>
          </a:p>
        </p:txBody>
      </p:sp>
      <p:sp>
        <p:nvSpPr>
          <p:cNvPr id="1162275" name="Rectangle 35"/>
          <p:cNvSpPr/>
          <p:nvPr/>
        </p:nvSpPr>
        <p:spPr>
          <a:xfrm>
            <a:off x="304800" y="958850"/>
            <a:ext cx="250666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轮轴的转动方程</a:t>
            </a:r>
          </a:p>
        </p:txBody>
      </p:sp>
      <p:graphicFrame>
        <p:nvGraphicFramePr>
          <p:cNvPr id="1162276" name="Object 36"/>
          <p:cNvGraphicFramePr>
            <a:graphicFrameLocks noChangeAspect="1"/>
          </p:cNvGraphicFramePr>
          <p:nvPr/>
        </p:nvGraphicFramePr>
        <p:xfrm>
          <a:off x="3332163" y="396875"/>
          <a:ext cx="19272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r:id="rId11" imgW="825500" imgH="190500" progId="Equation.DSMT4">
                  <p:embed/>
                </p:oleObj>
              </mc:Choice>
              <mc:Fallback>
                <p:oleObj r:id="rId11" imgW="825500" imgH="1905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32163" y="396875"/>
                        <a:ext cx="1927225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77" name="Object 37"/>
          <p:cNvGraphicFramePr>
            <a:graphicFrameLocks noChangeAspect="1"/>
          </p:cNvGraphicFramePr>
          <p:nvPr/>
        </p:nvGraphicFramePr>
        <p:xfrm>
          <a:off x="3995738" y="976313"/>
          <a:ext cx="1262062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r:id="rId13" imgW="545465" imgH="203200" progId="Equation.DSMT4">
                  <p:embed/>
                </p:oleObj>
              </mc:Choice>
              <mc:Fallback>
                <p:oleObj r:id="rId13" imgW="545465" imgH="2032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995738" y="976313"/>
                        <a:ext cx="1262062" cy="474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2278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3752232"/>
              </p:ext>
            </p:extLst>
          </p:nvPr>
        </p:nvGraphicFramePr>
        <p:xfrm>
          <a:off x="4144963" y="1584325"/>
          <a:ext cx="10922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2" name="Equation" r:id="rId15" imgW="457200" imgH="203040" progId="Equation.DSMT4">
                  <p:embed/>
                </p:oleObj>
              </mc:Choice>
              <mc:Fallback>
                <p:oleObj name="Equation" r:id="rId15" imgW="457200" imgH="203040" progId="Equation.DSMT4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44963" y="1584325"/>
                        <a:ext cx="109220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2279" name="Rectangle 39"/>
          <p:cNvSpPr/>
          <p:nvPr/>
        </p:nvSpPr>
        <p:spPr>
          <a:xfrm>
            <a:off x="990600" y="1527175"/>
            <a:ext cx="2667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运动学关系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pic>
        <p:nvPicPr>
          <p:cNvPr id="1162280" name="Picture 40" descr="E:\Personal\桌面\xxx\XCH001_138_01.jp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5325" y="2163763"/>
            <a:ext cx="2505075" cy="4008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070" name="AutoShape 41"/>
          <p:cNvSpPr/>
          <p:nvPr/>
        </p:nvSpPr>
        <p:spPr>
          <a:xfrm>
            <a:off x="5181600" y="228600"/>
            <a:ext cx="762000" cy="1905000"/>
          </a:xfrm>
          <a:prstGeom prst="rightBrace">
            <a:avLst>
              <a:gd name="adj1" fmla="val 20833"/>
              <a:gd name="adj2" fmla="val 50000"/>
            </a:avLst>
          </a:prstGeom>
          <a:noFill/>
          <a:ln w="2540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2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6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62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6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6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2273" grpId="0"/>
      <p:bldP spid="1162274" grpId="0"/>
      <p:bldP spid="1162275" grpId="0"/>
      <p:bldP spid="1162279" grpId="0"/>
      <p:bldP spid="4507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3271" name="Picture 7" descr="E:\Personal\桌面\xxx\XCH001_1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311400"/>
            <a:ext cx="2800350" cy="37338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163272" name="Group 8"/>
          <p:cNvGrpSpPr/>
          <p:nvPr/>
        </p:nvGrpSpPr>
        <p:grpSpPr>
          <a:xfrm>
            <a:off x="152400" y="381000"/>
            <a:ext cx="8534400" cy="5400675"/>
            <a:chOff x="96" y="224"/>
            <a:chExt cx="5376" cy="3402"/>
          </a:xfrm>
        </p:grpSpPr>
        <p:sp>
          <p:nvSpPr>
            <p:cNvPr id="46084" name="Rectangle 9"/>
            <p:cNvSpPr/>
            <p:nvPr/>
          </p:nvSpPr>
          <p:spPr>
            <a:xfrm>
              <a:off x="96" y="224"/>
              <a:ext cx="5376" cy="13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30000"/>
                </a:lnSpc>
                <a:buFont typeface="Monotype Sorts" panose="01010601010101010101" pitchFamily="2" charset="2"/>
                <a:buChar char=","/>
              </a:pPr>
              <a:r>
                <a:rPr lang="en-US" altLang="zh-CN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 </a:t>
              </a: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两个匀质圆盘，一大一小，同轴地粘结在一起构成组合轮</a:t>
              </a:r>
            </a:p>
            <a:p>
              <a:pPr algn="just" eaLnBrk="1" hangingPunct="1">
                <a:lnSpc>
                  <a:spcPct val="130000"/>
                </a:lnSpc>
                <a:buFont typeface="Monotype Sorts" panose="01010601010101010101" pitchFamily="2" charset="2"/>
              </a:pP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   小圆盘半径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r</a:t>
              </a: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，质量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m</a:t>
              </a: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；大圆盘的半径                              ，</a:t>
              </a:r>
            </a:p>
            <a:p>
              <a:pPr algn="just" eaLnBrk="1" hangingPunct="1">
                <a:lnSpc>
                  <a:spcPct val="130000"/>
                </a:lnSpc>
                <a:buFont typeface="Monotype Sorts" panose="01010601010101010101" pitchFamily="2" charset="2"/>
              </a:pP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   组合轮可绕通过其中心且垂直于盘面的光滑水平轴</a:t>
              </a:r>
              <a:r>
                <a:rPr lang="en-US" altLang="zh-CN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O</a:t>
              </a: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转动</a:t>
              </a:r>
            </a:p>
            <a:p>
              <a:pPr algn="just" eaLnBrk="1" hangingPunct="1">
                <a:lnSpc>
                  <a:spcPct val="130000"/>
                </a:lnSpc>
                <a:buFont typeface="Monotype Sorts" panose="01010601010101010101" pitchFamily="2" charset="2"/>
              </a:pP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 两圆盘边缘上分别绕有轻质细绳</a:t>
              </a:r>
            </a:p>
          </p:txBody>
        </p:sp>
        <p:sp>
          <p:nvSpPr>
            <p:cNvPr id="46085" name="Rectangle 10"/>
            <p:cNvSpPr/>
            <p:nvPr/>
          </p:nvSpPr>
          <p:spPr>
            <a:xfrm>
              <a:off x="295" y="1696"/>
              <a:ext cx="3360" cy="19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just" eaLnBrk="1" hangingPunct="1">
                <a:lnSpc>
                  <a:spcPct val="130000"/>
                </a:lnSpc>
              </a:pP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细绳各悬挂质量为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m</a:t>
              </a: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的物体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A</a:t>
              </a: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和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B</a:t>
              </a:r>
              <a:r>
                <a:rPr lang="zh-CN" altLang="en-US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。</a:t>
              </a: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系统从静止开始运动，绳与盘无相对滑动，绳的长度不变。</a:t>
              </a:r>
            </a:p>
            <a:p>
              <a:pPr algn="just" eaLnBrk="1" hangingPunct="1">
                <a:lnSpc>
                  <a:spcPct val="130000"/>
                </a:lnSpc>
              </a:pP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求：</a:t>
              </a:r>
            </a:p>
            <a:p>
              <a:pPr algn="just" eaLnBrk="1" hangingPunct="1">
                <a:lnSpc>
                  <a:spcPct val="130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1) </a:t>
              </a:r>
              <a:r>
                <a:rPr lang="zh-CN" altLang="en-US" sz="2500" b="1" dirty="0">
                  <a:latin typeface="宋体" panose="02010600030101010101" pitchFamily="2" charset="-122"/>
                  <a:sym typeface="Monotype Sorts" panose="01010601010101010101" pitchFamily="2" charset="2"/>
                </a:rPr>
                <a:t>组合轮的角加速度</a:t>
              </a:r>
              <a:r>
                <a:rPr lang="zh-CN" altLang="en-US" sz="2500" b="1" i="1" dirty="0">
                  <a:latin typeface="宋体" panose="02010600030101010101" pitchFamily="2" charset="-122"/>
                  <a:sym typeface="Symbol" panose="05050102010706020507" pitchFamily="18" charset="2"/>
                </a:rPr>
                <a:t></a:t>
              </a:r>
              <a:endParaRPr lang="zh-CN" altLang="en-US" sz="2500" b="1" i="1" dirty="0">
                <a:latin typeface="Times New Roman" panose="02020603050405020304" pitchFamily="18" charset="0"/>
                <a:sym typeface="Symbol" panose="05050102010706020507" pitchFamily="18" charset="2"/>
              </a:endParaRPr>
            </a:p>
            <a:p>
              <a:pPr>
                <a:lnSpc>
                  <a:spcPct val="130000"/>
                </a:lnSpc>
              </a:pPr>
              <a:r>
                <a:rPr lang="en-US" altLang="zh-CN" sz="25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2) </a:t>
              </a:r>
              <a:r>
                <a:rPr lang="zh-CN" altLang="en-US" sz="2500" b="1" dirty="0">
                  <a:latin typeface="宋体" panose="02010600030101010101" pitchFamily="2" charset="-122"/>
                  <a:sym typeface="Symbol" panose="05050102010706020507" pitchFamily="18" charset="2"/>
                </a:rPr>
                <a:t>当物体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r>
                <a:rPr lang="zh-CN" altLang="en-US" sz="2500" b="1" dirty="0">
                  <a:latin typeface="宋体" panose="02010600030101010101" pitchFamily="2" charset="-122"/>
                  <a:sym typeface="Symbol" panose="05050102010706020507" pitchFamily="18" charset="2"/>
                </a:rPr>
                <a:t>上升</a:t>
              </a:r>
              <a:r>
                <a:rPr lang="en-US" altLang="zh-CN" sz="25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h</a:t>
              </a:r>
              <a:r>
                <a:rPr lang="zh-CN" altLang="en-US" sz="2500" b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时</a:t>
              </a:r>
              <a:r>
                <a:rPr lang="zh-CN" altLang="en-US" sz="2500" b="1" dirty="0">
                  <a:latin typeface="宋体" panose="02010600030101010101" pitchFamily="2" charset="-122"/>
                  <a:sym typeface="Symbol" panose="05050102010706020507" pitchFamily="18" charset="2"/>
                </a:rPr>
                <a:t>组合轮的角速度</a:t>
              </a:r>
              <a:r>
                <a:rPr lang="zh-CN" altLang="en-US" sz="2500" b="1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zh-CN" altLang="en-US" sz="25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6086" name="Object 11"/>
            <p:cNvGraphicFramePr>
              <a:graphicFrameLocks noChangeAspect="1"/>
            </p:cNvGraphicFramePr>
            <p:nvPr/>
          </p:nvGraphicFramePr>
          <p:xfrm>
            <a:off x="3583" y="616"/>
            <a:ext cx="1452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8" r:id="rId4" imgW="1002665" imgH="203200" progId="Equation.DSMT4">
                    <p:embed/>
                  </p:oleObj>
                </mc:Choice>
                <mc:Fallback>
                  <p:oleObj r:id="rId4" imgW="1002665" imgH="203200" progId="Equation.DSMT4">
                    <p:embed/>
                    <p:pic>
                      <p:nvPicPr>
                        <p:cNvPr id="0" name="图片 320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583" y="616"/>
                          <a:ext cx="1452" cy="29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AutoShape 34"/>
          <p:cNvSpPr/>
          <p:nvPr/>
        </p:nvSpPr>
        <p:spPr>
          <a:xfrm>
            <a:off x="3597275" y="4486275"/>
            <a:ext cx="1512888" cy="931863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47107" name="AutoShape 34"/>
          <p:cNvSpPr/>
          <p:nvPr/>
        </p:nvSpPr>
        <p:spPr>
          <a:xfrm>
            <a:off x="6324600" y="5334000"/>
            <a:ext cx="2133600" cy="1066800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164315" name="Rectangle 27"/>
          <p:cNvSpPr/>
          <p:nvPr/>
        </p:nvSpPr>
        <p:spPr>
          <a:xfrm>
            <a:off x="228600" y="152400"/>
            <a:ext cx="2286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</a:rPr>
              <a:t>研究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对象？</a:t>
            </a:r>
            <a:endParaRPr lang="zh-CN" altLang="en-US" b="1" dirty="0">
              <a:latin typeface="Times New Roman" panose="02020603050405020304" pitchFamily="18" charset="0"/>
              <a:sym typeface="Monotype Sorts" panose="01010601010101010101" pitchFamily="2" charset="2"/>
            </a:endParaRPr>
          </a:p>
        </p:txBody>
      </p:sp>
      <p:sp>
        <p:nvSpPr>
          <p:cNvPr id="1164316" name="Rectangle 28"/>
          <p:cNvSpPr/>
          <p:nvPr/>
        </p:nvSpPr>
        <p:spPr>
          <a:xfrm>
            <a:off x="1131888" y="673100"/>
            <a:ext cx="1068387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物体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164317" name="Rectangle 29"/>
          <p:cNvSpPr/>
          <p:nvPr/>
        </p:nvSpPr>
        <p:spPr>
          <a:xfrm>
            <a:off x="1131888" y="1295400"/>
            <a:ext cx="1068387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物体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164318" name="Rectangle 30"/>
          <p:cNvSpPr/>
          <p:nvPr/>
        </p:nvSpPr>
        <p:spPr>
          <a:xfrm>
            <a:off x="990600" y="1873250"/>
            <a:ext cx="1179513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组合轮</a:t>
            </a:r>
          </a:p>
        </p:txBody>
      </p:sp>
      <p:sp>
        <p:nvSpPr>
          <p:cNvPr id="1164319" name="Rectangle 31"/>
          <p:cNvSpPr/>
          <p:nvPr/>
        </p:nvSpPr>
        <p:spPr>
          <a:xfrm>
            <a:off x="366713" y="2779713"/>
            <a:ext cx="1843087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运动学关系</a:t>
            </a:r>
          </a:p>
        </p:txBody>
      </p:sp>
      <p:graphicFrame>
        <p:nvGraphicFramePr>
          <p:cNvPr id="1164320" name="Object 32"/>
          <p:cNvGraphicFramePr>
            <a:graphicFrameLocks noChangeAspect="1"/>
          </p:cNvGraphicFramePr>
          <p:nvPr/>
        </p:nvGraphicFramePr>
        <p:xfrm>
          <a:off x="2825750" y="746125"/>
          <a:ext cx="1974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5" r:id="rId3" imgW="825500" imgH="190500" progId="Equation.DSMT4">
                  <p:embed/>
                </p:oleObj>
              </mc:Choice>
              <mc:Fallback>
                <p:oleObj r:id="rId3" imgW="825500" imgH="190500" progId="Equation.DSMT4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0" y="746125"/>
                        <a:ext cx="19748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21" name="Object 33"/>
          <p:cNvGraphicFramePr>
            <a:graphicFrameLocks noChangeAspect="1"/>
          </p:cNvGraphicFramePr>
          <p:nvPr/>
        </p:nvGraphicFramePr>
        <p:xfrm>
          <a:off x="2836863" y="1323975"/>
          <a:ext cx="2005012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6" r:id="rId5" imgW="888365" imgH="203200" progId="Equation.DSMT4">
                  <p:embed/>
                </p:oleObj>
              </mc:Choice>
              <mc:Fallback>
                <p:oleObj r:id="rId5" imgW="888365" imgH="203200" progId="Equation.DSMT4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836863" y="1323975"/>
                        <a:ext cx="2005012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22" name="Object 34"/>
          <p:cNvGraphicFramePr>
            <a:graphicFrameLocks noChangeAspect="1"/>
          </p:cNvGraphicFramePr>
          <p:nvPr/>
        </p:nvGraphicFramePr>
        <p:xfrm>
          <a:off x="2392363" y="1939925"/>
          <a:ext cx="23907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7" r:id="rId7" imgW="1066165" imgH="203200" progId="Equation.DSMT4">
                  <p:embed/>
                </p:oleObj>
              </mc:Choice>
              <mc:Fallback>
                <p:oleObj r:id="rId7" imgW="1066165" imgH="203200" progId="Equation.DSMT4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2363" y="1939925"/>
                        <a:ext cx="2390775" cy="461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23" name="Object 35"/>
          <p:cNvGraphicFramePr>
            <a:graphicFrameLocks noChangeAspect="1"/>
          </p:cNvGraphicFramePr>
          <p:nvPr/>
        </p:nvGraphicFramePr>
        <p:xfrm>
          <a:off x="3446463" y="2514600"/>
          <a:ext cx="172085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8" r:id="rId9" imgW="749300" imgH="457200" progId="Equation.DSMT4">
                  <p:embed/>
                </p:oleObj>
              </mc:Choice>
              <mc:Fallback>
                <p:oleObj r:id="rId9" imgW="749300" imgH="457200" progId="Equation.DSMT4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46463" y="2514600"/>
                        <a:ext cx="1720850" cy="1066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4324" name="Rectangle 36"/>
          <p:cNvSpPr/>
          <p:nvPr/>
        </p:nvSpPr>
        <p:spPr>
          <a:xfrm>
            <a:off x="609600" y="4695825"/>
            <a:ext cx="2971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组合轮角加速度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64325" name="Object 37"/>
          <p:cNvGraphicFramePr>
            <a:graphicFrameLocks noChangeAspect="1"/>
          </p:cNvGraphicFramePr>
          <p:nvPr/>
        </p:nvGraphicFramePr>
        <p:xfrm>
          <a:off x="3721100" y="4495800"/>
          <a:ext cx="1208088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89" r:id="rId11" imgW="533400" imgH="393700" progId="Equation.DSMT4">
                  <p:embed/>
                </p:oleObj>
              </mc:Choice>
              <mc:Fallback>
                <p:oleObj r:id="rId11" imgW="533400" imgH="393700" progId="Equation.DSMT4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21100" y="4495800"/>
                        <a:ext cx="1208088" cy="893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4326" name="Picture 38" descr="E:\Personal\桌面\xxx\XCH001_140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38850" y="1295400"/>
            <a:ext cx="2800350" cy="3733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4327" name="Picture 39" descr="E:\Personal\桌面\xxx\XCH001_140_01.jp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8850" y="1295400"/>
            <a:ext cx="2800350" cy="373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4328" name="Rectangle 40"/>
          <p:cNvSpPr/>
          <p:nvPr/>
        </p:nvSpPr>
        <p:spPr>
          <a:xfrm>
            <a:off x="2362200" y="152400"/>
            <a:ext cx="6477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组合轮、物体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A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，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转轴正方向向里</a:t>
            </a:r>
            <a:endParaRPr lang="zh-CN" altLang="en-US" b="1" dirty="0">
              <a:latin typeface="Times New Roman" panose="02020603050405020304" pitchFamily="18" charset="0"/>
              <a:sym typeface="Monotype Sorts" panose="01010601010101010101" pitchFamily="2" charset="2"/>
            </a:endParaRPr>
          </a:p>
        </p:txBody>
      </p:sp>
      <p:sp>
        <p:nvSpPr>
          <p:cNvPr id="47122" name="AutoShape 41"/>
          <p:cNvSpPr/>
          <p:nvPr/>
        </p:nvSpPr>
        <p:spPr>
          <a:xfrm>
            <a:off x="4876800" y="762000"/>
            <a:ext cx="762000" cy="3633788"/>
          </a:xfrm>
          <a:prstGeom prst="rightBrace">
            <a:avLst>
              <a:gd name="adj1" fmla="val 39739"/>
              <a:gd name="adj2" fmla="val 50000"/>
            </a:avLst>
          </a:prstGeom>
          <a:noFill/>
          <a:ln w="2540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4330" name="Object 42"/>
          <p:cNvGraphicFramePr>
            <a:graphicFrameLocks noChangeAspect="1"/>
          </p:cNvGraphicFramePr>
          <p:nvPr/>
        </p:nvGraphicFramePr>
        <p:xfrm>
          <a:off x="6096000" y="1211263"/>
          <a:ext cx="34607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0" r:id="rId15" imgW="152400" imgH="203200" progId="Equation.DSMT4">
                  <p:embed/>
                </p:oleObj>
              </mc:Choice>
              <mc:Fallback>
                <p:oleObj r:id="rId15" imgW="152400" imgH="203200" progId="Equation.DSMT4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096000" y="1211263"/>
                        <a:ext cx="346075" cy="461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31" name="Object 43"/>
          <p:cNvGraphicFramePr>
            <a:graphicFrameLocks noChangeAspect="1"/>
          </p:cNvGraphicFramePr>
          <p:nvPr/>
        </p:nvGraphicFramePr>
        <p:xfrm>
          <a:off x="1295400" y="3524250"/>
          <a:ext cx="384333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1" r:id="rId17" imgW="1714500" imgH="393700" progId="Equation.DSMT4">
                  <p:embed/>
                </p:oleObj>
              </mc:Choice>
              <mc:Fallback>
                <p:oleObj r:id="rId17" imgW="1714500" imgH="393700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295400" y="3524250"/>
                        <a:ext cx="3843338" cy="895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32" name="Object 44"/>
          <p:cNvGraphicFramePr>
            <a:graphicFrameLocks noChangeAspect="1"/>
          </p:cNvGraphicFramePr>
          <p:nvPr/>
        </p:nvGraphicFramePr>
        <p:xfrm>
          <a:off x="3497263" y="5588000"/>
          <a:ext cx="1535112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2" r:id="rId19" imgW="635000" imgH="228600" progId="Equation.DSMT4">
                  <p:embed/>
                </p:oleObj>
              </mc:Choice>
              <mc:Fallback>
                <p:oleObj r:id="rId19" imgW="635000" imgH="228600" progId="Equation.DSMT4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497263" y="5588000"/>
                        <a:ext cx="1535112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4333" name="Rectangle 45"/>
          <p:cNvSpPr/>
          <p:nvPr/>
        </p:nvSpPr>
        <p:spPr>
          <a:xfrm>
            <a:off x="633413" y="5614988"/>
            <a:ext cx="2506662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组合轮的角速度</a:t>
            </a:r>
          </a:p>
        </p:txBody>
      </p:sp>
      <p:graphicFrame>
        <p:nvGraphicFramePr>
          <p:cNvPr id="1164334" name="Object 46"/>
          <p:cNvGraphicFramePr>
            <a:graphicFrameLocks noChangeAspect="1"/>
          </p:cNvGraphicFramePr>
          <p:nvPr/>
        </p:nvGraphicFramePr>
        <p:xfrm>
          <a:off x="6469063" y="5334000"/>
          <a:ext cx="16684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3" r:id="rId21" imgW="711200" imgH="444500" progId="Equation.DSMT4">
                  <p:embed/>
                </p:oleObj>
              </mc:Choice>
              <mc:Fallback>
                <p:oleObj r:id="rId21" imgW="711200" imgH="444500" progId="Equation.DSMT4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469063" y="5334000"/>
                        <a:ext cx="1668462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4335" name="Object 47"/>
          <p:cNvGraphicFramePr>
            <a:graphicFrameLocks noChangeAspect="1"/>
          </p:cNvGraphicFramePr>
          <p:nvPr/>
        </p:nvGraphicFramePr>
        <p:xfrm>
          <a:off x="5013325" y="5426075"/>
          <a:ext cx="11350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94" r:id="rId23" imgW="469900" imgH="393700" progId="Equation.DSMT4">
                  <p:embed/>
                </p:oleObj>
              </mc:Choice>
              <mc:Fallback>
                <p:oleObj r:id="rId23" imgW="469900" imgH="3937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013325" y="5426075"/>
                        <a:ext cx="1135063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4336" name="Picture 48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272213" y="4597400"/>
            <a:ext cx="342900" cy="381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4337" name="Picture 4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366125" y="4191000"/>
            <a:ext cx="342900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4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4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116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16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6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6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64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6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6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16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164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6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164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6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47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116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16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4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1164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16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1164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1164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4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animBg="1"/>
      <p:bldP spid="47107" grpId="0" animBg="1"/>
      <p:bldP spid="1164315" grpId="0"/>
      <p:bldP spid="1164316" grpId="0"/>
      <p:bldP spid="1164317" grpId="0"/>
      <p:bldP spid="1164318" grpId="0"/>
      <p:bldP spid="1164319" grpId="0"/>
      <p:bldP spid="1164324" grpId="0"/>
      <p:bldP spid="1164328" grpId="0"/>
      <p:bldP spid="47122" grpId="0" animBg="1"/>
      <p:bldP spid="11643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Rectangle 2"/>
          <p:cNvSpPr/>
          <p:nvPr/>
        </p:nvSpPr>
        <p:spPr>
          <a:xfrm>
            <a:off x="152400" y="228600"/>
            <a:ext cx="7924800" cy="2870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>
              <a:lnSpc>
                <a:spcPct val="140000"/>
              </a:lnSpc>
              <a:buFont typeface="Monotype Sorts" panose="01010601010101010101" pitchFamily="2" charset="2"/>
              <a:buChar char=",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一根长为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，质量为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的均匀细杆可通过一端的水平</a:t>
            </a:r>
          </a:p>
          <a:p>
            <a:pPr algn="just"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轴在竖直面内转动。起初细杆静止位于水平位置。</a:t>
            </a:r>
          </a:p>
          <a:p>
            <a:pPr algn="just"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计算当细杆转过</a:t>
            </a:r>
            <a:r>
              <a:rPr lang="zh-CN" altLang="en-US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</a:t>
            </a:r>
            <a:r>
              <a:rPr lang="zh-CN" altLang="en-US" b="1" dirty="0">
                <a:latin typeface="Times New Roman" panose="02020603050405020304" pitchFamily="18" charset="0"/>
              </a:rPr>
              <a:t>角时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：</a:t>
            </a:r>
          </a:p>
          <a:p>
            <a:pPr algn="just"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1)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细杆</a:t>
            </a:r>
            <a:r>
              <a:rPr lang="zh-CN" altLang="en-US" b="1" dirty="0">
                <a:latin typeface="Times New Roman" panose="02020603050405020304" pitchFamily="18" charset="0"/>
              </a:rPr>
              <a:t>的角速度和角加速度</a:t>
            </a:r>
            <a:r>
              <a:rPr lang="en-US" altLang="zh-CN" b="1" dirty="0">
                <a:latin typeface="Times New Roman" panose="02020603050405020304" pitchFamily="18" charset="0"/>
              </a:rPr>
              <a:t>;</a:t>
            </a:r>
          </a:p>
          <a:p>
            <a:pPr algn="just"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en-US" altLang="zh-CN" b="1" dirty="0">
                <a:latin typeface="Times New Roman" panose="02020603050405020304" pitchFamily="18" charset="0"/>
              </a:rPr>
              <a:t>   2) </a:t>
            </a:r>
            <a:r>
              <a:rPr lang="zh-CN" altLang="en-US" b="1" dirty="0">
                <a:latin typeface="Times New Roman" panose="02020603050405020304" pitchFamily="18" charset="0"/>
              </a:rPr>
              <a:t>细杆受到的转轴的作用力。</a:t>
            </a:r>
          </a:p>
        </p:txBody>
      </p:sp>
      <p:sp>
        <p:nvSpPr>
          <p:cNvPr id="1167363" name="Rectangle 3"/>
          <p:cNvSpPr/>
          <p:nvPr/>
        </p:nvSpPr>
        <p:spPr>
          <a:xfrm>
            <a:off x="381000" y="3276600"/>
            <a:ext cx="3581400" cy="1441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70000"/>
              </a:lnSpc>
              <a:buFont typeface="Monotype Sorts" panose="01010601010101010101" pitchFamily="2" charset="2"/>
              <a:buChar char="*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细杆受到重力 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mg</a:t>
            </a:r>
          </a:p>
          <a:p>
            <a:pPr algn="just">
              <a:lnSpc>
                <a:spcPct val="170000"/>
              </a:lnSpc>
              <a:buFont typeface="Monotype Sorts" panose="01010601010101010101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 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转轴的作用力 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F</a:t>
            </a:r>
          </a:p>
        </p:txBody>
      </p:sp>
      <p:sp>
        <p:nvSpPr>
          <p:cNvPr id="1167364" name="Rectangle 4"/>
          <p:cNvSpPr/>
          <p:nvPr/>
        </p:nvSpPr>
        <p:spPr>
          <a:xfrm>
            <a:off x="762000" y="4953000"/>
            <a:ext cx="3352800" cy="6080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3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转轴正方向垂直向里</a:t>
            </a:r>
          </a:p>
        </p:txBody>
      </p:sp>
      <p:pic>
        <p:nvPicPr>
          <p:cNvPr id="1167365" name="Picture 5" descr="C:\Documents and Settings\Administrator\桌面\XCH001_06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905000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7366" name="Picture 6" descr="C:\Documents and Settings\Administrator\桌面\XCH001_061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1905000"/>
            <a:ext cx="3810000" cy="3810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7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7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6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62" grpId="0"/>
      <p:bldP spid="1167363" grpId="0"/>
      <p:bldP spid="11673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34"/>
          <p:cNvSpPr/>
          <p:nvPr/>
        </p:nvSpPr>
        <p:spPr>
          <a:xfrm>
            <a:off x="1820863" y="5203825"/>
            <a:ext cx="3494087" cy="1044575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1203" name="AutoShape 34"/>
          <p:cNvSpPr/>
          <p:nvPr/>
        </p:nvSpPr>
        <p:spPr>
          <a:xfrm>
            <a:off x="1296988" y="2495550"/>
            <a:ext cx="3825875" cy="968375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168403" name="Picture 19" descr="C:\Documents and Settings\Administrator\桌面\XCH001_061_0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228600"/>
            <a:ext cx="3581400" cy="3581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8404" name="Rectangle 20"/>
          <p:cNvSpPr/>
          <p:nvPr/>
        </p:nvSpPr>
        <p:spPr>
          <a:xfrm>
            <a:off x="304800" y="157163"/>
            <a:ext cx="6400800" cy="52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作用力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F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通过转轴 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——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力矩为零</a:t>
            </a:r>
          </a:p>
        </p:txBody>
      </p:sp>
      <p:sp>
        <p:nvSpPr>
          <p:cNvPr id="1168405" name="Rectangle 21"/>
          <p:cNvSpPr/>
          <p:nvPr/>
        </p:nvSpPr>
        <p:spPr>
          <a:xfrm>
            <a:off x="457200" y="868363"/>
            <a:ext cx="1295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重力矩</a:t>
            </a:r>
            <a:endParaRPr lang="zh-CN" altLang="en-US" b="1" dirty="0">
              <a:solidFill>
                <a:srgbClr val="66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1168406" name="Object 22"/>
          <p:cNvGraphicFramePr>
            <a:graphicFrameLocks noChangeAspect="1"/>
          </p:cNvGraphicFramePr>
          <p:nvPr/>
        </p:nvGraphicFramePr>
        <p:xfrm>
          <a:off x="2895600" y="671513"/>
          <a:ext cx="2447925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6" r:id="rId4" imgW="1028065" imgH="393700" progId="Equation.DSMT4">
                  <p:embed/>
                </p:oleObj>
              </mc:Choice>
              <mc:Fallback>
                <p:oleObj r:id="rId4" imgW="1028065" imgH="393700" progId="Equation.DSMT4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95600" y="671513"/>
                        <a:ext cx="2447925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407" name="Object 23"/>
          <p:cNvGraphicFramePr>
            <a:graphicFrameLocks noChangeAspect="1"/>
          </p:cNvGraphicFramePr>
          <p:nvPr/>
        </p:nvGraphicFramePr>
        <p:xfrm>
          <a:off x="1585913" y="1519238"/>
          <a:ext cx="3656012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7" r:id="rId6" imgW="1511300" imgH="393700" progId="Equation.DSMT4">
                  <p:embed/>
                </p:oleObj>
              </mc:Choice>
              <mc:Fallback>
                <p:oleObj r:id="rId6" imgW="1511300" imgH="393700" progId="Equation.DSMT4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5913" y="1519238"/>
                        <a:ext cx="3656012" cy="95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408" name="Object 24"/>
          <p:cNvGraphicFramePr>
            <a:graphicFrameLocks noChangeAspect="1"/>
          </p:cNvGraphicFramePr>
          <p:nvPr/>
        </p:nvGraphicFramePr>
        <p:xfrm>
          <a:off x="3028950" y="2509838"/>
          <a:ext cx="193992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8" r:id="rId8" imgW="825500" imgH="393700" progId="Equation.DSMT4">
                  <p:embed/>
                </p:oleObj>
              </mc:Choice>
              <mc:Fallback>
                <p:oleObj r:id="rId8" imgW="825500" imgH="393700" progId="Equation.DSMT4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28950" y="2509838"/>
                        <a:ext cx="1939925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409" name="Rectangle 25"/>
          <p:cNvSpPr/>
          <p:nvPr/>
        </p:nvSpPr>
        <p:spPr>
          <a:xfrm>
            <a:off x="76200" y="1689100"/>
            <a:ext cx="2286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转动方程</a:t>
            </a:r>
            <a:endParaRPr lang="zh-CN" altLang="en-US" b="1" dirty="0">
              <a:solidFill>
                <a:srgbClr val="66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8410" name="Rectangle 26"/>
          <p:cNvSpPr/>
          <p:nvPr/>
        </p:nvSpPr>
        <p:spPr>
          <a:xfrm>
            <a:off x="1395413" y="2692400"/>
            <a:ext cx="16002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角加速度</a:t>
            </a:r>
            <a:endParaRPr lang="zh-CN" altLang="en-US" b="1" dirty="0">
              <a:solidFill>
                <a:srgbClr val="66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8411" name="Rectangle 27"/>
          <p:cNvSpPr/>
          <p:nvPr/>
        </p:nvSpPr>
        <p:spPr>
          <a:xfrm>
            <a:off x="152400" y="3622675"/>
            <a:ext cx="6307138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机械能守恒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—— </a:t>
            </a:r>
            <a:r>
              <a:rPr lang="zh-CN" altLang="en-US" b="1" dirty="0">
                <a:solidFill>
                  <a:srgbClr val="00008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选取</a:t>
            </a:r>
            <a:r>
              <a:rPr lang="en-US" altLang="zh-CN" b="1" i="1" dirty="0">
                <a:solidFill>
                  <a:srgbClr val="00008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O</a:t>
            </a:r>
            <a:r>
              <a:rPr lang="zh-CN" altLang="en-US" b="1" dirty="0">
                <a:solidFill>
                  <a:srgbClr val="00008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点为重力势能零点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graphicFrame>
        <p:nvGraphicFramePr>
          <p:cNvPr id="1168412" name="Object 28"/>
          <p:cNvGraphicFramePr>
            <a:graphicFrameLocks noChangeAspect="1"/>
          </p:cNvGraphicFramePr>
          <p:nvPr/>
        </p:nvGraphicFramePr>
        <p:xfrm>
          <a:off x="673100" y="4191000"/>
          <a:ext cx="275590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09" r:id="rId10" imgW="1205865" imgH="393700" progId="Equation.DSMT4">
                  <p:embed/>
                </p:oleObj>
              </mc:Choice>
              <mc:Fallback>
                <p:oleObj r:id="rId10" imgW="1205865" imgH="393700" progId="Equation.DSMT4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73100" y="4191000"/>
                        <a:ext cx="2755900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413" name="Object 29"/>
          <p:cNvGraphicFramePr>
            <a:graphicFrameLocks noChangeAspect="1"/>
          </p:cNvGraphicFramePr>
          <p:nvPr/>
        </p:nvGraphicFramePr>
        <p:xfrm>
          <a:off x="3413125" y="4187825"/>
          <a:ext cx="39020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0" r:id="rId12" imgW="1688465" imgH="393700" progId="Equation.DSMT4">
                  <p:embed/>
                </p:oleObj>
              </mc:Choice>
              <mc:Fallback>
                <p:oleObj r:id="rId12" imgW="1688465" imgH="39370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13125" y="4187825"/>
                        <a:ext cx="39020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414" name="Object 30"/>
          <p:cNvGraphicFramePr>
            <a:graphicFrameLocks noChangeAspect="1"/>
          </p:cNvGraphicFramePr>
          <p:nvPr/>
        </p:nvGraphicFramePr>
        <p:xfrm>
          <a:off x="3124200" y="5203825"/>
          <a:ext cx="2146300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r:id="rId14" imgW="914400" imgH="444500" progId="Equation.DSMT4">
                  <p:embed/>
                </p:oleObj>
              </mc:Choice>
              <mc:Fallback>
                <p:oleObj r:id="rId14" imgW="914400" imgH="444500" progId="Equation.DSMT4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24200" y="5203825"/>
                        <a:ext cx="2146300" cy="1042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8415" name="Object 31"/>
          <p:cNvGraphicFramePr>
            <a:graphicFrameLocks noChangeAspect="1"/>
          </p:cNvGraphicFramePr>
          <p:nvPr/>
        </p:nvGraphicFramePr>
        <p:xfrm>
          <a:off x="7307263" y="4354513"/>
          <a:ext cx="130333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2" r:id="rId16" imgW="546100" imgH="228600" progId="Equation.DSMT4">
                  <p:embed/>
                </p:oleObj>
              </mc:Choice>
              <mc:Fallback>
                <p:oleObj r:id="rId16" imgW="546100" imgH="22860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307263" y="4354513"/>
                        <a:ext cx="1303337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8416" name="Rectangle 32"/>
          <p:cNvSpPr/>
          <p:nvPr/>
        </p:nvSpPr>
        <p:spPr>
          <a:xfrm>
            <a:off x="1828800" y="5457825"/>
            <a:ext cx="16002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角速度</a:t>
            </a:r>
            <a:endParaRPr lang="zh-CN" altLang="en-US" b="1" dirty="0">
              <a:solidFill>
                <a:srgbClr val="660066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168417" name="Rectangle 33"/>
          <p:cNvSpPr/>
          <p:nvPr/>
        </p:nvSpPr>
        <p:spPr>
          <a:xfrm>
            <a:off x="7315200" y="4876800"/>
            <a:ext cx="1600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2200" b="1" dirty="0">
                <a:solidFill>
                  <a:srgbClr val="66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水平位置</a:t>
            </a:r>
          </a:p>
          <a:p>
            <a:pPr algn="ctr" eaLnBrk="1" hangingPunct="1"/>
            <a:r>
              <a:rPr lang="zh-CN" altLang="en-US" sz="2200" b="1" dirty="0">
                <a:solidFill>
                  <a:srgbClr val="660066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机械能为零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8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8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8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8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68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8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6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68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68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168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168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168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168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168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5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2" grpId="0" animBg="1"/>
      <p:bldP spid="51203" grpId="0" animBg="1"/>
      <p:bldP spid="1168404" grpId="0"/>
      <p:bldP spid="1168405" grpId="0"/>
      <p:bldP spid="1168409" grpId="0"/>
      <p:bldP spid="1168410" grpId="0"/>
      <p:bldP spid="1168411" grpId="0"/>
      <p:bldP spid="1168416" grpId="0"/>
      <p:bldP spid="11684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7" descr="D:\Program Files\Microsoft Office\Clipart\corpmm\Motion\AG00109_.gif">
            <a:hlinkClick r:id="rId3" action="ppaction://hlinkpres?slideindex=1&amp;slidetitle=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7200" y="6477000"/>
            <a:ext cx="152400" cy="223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9422" name="Rectangle 14"/>
          <p:cNvSpPr>
            <a:spLocks noChangeArrowheads="1"/>
          </p:cNvSpPr>
          <p:nvPr/>
        </p:nvSpPr>
        <p:spPr bwMode="auto">
          <a:xfrm>
            <a:off x="381000" y="152400"/>
            <a:ext cx="4267200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转轴对细杆的作用力</a:t>
            </a:r>
          </a:p>
        </p:txBody>
      </p:sp>
      <p:graphicFrame>
        <p:nvGraphicFramePr>
          <p:cNvPr id="1169423" name="Object 15"/>
          <p:cNvGraphicFramePr>
            <a:graphicFrameLocks noChangeAspect="1"/>
          </p:cNvGraphicFramePr>
          <p:nvPr/>
        </p:nvGraphicFramePr>
        <p:xfrm>
          <a:off x="1406525" y="1266825"/>
          <a:ext cx="3913188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2" r:id="rId5" imgW="1663700" imgH="838200" progId="Equation.DSMT4">
                  <p:embed/>
                </p:oleObj>
              </mc:Choice>
              <mc:Fallback>
                <p:oleObj r:id="rId5" imgW="1663700" imgH="838200" progId="Equation.DSMT4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6525" y="1266825"/>
                        <a:ext cx="3913188" cy="197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9424" name="Rectangle 16"/>
          <p:cNvSpPr/>
          <p:nvPr/>
        </p:nvSpPr>
        <p:spPr>
          <a:xfrm>
            <a:off x="381000" y="711200"/>
            <a:ext cx="56388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细杆质心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切线和法线方向运动方程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69425" name="Object 17"/>
          <p:cNvGraphicFramePr>
            <a:graphicFrameLocks noChangeAspect="1"/>
          </p:cNvGraphicFramePr>
          <p:nvPr/>
        </p:nvGraphicFramePr>
        <p:xfrm>
          <a:off x="3352800" y="5334000"/>
          <a:ext cx="2249488" cy="68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3" r:id="rId7" imgW="914400" imgH="279400" progId="Equation.DSMT4">
                  <p:embed/>
                </p:oleObj>
              </mc:Choice>
              <mc:Fallback>
                <p:oleObj r:id="rId7" imgW="914400" imgH="279400" progId="Equation.DSMT4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2800" y="5334000"/>
                        <a:ext cx="2249488" cy="682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26" name="Object 18"/>
          <p:cNvGraphicFramePr>
            <a:graphicFrameLocks noChangeAspect="1"/>
          </p:cNvGraphicFramePr>
          <p:nvPr/>
        </p:nvGraphicFramePr>
        <p:xfrm>
          <a:off x="5562600" y="5229225"/>
          <a:ext cx="3081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4" r:id="rId9" imgW="1295400" imgH="393700" progId="Equation.DSMT4">
                  <p:embed/>
                </p:oleObj>
              </mc:Choice>
              <mc:Fallback>
                <p:oleObj r:id="rId9" imgW="1295400" imgH="393700" progId="Equation.DSMT4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62600" y="5229225"/>
                        <a:ext cx="3081338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9427" name="Picture 19" descr="C:\Documents and Settings\Administrator\桌面\XCH001_061_02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62600" y="1295400"/>
            <a:ext cx="3429000" cy="3429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9428" name="Picture 20" descr="C:\Documents and Settings\Administrator\桌面\XCH001_061_01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1295400"/>
            <a:ext cx="3429000" cy="34290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69429" name="Object 21"/>
          <p:cNvGraphicFramePr>
            <a:graphicFrameLocks noChangeAspect="1"/>
          </p:cNvGraphicFramePr>
          <p:nvPr/>
        </p:nvGraphicFramePr>
        <p:xfrm>
          <a:off x="3049588" y="3273425"/>
          <a:ext cx="2492375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5" r:id="rId13" imgW="1066800" imgH="812800" progId="Equation.DSMT4">
                  <p:embed/>
                </p:oleObj>
              </mc:Choice>
              <mc:Fallback>
                <p:oleObj r:id="rId13" imgW="1066800" imgH="812800" progId="Equation.DSMT4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9588" y="3273425"/>
                        <a:ext cx="2492375" cy="188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9430" name="Object 22"/>
          <p:cNvGraphicFramePr>
            <a:graphicFrameLocks noChangeAspect="1"/>
          </p:cNvGraphicFramePr>
          <p:nvPr/>
        </p:nvGraphicFramePr>
        <p:xfrm>
          <a:off x="152400" y="3170238"/>
          <a:ext cx="2325688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06" r:id="rId15" imgW="990600" imgH="889000" progId="Equation.DSMT4">
                  <p:embed/>
                </p:oleObj>
              </mc:Choice>
              <mc:Fallback>
                <p:oleObj r:id="rId15" imgW="990600" imgH="88900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" y="3170238"/>
                        <a:ext cx="2325688" cy="208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Line 23"/>
          <p:cNvSpPr/>
          <p:nvPr/>
        </p:nvSpPr>
        <p:spPr>
          <a:xfrm>
            <a:off x="130175" y="4203700"/>
            <a:ext cx="2841625" cy="0"/>
          </a:xfrm>
          <a:prstGeom prst="line">
            <a:avLst/>
          </a:prstGeom>
          <a:ln w="3175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stealth" w="med" len="lg"/>
          </a:ln>
        </p:spPr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9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6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16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69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169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9422" grpId="0"/>
      <p:bldP spid="11694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5314" name="Picture 2" descr="C:\Documents and Settings\Administrator\桌面\XCH001_139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52750"/>
            <a:ext cx="4267200" cy="3200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65315" name="Rectangle 3"/>
          <p:cNvSpPr/>
          <p:nvPr/>
        </p:nvSpPr>
        <p:spPr>
          <a:xfrm>
            <a:off x="381000" y="2147888"/>
            <a:ext cx="7924800" cy="5667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b="1" dirty="0">
                <a:latin typeface="宋体" panose="02010600030101010101" pitchFamily="2" charset="-122"/>
              </a:rPr>
              <a:t>一根不可伸缩的轻质细绳跨过两个定滑轮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1165316" name="Group 4"/>
          <p:cNvGrpSpPr/>
          <p:nvPr/>
        </p:nvGrpSpPr>
        <p:grpSpPr>
          <a:xfrm>
            <a:off x="76200" y="152400"/>
            <a:ext cx="8839200" cy="2106613"/>
            <a:chOff x="48" y="113"/>
            <a:chExt cx="5568" cy="1327"/>
          </a:xfrm>
        </p:grpSpPr>
        <p:sp>
          <p:nvSpPr>
            <p:cNvPr id="48139" name="Rectangle 5"/>
            <p:cNvSpPr/>
            <p:nvPr/>
          </p:nvSpPr>
          <p:spPr>
            <a:xfrm>
              <a:off x="48" y="113"/>
              <a:ext cx="5568" cy="1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70000"/>
                </a:lnSpc>
              </a:pPr>
              <a:r>
                <a:rPr lang="en-US" altLang="zh-CN" sz="2400" b="1" dirty="0">
                  <a:latin typeface="Times New Roman" panose="02020603050405020304" pitchFamily="18" charset="0"/>
                  <a:sym typeface="Monotype Sorts" panose="01010601010101010101" pitchFamily="2" charset="2"/>
                </a:rPr>
                <a:t> </a:t>
              </a:r>
              <a:r>
                <a:rPr lang="en-US" altLang="zh-CN" sz="2400" b="1" dirty="0">
                  <a:latin typeface="Times New Roman" panose="02020603050405020304" pitchFamily="18" charset="0"/>
                </a:rPr>
                <a:t> </a:t>
              </a:r>
              <a:r>
                <a:rPr lang="zh-CN" altLang="en-US" sz="2400" b="1" dirty="0">
                  <a:latin typeface="Times New Roman" panose="02020603050405020304" pitchFamily="18" charset="0"/>
                </a:rPr>
                <a:t>两个具有水平光滑轴的定滑轮，定点在同一水平线上。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小滑轮的质量     ，半径    ，对轴的转动惯量</a:t>
              </a:r>
            </a:p>
            <a:p>
              <a:pPr eaLnBrk="1" hangingPunct="1">
                <a:lnSpc>
                  <a:spcPct val="170000"/>
                </a:lnSpc>
              </a:pPr>
              <a:r>
                <a:rPr lang="zh-CN" altLang="en-US" sz="2400" b="1" dirty="0">
                  <a:latin typeface="Times New Roman" panose="02020603050405020304" pitchFamily="18" charset="0"/>
                </a:rPr>
                <a:t>    大滑轮的质量               ，半径               ，转动惯量</a:t>
              </a:r>
              <a:endParaRPr lang="zh-CN" altLang="en-US" sz="24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8140" name="Object 6"/>
            <p:cNvGraphicFramePr>
              <a:graphicFrameLocks noChangeAspect="1"/>
            </p:cNvGraphicFramePr>
            <p:nvPr/>
          </p:nvGraphicFramePr>
          <p:xfrm>
            <a:off x="4495" y="911"/>
            <a:ext cx="1004" cy="5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8" r:id="rId4" imgW="735965" imgH="393700" progId="Equation.DSMT4">
                    <p:embed/>
                  </p:oleObj>
                </mc:Choice>
                <mc:Fallback>
                  <p:oleObj r:id="rId4" imgW="735965" imgH="393700" progId="Equation.DSMT4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95" y="911"/>
                          <a:ext cx="1004" cy="52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1" name="Object 7"/>
            <p:cNvGraphicFramePr>
              <a:graphicFrameLocks noChangeAspect="1"/>
            </p:cNvGraphicFramePr>
            <p:nvPr/>
          </p:nvGraphicFramePr>
          <p:xfrm>
            <a:off x="4010" y="509"/>
            <a:ext cx="86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99" r:id="rId6" imgW="635000" imgH="393700" progId="Equation.DSMT4">
                    <p:embed/>
                  </p:oleObj>
                </mc:Choice>
                <mc:Fallback>
                  <p:oleObj r:id="rId6" imgW="635000" imgH="393700" progId="Equation.DSMT4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010" y="509"/>
                          <a:ext cx="864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2" name="Object 8"/>
            <p:cNvGraphicFramePr>
              <a:graphicFrameLocks noChangeAspect="1"/>
            </p:cNvGraphicFramePr>
            <p:nvPr/>
          </p:nvGraphicFramePr>
          <p:xfrm>
            <a:off x="1440" y="1029"/>
            <a:ext cx="749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0" r:id="rId8" imgW="532765" imgH="177800" progId="Equation.DSMT4">
                    <p:embed/>
                  </p:oleObj>
                </mc:Choice>
                <mc:Fallback>
                  <p:oleObj r:id="rId8" imgW="532765" imgH="177800" progId="Equation.DSMT4">
                    <p:embed/>
                    <p:pic>
                      <p:nvPicPr>
                        <p:cNvPr id="0" name="图片 322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40" y="1029"/>
                          <a:ext cx="749" cy="24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9"/>
            <p:cNvGraphicFramePr>
              <a:graphicFrameLocks noChangeAspect="1"/>
            </p:cNvGraphicFramePr>
            <p:nvPr/>
          </p:nvGraphicFramePr>
          <p:xfrm>
            <a:off x="2774" y="1040"/>
            <a:ext cx="661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1" r:id="rId10" imgW="443865" imgH="165100" progId="Equation.DSMT4">
                    <p:embed/>
                  </p:oleObj>
                </mc:Choice>
                <mc:Fallback>
                  <p:oleObj r:id="rId10" imgW="443865" imgH="165100" progId="Equation.DSMT4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774" y="1040"/>
                          <a:ext cx="661" cy="24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4" name="Object 10"/>
            <p:cNvGraphicFramePr>
              <a:graphicFrameLocks noChangeAspect="1"/>
            </p:cNvGraphicFramePr>
            <p:nvPr/>
          </p:nvGraphicFramePr>
          <p:xfrm>
            <a:off x="1460" y="687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2" r:id="rId12" imgW="152400" imgH="139700" progId="Equation.DSMT4">
                    <p:embed/>
                  </p:oleObj>
                </mc:Choice>
                <mc:Fallback>
                  <p:oleObj r:id="rId12" imgW="152400" imgH="139700" progId="Equation.DSMT4">
                    <p:embed/>
                    <p:pic>
                      <p:nvPicPr>
                        <p:cNvPr id="0" name="图片 323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460" y="687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5" name="Object 11"/>
            <p:cNvGraphicFramePr>
              <a:graphicFrameLocks noChangeAspect="1"/>
            </p:cNvGraphicFramePr>
            <p:nvPr/>
          </p:nvGraphicFramePr>
          <p:xfrm>
            <a:off x="2278" y="680"/>
            <a:ext cx="170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3" r:id="rId14" imgW="114300" imgH="127000" progId="Equation.DSMT4">
                    <p:embed/>
                  </p:oleObj>
                </mc:Choice>
                <mc:Fallback>
                  <p:oleObj r:id="rId14" imgW="114300" imgH="127000" progId="Equation.DSMT4">
                    <p:embed/>
                    <p:pic>
                      <p:nvPicPr>
                        <p:cNvPr id="0" name="图片 3250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278" y="680"/>
                          <a:ext cx="170" cy="1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5324" name="Group 12"/>
          <p:cNvGrpSpPr/>
          <p:nvPr/>
        </p:nvGrpSpPr>
        <p:grpSpPr>
          <a:xfrm>
            <a:off x="381000" y="2927350"/>
            <a:ext cx="4648200" cy="2940050"/>
            <a:chOff x="240" y="1809"/>
            <a:chExt cx="2928" cy="1852"/>
          </a:xfrm>
        </p:grpSpPr>
        <p:sp>
          <p:nvSpPr>
            <p:cNvPr id="48135" name="Rectangle 13"/>
            <p:cNvSpPr/>
            <p:nvPr/>
          </p:nvSpPr>
          <p:spPr>
            <a:xfrm>
              <a:off x="240" y="1809"/>
              <a:ext cx="2928" cy="185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</a:rPr>
                <a:t>绳的两端分别挂着物体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和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A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的质量   ，</a:t>
              </a:r>
              <a:r>
                <a:rPr lang="en-US" altLang="zh-CN" sz="2400" b="1" i="1" dirty="0">
                  <a:latin typeface="Times New Roman" panose="02020603050405020304" pitchFamily="18" charset="0"/>
                </a:rPr>
                <a:t>B</a:t>
              </a:r>
              <a:r>
                <a:rPr lang="zh-CN" altLang="en-US" sz="2400" b="1" dirty="0">
                  <a:latin typeface="宋体" panose="02010600030101010101" pitchFamily="2" charset="-122"/>
                </a:rPr>
                <a:t>的质量        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</a:rPr>
                <a:t>系统由静止开始转动。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</a:rPr>
                <a:t>已知                    。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</a:rPr>
                <a:t>求两滑轮的角加速度</a:t>
              </a:r>
            </a:p>
            <a:p>
              <a:pPr eaLnBrk="1" hangingPunct="1">
                <a:lnSpc>
                  <a:spcPct val="130000"/>
                </a:lnSpc>
              </a:pPr>
              <a:r>
                <a:rPr lang="zh-CN" altLang="en-US" sz="2400" b="1" dirty="0">
                  <a:latin typeface="宋体" panose="02010600030101010101" pitchFamily="2" charset="-122"/>
                </a:rPr>
                <a:t>和它们之间绳子的张力</a:t>
              </a:r>
              <a:r>
                <a:rPr lang="zh-CN" altLang="en-US" sz="24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8136" name="Object 14"/>
            <p:cNvGraphicFramePr>
              <a:graphicFrameLocks noChangeAspect="1"/>
            </p:cNvGraphicFramePr>
            <p:nvPr/>
          </p:nvGraphicFramePr>
          <p:xfrm>
            <a:off x="2186" y="2176"/>
            <a:ext cx="759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4" r:id="rId16" imgW="532765" imgH="177800" progId="Equation.DSMT4">
                    <p:embed/>
                  </p:oleObj>
                </mc:Choice>
                <mc:Fallback>
                  <p:oleObj r:id="rId16" imgW="532765" imgH="177800" progId="Equation.DSMT4">
                    <p:embed/>
                    <p:pic>
                      <p:nvPicPr>
                        <p:cNvPr id="0" name="图片 324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2186" y="2176"/>
                          <a:ext cx="759" cy="2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7" name="Object 15"/>
            <p:cNvGraphicFramePr>
              <a:graphicFrameLocks noChangeAspect="1"/>
            </p:cNvGraphicFramePr>
            <p:nvPr/>
          </p:nvGraphicFramePr>
          <p:xfrm>
            <a:off x="1024" y="2213"/>
            <a:ext cx="227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5" r:id="rId17" imgW="152400" imgH="139700" progId="Equation.DSMT4">
                    <p:embed/>
                  </p:oleObj>
                </mc:Choice>
                <mc:Fallback>
                  <p:oleObj r:id="rId17" imgW="152400" imgH="139700" progId="Equation.DSMT4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024" y="2213"/>
                          <a:ext cx="227" cy="2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38" name="Object 16"/>
            <p:cNvGraphicFramePr>
              <a:graphicFrameLocks noChangeAspect="1"/>
            </p:cNvGraphicFramePr>
            <p:nvPr/>
          </p:nvGraphicFramePr>
          <p:xfrm>
            <a:off x="682" y="2781"/>
            <a:ext cx="192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06" r:id="rId18" imgW="1371600" imgH="203200" progId="Equation.DSMT4">
                    <p:embed/>
                  </p:oleObj>
                </mc:Choice>
                <mc:Fallback>
                  <p:oleObj r:id="rId18" imgW="1371600" imgH="20320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2" y="2781"/>
                          <a:ext cx="192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5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65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65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65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53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59" name="Rectangle 23"/>
          <p:cNvSpPr/>
          <p:nvPr/>
        </p:nvSpPr>
        <p:spPr>
          <a:xfrm>
            <a:off x="438150" y="852488"/>
            <a:ext cx="1295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物体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</a:rPr>
              <a:t>A</a:t>
            </a:r>
            <a:endParaRPr lang="en-US" altLang="zh-CN" sz="2400" i="1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66360" name="Object 24"/>
          <p:cNvGraphicFramePr>
            <a:graphicFrameLocks noChangeAspect="1"/>
          </p:cNvGraphicFramePr>
          <p:nvPr/>
        </p:nvGraphicFramePr>
        <p:xfrm>
          <a:off x="2003425" y="838200"/>
          <a:ext cx="2052638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3" r:id="rId3" imgW="862965" imgH="228600" progId="Equation.DSMT4">
                  <p:embed/>
                </p:oleObj>
              </mc:Choice>
              <mc:Fallback>
                <p:oleObj r:id="rId3" imgW="862965" imgH="228600" progId="Equation.DSMT4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03425" y="838200"/>
                        <a:ext cx="2052638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61" name="Object 25"/>
          <p:cNvGraphicFramePr>
            <a:graphicFrameLocks noChangeAspect="1"/>
          </p:cNvGraphicFramePr>
          <p:nvPr/>
        </p:nvGraphicFramePr>
        <p:xfrm>
          <a:off x="1549400" y="1600200"/>
          <a:ext cx="29511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4" r:id="rId5" imgW="1244600" imgH="228600" progId="Equation.DSMT4">
                  <p:embed/>
                </p:oleObj>
              </mc:Choice>
              <mc:Fallback>
                <p:oleObj r:id="rId5" imgW="1244600" imgH="228600" progId="Equation.DSMT4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9400" y="1600200"/>
                        <a:ext cx="2951163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62" name="Object 26"/>
          <p:cNvGraphicFramePr>
            <a:graphicFrameLocks noChangeAspect="1"/>
          </p:cNvGraphicFramePr>
          <p:nvPr/>
        </p:nvGraphicFramePr>
        <p:xfrm>
          <a:off x="1462088" y="3200400"/>
          <a:ext cx="41862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5" r:id="rId7" imgW="1815465" imgH="393700" progId="Equation.DSMT4">
                  <p:embed/>
                </p:oleObj>
              </mc:Choice>
              <mc:Fallback>
                <p:oleObj r:id="rId7" imgW="1815465" imgH="393700" progId="Equation.DSMT4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62088" y="3200400"/>
                        <a:ext cx="4186237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63" name="Rectangle 27"/>
          <p:cNvSpPr/>
          <p:nvPr/>
        </p:nvSpPr>
        <p:spPr>
          <a:xfrm>
            <a:off x="438150" y="1614488"/>
            <a:ext cx="12954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物体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6364" name="Rectangle 28"/>
          <p:cNvSpPr/>
          <p:nvPr/>
        </p:nvSpPr>
        <p:spPr>
          <a:xfrm>
            <a:off x="430213" y="2420938"/>
            <a:ext cx="1219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滑轮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  <a:ea typeface="Arial Unicode MS" panose="020B0604020202020204" pitchFamily="34" charset="-122"/>
              </a:rPr>
              <a:t>A</a:t>
            </a:r>
            <a:endParaRPr lang="en-US" altLang="zh-CN" sz="2400" i="1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6365" name="Rectangle 29"/>
          <p:cNvSpPr/>
          <p:nvPr/>
        </p:nvSpPr>
        <p:spPr>
          <a:xfrm>
            <a:off x="420688" y="3411538"/>
            <a:ext cx="12192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滑轮</a:t>
            </a:r>
            <a:r>
              <a:rPr lang="en-US" altLang="zh-CN" b="1" i="1" dirty="0">
                <a:solidFill>
                  <a:srgbClr val="660066"/>
                </a:solidFill>
                <a:latin typeface="Times New Roman" panose="02020603050405020304" pitchFamily="18" charset="0"/>
              </a:rPr>
              <a:t>B</a:t>
            </a:r>
            <a:endParaRPr lang="en-US" altLang="zh-CN" sz="2400" i="1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66366" name="Rectangle 30"/>
          <p:cNvSpPr/>
          <p:nvPr/>
        </p:nvSpPr>
        <p:spPr>
          <a:xfrm>
            <a:off x="442913" y="4267200"/>
            <a:ext cx="1843087" cy="4889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运动学关系</a:t>
            </a:r>
          </a:p>
        </p:txBody>
      </p:sp>
      <p:graphicFrame>
        <p:nvGraphicFramePr>
          <p:cNvPr id="1166367" name="Object 31"/>
          <p:cNvGraphicFramePr>
            <a:graphicFrameLocks noChangeAspect="1"/>
          </p:cNvGraphicFramePr>
          <p:nvPr/>
        </p:nvGraphicFramePr>
        <p:xfrm>
          <a:off x="2979738" y="4279900"/>
          <a:ext cx="25003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6" r:id="rId9" imgW="1079500" imgH="228600" progId="Equation.DSMT4">
                  <p:embed/>
                </p:oleObj>
              </mc:Choice>
              <mc:Fallback>
                <p:oleObj r:id="rId9" imgW="1079500" imgH="22860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79738" y="4279900"/>
                        <a:ext cx="2500312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68" name="Object 32"/>
          <p:cNvGraphicFramePr>
            <a:graphicFrameLocks noChangeAspect="1"/>
          </p:cNvGraphicFramePr>
          <p:nvPr/>
        </p:nvGraphicFramePr>
        <p:xfrm>
          <a:off x="5653088" y="3436938"/>
          <a:ext cx="1538287" cy="286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7" r:id="rId11" imgW="685800" imgH="1270000" progId="Equation.DSMT4">
                  <p:embed/>
                </p:oleObj>
              </mc:Choice>
              <mc:Fallback>
                <p:oleObj r:id="rId11" imgW="685800" imgH="127000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53088" y="3436938"/>
                        <a:ext cx="1538287" cy="286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4" name="Line 33"/>
          <p:cNvSpPr/>
          <p:nvPr/>
        </p:nvSpPr>
        <p:spPr>
          <a:xfrm>
            <a:off x="609600" y="5600700"/>
            <a:ext cx="5029200" cy="0"/>
          </a:xfrm>
          <a:prstGeom prst="line">
            <a:avLst/>
          </a:prstGeom>
          <a:ln w="38100" cap="flat" cmpd="sng">
            <a:pattFill prst="pct90">
              <a:fgClr>
                <a:srgbClr val="800080"/>
              </a:fgClr>
              <a:bgClr>
                <a:srgbClr val="FFFFFF"/>
              </a:bgClr>
            </a:pattFill>
            <a:prstDash val="solid"/>
            <a:headEnd type="none" w="med" len="med"/>
            <a:tailEnd type="stealth" w="med" len="lg"/>
          </a:ln>
        </p:spPr>
      </p:sp>
      <p:sp>
        <p:nvSpPr>
          <p:cNvPr id="49165" name="AutoShape 34"/>
          <p:cNvSpPr/>
          <p:nvPr/>
        </p:nvSpPr>
        <p:spPr>
          <a:xfrm>
            <a:off x="76200" y="838200"/>
            <a:ext cx="533400" cy="4114800"/>
          </a:xfrm>
          <a:prstGeom prst="leftBrace">
            <a:avLst>
              <a:gd name="adj1" fmla="val 64285"/>
              <a:gd name="adj2" fmla="val 50000"/>
            </a:avLst>
          </a:prstGeom>
          <a:noFill/>
          <a:ln w="25400" cap="flat" cmpd="sng">
            <a:pattFill prst="pct90">
              <a:fgClr>
                <a:srgbClr val="003300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6373" name="Object 37"/>
          <p:cNvGraphicFramePr>
            <a:graphicFrameLocks noChangeAspect="1"/>
          </p:cNvGraphicFramePr>
          <p:nvPr/>
        </p:nvGraphicFramePr>
        <p:xfrm>
          <a:off x="1849438" y="2201863"/>
          <a:ext cx="291465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8" r:id="rId13" imgW="1256665" imgH="393700" progId="Equation.DSMT4">
                  <p:embed/>
                </p:oleObj>
              </mc:Choice>
              <mc:Fallback>
                <p:oleObj r:id="rId13" imgW="1256665" imgH="39370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849438" y="2201863"/>
                        <a:ext cx="2914650" cy="920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6374" name="Rectangle 38"/>
          <p:cNvSpPr/>
          <p:nvPr/>
        </p:nvSpPr>
        <p:spPr>
          <a:xfrm>
            <a:off x="228600" y="76200"/>
            <a:ext cx="68580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</a:t>
            </a:r>
            <a:r>
              <a:rPr lang="en-US" altLang="zh-CN" b="1" dirty="0"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研究对象：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个滑轮＋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个物体</a:t>
            </a:r>
          </a:p>
        </p:txBody>
      </p:sp>
      <p:graphicFrame>
        <p:nvGraphicFramePr>
          <p:cNvPr id="1166375" name="Object 39"/>
          <p:cNvGraphicFramePr>
            <a:graphicFrameLocks noChangeAspect="1"/>
          </p:cNvGraphicFramePr>
          <p:nvPr/>
        </p:nvGraphicFramePr>
        <p:xfrm>
          <a:off x="1524000" y="5038725"/>
          <a:ext cx="3005138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39" r:id="rId15" imgW="1358265" imgH="482600" progId="Equation.DSMT4">
                  <p:embed/>
                </p:oleObj>
              </mc:Choice>
              <mc:Fallback>
                <p:oleObj r:id="rId15" imgW="1358265" imgH="482600" progId="Equation.DSMT4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24000" y="5038725"/>
                        <a:ext cx="3005138" cy="1085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9" name="Line 40"/>
          <p:cNvSpPr/>
          <p:nvPr/>
        </p:nvSpPr>
        <p:spPr>
          <a:xfrm>
            <a:off x="609600" y="4876800"/>
            <a:ext cx="5029200" cy="0"/>
          </a:xfrm>
          <a:prstGeom prst="line">
            <a:avLst/>
          </a:prstGeom>
          <a:ln w="38100" cap="flat" cmpd="sng">
            <a:pattFill prst="pct90">
              <a:fgClr>
                <a:srgbClr val="800080"/>
              </a:fgClr>
              <a:bgClr>
                <a:srgbClr val="FFFFFF"/>
              </a:bgClr>
            </a:pattFill>
            <a:prstDash val="solid"/>
            <a:headEnd type="none" w="med" len="med"/>
            <a:tailEnd type="stealth" w="med" len="lg"/>
          </a:ln>
        </p:spPr>
      </p:sp>
      <p:graphicFrame>
        <p:nvGraphicFramePr>
          <p:cNvPr id="1166377" name="Object 41"/>
          <p:cNvGraphicFramePr>
            <a:graphicFrameLocks noChangeAspect="1"/>
          </p:cNvGraphicFramePr>
          <p:nvPr/>
        </p:nvGraphicFramePr>
        <p:xfrm>
          <a:off x="7010400" y="3714750"/>
          <a:ext cx="21145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0" r:id="rId17" imgW="914400" imgH="203200" progId="Equation.DSMT4">
                  <p:embed/>
                </p:oleObj>
              </mc:Choice>
              <mc:Fallback>
                <p:oleObj r:id="rId17" imgW="914400" imgH="203200" progId="Equation.DSMT4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10400" y="3714750"/>
                        <a:ext cx="211455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78" name="Object 42"/>
          <p:cNvGraphicFramePr>
            <a:graphicFrameLocks noChangeAspect="1"/>
          </p:cNvGraphicFramePr>
          <p:nvPr/>
        </p:nvGraphicFramePr>
        <p:xfrm>
          <a:off x="7029450" y="4640263"/>
          <a:ext cx="211455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r:id="rId19" imgW="914400" imgH="203200" progId="Equation.DSMT4">
                  <p:embed/>
                </p:oleObj>
              </mc:Choice>
              <mc:Fallback>
                <p:oleObj r:id="rId19" imgW="914400" imgH="203200" progId="Equation.DSMT4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29450" y="4640263"/>
                        <a:ext cx="2114550" cy="465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6379" name="Object 43"/>
          <p:cNvGraphicFramePr>
            <a:graphicFrameLocks noChangeAspect="1"/>
          </p:cNvGraphicFramePr>
          <p:nvPr/>
        </p:nvGraphicFramePr>
        <p:xfrm>
          <a:off x="7162800" y="5549900"/>
          <a:ext cx="136842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2" r:id="rId21" imgW="596900" imgH="203200" progId="Equation.DSMT4">
                  <p:embed/>
                </p:oleObj>
              </mc:Choice>
              <mc:Fallback>
                <p:oleObj r:id="rId21" imgW="596900" imgH="20320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62800" y="5549900"/>
                        <a:ext cx="136842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73" name="组合 4"/>
          <p:cNvGrpSpPr/>
          <p:nvPr/>
        </p:nvGrpSpPr>
        <p:grpSpPr>
          <a:xfrm>
            <a:off x="5105400" y="457200"/>
            <a:ext cx="3810000" cy="2857500"/>
            <a:chOff x="5105400" y="457200"/>
            <a:chExt cx="3810000" cy="2857500"/>
          </a:xfrm>
        </p:grpSpPr>
        <p:pic>
          <p:nvPicPr>
            <p:cNvPr id="49174" name="Picture 35" descr="C:\Documents and Settings\Administrator\桌面\XCH001_139.jpg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5105400" y="457200"/>
              <a:ext cx="3810000" cy="285750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49175" name="Picture 36" descr="C:\Documents and Settings\Administrator\桌面\XCH001_139_01.jpg"/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5105400" y="457200"/>
              <a:ext cx="3810000" cy="285591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176" name="圆角矩形 2"/>
            <p:cNvSpPr/>
            <p:nvPr/>
          </p:nvSpPr>
          <p:spPr>
            <a:xfrm>
              <a:off x="5364088" y="764704"/>
              <a:ext cx="284237" cy="2160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/>
            <a:lstStyle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177" name="文本框 1"/>
            <p:cNvSpPr txBox="1"/>
            <p:nvPr/>
          </p:nvSpPr>
          <p:spPr>
            <a:xfrm>
              <a:off x="5164347" y="677449"/>
              <a:ext cx="604837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A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78" name="圆角矩形 24"/>
            <p:cNvSpPr/>
            <p:nvPr/>
          </p:nvSpPr>
          <p:spPr>
            <a:xfrm>
              <a:off x="8266870" y="1078258"/>
              <a:ext cx="284237" cy="21602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/>
            <a:lstStyle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9179" name="文本框 25"/>
            <p:cNvSpPr txBox="1"/>
            <p:nvPr/>
          </p:nvSpPr>
          <p:spPr>
            <a:xfrm>
              <a:off x="8106569" y="756287"/>
              <a:ext cx="604837" cy="49244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baseline="-250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6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6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6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66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6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6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6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166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66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66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6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9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66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166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66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166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0"/>
                            </p:stCondLst>
                            <p:childTnLst>
                              <p:par>
                                <p:cTn id="8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66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6359" grpId="0"/>
      <p:bldP spid="1166363" grpId="0"/>
      <p:bldP spid="1166364" grpId="0"/>
      <p:bldP spid="1166365" grpId="0"/>
      <p:bldP spid="1166366" grpId="0"/>
      <p:bldP spid="49165" grpId="0" bldLvl="0" animBg="1"/>
      <p:bldP spid="116637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3" name="组合 21"/>
          <p:cNvGrpSpPr/>
          <p:nvPr/>
        </p:nvGrpSpPr>
        <p:grpSpPr>
          <a:xfrm>
            <a:off x="6372225" y="1273175"/>
            <a:ext cx="3479800" cy="3925888"/>
            <a:chOff x="1377008" y="1231876"/>
            <a:chExt cx="3480123" cy="3925315"/>
          </a:xfrm>
        </p:grpSpPr>
        <p:cxnSp>
          <p:nvCxnSpPr>
            <p:cNvPr id="34836" name="直接箭头连接符 2"/>
            <p:cNvCxnSpPr/>
            <p:nvPr/>
          </p:nvCxnSpPr>
          <p:spPr>
            <a:xfrm flipH="1">
              <a:off x="1570407" y="1556790"/>
              <a:ext cx="1" cy="3600401"/>
            </a:xfrm>
            <a:prstGeom prst="straightConnector1">
              <a:avLst/>
            </a:prstGeom>
            <a:ln w="38100" cap="flat" cmpd="sng">
              <a:solidFill>
                <a:schemeClr val="tx1"/>
              </a:solidFill>
              <a:prstDash val="dash"/>
              <a:miter/>
              <a:headEnd type="arrow" w="med" len="med"/>
              <a:tailEnd type="none" w="med" len="med"/>
            </a:ln>
          </p:spPr>
        </p:cxnSp>
        <p:sp>
          <p:nvSpPr>
            <p:cNvPr id="34837" name="平行四边形 9"/>
            <p:cNvSpPr/>
            <p:nvPr/>
          </p:nvSpPr>
          <p:spPr>
            <a:xfrm rot="-5400000">
              <a:off x="982973" y="2720292"/>
              <a:ext cx="2880320" cy="1705449"/>
            </a:xfrm>
            <a:prstGeom prst="parallelogram">
              <a:avLst>
                <a:gd name="adj" fmla="val 24997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/>
            <a:lstStyle/>
            <a:p>
              <a:pPr eaLnBrk="1" hangingPunct="1"/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34838" name="直接箭头连接符 11"/>
            <p:cNvCxnSpPr/>
            <p:nvPr/>
          </p:nvCxnSpPr>
          <p:spPr>
            <a:xfrm flipV="1">
              <a:off x="3274405" y="2852936"/>
              <a:ext cx="865547" cy="735289"/>
            </a:xfrm>
            <a:prstGeom prst="straightConnector1">
              <a:avLst/>
            </a:prstGeom>
            <a:ln w="28575" cap="flat" cmpd="sng">
              <a:solidFill>
                <a:srgbClr val="000066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4839" name="直接箭头连接符 13"/>
            <p:cNvCxnSpPr/>
            <p:nvPr/>
          </p:nvCxnSpPr>
          <p:spPr>
            <a:xfrm flipV="1">
              <a:off x="3274405" y="2348880"/>
              <a:ext cx="0" cy="1239346"/>
            </a:xfrm>
            <a:prstGeom prst="straightConnector1">
              <a:avLst/>
            </a:prstGeom>
            <a:ln w="28575" cap="flat" cmpd="sng">
              <a:solidFill>
                <a:srgbClr val="FF330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34840" name="直接箭头连接符 14"/>
            <p:cNvCxnSpPr/>
            <p:nvPr/>
          </p:nvCxnSpPr>
          <p:spPr>
            <a:xfrm flipH="1" flipV="1">
              <a:off x="2051720" y="3284984"/>
              <a:ext cx="1222685" cy="310551"/>
            </a:xfrm>
            <a:prstGeom prst="straightConnector1">
              <a:avLst/>
            </a:prstGeom>
            <a:ln w="28575" cap="flat" cmpd="sng">
              <a:solidFill>
                <a:srgbClr val="00B050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sp>
          <p:nvSpPr>
            <p:cNvPr id="34841" name="文本框 20"/>
            <p:cNvSpPr txBox="1"/>
            <p:nvPr/>
          </p:nvSpPr>
          <p:spPr>
            <a:xfrm>
              <a:off x="4137051" y="2447020"/>
              <a:ext cx="72008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F1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42" name="文本框 23"/>
            <p:cNvSpPr txBox="1"/>
            <p:nvPr/>
          </p:nvSpPr>
          <p:spPr>
            <a:xfrm>
              <a:off x="1377008" y="1231876"/>
              <a:ext cx="720080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Z</a:t>
              </a:r>
              <a:endParaRPr lang="zh-CN" altLang="en-US" sz="1400" dirty="0">
                <a:latin typeface="Times New Roman" panose="02020603050405020304" pitchFamily="18" charset="0"/>
              </a:endParaRPr>
            </a:p>
          </p:txBody>
        </p:sp>
        <p:sp>
          <p:nvSpPr>
            <p:cNvPr id="34843" name="文本框 24"/>
            <p:cNvSpPr txBox="1"/>
            <p:nvPr/>
          </p:nvSpPr>
          <p:spPr>
            <a:xfrm>
              <a:off x="3059832" y="1938090"/>
              <a:ext cx="72008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F3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34844" name="文本框 25"/>
            <p:cNvSpPr txBox="1"/>
            <p:nvPr/>
          </p:nvSpPr>
          <p:spPr>
            <a:xfrm>
              <a:off x="1640964" y="3002935"/>
              <a:ext cx="720080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800" dirty="0">
                  <a:latin typeface="Times New Roman" panose="02020603050405020304" pitchFamily="18" charset="0"/>
                </a:rPr>
                <a:t>F2</a:t>
              </a:r>
              <a:endParaRPr lang="zh-CN" altLang="en-US" sz="1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4819" name="组合 2"/>
          <p:cNvGrpSpPr/>
          <p:nvPr/>
        </p:nvGrpSpPr>
        <p:grpSpPr>
          <a:xfrm>
            <a:off x="839788" y="4630738"/>
            <a:ext cx="1958975" cy="636587"/>
            <a:chOff x="927519" y="4630049"/>
            <a:chExt cx="1958975" cy="636588"/>
          </a:xfrm>
        </p:grpSpPr>
        <p:sp>
          <p:nvSpPr>
            <p:cNvPr id="34834" name="AutoShape 34"/>
            <p:cNvSpPr/>
            <p:nvPr/>
          </p:nvSpPr>
          <p:spPr>
            <a:xfrm>
              <a:off x="927519" y="4630049"/>
              <a:ext cx="1958975" cy="636588"/>
            </a:xfrm>
            <a:prstGeom prst="roundRect">
              <a:avLst>
                <a:gd name="adj" fmla="val 16667"/>
              </a:avLst>
            </a:prstGeom>
            <a:solidFill>
              <a:srgbClr val="D7FFFF">
                <a:alpha val="50195"/>
              </a:srgbClr>
            </a:solidFill>
            <a:ln w="31750" cap="flat" cmpd="thinThick">
              <a:pattFill prst="pct90">
                <a:fgClr>
                  <a:srgbClr val="000066"/>
                </a:fgClr>
                <a:bgClr>
                  <a:srgbClr val="FFFFFF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5" name="Object 8"/>
            <p:cNvGraphicFramePr>
              <a:graphicFrameLocks noChangeAspect="1"/>
            </p:cNvGraphicFramePr>
            <p:nvPr/>
          </p:nvGraphicFramePr>
          <p:xfrm>
            <a:off x="1073015" y="4704156"/>
            <a:ext cx="1720850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7" r:id="rId3" imgW="761365" imgH="241300" progId="Equation.DSMT4">
                    <p:embed/>
                  </p:oleObj>
                </mc:Choice>
                <mc:Fallback>
                  <p:oleObj r:id="rId3" imgW="761365" imgH="241300" progId="Equation.DSMT4">
                    <p:embed/>
                    <p:pic>
                      <p:nvPicPr>
                        <p:cNvPr id="0" name="图片 318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3015" y="4704156"/>
                          <a:ext cx="1720850" cy="552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0" name="组合 1"/>
          <p:cNvGrpSpPr/>
          <p:nvPr/>
        </p:nvGrpSpPr>
        <p:grpSpPr>
          <a:xfrm>
            <a:off x="674688" y="1628775"/>
            <a:ext cx="2119312" cy="973138"/>
            <a:chOff x="789832" y="1607129"/>
            <a:chExt cx="2119847" cy="973138"/>
          </a:xfrm>
        </p:grpSpPr>
        <p:sp>
          <p:nvSpPr>
            <p:cNvPr id="34832" name="AutoShape 34"/>
            <p:cNvSpPr/>
            <p:nvPr/>
          </p:nvSpPr>
          <p:spPr>
            <a:xfrm>
              <a:off x="789832" y="1636151"/>
              <a:ext cx="2119847" cy="915093"/>
            </a:xfrm>
            <a:prstGeom prst="roundRect">
              <a:avLst>
                <a:gd name="adj" fmla="val 16667"/>
              </a:avLst>
            </a:prstGeom>
            <a:solidFill>
              <a:srgbClr val="D7FFFF">
                <a:alpha val="50195"/>
              </a:srgbClr>
            </a:solidFill>
            <a:ln w="31750" cap="flat" cmpd="thinThick">
              <a:pattFill prst="pct90">
                <a:fgClr>
                  <a:srgbClr val="000066"/>
                </a:fgClr>
                <a:bgClr>
                  <a:srgbClr val="FFFFFF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3" name="Object 3"/>
            <p:cNvGraphicFramePr>
              <a:graphicFrameLocks noChangeAspect="1"/>
            </p:cNvGraphicFramePr>
            <p:nvPr/>
          </p:nvGraphicFramePr>
          <p:xfrm>
            <a:off x="953833" y="1607129"/>
            <a:ext cx="1765300" cy="973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8" r:id="rId5" imgW="723900" imgH="393700" progId="Equation.DSMT4">
                    <p:embed/>
                  </p:oleObj>
                </mc:Choice>
                <mc:Fallback>
                  <p:oleObj r:id="rId5" imgW="723900" imgH="393700" progId="Equation.DSMT4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953833" y="1607129"/>
                          <a:ext cx="1765300" cy="9731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4821" name="组合 3"/>
          <p:cNvGrpSpPr/>
          <p:nvPr/>
        </p:nvGrpSpPr>
        <p:grpSpPr>
          <a:xfrm>
            <a:off x="854075" y="3375025"/>
            <a:ext cx="1958975" cy="636588"/>
            <a:chOff x="870267" y="3340101"/>
            <a:chExt cx="1958975" cy="636588"/>
          </a:xfrm>
        </p:grpSpPr>
        <p:sp>
          <p:nvSpPr>
            <p:cNvPr id="34830" name="AutoShape 34"/>
            <p:cNvSpPr/>
            <p:nvPr/>
          </p:nvSpPr>
          <p:spPr>
            <a:xfrm>
              <a:off x="870267" y="3340101"/>
              <a:ext cx="1958975" cy="636588"/>
            </a:xfrm>
            <a:prstGeom prst="roundRect">
              <a:avLst>
                <a:gd name="adj" fmla="val 16667"/>
              </a:avLst>
            </a:prstGeom>
            <a:solidFill>
              <a:srgbClr val="D7FFFF">
                <a:alpha val="50195"/>
              </a:srgbClr>
            </a:solidFill>
            <a:ln w="31750" cap="flat" cmpd="thinThick">
              <a:pattFill prst="pct90">
                <a:fgClr>
                  <a:srgbClr val="000066"/>
                </a:fgClr>
                <a:bgClr>
                  <a:srgbClr val="FFFFFF"/>
                </a:bgClr>
              </a:patt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pPr eaLnBrk="1" hangingPunct="1"/>
              <a:endParaRPr lang="zh-CN" altLang="zh-CN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1" name="Object 13"/>
            <p:cNvGraphicFramePr>
              <a:graphicFrameLocks noChangeAspect="1"/>
            </p:cNvGraphicFramePr>
            <p:nvPr/>
          </p:nvGraphicFramePr>
          <p:xfrm>
            <a:off x="1149666" y="3351548"/>
            <a:ext cx="1400175" cy="552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69" r:id="rId7" imgW="584200" imgH="228600" progId="Equation.DSMT4">
                    <p:embed/>
                  </p:oleObj>
                </mc:Choice>
                <mc:Fallback>
                  <p:oleObj r:id="rId7" imgW="584200" imgH="228600" progId="Equation.DSMT4">
                    <p:embed/>
                    <p:pic>
                      <p:nvPicPr>
                        <p:cNvPr id="0" name="图片 318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49666" y="3351548"/>
                          <a:ext cx="1400175" cy="5524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右箭头 4"/>
          <p:cNvSpPr/>
          <p:nvPr/>
        </p:nvSpPr>
        <p:spPr bwMode="auto">
          <a:xfrm>
            <a:off x="2828925" y="1906588"/>
            <a:ext cx="895350" cy="315913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右箭头 22"/>
          <p:cNvSpPr/>
          <p:nvPr/>
        </p:nvSpPr>
        <p:spPr bwMode="auto">
          <a:xfrm>
            <a:off x="2846388" y="4791075"/>
            <a:ext cx="895350" cy="3143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右箭头 23"/>
          <p:cNvSpPr/>
          <p:nvPr/>
        </p:nvSpPr>
        <p:spPr bwMode="auto">
          <a:xfrm>
            <a:off x="2846388" y="3530600"/>
            <a:ext cx="895350" cy="314325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txBody>
          <a:bodyPr wrap="none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25" name="AutoShape 34"/>
          <p:cNvSpPr/>
          <p:nvPr/>
        </p:nvSpPr>
        <p:spPr>
          <a:xfrm>
            <a:off x="3838575" y="1598613"/>
            <a:ext cx="2630488" cy="1033462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34826" name="AutoShape 34"/>
          <p:cNvSpPr/>
          <p:nvPr/>
        </p:nvSpPr>
        <p:spPr>
          <a:xfrm>
            <a:off x="3887788" y="3235325"/>
            <a:ext cx="2590800" cy="939800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34827" name="AutoShape 34"/>
          <p:cNvSpPr/>
          <p:nvPr/>
        </p:nvSpPr>
        <p:spPr>
          <a:xfrm>
            <a:off x="3887788" y="4437063"/>
            <a:ext cx="2603500" cy="936625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3981450" y="4421188"/>
          <a:ext cx="2487613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0" r:id="rId9" imgW="1091565" imgH="393700" progId="Equation.DSMT4">
                  <p:embed/>
                </p:oleObj>
              </mc:Choice>
              <mc:Fallback>
                <p:oleObj r:id="rId9" imgW="1091565" imgH="3937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981450" y="4421188"/>
                        <a:ext cx="2487613" cy="898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14"/>
          <p:cNvSpPr>
            <a:spLocks noChangeArrowheads="1"/>
          </p:cNvSpPr>
          <p:nvPr/>
        </p:nvSpPr>
        <p:spPr bwMode="auto">
          <a:xfrm>
            <a:off x="250825" y="433388"/>
            <a:ext cx="548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06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刚体定轴转动定律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5" grpId="0" animBg="1"/>
      <p:bldP spid="34826" grpId="0" animBg="1"/>
      <p:bldP spid="34827" grpId="0" animBg="1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060" name="Picture 12" descr="C:\Documents and Settings\Administrator\桌面\XCH001_186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09800"/>
            <a:ext cx="3124200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3" name="AutoShape 34"/>
          <p:cNvSpPr/>
          <p:nvPr/>
        </p:nvSpPr>
        <p:spPr>
          <a:xfrm>
            <a:off x="6332538" y="4110038"/>
            <a:ext cx="1592262" cy="762000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54063" name="Object 15"/>
          <p:cNvGraphicFramePr>
            <a:graphicFrameLocks noChangeAspect="1"/>
          </p:cNvGraphicFramePr>
          <p:nvPr/>
        </p:nvGraphicFramePr>
        <p:xfrm>
          <a:off x="6019800" y="989013"/>
          <a:ext cx="25352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r:id="rId4" imgW="1091565" imgH="393700" progId="Equation.DSMT4">
                  <p:embed/>
                </p:oleObj>
              </mc:Choice>
              <mc:Fallback>
                <p:oleObj r:id="rId4" imgW="1091565" imgH="393700" progId="Equation.DSMT4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9800" y="989013"/>
                        <a:ext cx="253523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476654"/>
              </p:ext>
            </p:extLst>
          </p:nvPr>
        </p:nvGraphicFramePr>
        <p:xfrm>
          <a:off x="4623493" y="1966913"/>
          <a:ext cx="4144962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Equation" r:id="rId6" imgW="1752480" imgH="571320" progId="Equation.DSMT4">
                  <p:embed/>
                </p:oleObj>
              </mc:Choice>
              <mc:Fallback>
                <p:oleObj name="Equation" r:id="rId6" imgW="1752480" imgH="571320" progId="Equation.DSMT4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623493" y="1966913"/>
                        <a:ext cx="4144962" cy="1365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6" name="Object 18"/>
          <p:cNvGraphicFramePr>
            <a:graphicFrameLocks noChangeAspect="1"/>
          </p:cNvGraphicFramePr>
          <p:nvPr/>
        </p:nvGraphicFramePr>
        <p:xfrm>
          <a:off x="3886200" y="3533775"/>
          <a:ext cx="1379538" cy="191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0" r:id="rId8" imgW="609600" imgH="838200" progId="Equation.DSMT4">
                  <p:embed/>
                </p:oleObj>
              </mc:Choice>
              <mc:Fallback>
                <p:oleObj r:id="rId8" imgW="609600" imgH="8382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86200" y="3533775"/>
                        <a:ext cx="1379538" cy="191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4067" name="Object 19"/>
          <p:cNvGraphicFramePr>
            <a:graphicFrameLocks noChangeAspect="1"/>
          </p:cNvGraphicFramePr>
          <p:nvPr/>
        </p:nvGraphicFramePr>
        <p:xfrm>
          <a:off x="6462713" y="4275138"/>
          <a:ext cx="13049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r:id="rId10" imgW="558800" imgH="203200" progId="Equation.DSMT4">
                  <p:embed/>
                </p:oleObj>
              </mc:Choice>
              <mc:Fallback>
                <p:oleObj r:id="rId10" imgW="558800" imgH="203200" progId="Equation.DSMT4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62713" y="4275138"/>
                        <a:ext cx="1304925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4068" name="Rectangle 20"/>
          <p:cNvSpPr>
            <a:spLocks noChangeArrowheads="1"/>
          </p:cNvSpPr>
          <p:nvPr/>
        </p:nvSpPr>
        <p:spPr bwMode="auto">
          <a:xfrm>
            <a:off x="685800" y="1174750"/>
            <a:ext cx="3962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刚体定轴转动的动能定理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54069" name="Rectangle 21"/>
          <p:cNvSpPr>
            <a:spLocks noChangeArrowheads="1"/>
          </p:cNvSpPr>
          <p:nvPr/>
        </p:nvSpPr>
        <p:spPr bwMode="auto">
          <a:xfrm>
            <a:off x="5105400" y="5562600"/>
            <a:ext cx="37338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刚体定轴转动定律</a:t>
            </a:r>
            <a:r>
              <a:rPr kumimoji="1" lang="zh-CN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52" name="Line 23"/>
          <p:cNvSpPr/>
          <p:nvPr/>
        </p:nvSpPr>
        <p:spPr>
          <a:xfrm>
            <a:off x="3581400" y="4495800"/>
            <a:ext cx="2286000" cy="0"/>
          </a:xfrm>
          <a:prstGeom prst="line">
            <a:avLst/>
          </a:prstGeom>
          <a:ln w="3175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stealth" w="med" len="lg"/>
          </a:ln>
        </p:spPr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5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5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54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5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54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animBg="1"/>
      <p:bldP spid="1154068" grpId="0"/>
      <p:bldP spid="115406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Rectangle 2"/>
          <p:cNvSpPr>
            <a:spLocks noChangeArrowheads="1"/>
          </p:cNvSpPr>
          <p:nvPr/>
        </p:nvSpPr>
        <p:spPr bwMode="auto">
          <a:xfrm>
            <a:off x="533400" y="304800"/>
            <a:ext cx="4724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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刚体定轴转动定律的应用</a:t>
            </a:r>
          </a:p>
        </p:txBody>
      </p:sp>
      <p:sp>
        <p:nvSpPr>
          <p:cNvPr id="1155075" name="Rectangle 3"/>
          <p:cNvSpPr>
            <a:spLocks noChangeArrowheads="1"/>
          </p:cNvSpPr>
          <p:nvPr/>
        </p:nvSpPr>
        <p:spPr bwMode="auto">
          <a:xfrm>
            <a:off x="533400" y="898525"/>
            <a:ext cx="7848600" cy="527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CCFF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1)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确定研究的对象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刚体和质点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2)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分析对象受力和对转轴的力矩 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——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选取转轴正方向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3)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应用刚体定轴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转动定律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牛顿定律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、刚体动能定理</a:t>
            </a: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机械能守恒定律、质心运动定理</a:t>
            </a: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列出刚体和质点的运动方程</a:t>
            </a:r>
          </a:p>
          <a:p>
            <a:pPr marL="0" marR="0" lvl="0" indent="0" algn="just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4)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查明线量和角量的运动学关系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幼圆" panose="02010509060101010101" pitchFamily="49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5)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联合求解方程得到：力、力矩、加速度、速度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               角加速度、角速度、转动惯量 </a:t>
            </a: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5074" grpId="0"/>
      <p:bldP spid="115507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Rectangle 2"/>
          <p:cNvSpPr/>
          <p:nvPr/>
        </p:nvSpPr>
        <p:spPr>
          <a:xfrm>
            <a:off x="228600" y="228600"/>
            <a:ext cx="8763000" cy="17732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Monotype Sorts" panose="01010601010101010101" pitchFamily="2" charset="2"/>
              <a:buChar char=","/>
            </a:pPr>
            <a:r>
              <a:rPr lang="en-US" altLang="zh-CN" b="1" dirty="0">
                <a:latin typeface="宋体" panose="02010600030101010101" pitchFamily="2" charset="-122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质量为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1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的物体通过一个定滑轮用轻绳相连。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  已知滑轮半径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R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，质量为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，假定绳子不可伸缩的轻绳，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绳子与滑轮之间无滑动，滑轮轴处的摩擦力可忽略不计，</a:t>
            </a:r>
          </a:p>
        </p:txBody>
      </p:sp>
      <p:sp>
        <p:nvSpPr>
          <p:cNvPr id="1156099" name="Rectangle 3"/>
          <p:cNvSpPr/>
          <p:nvPr/>
        </p:nvSpPr>
        <p:spPr>
          <a:xfrm>
            <a:off x="4267200" y="2362200"/>
            <a:ext cx="4572000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9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求</a:t>
            </a: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:</a:t>
            </a:r>
          </a:p>
          <a:p>
            <a:pPr eaLnBrk="1" hangingPunct="1">
              <a:lnSpc>
                <a:spcPct val="190000"/>
              </a:lnSpc>
              <a:buFont typeface="Monotype Sorts" panose="01010601010101010101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1)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两个物体的加速度；</a:t>
            </a:r>
          </a:p>
          <a:p>
            <a:pPr eaLnBrk="1" hangingPunct="1">
              <a:lnSpc>
                <a:spcPct val="190000"/>
              </a:lnSpc>
              <a:buFont typeface="Monotype Sorts" panose="01010601010101010101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2)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定滑轮角加速度；</a:t>
            </a:r>
          </a:p>
          <a:p>
            <a:pPr eaLnBrk="1" hangingPunct="1">
              <a:lnSpc>
                <a:spcPct val="190000"/>
              </a:lnSpc>
              <a:buFont typeface="Monotype Sorts" panose="01010601010101010101" pitchFamily="2" charset="2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3)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两段绳子中的张力。</a:t>
            </a:r>
            <a:r>
              <a:rPr lang="zh-CN" altLang="en-US" sz="1100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endParaRPr lang="zh-CN" altLang="en-US" b="1" dirty="0">
              <a:latin typeface="Times New Roman" panose="02020603050405020304" pitchFamily="18" charset="0"/>
              <a:sym typeface="Monotype Sorts" panose="01010601010101010101" pitchFamily="2" charset="2"/>
            </a:endParaRPr>
          </a:p>
        </p:txBody>
      </p:sp>
      <p:pic>
        <p:nvPicPr>
          <p:cNvPr id="1156100" name="Picture 4" descr="E:\Personal\桌面\xxx\XCH001_1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2209800"/>
            <a:ext cx="2871788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6098" grpId="0"/>
      <p:bldP spid="11560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7137" name="Picture 17" descr="E:\Personal\桌面\xxx\XCH001_13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04800"/>
            <a:ext cx="240347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38" name="Rectangle 18"/>
          <p:cNvSpPr/>
          <p:nvPr/>
        </p:nvSpPr>
        <p:spPr>
          <a:xfrm>
            <a:off x="0" y="1879600"/>
            <a:ext cx="1524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两个物体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139" name="Object 19"/>
          <p:cNvGraphicFramePr>
            <a:graphicFrameLocks noChangeAspect="1"/>
          </p:cNvGraphicFramePr>
          <p:nvPr/>
        </p:nvGraphicFramePr>
        <p:xfrm>
          <a:off x="1658938" y="1600200"/>
          <a:ext cx="24733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3" r:id="rId4" imgW="1040765" imgH="482600" progId="Equation.DSMT4">
                  <p:embed/>
                </p:oleObj>
              </mc:Choice>
              <mc:Fallback>
                <p:oleObj r:id="rId4" imgW="1040765" imgH="482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58938" y="1600200"/>
                        <a:ext cx="247332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0" name="Object 20"/>
          <p:cNvGraphicFramePr>
            <a:graphicFrameLocks noChangeAspect="1"/>
          </p:cNvGraphicFramePr>
          <p:nvPr/>
        </p:nvGraphicFramePr>
        <p:xfrm>
          <a:off x="1782763" y="2827338"/>
          <a:ext cx="339248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4" r:id="rId6" imgW="1447165" imgH="393700" progId="Equation.DSMT4">
                  <p:embed/>
                </p:oleObj>
              </mc:Choice>
              <mc:Fallback>
                <p:oleObj r:id="rId6" imgW="1447165" imgH="3937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82763" y="2827338"/>
                        <a:ext cx="3392487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1" name="Object 21"/>
          <p:cNvGraphicFramePr>
            <a:graphicFrameLocks noChangeAspect="1"/>
          </p:cNvGraphicFramePr>
          <p:nvPr/>
        </p:nvGraphicFramePr>
        <p:xfrm>
          <a:off x="2817813" y="3962400"/>
          <a:ext cx="11715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r:id="rId8" imgW="482600" imgH="203200" progId="Equation.DSMT4">
                  <p:embed/>
                </p:oleObj>
              </mc:Choice>
              <mc:Fallback>
                <p:oleObj r:id="rId8" imgW="482600" imgH="2032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817813" y="3962400"/>
                        <a:ext cx="11715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42" name="Rectangle 22"/>
          <p:cNvSpPr/>
          <p:nvPr/>
        </p:nvSpPr>
        <p:spPr>
          <a:xfrm>
            <a:off x="744538" y="2955925"/>
            <a:ext cx="9906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滑轮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7143" name="Rectangle 23"/>
          <p:cNvSpPr/>
          <p:nvPr/>
        </p:nvSpPr>
        <p:spPr>
          <a:xfrm>
            <a:off x="736600" y="3890963"/>
            <a:ext cx="2667000" cy="52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运动学关系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157144" name="Rectangle 24"/>
          <p:cNvSpPr/>
          <p:nvPr/>
        </p:nvSpPr>
        <p:spPr>
          <a:xfrm>
            <a:off x="762000" y="4938713"/>
            <a:ext cx="1600200" cy="52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角加速度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145" name="Object 25"/>
          <p:cNvGraphicFramePr>
            <a:graphicFrameLocks noChangeAspect="1"/>
          </p:cNvGraphicFramePr>
          <p:nvPr/>
        </p:nvGraphicFramePr>
        <p:xfrm>
          <a:off x="2235200" y="4767263"/>
          <a:ext cx="3116263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6" r:id="rId10" imgW="1358265" imgH="584200" progId="Equation.DSMT4">
                  <p:embed/>
                </p:oleObj>
              </mc:Choice>
              <mc:Fallback>
                <p:oleObj r:id="rId10" imgW="1358265" imgH="584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235200" y="4767263"/>
                        <a:ext cx="3116263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7146" name="Picture 26" descr="E:\Personal\桌面\xxx\XCH001_130_0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62600" y="3581400"/>
            <a:ext cx="3352800" cy="25796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57147" name="Picture 27" descr="E:\Personal\桌面\XCH001_130_01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4600" y="304800"/>
            <a:ext cx="2403475" cy="3124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7148" name="Rectangle 28"/>
          <p:cNvSpPr/>
          <p:nvPr/>
        </p:nvSpPr>
        <p:spPr>
          <a:xfrm>
            <a:off x="76200" y="273050"/>
            <a:ext cx="5943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Monotype Sorts" panose="01010601010101010101" pitchFamily="2" charset="2"/>
              <a:buChar char="*"/>
            </a:pPr>
            <a:r>
              <a:rPr lang="en-US" altLang="zh-CN" b="1" dirty="0">
                <a:latin typeface="宋体" panose="02010600030101010101" pitchFamily="2" charset="-122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研究对象：物体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1 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和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2 </a:t>
            </a:r>
            <a:r>
              <a:rPr lang="zh-CN" altLang="en-US" b="1" dirty="0">
                <a:latin typeface="宋体" panose="02010600030101010101" pitchFamily="2" charset="-122"/>
                <a:sym typeface="Monotype Sorts" panose="01010601010101010101" pitchFamily="2" charset="2"/>
              </a:rPr>
              <a:t>、滑轮</a:t>
            </a:r>
            <a:endParaRPr lang="zh-CN" altLang="en-US" sz="1100" dirty="0">
              <a:latin typeface="Times New Roman" panose="02020603050405020304" pitchFamily="18" charset="0"/>
              <a:sym typeface="Monotype Sorts" panose="01010601010101010101" pitchFamily="2" charset="2"/>
            </a:endParaRPr>
          </a:p>
        </p:txBody>
      </p:sp>
      <p:sp>
        <p:nvSpPr>
          <p:cNvPr id="1157149" name="Rectangle 29"/>
          <p:cNvSpPr>
            <a:spLocks noChangeArrowheads="1"/>
          </p:cNvSpPr>
          <p:nvPr/>
        </p:nvSpPr>
        <p:spPr bwMode="auto">
          <a:xfrm>
            <a:off x="533400" y="803275"/>
            <a:ext cx="6248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anose="01010601010101010101" pitchFamily="2" charset="2"/>
              <a:buNone/>
              <a:defRPr/>
            </a:pP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受力分析和转轴正方向的规定 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——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向里</a:t>
            </a:r>
          </a:p>
        </p:txBody>
      </p:sp>
      <p:sp>
        <p:nvSpPr>
          <p:cNvPr id="39951" name="AutoShape 30"/>
          <p:cNvSpPr/>
          <p:nvPr/>
        </p:nvSpPr>
        <p:spPr>
          <a:xfrm>
            <a:off x="4800600" y="1676400"/>
            <a:ext cx="914400" cy="27432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7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57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57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7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57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15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15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15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157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9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157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57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38" grpId="0"/>
      <p:bldP spid="1157142" grpId="0"/>
      <p:bldP spid="1157143" grpId="0"/>
      <p:bldP spid="1157144" grpId="0"/>
      <p:bldP spid="1157148" grpId="0"/>
      <p:bldP spid="1157149" grpId="0"/>
      <p:bldP spid="399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AutoShape 34"/>
          <p:cNvSpPr/>
          <p:nvPr/>
        </p:nvSpPr>
        <p:spPr>
          <a:xfrm>
            <a:off x="533400" y="3048000"/>
            <a:ext cx="3962400" cy="3124200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158156" name="Rectangle 12"/>
          <p:cNvSpPr/>
          <p:nvPr/>
        </p:nvSpPr>
        <p:spPr>
          <a:xfrm>
            <a:off x="228600" y="1452563"/>
            <a:ext cx="2971800" cy="52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物体的加速度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8157" name="Object 13"/>
          <p:cNvGraphicFramePr>
            <a:graphicFrameLocks noChangeAspect="1"/>
          </p:cNvGraphicFramePr>
          <p:nvPr/>
        </p:nvGraphicFramePr>
        <p:xfrm>
          <a:off x="2530475" y="1293813"/>
          <a:ext cx="3122613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7" r:id="rId3" imgW="1358265" imgH="431800" progId="Equation.DSMT4">
                  <p:embed/>
                </p:oleObj>
              </mc:Choice>
              <mc:Fallback>
                <p:oleObj r:id="rId3" imgW="1358265" imgH="431800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30475" y="1293813"/>
                        <a:ext cx="3122613" cy="992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8158" name="Object 14"/>
          <p:cNvGraphicFramePr>
            <a:graphicFrameLocks noChangeAspect="1"/>
          </p:cNvGraphicFramePr>
          <p:nvPr/>
        </p:nvGraphicFramePr>
        <p:xfrm>
          <a:off x="650875" y="3124200"/>
          <a:ext cx="3540125" cy="292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8" r:id="rId5" imgW="1511300" imgH="1244600" progId="Equation.DSMT4">
                  <p:embed/>
                </p:oleObj>
              </mc:Choice>
              <mc:Fallback>
                <p:oleObj r:id="rId5" imgW="1511300" imgH="1244600" progId="Equation.DSMT4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0875" y="3124200"/>
                        <a:ext cx="3540125" cy="292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159" name="Rectangle 15"/>
          <p:cNvSpPr/>
          <p:nvPr/>
        </p:nvSpPr>
        <p:spPr>
          <a:xfrm>
            <a:off x="228600" y="2286000"/>
            <a:ext cx="29718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宋体" panose="02010600030101010101" pitchFamily="2" charset="-122"/>
              </a:rPr>
              <a:t>绳子中的张力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8160" name="Object 16"/>
          <p:cNvGraphicFramePr>
            <a:graphicFrameLocks noChangeAspect="1"/>
          </p:cNvGraphicFramePr>
          <p:nvPr/>
        </p:nvGraphicFramePr>
        <p:xfrm>
          <a:off x="6167438" y="457200"/>
          <a:ext cx="2443162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9" r:id="rId7" imgW="1040765" imgH="939165" progId="Equation.DSMT4">
                  <p:embed/>
                </p:oleObj>
              </mc:Choice>
              <mc:Fallback>
                <p:oleObj r:id="rId7" imgW="1040765" imgH="939165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67438" y="457200"/>
                        <a:ext cx="2443162" cy="220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58161" name="Picture 17" descr="E:\Personal\桌面\xxx\XCH001_130_02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048000"/>
            <a:ext cx="3810000" cy="2930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58162" name="Rectangle 18"/>
          <p:cNvSpPr/>
          <p:nvPr/>
        </p:nvSpPr>
        <p:spPr>
          <a:xfrm>
            <a:off x="838200" y="333375"/>
            <a:ext cx="16002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</a:rPr>
              <a:t>角加速度</a:t>
            </a:r>
            <a:endParaRPr lang="zh-CN" altLang="en-US" sz="2400" dirty="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8163" name="Object 19"/>
          <p:cNvGraphicFramePr>
            <a:graphicFrameLocks noChangeAspect="1"/>
          </p:cNvGraphicFramePr>
          <p:nvPr/>
        </p:nvGraphicFramePr>
        <p:xfrm>
          <a:off x="2478088" y="152400"/>
          <a:ext cx="3436937" cy="99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0" r:id="rId10" imgW="1497965" imgH="431800" progId="Equation.DSMT4">
                  <p:embed/>
                </p:oleObj>
              </mc:Choice>
              <mc:Fallback>
                <p:oleObj r:id="rId10" imgW="1497965" imgH="431800" progId="Equation.DSMT4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78088" y="152400"/>
                        <a:ext cx="3436937" cy="992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8164" name="Line 20"/>
          <p:cNvSpPr/>
          <p:nvPr/>
        </p:nvSpPr>
        <p:spPr>
          <a:xfrm>
            <a:off x="6440488" y="2560638"/>
            <a:ext cx="1027112" cy="0"/>
          </a:xfrm>
          <a:prstGeom prst="line">
            <a:avLst/>
          </a:prstGeom>
          <a:ln w="31750" cap="flat" cmpd="sng">
            <a:solidFill>
              <a:srgbClr val="660066"/>
            </a:solidFill>
            <a:prstDash val="solid"/>
            <a:headEnd type="none" w="med" len="med"/>
            <a:tailEnd type="none" w="med" len="lg"/>
          </a:ln>
        </p:spPr>
      </p:sp>
      <p:sp>
        <p:nvSpPr>
          <p:cNvPr id="1158165" name="Line 21"/>
          <p:cNvSpPr/>
          <p:nvPr/>
        </p:nvSpPr>
        <p:spPr>
          <a:xfrm>
            <a:off x="320675" y="2009775"/>
            <a:ext cx="1981200" cy="0"/>
          </a:xfrm>
          <a:prstGeom prst="line">
            <a:avLst/>
          </a:prstGeom>
          <a:ln w="31750" cap="flat" cmpd="sng">
            <a:solidFill>
              <a:srgbClr val="000066"/>
            </a:solidFill>
            <a:prstDash val="solid"/>
            <a:headEnd type="none" w="med" len="med"/>
            <a:tailEnd type="none" w="med" len="lg"/>
          </a:ln>
        </p:spPr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8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8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58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5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58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58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5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5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158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nimBg="1"/>
      <p:bldP spid="1158156" grpId="0"/>
      <p:bldP spid="1158159" grpId="0"/>
      <p:bldP spid="11581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Rectangle 2"/>
          <p:cNvSpPr/>
          <p:nvPr/>
        </p:nvSpPr>
        <p:spPr>
          <a:xfrm>
            <a:off x="76200" y="228600"/>
            <a:ext cx="89154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40000"/>
              </a:lnSpc>
              <a:buFont typeface="Monotype Sorts" panose="01010601010101010101" pitchFamily="2" charset="2"/>
              <a:buChar char=","/>
            </a:pPr>
            <a:r>
              <a:rPr lang="en-US" altLang="zh-CN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为求一个半径为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的飞轮对于通过中心且与盘面垂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直的固定轴的转动惯量，在飞轮上绕上细绳，绳末端悬系</a:t>
            </a:r>
          </a:p>
          <a:p>
            <a:pPr eaLnBrk="1" hangingPunct="1">
              <a:lnSpc>
                <a:spcPct val="14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   一个质量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的重锤，让重锤从高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的地方由静止落下</a:t>
            </a:r>
          </a:p>
        </p:txBody>
      </p:sp>
      <p:sp>
        <p:nvSpPr>
          <p:cNvPr id="1159171" name="Rectangle 3"/>
          <p:cNvSpPr/>
          <p:nvPr/>
        </p:nvSpPr>
        <p:spPr>
          <a:xfrm>
            <a:off x="4343400" y="2417763"/>
            <a:ext cx="4114800" cy="30686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buFont typeface="Monotype Sorts" panose="01010601010101010101" pitchFamily="2" charset="2"/>
            </a:pP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测得下落时间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t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。再用另外一个质量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m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的重锤做同样的实验，测得下落时间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t</a:t>
            </a:r>
            <a:r>
              <a:rPr lang="en-US" altLang="zh-CN" b="1" baseline="-30000" dirty="0"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。假定摩擦力矩是一个常数，求飞轮的转动惯量</a:t>
            </a:r>
            <a:r>
              <a:rPr lang="en-US" altLang="zh-CN" b="1" i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J</a:t>
            </a:r>
            <a:r>
              <a:rPr lang="zh-CN" altLang="en-US" b="1" dirty="0">
                <a:latin typeface="Times New Roman" panose="02020603050405020304" pitchFamily="18" charset="0"/>
                <a:sym typeface="Monotype Sorts" panose="01010601010101010101" pitchFamily="2" charset="2"/>
              </a:rPr>
              <a:t>。</a:t>
            </a:r>
            <a:r>
              <a:rPr lang="zh-CN" altLang="en-US" sz="1100" dirty="0">
                <a:latin typeface="Times New Roman" panose="02020603050405020304" pitchFamily="18" charset="0"/>
                <a:sym typeface="Monotype Sorts" panose="01010601010101010101" pitchFamily="2" charset="2"/>
              </a:rPr>
              <a:t> </a:t>
            </a:r>
          </a:p>
        </p:txBody>
      </p:sp>
      <p:pic>
        <p:nvPicPr>
          <p:cNvPr id="1159172" name="Picture 4" descr="E:\Personal\桌面\xxx\XCH001_14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62200"/>
            <a:ext cx="2871788" cy="3733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59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5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9170" grpId="0"/>
      <p:bldP spid="11591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AutoShape 34"/>
          <p:cNvSpPr/>
          <p:nvPr/>
        </p:nvSpPr>
        <p:spPr>
          <a:xfrm>
            <a:off x="3917950" y="3925888"/>
            <a:ext cx="5186363" cy="2085975"/>
          </a:xfrm>
          <a:prstGeom prst="roundRect">
            <a:avLst>
              <a:gd name="adj" fmla="val 16667"/>
            </a:avLst>
          </a:prstGeom>
          <a:solidFill>
            <a:srgbClr val="D7FFFF">
              <a:alpha val="50195"/>
            </a:srgbClr>
          </a:solidFill>
          <a:ln w="31750" cap="flat" cmpd="thinThick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pic>
        <p:nvPicPr>
          <p:cNvPr id="1160211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3075" y="2133600"/>
            <a:ext cx="481013" cy="533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AutoShape 34"/>
          <p:cNvSpPr/>
          <p:nvPr/>
        </p:nvSpPr>
        <p:spPr>
          <a:xfrm>
            <a:off x="1093788" y="4038600"/>
            <a:ext cx="533400" cy="2062163"/>
          </a:xfrm>
          <a:prstGeom prst="roundRect">
            <a:avLst>
              <a:gd name="adj" fmla="val 16667"/>
            </a:avLst>
          </a:prstGeom>
          <a:solidFill>
            <a:srgbClr val="DDFFFF">
              <a:alpha val="50195"/>
            </a:srgbClr>
          </a:solidFill>
          <a:ln w="31750" cap="flat" cmpd="thinThick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160213" name="Rectangle 21"/>
          <p:cNvSpPr/>
          <p:nvPr/>
        </p:nvSpPr>
        <p:spPr>
          <a:xfrm>
            <a:off x="554038" y="685800"/>
            <a:ext cx="29718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重锤运动方程</a:t>
            </a:r>
          </a:p>
        </p:txBody>
      </p:sp>
      <p:sp>
        <p:nvSpPr>
          <p:cNvPr id="1160214" name="Rectangle 22"/>
          <p:cNvSpPr/>
          <p:nvPr/>
        </p:nvSpPr>
        <p:spPr>
          <a:xfrm>
            <a:off x="506413" y="1341438"/>
            <a:ext cx="251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飞轮转动方程</a:t>
            </a:r>
          </a:p>
        </p:txBody>
      </p:sp>
      <p:graphicFrame>
        <p:nvGraphicFramePr>
          <p:cNvPr id="1160215" name="Object 23"/>
          <p:cNvGraphicFramePr>
            <a:graphicFrameLocks noChangeAspect="1"/>
          </p:cNvGraphicFramePr>
          <p:nvPr/>
        </p:nvGraphicFramePr>
        <p:xfrm>
          <a:off x="3092450" y="727075"/>
          <a:ext cx="1968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r:id="rId4" imgW="825500" imgH="190500" progId="Equation.DSMT4">
                  <p:embed/>
                </p:oleObj>
              </mc:Choice>
              <mc:Fallback>
                <p:oleObj r:id="rId4" imgW="825500" imgH="190500" progId="Equation.DSMT4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92450" y="727075"/>
                        <a:ext cx="1968500" cy="455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216" name="Rectangle 24"/>
          <p:cNvSpPr/>
          <p:nvPr/>
        </p:nvSpPr>
        <p:spPr>
          <a:xfrm>
            <a:off x="611981" y="2310606"/>
            <a:ext cx="2514600" cy="48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/>
            <a:r>
              <a:rPr lang="zh-CN" altLang="en-US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重锤下落的距离</a:t>
            </a:r>
          </a:p>
        </p:txBody>
      </p:sp>
      <p:graphicFrame>
        <p:nvGraphicFramePr>
          <p:cNvPr id="1160217" name="Object 25"/>
          <p:cNvGraphicFramePr>
            <a:graphicFrameLocks noChangeAspect="1"/>
          </p:cNvGraphicFramePr>
          <p:nvPr/>
        </p:nvGraphicFramePr>
        <p:xfrm>
          <a:off x="2924175" y="1357313"/>
          <a:ext cx="2305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r:id="rId6" imgW="965200" imgH="203200" progId="Equation.DSMT4">
                  <p:embed/>
                </p:oleObj>
              </mc:Choice>
              <mc:Fallback>
                <p:oleObj r:id="rId6" imgW="965200" imgH="2032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4175" y="1357313"/>
                        <a:ext cx="2305050" cy="488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0218" name="Object 26"/>
          <p:cNvGraphicFramePr>
            <a:graphicFrameLocks noChangeAspect="1"/>
          </p:cNvGraphicFramePr>
          <p:nvPr/>
        </p:nvGraphicFramePr>
        <p:xfrm>
          <a:off x="3647621" y="2095500"/>
          <a:ext cx="137636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r:id="rId8" imgW="571500" imgH="393700" progId="Equation.DSMT4">
                  <p:embed/>
                </p:oleObj>
              </mc:Choice>
              <mc:Fallback>
                <p:oleObj r:id="rId8" imgW="571500" imgH="393700" progId="Equation.DSMT4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47621" y="2095500"/>
                        <a:ext cx="1376363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0219" name="Object 27"/>
          <p:cNvGraphicFramePr>
            <a:graphicFrameLocks noChangeAspect="1"/>
          </p:cNvGraphicFramePr>
          <p:nvPr/>
        </p:nvGraphicFramePr>
        <p:xfrm>
          <a:off x="179388" y="2667000"/>
          <a:ext cx="3592512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r:id="rId10" imgW="1497965" imgH="393700" progId="Equation.DSMT4">
                  <p:embed/>
                </p:oleObj>
              </mc:Choice>
              <mc:Fallback>
                <p:oleObj r:id="rId10" imgW="1497965" imgH="3937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9388" y="2667000"/>
                        <a:ext cx="3592512" cy="950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0220" name="Rectangle 28"/>
          <p:cNvSpPr>
            <a:spLocks noChangeArrowheads="1"/>
          </p:cNvSpPr>
          <p:nvPr/>
        </p:nvSpPr>
        <p:spPr bwMode="auto">
          <a:xfrm>
            <a:off x="173038" y="76200"/>
            <a:ext cx="5867400" cy="56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Monotype Sorts" panose="01010601010101010101" pitchFamily="2" charset="2"/>
              <a:buChar char="*"/>
              <a:defRPr/>
            </a:pP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摩擦力矩 </a:t>
            </a:r>
            <a:r>
              <a:rPr kumimoji="1" lang="en-US" altLang="zh-CN" sz="2600" b="1" i="1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M</a:t>
            </a:r>
            <a:r>
              <a:rPr kumimoji="1" lang="en-US" altLang="zh-CN" sz="2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’ —— </a:t>
            </a:r>
            <a:r>
              <a:rPr kumimoji="1" lang="zh-CN" altLang="en-US" sz="26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Monotype Sorts" panose="01010601010101010101" pitchFamily="2" charset="2"/>
              </a:rPr>
              <a:t>转轴正方向向外</a:t>
            </a:r>
          </a:p>
        </p:txBody>
      </p:sp>
      <p:pic>
        <p:nvPicPr>
          <p:cNvPr id="1160221" name="Picture 29" descr="E:\Personal\桌面\xxx\XCH001_142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10288" y="381000"/>
            <a:ext cx="2578100" cy="3352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160222" name="Picture 30" descr="E:\Personal\桌面\xxx\XCH001_142_01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10288" y="381000"/>
            <a:ext cx="2578100" cy="33528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60223" name="Object 31"/>
          <p:cNvGraphicFramePr>
            <a:graphicFrameLocks noChangeAspect="1"/>
          </p:cNvGraphicFramePr>
          <p:nvPr/>
        </p:nvGraphicFramePr>
        <p:xfrm>
          <a:off x="0" y="4108450"/>
          <a:ext cx="384016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r:id="rId14" imgW="1689100" imgH="889000" progId="Equation.DSMT4">
                  <p:embed/>
                </p:oleObj>
              </mc:Choice>
              <mc:Fallback>
                <p:oleObj r:id="rId14" imgW="1689100" imgH="8890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4108450"/>
                        <a:ext cx="3840163" cy="203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0224" name="Object 32"/>
          <p:cNvGraphicFramePr>
            <a:graphicFrameLocks noChangeAspect="1"/>
          </p:cNvGraphicFramePr>
          <p:nvPr/>
        </p:nvGraphicFramePr>
        <p:xfrm>
          <a:off x="3900488" y="4022725"/>
          <a:ext cx="5213350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r:id="rId16" imgW="2286000" imgH="838200" progId="Equation.DSMT4">
                  <p:embed/>
                </p:oleObj>
              </mc:Choice>
              <mc:Fallback>
                <p:oleObj r:id="rId16" imgW="2286000" imgH="838200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900488" y="4022725"/>
                        <a:ext cx="5213350" cy="192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6" name="AutoShape 33"/>
          <p:cNvSpPr/>
          <p:nvPr/>
        </p:nvSpPr>
        <p:spPr>
          <a:xfrm>
            <a:off x="5119688" y="762000"/>
            <a:ext cx="685800" cy="1905000"/>
          </a:xfrm>
          <a:prstGeom prst="rightBrace">
            <a:avLst>
              <a:gd name="adj1" fmla="val 26843"/>
              <a:gd name="adj2" fmla="val 50000"/>
            </a:avLst>
          </a:prstGeom>
          <a:noFill/>
          <a:ln w="25400" cap="flat" cmpd="sng">
            <a:pattFill prst="pct90">
              <a:fgClr>
                <a:srgbClr val="660066"/>
              </a:fgClr>
              <a:bgClr>
                <a:srgbClr val="FFFFFF"/>
              </a:bgClr>
            </a:pattFill>
            <a:prstDash val="solid"/>
            <a:headEnd type="none" w="med" len="med"/>
            <a:tailEnd type="none" w="med" len="med"/>
          </a:ln>
        </p:spPr>
        <p:txBody>
          <a:bodyPr wrap="none" anchor="ctr"/>
          <a:lstStyle/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60226" name="Object 34"/>
          <p:cNvGraphicFramePr>
            <a:graphicFrameLocks noChangeAspect="1"/>
          </p:cNvGraphicFramePr>
          <p:nvPr/>
        </p:nvGraphicFramePr>
        <p:xfrm>
          <a:off x="3638551" y="1809749"/>
          <a:ext cx="11334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18" imgW="11582400" imgH="4876800" progId="Equation.DSMT4">
                  <p:embed/>
                </p:oleObj>
              </mc:Choice>
              <mc:Fallback>
                <p:oleObj name="Equation" r:id="rId18" imgW="11582400" imgH="4876800" progId="Equation.DSMT4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38551" y="1809749"/>
                        <a:ext cx="1133475" cy="481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8" name="Line 35"/>
          <p:cNvSpPr/>
          <p:nvPr/>
        </p:nvSpPr>
        <p:spPr>
          <a:xfrm>
            <a:off x="1725613" y="3278188"/>
            <a:ext cx="0" cy="1141412"/>
          </a:xfrm>
          <a:prstGeom prst="line">
            <a:avLst/>
          </a:prstGeom>
          <a:ln w="31750" cap="flat" cmpd="sng">
            <a:pattFill prst="pct90">
              <a:fgClr>
                <a:srgbClr val="000066"/>
              </a:fgClr>
              <a:bgClr>
                <a:srgbClr val="FFFFFF"/>
              </a:bgClr>
            </a:pattFill>
            <a:prstDash val="solid"/>
            <a:headEnd type="none" w="med" len="med"/>
            <a:tailEnd type="stealth" w="med" len="lg"/>
          </a:ln>
        </p:spPr>
      </p:sp>
      <p:sp>
        <p:nvSpPr>
          <p:cNvPr id="1160228" name="Rectangle 36"/>
          <p:cNvSpPr/>
          <p:nvPr/>
        </p:nvSpPr>
        <p:spPr>
          <a:xfrm>
            <a:off x="1766888" y="3657600"/>
            <a:ext cx="17526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just" eaLnBrk="1" hangingPunct="1"/>
            <a:r>
              <a:rPr lang="en-US" altLang="zh-CN" sz="2200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2</a:t>
            </a:r>
            <a:r>
              <a:rPr lang="zh-CN" altLang="en-US" sz="2200" b="1" dirty="0">
                <a:solidFill>
                  <a:srgbClr val="660066"/>
                </a:solidFill>
                <a:latin typeface="Times New Roman" panose="02020603050405020304" pitchFamily="18" charset="0"/>
                <a:sym typeface="Monotype Sorts" panose="01010601010101010101" pitchFamily="2" charset="2"/>
              </a:rPr>
              <a:t>次实验结果</a:t>
            </a:r>
          </a:p>
        </p:txBody>
      </p:sp>
      <p:sp>
        <p:nvSpPr>
          <p:cNvPr id="22" name="Rectangle 39"/>
          <p:cNvSpPr/>
          <p:nvPr/>
        </p:nvSpPr>
        <p:spPr>
          <a:xfrm>
            <a:off x="819151" y="1854200"/>
            <a:ext cx="2667000" cy="528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latin typeface="宋体" panose="02010600030101010101" pitchFamily="2" charset="-122"/>
              </a:rPr>
              <a:t>运动学关系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0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60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0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60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60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60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60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160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160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60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160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160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160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60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1160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animBg="1"/>
      <p:bldP spid="43013" grpId="0" animBg="1"/>
      <p:bldP spid="1160213" grpId="0"/>
      <p:bldP spid="1160214" grpId="0"/>
      <p:bldP spid="1160216" grpId="0"/>
      <p:bldP spid="1160220" grpId="0"/>
      <p:bldP spid="43026" grpId="0" animBg="1"/>
      <p:bldP spid="1160228" grpId="0"/>
      <p:bldP spid="22" grpId="0"/>
    </p:bldLst>
  </p:timing>
</p:sld>
</file>

<file path=ppt/theme/theme1.xml><?xml version="1.0" encoding="utf-8"?>
<a:theme xmlns:a="http://schemas.openxmlformats.org/drawingml/2006/main" name="00_大学和普通物理模板">
  <a:themeElements>
    <a:clrScheme name="00_大学和普通物理模板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0_大学和普通物理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0_大学和普通物理模板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大学和普通物理模板">
  <a:themeElements>
    <a:clrScheme name="00_大学和普通物理模板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00_大学和普通物理模板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600" b="0" i="0" u="none" strike="noStrike" cap="none" normalizeH="0" baseline="0" smtClean="0">
            <a:ln>
              <a:noFill/>
            </a:ln>
            <a:solidFill>
              <a:srgbClr val="000066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00_大学和普通物理模板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0_大学和普通物理模板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0_大学和普通物理模板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Settings\Administrator\Application Data\Microsoft\Templates\00_大学和普通物理模板.pot</Template>
  <TotalTime>180</TotalTime>
  <Words>841</Words>
  <Application>Microsoft Office PowerPoint</Application>
  <PresentationFormat>全屏显示(4:3)</PresentationFormat>
  <Paragraphs>112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 Unicode MS</vt:lpstr>
      <vt:lpstr>隶书</vt:lpstr>
      <vt:lpstr>宋体</vt:lpstr>
      <vt:lpstr>幼圆</vt:lpstr>
      <vt:lpstr>Arial</vt:lpstr>
      <vt:lpstr>Monotype Sorts</vt:lpstr>
      <vt:lpstr>Symbol</vt:lpstr>
      <vt:lpstr>Tahoma</vt:lpstr>
      <vt:lpstr>Times New Roman</vt:lpstr>
      <vt:lpstr>Wingdings</vt:lpstr>
      <vt:lpstr>00_大学和普通物理模板</vt:lpstr>
      <vt:lpstr>1_大学和普通物理模板</vt:lpstr>
      <vt:lpstr>MathType 5.0 Equation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HZIEE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XCH</dc:creator>
  <cp:lastModifiedBy>Lenovo</cp:lastModifiedBy>
  <cp:revision>552</cp:revision>
  <dcterms:created xsi:type="dcterms:W3CDTF">2003-09-20T16:37:00Z</dcterms:created>
  <dcterms:modified xsi:type="dcterms:W3CDTF">2022-03-21T06:47:13Z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