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notesMasterIdLst>
    <p:notesMasterId r:id="rId86"/>
  </p:notesMasterIdLst>
  <p:handoutMasterIdLst>
    <p:handoutMasterId r:id="rId87"/>
  </p:handoutMasterIdLst>
  <p:sldIdLst>
    <p:sldId id="256" r:id="rId3"/>
    <p:sldId id="257" r:id="rId4"/>
    <p:sldId id="12930" r:id="rId5"/>
    <p:sldId id="12931" r:id="rId6"/>
    <p:sldId id="12932" r:id="rId7"/>
    <p:sldId id="12934" r:id="rId8"/>
    <p:sldId id="12933" r:id="rId9"/>
    <p:sldId id="13021" r:id="rId10"/>
    <p:sldId id="13018" r:id="rId11"/>
    <p:sldId id="12923" r:id="rId12"/>
    <p:sldId id="12924" r:id="rId13"/>
    <p:sldId id="12925" r:id="rId14"/>
    <p:sldId id="13022" r:id="rId15"/>
    <p:sldId id="13023" r:id="rId16"/>
    <p:sldId id="12928" r:id="rId17"/>
    <p:sldId id="12929" r:id="rId18"/>
    <p:sldId id="12935" r:id="rId19"/>
    <p:sldId id="12936" r:id="rId20"/>
    <p:sldId id="12937" r:id="rId21"/>
    <p:sldId id="13024" r:id="rId22"/>
    <p:sldId id="12940" r:id="rId23"/>
    <p:sldId id="12942" r:id="rId24"/>
    <p:sldId id="13025" r:id="rId25"/>
    <p:sldId id="12947" r:id="rId26"/>
    <p:sldId id="13026" r:id="rId27"/>
    <p:sldId id="12948" r:id="rId28"/>
    <p:sldId id="12949" r:id="rId29"/>
    <p:sldId id="13027" r:id="rId30"/>
    <p:sldId id="12952" r:id="rId31"/>
    <p:sldId id="13028" r:id="rId32"/>
    <p:sldId id="13029" r:id="rId33"/>
    <p:sldId id="13019" r:id="rId34"/>
    <p:sldId id="12955" r:id="rId35"/>
    <p:sldId id="12956" r:id="rId36"/>
    <p:sldId id="12957" r:id="rId37"/>
    <p:sldId id="12958" r:id="rId38"/>
    <p:sldId id="12959" r:id="rId39"/>
    <p:sldId id="12960" r:id="rId40"/>
    <p:sldId id="12961" r:id="rId41"/>
    <p:sldId id="12963" r:id="rId42"/>
    <p:sldId id="12965" r:id="rId43"/>
    <p:sldId id="12966" r:id="rId44"/>
    <p:sldId id="12967" r:id="rId45"/>
    <p:sldId id="12968" r:id="rId46"/>
    <p:sldId id="12969" r:id="rId47"/>
    <p:sldId id="12971" r:id="rId48"/>
    <p:sldId id="12972" r:id="rId49"/>
    <p:sldId id="13020" r:id="rId50"/>
    <p:sldId id="12974" r:id="rId51"/>
    <p:sldId id="12973" r:id="rId52"/>
    <p:sldId id="12975" r:id="rId53"/>
    <p:sldId id="12977" r:id="rId54"/>
    <p:sldId id="12978" r:id="rId55"/>
    <p:sldId id="12980" r:id="rId56"/>
    <p:sldId id="12981" r:id="rId57"/>
    <p:sldId id="12984" r:id="rId58"/>
    <p:sldId id="12985" r:id="rId59"/>
    <p:sldId id="12987" r:id="rId60"/>
    <p:sldId id="12988" r:id="rId61"/>
    <p:sldId id="12990" r:id="rId62"/>
    <p:sldId id="12991" r:id="rId63"/>
    <p:sldId id="13030" r:id="rId64"/>
    <p:sldId id="12993" r:id="rId65"/>
    <p:sldId id="12994" r:id="rId66"/>
    <p:sldId id="12995" r:id="rId67"/>
    <p:sldId id="12997" r:id="rId68"/>
    <p:sldId id="12999" r:id="rId69"/>
    <p:sldId id="13000" r:id="rId70"/>
    <p:sldId id="13001" r:id="rId71"/>
    <p:sldId id="13002" r:id="rId72"/>
    <p:sldId id="13004" r:id="rId73"/>
    <p:sldId id="13006" r:id="rId74"/>
    <p:sldId id="13007" r:id="rId75"/>
    <p:sldId id="13008" r:id="rId76"/>
    <p:sldId id="13009" r:id="rId77"/>
    <p:sldId id="13010" r:id="rId78"/>
    <p:sldId id="13011" r:id="rId79"/>
    <p:sldId id="13013" r:id="rId80"/>
    <p:sldId id="13014" r:id="rId81"/>
    <p:sldId id="13015" r:id="rId82"/>
    <p:sldId id="13016" r:id="rId83"/>
    <p:sldId id="13031" r:id="rId84"/>
    <p:sldId id="12916"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9CD"/>
    <a:srgbClr val="00CC00"/>
    <a:srgbClr val="0000CC"/>
    <a:srgbClr val="339933"/>
    <a:srgbClr val="235EB8"/>
    <a:srgbClr val="FF33CC"/>
    <a:srgbClr val="FF66FF"/>
    <a:srgbClr val="FFFFCC"/>
    <a:srgbClr val="0000FF"/>
    <a:srgbClr val="2150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39" autoAdjust="0"/>
    <p:restoredTop sz="92333" autoAdjust="0"/>
  </p:normalViewPr>
  <p:slideViewPr>
    <p:cSldViewPr snapToGrid="0">
      <p:cViewPr varScale="1">
        <p:scale>
          <a:sx n="77" d="100"/>
          <a:sy n="77" d="100"/>
        </p:scale>
        <p:origin x="-677"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0" d="100"/>
          <a:sy n="50" d="100"/>
        </p:scale>
        <p:origin x="21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12FEFA-4CF6-42CD-8AC5-F0FC5957747C}" type="datetimeFigureOut">
              <a:rPr lang="zh-CN" altLang="en-US" smtClean="0"/>
              <a:t>2019/9/4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36BC40-F3CD-440F-B27F-814FE367BE88}" type="slidenum">
              <a:rPr lang="zh-CN" altLang="en-US" smtClean="0"/>
              <a:t>‹#›</a:t>
            </a:fld>
            <a:endParaRPr lang="zh-CN" altLang="en-US"/>
          </a:p>
        </p:txBody>
      </p:sp>
    </p:spTree>
    <p:extLst>
      <p:ext uri="{BB962C8B-B14F-4D97-AF65-F5344CB8AC3E}">
        <p14:creationId xmlns:p14="http://schemas.microsoft.com/office/powerpoint/2010/main" val="1534566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79CA2-57DC-4771-8296-C0E13116A7DC}" type="datetimeFigureOut">
              <a:rPr lang="zh-CN" altLang="en-US" smtClean="0"/>
              <a:t>2019/9/4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76D3-0A9C-4304-A2B4-0F4285B21607}" type="slidenum">
              <a:rPr lang="zh-CN" altLang="en-US" smtClean="0"/>
              <a:t>‹#›</a:t>
            </a:fld>
            <a:endParaRPr lang="zh-CN" altLang="en-US"/>
          </a:p>
        </p:txBody>
      </p:sp>
    </p:spTree>
    <p:extLst>
      <p:ext uri="{BB962C8B-B14F-4D97-AF65-F5344CB8AC3E}">
        <p14:creationId xmlns:p14="http://schemas.microsoft.com/office/powerpoint/2010/main" val="44588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347734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27749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427749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032600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78854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290708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705438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555725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55572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851046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11995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664490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11995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1031888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1031888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989863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026743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026743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490846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490846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490846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88483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43044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975528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925984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405363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8574077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3654017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844138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4095422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3735358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3736391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75798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874826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26641716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993800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1639122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12928044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41822279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1189359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34600869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39920887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23036837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162675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8748263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19859530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003251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55</a:t>
            </a:fld>
            <a:endParaRPr lang="zh-CN" altLang="en-US"/>
          </a:p>
        </p:txBody>
      </p:sp>
    </p:spTree>
    <p:extLst>
      <p:ext uri="{BB962C8B-B14F-4D97-AF65-F5344CB8AC3E}">
        <p14:creationId xmlns:p14="http://schemas.microsoft.com/office/powerpoint/2010/main" val="35863194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56</a:t>
            </a:fld>
            <a:endParaRPr lang="zh-CN" altLang="en-US"/>
          </a:p>
        </p:txBody>
      </p:sp>
    </p:spTree>
    <p:extLst>
      <p:ext uri="{BB962C8B-B14F-4D97-AF65-F5344CB8AC3E}">
        <p14:creationId xmlns:p14="http://schemas.microsoft.com/office/powerpoint/2010/main" val="277552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57</a:t>
            </a:fld>
            <a:endParaRPr lang="zh-CN" altLang="en-US"/>
          </a:p>
        </p:txBody>
      </p:sp>
    </p:spTree>
    <p:extLst>
      <p:ext uri="{BB962C8B-B14F-4D97-AF65-F5344CB8AC3E}">
        <p14:creationId xmlns:p14="http://schemas.microsoft.com/office/powerpoint/2010/main" val="8118995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14173599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59</a:t>
            </a:fld>
            <a:endParaRPr lang="zh-CN" altLang="en-US"/>
          </a:p>
        </p:txBody>
      </p:sp>
    </p:spTree>
    <p:extLst>
      <p:ext uri="{BB962C8B-B14F-4D97-AF65-F5344CB8AC3E}">
        <p14:creationId xmlns:p14="http://schemas.microsoft.com/office/powerpoint/2010/main" val="3452570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60</a:t>
            </a:fld>
            <a:endParaRPr lang="zh-CN" altLang="en-US"/>
          </a:p>
        </p:txBody>
      </p:sp>
    </p:spTree>
    <p:extLst>
      <p:ext uri="{BB962C8B-B14F-4D97-AF65-F5344CB8AC3E}">
        <p14:creationId xmlns:p14="http://schemas.microsoft.com/office/powerpoint/2010/main" val="25447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61</a:t>
            </a:fld>
            <a:endParaRPr lang="zh-CN" altLang="en-US"/>
          </a:p>
        </p:txBody>
      </p:sp>
    </p:spTree>
    <p:extLst>
      <p:ext uri="{BB962C8B-B14F-4D97-AF65-F5344CB8AC3E}">
        <p14:creationId xmlns:p14="http://schemas.microsoft.com/office/powerpoint/2010/main" val="21327423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62</a:t>
            </a:fld>
            <a:endParaRPr lang="zh-CN" altLang="en-US"/>
          </a:p>
        </p:txBody>
      </p:sp>
    </p:spTree>
    <p:extLst>
      <p:ext uri="{BB962C8B-B14F-4D97-AF65-F5344CB8AC3E}">
        <p14:creationId xmlns:p14="http://schemas.microsoft.com/office/powerpoint/2010/main" val="2132742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874445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63</a:t>
            </a:fld>
            <a:endParaRPr lang="zh-CN" altLang="en-US"/>
          </a:p>
        </p:txBody>
      </p:sp>
    </p:spTree>
    <p:extLst>
      <p:ext uri="{BB962C8B-B14F-4D97-AF65-F5344CB8AC3E}">
        <p14:creationId xmlns:p14="http://schemas.microsoft.com/office/powerpoint/2010/main" val="27578458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64</a:t>
            </a:fld>
            <a:endParaRPr lang="zh-CN" altLang="en-US"/>
          </a:p>
        </p:txBody>
      </p:sp>
    </p:spTree>
    <p:extLst>
      <p:ext uri="{BB962C8B-B14F-4D97-AF65-F5344CB8AC3E}">
        <p14:creationId xmlns:p14="http://schemas.microsoft.com/office/powerpoint/2010/main" val="21197402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65</a:t>
            </a:fld>
            <a:endParaRPr lang="zh-CN" altLang="en-US"/>
          </a:p>
        </p:txBody>
      </p:sp>
    </p:spTree>
    <p:extLst>
      <p:ext uri="{BB962C8B-B14F-4D97-AF65-F5344CB8AC3E}">
        <p14:creationId xmlns:p14="http://schemas.microsoft.com/office/powerpoint/2010/main" val="5293325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66</a:t>
            </a:fld>
            <a:endParaRPr lang="zh-CN" altLang="en-US"/>
          </a:p>
        </p:txBody>
      </p:sp>
    </p:spTree>
    <p:extLst>
      <p:ext uri="{BB962C8B-B14F-4D97-AF65-F5344CB8AC3E}">
        <p14:creationId xmlns:p14="http://schemas.microsoft.com/office/powerpoint/2010/main" val="20689719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67</a:t>
            </a:fld>
            <a:endParaRPr lang="zh-CN" altLang="en-US"/>
          </a:p>
        </p:txBody>
      </p:sp>
    </p:spTree>
    <p:extLst>
      <p:ext uri="{BB962C8B-B14F-4D97-AF65-F5344CB8AC3E}">
        <p14:creationId xmlns:p14="http://schemas.microsoft.com/office/powerpoint/2010/main" val="22168283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68</a:t>
            </a:fld>
            <a:endParaRPr lang="zh-CN" altLang="en-US"/>
          </a:p>
        </p:txBody>
      </p:sp>
    </p:spTree>
    <p:extLst>
      <p:ext uri="{BB962C8B-B14F-4D97-AF65-F5344CB8AC3E}">
        <p14:creationId xmlns:p14="http://schemas.microsoft.com/office/powerpoint/2010/main" val="41063460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69</a:t>
            </a:fld>
            <a:endParaRPr lang="zh-CN" altLang="en-US"/>
          </a:p>
        </p:txBody>
      </p:sp>
    </p:spTree>
    <p:extLst>
      <p:ext uri="{BB962C8B-B14F-4D97-AF65-F5344CB8AC3E}">
        <p14:creationId xmlns:p14="http://schemas.microsoft.com/office/powerpoint/2010/main" val="41033863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70</a:t>
            </a:fld>
            <a:endParaRPr lang="zh-CN" altLang="en-US"/>
          </a:p>
        </p:txBody>
      </p:sp>
    </p:spTree>
    <p:extLst>
      <p:ext uri="{BB962C8B-B14F-4D97-AF65-F5344CB8AC3E}">
        <p14:creationId xmlns:p14="http://schemas.microsoft.com/office/powerpoint/2010/main" val="28367598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71</a:t>
            </a:fld>
            <a:endParaRPr lang="zh-CN" altLang="en-US"/>
          </a:p>
        </p:txBody>
      </p:sp>
    </p:spTree>
    <p:extLst>
      <p:ext uri="{BB962C8B-B14F-4D97-AF65-F5344CB8AC3E}">
        <p14:creationId xmlns:p14="http://schemas.microsoft.com/office/powerpoint/2010/main" val="4498589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72</a:t>
            </a:fld>
            <a:endParaRPr lang="zh-CN" altLang="en-US"/>
          </a:p>
        </p:txBody>
      </p:sp>
    </p:spTree>
    <p:extLst>
      <p:ext uri="{BB962C8B-B14F-4D97-AF65-F5344CB8AC3E}">
        <p14:creationId xmlns:p14="http://schemas.microsoft.com/office/powerpoint/2010/main" val="323715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9295910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73</a:t>
            </a:fld>
            <a:endParaRPr lang="zh-CN" altLang="en-US"/>
          </a:p>
        </p:txBody>
      </p:sp>
    </p:spTree>
    <p:extLst>
      <p:ext uri="{BB962C8B-B14F-4D97-AF65-F5344CB8AC3E}">
        <p14:creationId xmlns:p14="http://schemas.microsoft.com/office/powerpoint/2010/main" val="5621021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74</a:t>
            </a:fld>
            <a:endParaRPr lang="zh-CN" altLang="en-US"/>
          </a:p>
        </p:txBody>
      </p:sp>
    </p:spTree>
    <p:extLst>
      <p:ext uri="{BB962C8B-B14F-4D97-AF65-F5344CB8AC3E}">
        <p14:creationId xmlns:p14="http://schemas.microsoft.com/office/powerpoint/2010/main" val="27975194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75</a:t>
            </a:fld>
            <a:endParaRPr lang="zh-CN" altLang="en-US"/>
          </a:p>
        </p:txBody>
      </p:sp>
    </p:spTree>
    <p:extLst>
      <p:ext uri="{BB962C8B-B14F-4D97-AF65-F5344CB8AC3E}">
        <p14:creationId xmlns:p14="http://schemas.microsoft.com/office/powerpoint/2010/main" val="329315197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76</a:t>
            </a:fld>
            <a:endParaRPr lang="zh-CN" altLang="en-US"/>
          </a:p>
        </p:txBody>
      </p:sp>
    </p:spTree>
    <p:extLst>
      <p:ext uri="{BB962C8B-B14F-4D97-AF65-F5344CB8AC3E}">
        <p14:creationId xmlns:p14="http://schemas.microsoft.com/office/powerpoint/2010/main" val="40758637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77</a:t>
            </a:fld>
            <a:endParaRPr lang="zh-CN" altLang="en-US"/>
          </a:p>
        </p:txBody>
      </p:sp>
    </p:spTree>
    <p:extLst>
      <p:ext uri="{BB962C8B-B14F-4D97-AF65-F5344CB8AC3E}">
        <p14:creationId xmlns:p14="http://schemas.microsoft.com/office/powerpoint/2010/main" val="14599974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78</a:t>
            </a:fld>
            <a:endParaRPr lang="zh-CN" altLang="en-US"/>
          </a:p>
        </p:txBody>
      </p:sp>
    </p:spTree>
    <p:extLst>
      <p:ext uri="{BB962C8B-B14F-4D97-AF65-F5344CB8AC3E}">
        <p14:creationId xmlns:p14="http://schemas.microsoft.com/office/powerpoint/2010/main" val="42590730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79</a:t>
            </a:fld>
            <a:endParaRPr lang="zh-CN" altLang="en-US"/>
          </a:p>
        </p:txBody>
      </p:sp>
    </p:spTree>
    <p:extLst>
      <p:ext uri="{BB962C8B-B14F-4D97-AF65-F5344CB8AC3E}">
        <p14:creationId xmlns:p14="http://schemas.microsoft.com/office/powerpoint/2010/main" val="12192300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80</a:t>
            </a:fld>
            <a:endParaRPr lang="zh-CN" altLang="en-US"/>
          </a:p>
        </p:txBody>
      </p:sp>
    </p:spTree>
    <p:extLst>
      <p:ext uri="{BB962C8B-B14F-4D97-AF65-F5344CB8AC3E}">
        <p14:creationId xmlns:p14="http://schemas.microsoft.com/office/powerpoint/2010/main" val="33651781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81</a:t>
            </a:fld>
            <a:endParaRPr lang="zh-CN" altLang="en-US"/>
          </a:p>
        </p:txBody>
      </p:sp>
    </p:spTree>
    <p:extLst>
      <p:ext uri="{BB962C8B-B14F-4D97-AF65-F5344CB8AC3E}">
        <p14:creationId xmlns:p14="http://schemas.microsoft.com/office/powerpoint/2010/main" val="293736885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82</a:t>
            </a:fld>
            <a:endParaRPr lang="zh-CN" altLang="en-US"/>
          </a:p>
        </p:txBody>
      </p:sp>
    </p:spTree>
    <p:extLst>
      <p:ext uri="{BB962C8B-B14F-4D97-AF65-F5344CB8AC3E}">
        <p14:creationId xmlns:p14="http://schemas.microsoft.com/office/powerpoint/2010/main" val="2937368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88553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277496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B2765790-E418-4DE2-9336-BBB8A714A2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期占位符 3">
            <a:extLst>
              <a:ext uri="{FF2B5EF4-FFF2-40B4-BE49-F238E27FC236}">
                <a16:creationId xmlns:a16="http://schemas.microsoft.com/office/drawing/2014/main" xmlns="" id="{F03FC049-C4A7-455C-BD93-392A5CF8CA64}"/>
              </a:ext>
            </a:extLst>
          </p:cNvPr>
          <p:cNvSpPr>
            <a:spLocks noGrp="1"/>
          </p:cNvSpPr>
          <p:nvPr>
            <p:ph type="dt" sz="half" idx="10"/>
          </p:nvPr>
        </p:nvSpPr>
        <p:spPr/>
        <p:txBody>
          <a:bodyPr/>
          <a:lstStyle>
            <a:lvl1pPr>
              <a:defRPr b="1">
                <a:solidFill>
                  <a:srgbClr val="3859CD"/>
                </a:solidFill>
                <a:latin typeface="微软雅黑" panose="020B0503020204020204" pitchFamily="34" charset="-122"/>
                <a:ea typeface="微软雅黑" panose="020B0503020204020204" pitchFamily="34" charset="-122"/>
              </a:defRPr>
            </a:lvl1pPr>
          </a:lstStyle>
          <a:p>
            <a:endParaRPr lang="zh-CN" altLang="en-US"/>
          </a:p>
        </p:txBody>
      </p:sp>
      <p:sp>
        <p:nvSpPr>
          <p:cNvPr id="5" name="页脚占位符 4">
            <a:extLst>
              <a:ext uri="{FF2B5EF4-FFF2-40B4-BE49-F238E27FC236}">
                <a16:creationId xmlns:a16="http://schemas.microsoft.com/office/drawing/2014/main" xmlns="" id="{0486EB09-1D2E-4B10-A438-778269CCFFFD}"/>
              </a:ext>
            </a:extLst>
          </p:cNvPr>
          <p:cNvSpPr>
            <a:spLocks noGrp="1"/>
          </p:cNvSpPr>
          <p:nvPr>
            <p:ph type="ftr" sz="quarter" idx="11"/>
          </p:nvPr>
        </p:nvSpPr>
        <p:spPr/>
        <p:txBody>
          <a:bodyPr/>
          <a:lstStyle>
            <a:lvl1pPr>
              <a:defRPr b="1">
                <a:solidFill>
                  <a:srgbClr val="3859CD"/>
                </a:solidFill>
                <a:latin typeface="微软雅黑" panose="020B0503020204020204" pitchFamily="34" charset="-122"/>
                <a:ea typeface="微软雅黑" panose="020B0503020204020204" pitchFamily="34" charset="-122"/>
              </a:defRPr>
            </a:lvl1pPr>
          </a:lstStyle>
          <a:p>
            <a:r>
              <a:rPr lang="zh-CN" altLang="en-US" smtClean="0"/>
              <a:t>第一章 概论</a:t>
            </a:r>
            <a:endParaRPr lang="zh-CN" altLang="en-US"/>
          </a:p>
        </p:txBody>
      </p:sp>
      <p:sp>
        <p:nvSpPr>
          <p:cNvPr id="6" name="灯片编号占位符 5">
            <a:extLst>
              <a:ext uri="{FF2B5EF4-FFF2-40B4-BE49-F238E27FC236}">
                <a16:creationId xmlns:a16="http://schemas.microsoft.com/office/drawing/2014/main" xmlns="" id="{C0900AE2-8197-482E-9C2B-BA6497594D4B}"/>
              </a:ext>
            </a:extLst>
          </p:cNvPr>
          <p:cNvSpPr>
            <a:spLocks noGrp="1"/>
          </p:cNvSpPr>
          <p:nvPr>
            <p:ph type="sldNum" sz="quarter" idx="12"/>
          </p:nvPr>
        </p:nvSpPr>
        <p:spPr/>
        <p:txBody>
          <a:bodyPr/>
          <a:lstStyle>
            <a:lvl1pPr>
              <a:defRPr b="1">
                <a:solidFill>
                  <a:srgbClr val="3859CD"/>
                </a:solidFill>
                <a:latin typeface="微软雅黑" panose="020B0503020204020204" pitchFamily="34" charset="-122"/>
                <a:ea typeface="微软雅黑" panose="020B0503020204020204" pitchFamily="34" charset="-122"/>
              </a:defRPr>
            </a:lvl1pPr>
          </a:lstStyle>
          <a:p>
            <a:fld id="{B6D9C768-8413-45FA-BDC7-53DA68035736}" type="slidenum">
              <a:rPr lang="zh-CN" altLang="en-US" smtClean="0"/>
              <a:pPr/>
              <a:t>‹#›</a:t>
            </a:fld>
            <a:endParaRPr lang="zh-CN" altLang="en-US"/>
          </a:p>
        </p:txBody>
      </p:sp>
      <p:sp>
        <p:nvSpPr>
          <p:cNvPr id="2" name="标题 1">
            <a:extLst>
              <a:ext uri="{FF2B5EF4-FFF2-40B4-BE49-F238E27FC236}">
                <a16:creationId xmlns:a16="http://schemas.microsoft.com/office/drawing/2014/main" xmlns="" id="{F824EC45-379A-46D3-BCAF-451F68651FA5}"/>
              </a:ext>
            </a:extLst>
          </p:cNvPr>
          <p:cNvSpPr>
            <a:spLocks noGrp="1"/>
          </p:cNvSpPr>
          <p:nvPr>
            <p:ph type="ctrTitle"/>
          </p:nvPr>
        </p:nvSpPr>
        <p:spPr>
          <a:xfrm>
            <a:off x="1524000" y="1122363"/>
            <a:ext cx="6756400" cy="2387600"/>
          </a:xfrm>
        </p:spPr>
        <p:txBody>
          <a:bodyPr anchor="ctr"/>
          <a:lstStyle>
            <a:lvl1pPr algn="ctr">
              <a:defRPr sz="6000" b="1">
                <a:solidFill>
                  <a:srgbClr val="21509E"/>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xmlns="" id="{6661ED13-1D89-4C5B-B4CF-B2A72DF920F8}"/>
              </a:ext>
            </a:extLst>
          </p:cNvPr>
          <p:cNvSpPr>
            <a:spLocks noGrp="1"/>
          </p:cNvSpPr>
          <p:nvPr>
            <p:ph type="subTitle" idx="1"/>
          </p:nvPr>
        </p:nvSpPr>
        <p:spPr>
          <a:xfrm>
            <a:off x="1524000" y="3602038"/>
            <a:ext cx="6766560" cy="1655762"/>
          </a:xfrm>
        </p:spPr>
        <p:txBody>
          <a:bodyPr anchor="ctr">
            <a:normAutofit/>
          </a:bodyPr>
          <a:lstStyle>
            <a:lvl1pPr marL="0" indent="0" algn="ctr">
              <a:buNone/>
              <a:defRPr sz="3600" b="1">
                <a:solidFill>
                  <a:srgbClr val="21509E"/>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extLst>
      <p:ext uri="{BB962C8B-B14F-4D97-AF65-F5344CB8AC3E}">
        <p14:creationId xmlns:p14="http://schemas.microsoft.com/office/powerpoint/2010/main" val="663671967"/>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EAE32E-0618-47CC-8787-925BEA2859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54B5197-DDBF-4CEE-99D9-1B29BD0421D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BE9D977-DB12-4FE4-AB5F-B2913D44C48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xmlns="" id="{DBAFAF33-0829-4AEF-BCCF-204700A9F2E9}"/>
              </a:ext>
            </a:extLst>
          </p:cNvPr>
          <p:cNvSpPr>
            <a:spLocks noGrp="1"/>
          </p:cNvSpPr>
          <p:nvPr>
            <p:ph type="ftr" sz="quarter" idx="11"/>
          </p:nvPr>
        </p:nvSpPr>
        <p:spPr/>
        <p:txBody>
          <a:bodyPr/>
          <a:lstStyle/>
          <a:p>
            <a:r>
              <a:rPr lang="zh-CN" altLang="en-US" smtClean="0"/>
              <a:t>第一章 概论</a:t>
            </a:r>
            <a:endParaRPr lang="zh-CN" altLang="en-US"/>
          </a:p>
        </p:txBody>
      </p:sp>
      <p:sp>
        <p:nvSpPr>
          <p:cNvPr id="6" name="灯片编号占位符 5">
            <a:extLst>
              <a:ext uri="{FF2B5EF4-FFF2-40B4-BE49-F238E27FC236}">
                <a16:creationId xmlns:a16="http://schemas.microsoft.com/office/drawing/2014/main" xmlns="" id="{EA39165D-C847-49C8-A4FF-D88FF4FDF733}"/>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3887699520"/>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71E5043-3C12-4801-A114-C311908244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98881ECC-5C18-4B54-9938-B2A34BD40FB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41B8C888-DAF9-4D3C-88A1-99623606EE8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xmlns="" id="{5F9E94D2-2ADF-4D1C-879F-2171E91BB0EC}"/>
              </a:ext>
            </a:extLst>
          </p:cNvPr>
          <p:cNvSpPr>
            <a:spLocks noGrp="1"/>
          </p:cNvSpPr>
          <p:nvPr>
            <p:ph type="ftr" sz="quarter" idx="11"/>
          </p:nvPr>
        </p:nvSpPr>
        <p:spPr/>
        <p:txBody>
          <a:bodyPr/>
          <a:lstStyle/>
          <a:p>
            <a:r>
              <a:rPr lang="zh-CN" altLang="en-US" smtClean="0"/>
              <a:t>第一章 概论</a:t>
            </a:r>
            <a:endParaRPr lang="zh-CN" altLang="en-US"/>
          </a:p>
        </p:txBody>
      </p:sp>
      <p:sp>
        <p:nvSpPr>
          <p:cNvPr id="6" name="灯片编号占位符 5">
            <a:extLst>
              <a:ext uri="{FF2B5EF4-FFF2-40B4-BE49-F238E27FC236}">
                <a16:creationId xmlns:a16="http://schemas.microsoft.com/office/drawing/2014/main" xmlns="" id="{F3EEEC03-331E-4995-8995-E9F605A4418B}"/>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741085819"/>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5"/>
          <p:cNvPicPr>
            <a:picLocks noChangeAspect="1"/>
          </p:cNvPicPr>
          <p:nvPr userDrawn="1"/>
        </p:nvPicPr>
        <p:blipFill>
          <a:blip r:embed="rId2" cstate="print"/>
          <a:stretch>
            <a:fillRect/>
          </a:stretch>
        </p:blipFill>
        <p:spPr>
          <a:xfrm>
            <a:off x="5504" y="-25400"/>
            <a:ext cx="12192000" cy="4171949"/>
          </a:xfrm>
          <a:prstGeom prst="rect">
            <a:avLst/>
          </a:prstGeom>
          <a:effectLst/>
        </p:spPr>
      </p:pic>
      <p:sp>
        <p:nvSpPr>
          <p:cNvPr id="9" name="矩形 2"/>
          <p:cNvSpPr/>
          <p:nvPr userDrawn="1"/>
        </p:nvSpPr>
        <p:spPr>
          <a:xfrm>
            <a:off x="0" y="4251163"/>
            <a:ext cx="12192000" cy="2606837"/>
          </a:xfrm>
          <a:prstGeom prst="rect">
            <a:avLst/>
          </a:prstGeom>
          <a:solidFill>
            <a:srgbClr val="213F79"/>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defTabSz="1219170"/>
            <a:endParaRPr lang="zh-CN" altLang="en-US" sz="1900" dirty="0">
              <a:solidFill>
                <a:prstClr val="white"/>
              </a:solidFill>
            </a:endParaRPr>
          </a:p>
        </p:txBody>
      </p:sp>
      <p:sp>
        <p:nvSpPr>
          <p:cNvPr id="5" name="Rectangle 4"/>
          <p:cNvSpPr>
            <a:spLocks noChangeArrowheads="1"/>
          </p:cNvSpPr>
          <p:nvPr userDrawn="1"/>
        </p:nvSpPr>
        <p:spPr bwMode="auto">
          <a:xfrm>
            <a:off x="1" y="4145936"/>
            <a:ext cx="7142840" cy="109728"/>
          </a:xfrm>
          <a:prstGeom prst="rect">
            <a:avLst/>
          </a:prstGeom>
          <a:solidFill>
            <a:schemeClr val="bg2"/>
          </a:solidFill>
          <a:ln>
            <a:noFill/>
          </a:ln>
        </p:spPr>
        <p:txBody>
          <a:bodyPr vert="horz" wrap="square" lIns="91414" tIns="45707" rIns="91414" bIns="45707" numCol="1" anchor="t" anchorCtr="0" compatLnSpc="1">
            <a:prstTxWarp prst="textNoShape">
              <a:avLst/>
            </a:prstTxWarp>
          </a:bodyPr>
          <a:lstStyle/>
          <a:p>
            <a:pPr defTabSz="1219170"/>
            <a:endParaRPr lang="zh-CN" altLang="en-US" sz="2400">
              <a:solidFill>
                <a:srgbClr val="44546A"/>
              </a:solidFill>
            </a:endParaRPr>
          </a:p>
        </p:txBody>
      </p:sp>
      <p:sp>
        <p:nvSpPr>
          <p:cNvPr id="6" name="Rectangle 5"/>
          <p:cNvSpPr>
            <a:spLocks noChangeArrowheads="1"/>
          </p:cNvSpPr>
          <p:nvPr userDrawn="1"/>
        </p:nvSpPr>
        <p:spPr bwMode="auto">
          <a:xfrm>
            <a:off x="7130304" y="4145936"/>
            <a:ext cx="1266216" cy="109728"/>
          </a:xfrm>
          <a:prstGeom prst="rect">
            <a:avLst/>
          </a:prstGeom>
          <a:solidFill>
            <a:schemeClr val="accent1"/>
          </a:solidFill>
          <a:ln>
            <a:noFill/>
          </a:ln>
        </p:spPr>
        <p:txBody>
          <a:bodyPr vert="horz" wrap="square" lIns="91414" tIns="45707" rIns="91414" bIns="45707" numCol="1" anchor="t" anchorCtr="0" compatLnSpc="1">
            <a:prstTxWarp prst="textNoShape">
              <a:avLst/>
            </a:prstTxWarp>
          </a:bodyPr>
          <a:lstStyle/>
          <a:p>
            <a:pPr defTabSz="1219170"/>
            <a:endParaRPr lang="zh-CN" altLang="en-US" sz="2400">
              <a:solidFill>
                <a:srgbClr val="44546A"/>
              </a:solidFill>
            </a:endParaRPr>
          </a:p>
        </p:txBody>
      </p:sp>
      <p:sp>
        <p:nvSpPr>
          <p:cNvPr id="7" name="Rectangle 6"/>
          <p:cNvSpPr>
            <a:spLocks noChangeArrowheads="1"/>
          </p:cNvSpPr>
          <p:nvPr userDrawn="1"/>
        </p:nvSpPr>
        <p:spPr bwMode="auto">
          <a:xfrm>
            <a:off x="8396522" y="4145936"/>
            <a:ext cx="1264649" cy="109728"/>
          </a:xfrm>
          <a:prstGeom prst="rect">
            <a:avLst/>
          </a:prstGeom>
          <a:solidFill>
            <a:schemeClr val="accent2"/>
          </a:solidFill>
          <a:ln>
            <a:noFill/>
          </a:ln>
        </p:spPr>
        <p:txBody>
          <a:bodyPr vert="horz" wrap="square" lIns="91414" tIns="45707" rIns="91414" bIns="45707" numCol="1" anchor="t" anchorCtr="0" compatLnSpc="1">
            <a:prstTxWarp prst="textNoShape">
              <a:avLst/>
            </a:prstTxWarp>
          </a:bodyPr>
          <a:lstStyle/>
          <a:p>
            <a:pPr defTabSz="1219170"/>
            <a:endParaRPr lang="zh-CN" altLang="en-US" sz="2400">
              <a:solidFill>
                <a:srgbClr val="44546A"/>
              </a:solidFill>
            </a:endParaRPr>
          </a:p>
        </p:txBody>
      </p:sp>
      <p:sp>
        <p:nvSpPr>
          <p:cNvPr id="10" name="Rectangle 9"/>
          <p:cNvSpPr>
            <a:spLocks noChangeArrowheads="1"/>
          </p:cNvSpPr>
          <p:nvPr userDrawn="1"/>
        </p:nvSpPr>
        <p:spPr bwMode="auto">
          <a:xfrm>
            <a:off x="9661172" y="4145936"/>
            <a:ext cx="1266216" cy="109728"/>
          </a:xfrm>
          <a:prstGeom prst="rect">
            <a:avLst/>
          </a:prstGeom>
          <a:solidFill>
            <a:schemeClr val="accent3"/>
          </a:solidFill>
          <a:ln>
            <a:noFill/>
          </a:ln>
        </p:spPr>
        <p:txBody>
          <a:bodyPr vert="horz" wrap="square" lIns="91414" tIns="45707" rIns="91414" bIns="45707" numCol="1" anchor="t" anchorCtr="0" compatLnSpc="1">
            <a:prstTxWarp prst="textNoShape">
              <a:avLst/>
            </a:prstTxWarp>
          </a:bodyPr>
          <a:lstStyle/>
          <a:p>
            <a:pPr defTabSz="1219170"/>
            <a:endParaRPr lang="zh-CN" altLang="en-US" sz="2400">
              <a:solidFill>
                <a:srgbClr val="44546A"/>
              </a:solidFill>
            </a:endParaRPr>
          </a:p>
        </p:txBody>
      </p:sp>
      <p:sp>
        <p:nvSpPr>
          <p:cNvPr id="11" name="Rectangle 10"/>
          <p:cNvSpPr>
            <a:spLocks noChangeArrowheads="1"/>
          </p:cNvSpPr>
          <p:nvPr userDrawn="1"/>
        </p:nvSpPr>
        <p:spPr bwMode="auto">
          <a:xfrm>
            <a:off x="10927389" y="4145936"/>
            <a:ext cx="1264649" cy="109728"/>
          </a:xfrm>
          <a:prstGeom prst="rect">
            <a:avLst/>
          </a:prstGeom>
          <a:solidFill>
            <a:schemeClr val="accent4"/>
          </a:solidFill>
          <a:ln>
            <a:noFill/>
          </a:ln>
        </p:spPr>
        <p:txBody>
          <a:bodyPr vert="horz" wrap="square" lIns="91414" tIns="45707" rIns="91414" bIns="45707" numCol="1" anchor="t" anchorCtr="0" compatLnSpc="1">
            <a:prstTxWarp prst="textNoShape">
              <a:avLst/>
            </a:prstTxWarp>
          </a:bodyPr>
          <a:lstStyle/>
          <a:p>
            <a:pPr defTabSz="1219170"/>
            <a:endParaRPr lang="zh-CN" altLang="en-US" sz="2400">
              <a:solidFill>
                <a:srgbClr val="44546A"/>
              </a:solidFill>
            </a:endParaRPr>
          </a:p>
        </p:txBody>
      </p:sp>
    </p:spTree>
    <p:extLst>
      <p:ext uri="{BB962C8B-B14F-4D97-AF65-F5344CB8AC3E}">
        <p14:creationId xmlns:p14="http://schemas.microsoft.com/office/powerpoint/2010/main" val="149515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1000" fill="hold"/>
                                        <p:tgtEl>
                                          <p:spTgt spid="5"/>
                                        </p:tgtEl>
                                        <p:attrNameLst>
                                          <p:attrName>ppt_x</p:attrName>
                                        </p:attrNameLst>
                                      </p:cBhvr>
                                      <p:tavLst>
                                        <p:tav tm="0">
                                          <p:val>
                                            <p:strVal val="0-#ppt_w/2"/>
                                          </p:val>
                                        </p:tav>
                                        <p:tav tm="100000">
                                          <p:val>
                                            <p:strVal val="#ppt_x"/>
                                          </p:val>
                                        </p:tav>
                                      </p:tavLst>
                                    </p:anim>
                                    <p:anim calcmode="lin" valueType="num">
                                      <p:cBhvr additive="base">
                                        <p:cTn id="19" dur="10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 calcmode="lin" valueType="num">
                                      <p:cBhvr>
                                        <p:cTn id="25" dur="500" fill="hold"/>
                                        <p:tgtEl>
                                          <p:spTgt spid="6"/>
                                        </p:tgtEl>
                                        <p:attrNameLst>
                                          <p:attrName>style.rotation</p:attrName>
                                        </p:attrNameLst>
                                      </p:cBhvr>
                                      <p:tavLst>
                                        <p:tav tm="0">
                                          <p:val>
                                            <p:fltVal val="90"/>
                                          </p:val>
                                        </p:tav>
                                        <p:tav tm="100000">
                                          <p:val>
                                            <p:fltVal val="0"/>
                                          </p:val>
                                        </p:tav>
                                      </p:tavLst>
                                    </p:anim>
                                    <p:animEffect transition="in" filter="fade">
                                      <p:cBhvr>
                                        <p:cTn id="26" dur="500"/>
                                        <p:tgtEl>
                                          <p:spTgt spid="6"/>
                                        </p:tgtEl>
                                      </p:cBhvr>
                                    </p:animEffect>
                                  </p:childTnLst>
                                </p:cTn>
                              </p:par>
                              <p:par>
                                <p:cTn id="27" presetID="31" presetClass="entr" presetSubtype="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90"/>
                                          </p:val>
                                        </p:tav>
                                        <p:tav tm="100000">
                                          <p:val>
                                            <p:fltVal val="0"/>
                                          </p:val>
                                        </p:tav>
                                      </p:tavLst>
                                    </p:anim>
                                    <p:animEffect transition="in" filter="fade">
                                      <p:cBhvr>
                                        <p:cTn id="32" dur="500"/>
                                        <p:tgtEl>
                                          <p:spTgt spid="7"/>
                                        </p:tgtEl>
                                      </p:cBhvr>
                                    </p:animEffect>
                                  </p:childTnLst>
                                </p:cTn>
                              </p:par>
                              <p:par>
                                <p:cTn id="33" presetID="31" presetClass="entr" presetSubtype="0" fill="hold" grpId="0" nodeType="withEffect">
                                  <p:stCondLst>
                                    <p:cond delay="20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90"/>
                                          </p:val>
                                        </p:tav>
                                        <p:tav tm="100000">
                                          <p:val>
                                            <p:fltVal val="0"/>
                                          </p:val>
                                        </p:tav>
                                      </p:tavLst>
                                    </p:anim>
                                    <p:animEffect transition="in" filter="fade">
                                      <p:cBhvr>
                                        <p:cTn id="38" dur="500"/>
                                        <p:tgtEl>
                                          <p:spTgt spid="10"/>
                                        </p:tgtEl>
                                      </p:cBhvr>
                                    </p:animEffect>
                                  </p:childTnLst>
                                </p:cTn>
                              </p:par>
                              <p:par>
                                <p:cTn id="39" presetID="31" presetClass="entr" presetSubtype="0" fill="hold" grpId="0" nodeType="withEffect">
                                  <p:stCondLst>
                                    <p:cond delay="30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 calcmode="lin" valueType="num">
                                      <p:cBhvr>
                                        <p:cTn id="43" dur="500" fill="hold"/>
                                        <p:tgtEl>
                                          <p:spTgt spid="11"/>
                                        </p:tgtEl>
                                        <p:attrNameLst>
                                          <p:attrName>style.rotation</p:attrName>
                                        </p:attrNameLst>
                                      </p:cBhvr>
                                      <p:tavLst>
                                        <p:tav tm="0">
                                          <p:val>
                                            <p:fltVal val="90"/>
                                          </p:val>
                                        </p:tav>
                                        <p:tav tm="100000">
                                          <p:val>
                                            <p:fltVal val="0"/>
                                          </p:val>
                                        </p:tav>
                                      </p:tavLst>
                                    </p:anim>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7" grpId="0" animBg="1"/>
      <p:bldP spid="10" grpId="0" animBg="1"/>
      <p:bldP spid="1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788336" y="1584605"/>
            <a:ext cx="4307664" cy="430766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2"/>
          <p:cNvSpPr>
            <a:spLocks noGrp="1"/>
          </p:cNvSpPr>
          <p:nvPr>
            <p:ph type="pic" sz="quarter" idx="13"/>
          </p:nvPr>
        </p:nvSpPr>
        <p:spPr>
          <a:xfrm>
            <a:off x="5012267" y="3732107"/>
            <a:ext cx="2157984" cy="215798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16" name="Picture Placeholder 2"/>
          <p:cNvSpPr>
            <a:spLocks noGrp="1"/>
          </p:cNvSpPr>
          <p:nvPr>
            <p:ph type="pic" sz="quarter" idx="14"/>
          </p:nvPr>
        </p:nvSpPr>
        <p:spPr>
          <a:xfrm>
            <a:off x="7170251" y="3732107"/>
            <a:ext cx="2157984" cy="215798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10"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15735297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524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4"/>
          </p:nvPr>
        </p:nvSpPr>
        <p:spPr>
          <a:xfrm>
            <a:off x="6096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6" name="Picture Placeholder 3"/>
          <p:cNvSpPr>
            <a:spLocks noGrp="1"/>
          </p:cNvSpPr>
          <p:nvPr>
            <p:ph type="pic" sz="quarter" idx="17"/>
          </p:nvPr>
        </p:nvSpPr>
        <p:spPr>
          <a:xfrm>
            <a:off x="3810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8" name="Picture Placeholder 3"/>
          <p:cNvSpPr>
            <a:spLocks noGrp="1"/>
          </p:cNvSpPr>
          <p:nvPr>
            <p:ph type="pic" sz="quarter" idx="19"/>
          </p:nvPr>
        </p:nvSpPr>
        <p:spPr>
          <a:xfrm>
            <a:off x="8382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07733045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WXASE 1">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2438400" y="13411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8" name="Picture Placeholder 3"/>
          <p:cNvSpPr>
            <a:spLocks noGrp="1"/>
          </p:cNvSpPr>
          <p:nvPr>
            <p:ph type="pic" sz="quarter" idx="14"/>
          </p:nvPr>
        </p:nvSpPr>
        <p:spPr>
          <a:xfrm>
            <a:off x="7315200" y="13411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3"/>
          <p:cNvSpPr>
            <a:spLocks noGrp="1"/>
          </p:cNvSpPr>
          <p:nvPr>
            <p:ph type="pic" sz="quarter" idx="16"/>
          </p:nvPr>
        </p:nvSpPr>
        <p:spPr>
          <a:xfrm>
            <a:off x="0" y="31699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3"/>
          <p:cNvSpPr>
            <a:spLocks noGrp="1"/>
          </p:cNvSpPr>
          <p:nvPr>
            <p:ph type="pic" sz="quarter" idx="18"/>
          </p:nvPr>
        </p:nvSpPr>
        <p:spPr>
          <a:xfrm>
            <a:off x="4876800" y="31699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Picture Placeholder 3"/>
          <p:cNvSpPr>
            <a:spLocks noGrp="1"/>
          </p:cNvSpPr>
          <p:nvPr>
            <p:ph type="pic" sz="quarter" idx="20"/>
          </p:nvPr>
        </p:nvSpPr>
        <p:spPr>
          <a:xfrm>
            <a:off x="9753600" y="31699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286410242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WXASE 2">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0" y="13411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8" name="Picture Placeholder 3"/>
          <p:cNvSpPr>
            <a:spLocks noGrp="1"/>
          </p:cNvSpPr>
          <p:nvPr>
            <p:ph type="pic" sz="quarter" idx="13"/>
          </p:nvPr>
        </p:nvSpPr>
        <p:spPr>
          <a:xfrm>
            <a:off x="2438400" y="13411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9" name="Picture Placeholder 3"/>
          <p:cNvSpPr>
            <a:spLocks noGrp="1"/>
          </p:cNvSpPr>
          <p:nvPr>
            <p:ph type="pic" sz="quarter" idx="14"/>
          </p:nvPr>
        </p:nvSpPr>
        <p:spPr>
          <a:xfrm>
            <a:off x="4876800" y="13411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0" name="Picture Placeholder 3"/>
          <p:cNvSpPr>
            <a:spLocks noGrp="1"/>
          </p:cNvSpPr>
          <p:nvPr>
            <p:ph type="pic" sz="quarter" idx="15"/>
          </p:nvPr>
        </p:nvSpPr>
        <p:spPr>
          <a:xfrm>
            <a:off x="7315200" y="13411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1" name="Picture Placeholder 3"/>
          <p:cNvSpPr>
            <a:spLocks noGrp="1"/>
          </p:cNvSpPr>
          <p:nvPr>
            <p:ph type="pic" sz="quarter" idx="16"/>
          </p:nvPr>
        </p:nvSpPr>
        <p:spPr>
          <a:xfrm>
            <a:off x="9753600" y="13411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2" name="Picture Placeholder 3"/>
          <p:cNvSpPr>
            <a:spLocks noGrp="1"/>
          </p:cNvSpPr>
          <p:nvPr>
            <p:ph type="pic" sz="quarter" idx="17"/>
          </p:nvPr>
        </p:nvSpPr>
        <p:spPr>
          <a:xfrm>
            <a:off x="0" y="31699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8"/>
          </p:nvPr>
        </p:nvSpPr>
        <p:spPr>
          <a:xfrm>
            <a:off x="2438400" y="31699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4" name="Picture Placeholder 3"/>
          <p:cNvSpPr>
            <a:spLocks noGrp="1"/>
          </p:cNvSpPr>
          <p:nvPr>
            <p:ph type="pic" sz="quarter" idx="19"/>
          </p:nvPr>
        </p:nvSpPr>
        <p:spPr>
          <a:xfrm>
            <a:off x="4876800" y="31699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5" name="Picture Placeholder 3"/>
          <p:cNvSpPr>
            <a:spLocks noGrp="1"/>
          </p:cNvSpPr>
          <p:nvPr>
            <p:ph type="pic" sz="quarter" idx="20"/>
          </p:nvPr>
        </p:nvSpPr>
        <p:spPr>
          <a:xfrm>
            <a:off x="7315200" y="31699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6" name="Picture Placeholder 3"/>
          <p:cNvSpPr>
            <a:spLocks noGrp="1"/>
          </p:cNvSpPr>
          <p:nvPr>
            <p:ph type="pic" sz="quarter" idx="21"/>
          </p:nvPr>
        </p:nvSpPr>
        <p:spPr>
          <a:xfrm>
            <a:off x="9753600" y="3169920"/>
            <a:ext cx="2438400" cy="18288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9"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
        <p:nvSpPr>
          <p:cNvPr id="17" name="矩形 7"/>
          <p:cNvSpPr/>
          <p:nvPr userDrawn="1"/>
        </p:nvSpPr>
        <p:spPr>
          <a:xfrm>
            <a:off x="1" y="762862"/>
            <a:ext cx="12184067" cy="45708"/>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78" tIns="60938" rIns="121878" bIns="60938" anchor="ctr"/>
          <a:lstStyle/>
          <a:p>
            <a:pPr algn="ctr" defTabSz="1219170">
              <a:defRPr/>
            </a:pPr>
            <a:endParaRPr lang="zh-CN" altLang="en-US" sz="2400" dirty="0">
              <a:solidFill>
                <a:prstClr val="white"/>
              </a:solidFill>
            </a:endParaRPr>
          </a:p>
        </p:txBody>
      </p:sp>
    </p:spTree>
    <p:extLst>
      <p:ext uri="{BB962C8B-B14F-4D97-AF65-F5344CB8AC3E}">
        <p14:creationId xmlns:p14="http://schemas.microsoft.com/office/powerpoint/2010/main" val="29184470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OWXASE 3">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2438400" y="2006600"/>
            <a:ext cx="2438400" cy="1828800"/>
          </a:xfrm>
          <a:prstGeom prst="rect">
            <a:avLst/>
          </a:prstGeom>
        </p:spPr>
        <p:txBody>
          <a:bodyPr lIns="60958" tIns="30479" rIns="60958" bIns="30479"/>
          <a:lstStyle>
            <a:lvl1pPr>
              <a:defRPr sz="1300"/>
            </a:lvl1pPr>
          </a:lstStyle>
          <a:p>
            <a:r>
              <a:rPr lang="en-US" dirty="0" smtClean="0"/>
              <a:t>Click icon to add picture</a:t>
            </a:r>
            <a:endParaRPr lang="uk-UA" dirty="0"/>
          </a:p>
        </p:txBody>
      </p:sp>
      <p:sp>
        <p:nvSpPr>
          <p:cNvPr id="8" name="Picture Placeholder 3"/>
          <p:cNvSpPr>
            <a:spLocks noGrp="1"/>
          </p:cNvSpPr>
          <p:nvPr>
            <p:ph type="pic" sz="quarter" idx="14"/>
          </p:nvPr>
        </p:nvSpPr>
        <p:spPr>
          <a:xfrm>
            <a:off x="7315200" y="20066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3"/>
          <p:cNvSpPr>
            <a:spLocks noGrp="1"/>
          </p:cNvSpPr>
          <p:nvPr>
            <p:ph type="pic" sz="quarter" idx="16"/>
          </p:nvPr>
        </p:nvSpPr>
        <p:spPr>
          <a:xfrm>
            <a:off x="0" y="38354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2" name="Picture Placeholder 3"/>
          <p:cNvSpPr>
            <a:spLocks noGrp="1"/>
          </p:cNvSpPr>
          <p:nvPr>
            <p:ph type="pic" sz="quarter" idx="18"/>
          </p:nvPr>
        </p:nvSpPr>
        <p:spPr>
          <a:xfrm>
            <a:off x="4876800" y="38354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3"/>
          <p:cNvSpPr>
            <a:spLocks noGrp="1"/>
          </p:cNvSpPr>
          <p:nvPr>
            <p:ph type="pic" sz="quarter" idx="20"/>
          </p:nvPr>
        </p:nvSpPr>
        <p:spPr>
          <a:xfrm>
            <a:off x="9753600" y="38354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6"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21336073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HOWXASE 4">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9050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6" name="Picture Placeholder 3"/>
          <p:cNvSpPr>
            <a:spLocks noGrp="1"/>
          </p:cNvSpPr>
          <p:nvPr>
            <p:ph type="pic" sz="quarter" idx="12"/>
          </p:nvPr>
        </p:nvSpPr>
        <p:spPr>
          <a:xfrm>
            <a:off x="2438400" y="19050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7" name="Picture Placeholder 3"/>
          <p:cNvSpPr>
            <a:spLocks noGrp="1"/>
          </p:cNvSpPr>
          <p:nvPr>
            <p:ph type="pic" sz="quarter" idx="13"/>
          </p:nvPr>
        </p:nvSpPr>
        <p:spPr>
          <a:xfrm>
            <a:off x="4876800" y="19050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8" name="Picture Placeholder 3"/>
          <p:cNvSpPr>
            <a:spLocks noGrp="1"/>
          </p:cNvSpPr>
          <p:nvPr>
            <p:ph type="pic" sz="quarter" idx="14"/>
          </p:nvPr>
        </p:nvSpPr>
        <p:spPr>
          <a:xfrm>
            <a:off x="7315200" y="19050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3"/>
          <p:cNvSpPr>
            <a:spLocks noGrp="1"/>
          </p:cNvSpPr>
          <p:nvPr>
            <p:ph type="pic" sz="quarter" idx="15"/>
          </p:nvPr>
        </p:nvSpPr>
        <p:spPr>
          <a:xfrm>
            <a:off x="9753600" y="19050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3"/>
          <p:cNvSpPr>
            <a:spLocks noGrp="1"/>
          </p:cNvSpPr>
          <p:nvPr>
            <p:ph type="pic" sz="quarter" idx="16"/>
          </p:nvPr>
        </p:nvSpPr>
        <p:spPr>
          <a:xfrm>
            <a:off x="0" y="3733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Picture Placeholder 3"/>
          <p:cNvSpPr>
            <a:spLocks noGrp="1"/>
          </p:cNvSpPr>
          <p:nvPr>
            <p:ph type="pic" sz="quarter" idx="17"/>
          </p:nvPr>
        </p:nvSpPr>
        <p:spPr>
          <a:xfrm>
            <a:off x="2438400" y="3733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2" name="Picture Placeholder 3"/>
          <p:cNvSpPr>
            <a:spLocks noGrp="1"/>
          </p:cNvSpPr>
          <p:nvPr>
            <p:ph type="pic" sz="quarter" idx="18"/>
          </p:nvPr>
        </p:nvSpPr>
        <p:spPr>
          <a:xfrm>
            <a:off x="4876800" y="3733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9"/>
          </p:nvPr>
        </p:nvSpPr>
        <p:spPr>
          <a:xfrm>
            <a:off x="7315200" y="3733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3"/>
          <p:cNvSpPr>
            <a:spLocks noGrp="1"/>
          </p:cNvSpPr>
          <p:nvPr>
            <p:ph type="pic" sz="quarter" idx="20"/>
          </p:nvPr>
        </p:nvSpPr>
        <p:spPr>
          <a:xfrm>
            <a:off x="9753600" y="3733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7"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0293895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OWXASE 5">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524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2" name="Picture Placeholder 3"/>
          <p:cNvSpPr>
            <a:spLocks noGrp="1"/>
          </p:cNvSpPr>
          <p:nvPr>
            <p:ph type="pic" sz="quarter" idx="13"/>
          </p:nvPr>
        </p:nvSpPr>
        <p:spPr>
          <a:xfrm>
            <a:off x="3810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4"/>
          </p:nvPr>
        </p:nvSpPr>
        <p:spPr>
          <a:xfrm>
            <a:off x="6096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3"/>
          <p:cNvSpPr>
            <a:spLocks noGrp="1"/>
          </p:cNvSpPr>
          <p:nvPr>
            <p:ph type="pic" sz="quarter" idx="15"/>
          </p:nvPr>
        </p:nvSpPr>
        <p:spPr>
          <a:xfrm>
            <a:off x="8382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3"/>
          <p:cNvSpPr>
            <a:spLocks noGrp="1"/>
          </p:cNvSpPr>
          <p:nvPr>
            <p:ph type="pic" sz="quarter" idx="16"/>
          </p:nvPr>
        </p:nvSpPr>
        <p:spPr>
          <a:xfrm>
            <a:off x="1524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6" name="Picture Placeholder 3"/>
          <p:cNvSpPr>
            <a:spLocks noGrp="1"/>
          </p:cNvSpPr>
          <p:nvPr>
            <p:ph type="pic" sz="quarter" idx="17"/>
          </p:nvPr>
        </p:nvSpPr>
        <p:spPr>
          <a:xfrm>
            <a:off x="3810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7" name="Picture Placeholder 3"/>
          <p:cNvSpPr>
            <a:spLocks noGrp="1"/>
          </p:cNvSpPr>
          <p:nvPr>
            <p:ph type="pic" sz="quarter" idx="18"/>
          </p:nvPr>
        </p:nvSpPr>
        <p:spPr>
          <a:xfrm>
            <a:off x="6096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8" name="Picture Placeholder 3"/>
          <p:cNvSpPr>
            <a:spLocks noGrp="1"/>
          </p:cNvSpPr>
          <p:nvPr>
            <p:ph type="pic" sz="quarter" idx="19"/>
          </p:nvPr>
        </p:nvSpPr>
        <p:spPr>
          <a:xfrm>
            <a:off x="8382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21"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443832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5A435E5-AED3-4186-8496-9DF5CA6EAB57}"/>
              </a:ext>
            </a:extLst>
          </p:cNvPr>
          <p:cNvSpPr>
            <a:spLocks noGrp="1"/>
          </p:cNvSpPr>
          <p:nvPr>
            <p:ph type="title"/>
          </p:nvPr>
        </p:nvSpPr>
        <p:spPr>
          <a:xfrm>
            <a:off x="1046480" y="55881"/>
            <a:ext cx="10312400" cy="919479"/>
          </a:xfrm>
        </p:spPr>
        <p:txBody>
          <a:bodyPr>
            <a:normAutofit/>
          </a:bodyPr>
          <a:lstStyle>
            <a:lvl1pPr>
              <a:defRPr sz="4000">
                <a:solidFill>
                  <a:schemeClr val="tx1"/>
                </a:solidFill>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xmlns="" id="{1235D30E-763D-4751-A08C-3A999F38E474}"/>
              </a:ext>
            </a:extLst>
          </p:cNvPr>
          <p:cNvSpPr>
            <a:spLocks noGrp="1"/>
          </p:cNvSpPr>
          <p:nvPr>
            <p:ph idx="1"/>
          </p:nvPr>
        </p:nvSpPr>
        <p:spPr>
          <a:xfrm>
            <a:off x="811530" y="1056640"/>
            <a:ext cx="10515600" cy="5160963"/>
          </a:xfrm>
        </p:spPr>
        <p:txBody>
          <a:bodyPr/>
          <a:lstStyle>
            <a:lvl1pPr marL="228600" indent="-228600">
              <a:lnSpc>
                <a:spcPct val="110000"/>
              </a:lnSpc>
              <a:buFont typeface="Wingdings" panose="05000000000000000000" pitchFamily="2" charset="2"/>
              <a:buChar char="n"/>
              <a:defRPr/>
            </a:lvl1pPr>
            <a:lvl2pPr marL="685800" indent="-228600">
              <a:lnSpc>
                <a:spcPct val="110000"/>
              </a:lnSpc>
              <a:buFont typeface="Wingdings" panose="05000000000000000000" pitchFamily="2" charset="2"/>
              <a:buChar char="p"/>
              <a:defRPr/>
            </a:lvl2pPr>
            <a:lvl3pPr marL="1143000" indent="-228600">
              <a:lnSpc>
                <a:spcPct val="110000"/>
              </a:lnSpc>
              <a:buFont typeface="Wingdings" panose="05000000000000000000" pitchFamily="2" charset="2"/>
              <a:buChar char="u"/>
              <a:defRPr/>
            </a:lvl3pPr>
            <a:lvl4pPr marL="1600200" indent="-228600">
              <a:lnSpc>
                <a:spcPct val="110000"/>
              </a:lnSpc>
              <a:buFontTx/>
              <a:buBlip>
                <a:blip r:embed="rId2"/>
              </a:buBlip>
              <a:defRPr/>
            </a:lvl4pPr>
            <a:lvl5pPr marL="2057400" indent="-228600">
              <a:lnSpc>
                <a:spcPct val="110000"/>
              </a:lnSpc>
              <a:buFontTx/>
              <a:buBlip>
                <a:blip r:embed="rId2"/>
              </a:buBlip>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六边形 9"/>
          <p:cNvSpPr/>
          <p:nvPr userDrawn="1"/>
        </p:nvSpPr>
        <p:spPr>
          <a:xfrm>
            <a:off x="11430000" y="193040"/>
            <a:ext cx="609600" cy="538480"/>
          </a:xfrm>
          <a:prstGeom prst="hexagon">
            <a:avLst/>
          </a:prstGeom>
          <a:ln>
            <a:noFill/>
          </a:ln>
          <a:effectLst>
            <a:glow rad="63500">
              <a:schemeClr val="accent3">
                <a:satMod val="175000"/>
                <a:alpha val="40000"/>
              </a:schemeClr>
            </a:glow>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xmlns="" id="{D8C94E0B-2656-48BB-9F85-7EC11AA9EC4A}"/>
              </a:ext>
            </a:extLst>
          </p:cNvPr>
          <p:cNvSpPr>
            <a:spLocks noGrp="1"/>
          </p:cNvSpPr>
          <p:nvPr>
            <p:ph type="sldNum" sz="quarter" idx="12"/>
          </p:nvPr>
        </p:nvSpPr>
        <p:spPr>
          <a:xfrm>
            <a:off x="11447780" y="259397"/>
            <a:ext cx="541020" cy="365125"/>
          </a:xfrm>
        </p:spPr>
        <p:txBody>
          <a:bodyPr/>
          <a:lstStyle>
            <a:lvl1pPr>
              <a:defRPr sz="1800">
                <a:solidFill>
                  <a:schemeClr val="bg1"/>
                </a:solidFill>
                <a:effectLst>
                  <a:outerShdw blurRad="38100" dist="38100" dir="2700000" algn="tl">
                    <a:srgbClr val="000000">
                      <a:alpha val="43137"/>
                    </a:srgbClr>
                  </a:outerShdw>
                </a:effectLst>
              </a:defRPr>
            </a:lvl1pPr>
          </a:lstStyle>
          <a:p>
            <a:fld id="{B6D9C768-8413-45FA-BDC7-53DA68035736}" type="slidenum">
              <a:rPr lang="zh-CN" altLang="en-US" smtClean="0"/>
              <a:pPr/>
              <a:t>‹#›</a:t>
            </a:fld>
            <a:endParaRPr lang="zh-CN" altLang="en-US"/>
          </a:p>
        </p:txBody>
      </p:sp>
      <p:sp>
        <p:nvSpPr>
          <p:cNvPr id="11" name="平行四边形 10"/>
          <p:cNvSpPr/>
          <p:nvPr userDrawn="1"/>
        </p:nvSpPr>
        <p:spPr>
          <a:xfrm>
            <a:off x="223520" y="193040"/>
            <a:ext cx="701040" cy="538480"/>
          </a:xfrm>
          <a:prstGeom prst="parallelogram">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587646"/>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HOWECASE 6">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524000" y="1341120"/>
            <a:ext cx="2286000" cy="45720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2" name="Picture Placeholder 3"/>
          <p:cNvSpPr>
            <a:spLocks noGrp="1"/>
          </p:cNvSpPr>
          <p:nvPr>
            <p:ph type="pic" sz="quarter" idx="13"/>
          </p:nvPr>
        </p:nvSpPr>
        <p:spPr>
          <a:xfrm>
            <a:off x="3810000" y="1341120"/>
            <a:ext cx="4572000" cy="22860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4" name="Picture Placeholder 3"/>
          <p:cNvSpPr>
            <a:spLocks noGrp="1"/>
          </p:cNvSpPr>
          <p:nvPr>
            <p:ph type="pic" sz="quarter" idx="15"/>
          </p:nvPr>
        </p:nvSpPr>
        <p:spPr>
          <a:xfrm>
            <a:off x="8382000" y="1341120"/>
            <a:ext cx="2286000" cy="22860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6" name="Picture Placeholder 3"/>
          <p:cNvSpPr>
            <a:spLocks noGrp="1"/>
          </p:cNvSpPr>
          <p:nvPr>
            <p:ph type="pic" sz="quarter" idx="17"/>
          </p:nvPr>
        </p:nvSpPr>
        <p:spPr>
          <a:xfrm>
            <a:off x="3810000" y="3627120"/>
            <a:ext cx="2286000" cy="22860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7" name="Picture Placeholder 3"/>
          <p:cNvSpPr>
            <a:spLocks noGrp="1"/>
          </p:cNvSpPr>
          <p:nvPr>
            <p:ph type="pic" sz="quarter" idx="18"/>
          </p:nvPr>
        </p:nvSpPr>
        <p:spPr>
          <a:xfrm>
            <a:off x="6096000" y="3627120"/>
            <a:ext cx="4572000" cy="2286000"/>
          </a:xfrm>
          <a:prstGeom prst="rect">
            <a:avLst/>
          </a:prstGeom>
          <a:ln w="38100">
            <a:solidFill>
              <a:schemeClr val="bg1"/>
            </a:solidFill>
          </a:ln>
        </p:spPr>
        <p:txBody>
          <a:bodyPr lIns="60958" tIns="30479" rIns="60958" bIns="30479"/>
          <a:lstStyle>
            <a:lvl1pPr>
              <a:defRPr sz="1300"/>
            </a:lvl1pPr>
          </a:lstStyle>
          <a:p>
            <a:r>
              <a:rPr lang="en-US" dirty="0" smtClean="0"/>
              <a:t>Click icon to add picture</a:t>
            </a:r>
            <a:endParaRPr lang="uk-UA"/>
          </a:p>
        </p:txBody>
      </p:sp>
      <p:sp>
        <p:nvSpPr>
          <p:cNvPr id="11"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3"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9252065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225157" y="1594192"/>
            <a:ext cx="4307664" cy="430766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2"/>
          <p:cNvSpPr>
            <a:spLocks noGrp="1"/>
          </p:cNvSpPr>
          <p:nvPr>
            <p:ph type="pic" sz="quarter" idx="13"/>
          </p:nvPr>
        </p:nvSpPr>
        <p:spPr>
          <a:xfrm>
            <a:off x="2898016" y="2669032"/>
            <a:ext cx="2157984" cy="215798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16" name="Picture Placeholder 2"/>
          <p:cNvSpPr>
            <a:spLocks noGrp="1"/>
          </p:cNvSpPr>
          <p:nvPr>
            <p:ph type="pic" sz="quarter" idx="14"/>
          </p:nvPr>
        </p:nvSpPr>
        <p:spPr>
          <a:xfrm>
            <a:off x="5061587" y="2669032"/>
            <a:ext cx="2157984" cy="215798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5"/>
          </p:nvPr>
        </p:nvSpPr>
        <p:spPr>
          <a:xfrm>
            <a:off x="742188" y="2669032"/>
            <a:ext cx="2157984" cy="215798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6"/>
          </p:nvPr>
        </p:nvSpPr>
        <p:spPr>
          <a:xfrm>
            <a:off x="3979164" y="3748024"/>
            <a:ext cx="2157984" cy="2157984"/>
          </a:xfrm>
          <a:prstGeom prst="diamond">
            <a:avLst/>
          </a:prstGeom>
        </p:spPr>
        <p:txBody>
          <a:bodyPr lIns="60958" tIns="30479" rIns="60958" bIns="30479"/>
          <a:lstStyle>
            <a:lvl1pPr>
              <a:defRPr sz="1300"/>
            </a:lvl1pPr>
          </a:lstStyle>
          <a:p>
            <a:r>
              <a:rPr lang="en-US" dirty="0" smtClean="0"/>
              <a:t>Click icon to add picture</a:t>
            </a:r>
            <a:endParaRPr lang="uk-UA"/>
          </a:p>
        </p:txBody>
      </p:sp>
      <p:sp>
        <p:nvSpPr>
          <p:cNvPr id="11"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2"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67941421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524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4"/>
          </p:nvPr>
        </p:nvSpPr>
        <p:spPr>
          <a:xfrm>
            <a:off x="6096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3"/>
          <p:cNvSpPr>
            <a:spLocks noGrp="1"/>
          </p:cNvSpPr>
          <p:nvPr>
            <p:ph type="pic" sz="quarter" idx="16"/>
          </p:nvPr>
        </p:nvSpPr>
        <p:spPr>
          <a:xfrm>
            <a:off x="1524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7" name="Picture Placeholder 3"/>
          <p:cNvSpPr>
            <a:spLocks noGrp="1"/>
          </p:cNvSpPr>
          <p:nvPr>
            <p:ph type="pic" sz="quarter" idx="18"/>
          </p:nvPr>
        </p:nvSpPr>
        <p:spPr>
          <a:xfrm>
            <a:off x="6096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
        <p:nvSpPr>
          <p:cNvPr id="10"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Tree>
    <p:extLst>
      <p:ext uri="{BB962C8B-B14F-4D97-AF65-F5344CB8AC3E}">
        <p14:creationId xmlns:p14="http://schemas.microsoft.com/office/powerpoint/2010/main" val="38798542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3810000" y="1341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4"/>
          </p:nvPr>
        </p:nvSpPr>
        <p:spPr>
          <a:xfrm>
            <a:off x="6096000" y="1341120"/>
            <a:ext cx="4572000" cy="4572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3"/>
          <p:cNvSpPr>
            <a:spLocks noGrp="1"/>
          </p:cNvSpPr>
          <p:nvPr>
            <p:ph type="pic" sz="quarter" idx="16"/>
          </p:nvPr>
        </p:nvSpPr>
        <p:spPr>
          <a:xfrm>
            <a:off x="1524000" y="3627120"/>
            <a:ext cx="2286000" cy="2286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0"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9825853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6">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853440" y="1341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3"/>
          <p:cNvSpPr>
            <a:spLocks noGrp="1"/>
          </p:cNvSpPr>
          <p:nvPr>
            <p:ph type="pic" sz="quarter" idx="14"/>
          </p:nvPr>
        </p:nvSpPr>
        <p:spPr>
          <a:xfrm>
            <a:off x="2377440" y="1341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Picture Placeholder 3"/>
          <p:cNvSpPr>
            <a:spLocks noGrp="1"/>
          </p:cNvSpPr>
          <p:nvPr>
            <p:ph type="pic" sz="quarter" idx="15"/>
          </p:nvPr>
        </p:nvSpPr>
        <p:spPr>
          <a:xfrm>
            <a:off x="3901440" y="1341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2" name="Picture Placeholder 3"/>
          <p:cNvSpPr>
            <a:spLocks noGrp="1"/>
          </p:cNvSpPr>
          <p:nvPr>
            <p:ph type="pic" sz="quarter" idx="16"/>
          </p:nvPr>
        </p:nvSpPr>
        <p:spPr>
          <a:xfrm>
            <a:off x="853440" y="2865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3"/>
          <p:cNvSpPr>
            <a:spLocks noGrp="1"/>
          </p:cNvSpPr>
          <p:nvPr>
            <p:ph type="pic" sz="quarter" idx="17"/>
          </p:nvPr>
        </p:nvSpPr>
        <p:spPr>
          <a:xfrm>
            <a:off x="2377440" y="2865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3"/>
          <p:cNvSpPr>
            <a:spLocks noGrp="1"/>
          </p:cNvSpPr>
          <p:nvPr>
            <p:ph type="pic" sz="quarter" idx="18"/>
          </p:nvPr>
        </p:nvSpPr>
        <p:spPr>
          <a:xfrm>
            <a:off x="3901440" y="2865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3"/>
          <p:cNvSpPr>
            <a:spLocks noGrp="1"/>
          </p:cNvSpPr>
          <p:nvPr>
            <p:ph type="pic" sz="quarter" idx="19"/>
          </p:nvPr>
        </p:nvSpPr>
        <p:spPr>
          <a:xfrm>
            <a:off x="853440" y="4389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6" name="Picture Placeholder 3"/>
          <p:cNvSpPr>
            <a:spLocks noGrp="1"/>
          </p:cNvSpPr>
          <p:nvPr>
            <p:ph type="pic" sz="quarter" idx="20"/>
          </p:nvPr>
        </p:nvSpPr>
        <p:spPr>
          <a:xfrm>
            <a:off x="2377440" y="4389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7" name="Picture Placeholder 3"/>
          <p:cNvSpPr>
            <a:spLocks noGrp="1"/>
          </p:cNvSpPr>
          <p:nvPr>
            <p:ph type="pic" sz="quarter" idx="21"/>
          </p:nvPr>
        </p:nvSpPr>
        <p:spPr>
          <a:xfrm>
            <a:off x="3901440" y="4389120"/>
            <a:ext cx="1524000" cy="1524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20"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8944432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7">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524000" y="3169920"/>
            <a:ext cx="1828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8" name="Picture Placeholder 3"/>
          <p:cNvSpPr>
            <a:spLocks noGrp="1"/>
          </p:cNvSpPr>
          <p:nvPr>
            <p:ph type="pic" sz="quarter" idx="14"/>
          </p:nvPr>
        </p:nvSpPr>
        <p:spPr>
          <a:xfrm>
            <a:off x="7010400" y="1341120"/>
            <a:ext cx="3657600" cy="36576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3"/>
          <p:cNvSpPr>
            <a:spLocks noGrp="1"/>
          </p:cNvSpPr>
          <p:nvPr>
            <p:ph type="pic" sz="quarter" idx="15"/>
          </p:nvPr>
        </p:nvSpPr>
        <p:spPr>
          <a:xfrm>
            <a:off x="3352800" y="3169920"/>
            <a:ext cx="1828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3"/>
          <p:cNvSpPr>
            <a:spLocks noGrp="1"/>
          </p:cNvSpPr>
          <p:nvPr>
            <p:ph type="pic" sz="quarter" idx="16"/>
          </p:nvPr>
        </p:nvSpPr>
        <p:spPr>
          <a:xfrm>
            <a:off x="5181600" y="3169920"/>
            <a:ext cx="1828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04064889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8">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254350" y="1651001"/>
            <a:ext cx="6032500" cy="4000500"/>
          </a:xfrm>
          <a:prstGeom prst="rect">
            <a:avLst/>
          </a:prstGeom>
          <a:effectLst>
            <a:outerShdw blurRad="292100" dist="38100" dir="5400000" algn="t" rotWithShape="0">
              <a:prstClr val="black">
                <a:alpha val="67000"/>
              </a:prstClr>
            </a:outerShdw>
          </a:effectLst>
        </p:spPr>
        <p:txBody>
          <a:bodyPr lIns="60958" tIns="30479" rIns="60958" bIns="30479"/>
          <a:lstStyle/>
          <a:p>
            <a:r>
              <a:rPr lang="en-US" dirty="0" smtClean="0"/>
              <a:t>Click icon to add picture</a:t>
            </a:r>
            <a:endParaRPr lang="uk-UA"/>
          </a:p>
        </p:txBody>
      </p:sp>
      <p:sp>
        <p:nvSpPr>
          <p:cNvPr id="10"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8978129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9">
    <p:spTree>
      <p:nvGrpSpPr>
        <p:cNvPr id="1" name=""/>
        <p:cNvGrpSpPr/>
        <p:nvPr/>
      </p:nvGrpSpPr>
      <p:grpSpPr>
        <a:xfrm>
          <a:off x="0" y="0"/>
          <a:ext cx="0" cy="0"/>
          <a:chOff x="0" y="0"/>
          <a:chExt cx="0" cy="0"/>
        </a:xfrm>
      </p:grpSpPr>
      <p:sp>
        <p:nvSpPr>
          <p:cNvPr id="10" name="Title 3"/>
          <p:cNvSpPr>
            <a:spLocks noGrp="1"/>
          </p:cNvSpPr>
          <p:nvPr>
            <p:ph type="title"/>
          </p:nvPr>
        </p:nvSpPr>
        <p:spPr>
          <a:xfrm>
            <a:off x="736600" y="40640"/>
            <a:ext cx="10515600" cy="699419"/>
          </a:xfrm>
          <a:prstGeom prst="rect">
            <a:avLst/>
          </a:prstGeom>
        </p:spPr>
        <p:txBody>
          <a:bodyPr lIns="60958" tIns="30479" rIns="60958" bIns="30479" anchor="ctr"/>
          <a:lstStyle>
            <a:lvl1pPr algn="l">
              <a:defRPr sz="4000" b="1">
                <a:solidFill>
                  <a:srgbClr val="21509E"/>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en-US" altLang="zh-CN" dirty="0" smtClean="0"/>
              <a:t>Click to edit Master title style</a:t>
            </a:r>
            <a:endParaRPr lang="uk-UA" dirty="0"/>
          </a:p>
        </p:txBody>
      </p:sp>
      <p:sp>
        <p:nvSpPr>
          <p:cNvPr id="6" name="内容占位符 44"/>
          <p:cNvSpPr>
            <a:spLocks noGrp="1"/>
          </p:cNvSpPr>
          <p:nvPr>
            <p:ph idx="1"/>
          </p:nvPr>
        </p:nvSpPr>
        <p:spPr>
          <a:xfrm>
            <a:off x="811530" y="1056640"/>
            <a:ext cx="10515600" cy="5160963"/>
          </a:xfrm>
          <a:prstGeom prst="rect">
            <a:avLst/>
          </a:prstGeom>
        </p:spPr>
        <p:txBody>
          <a:bodyPr/>
          <a:lstStyle>
            <a:lvl1pPr marL="228594" indent="-228594">
              <a:lnSpc>
                <a:spcPct val="110000"/>
              </a:lnSpc>
              <a:buFont typeface="Wingdings" panose="05000000000000000000" pitchFamily="2" charset="2"/>
              <a:buChar char="u"/>
              <a:defRPr b="1">
                <a:solidFill>
                  <a:srgbClr val="3859CD"/>
                </a:solidFill>
              </a:defRPr>
            </a:lvl1pPr>
            <a:lvl2pPr>
              <a:lnSpc>
                <a:spcPct val="110000"/>
              </a:lnSpc>
              <a:defRPr b="1">
                <a:solidFill>
                  <a:srgbClr val="3859CD"/>
                </a:solidFill>
              </a:defRPr>
            </a:lvl2pPr>
          </a:lstStyle>
          <a:p>
            <a:pPr>
              <a:buFont typeface="Wingdings" panose="05000000000000000000" pitchFamily="2" charset="2"/>
              <a:buChar char="l"/>
            </a:pPr>
            <a:r>
              <a:rPr lang="en-US" altLang="zh-CN" dirty="0" err="1" smtClean="0"/>
              <a:t>Df</a:t>
            </a:r>
            <a:endParaRPr lang="en-US" altLang="zh-CN" dirty="0" smtClean="0"/>
          </a:p>
          <a:p>
            <a:pPr lvl="1">
              <a:buFont typeface="Wingdings" panose="05000000000000000000" pitchFamily="2" charset="2"/>
              <a:buChar char="l"/>
            </a:pPr>
            <a:r>
              <a:rPr lang="en-US" altLang="zh-CN" dirty="0" err="1" smtClean="0"/>
              <a:t>fggfhj</a:t>
            </a:r>
            <a:endParaRPr lang="zh-CN" altLang="en-US" dirty="0"/>
          </a:p>
        </p:txBody>
      </p:sp>
    </p:spTree>
    <p:extLst>
      <p:ext uri="{BB962C8B-B14F-4D97-AF65-F5344CB8AC3E}">
        <p14:creationId xmlns:p14="http://schemas.microsoft.com/office/powerpoint/2010/main" val="215218210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10">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914400" y="1341120"/>
            <a:ext cx="4876800" cy="36576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6400800" y="1341120"/>
            <a:ext cx="4876800" cy="36576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0"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1"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9181038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RTFOLIO 11">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341120"/>
            <a:ext cx="3352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8001000" y="1341120"/>
            <a:ext cx="3352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4"/>
          </p:nvPr>
        </p:nvSpPr>
        <p:spPr>
          <a:xfrm>
            <a:off x="4419600" y="1341120"/>
            <a:ext cx="3352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1"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2"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9335697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B5DE1A8-F8A6-46DB-8DBE-B435FD79BB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6215C7A9-157F-4561-82CF-B1C7D6A61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335B9E45-3A51-45B5-99E7-A8DEDF9E59B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xmlns="" id="{728DD44E-46AD-4B23-A455-CAB7DCC822B9}"/>
              </a:ext>
            </a:extLst>
          </p:cNvPr>
          <p:cNvSpPr>
            <a:spLocks noGrp="1"/>
          </p:cNvSpPr>
          <p:nvPr>
            <p:ph type="ftr" sz="quarter" idx="11"/>
          </p:nvPr>
        </p:nvSpPr>
        <p:spPr/>
        <p:txBody>
          <a:bodyPr/>
          <a:lstStyle/>
          <a:p>
            <a:r>
              <a:rPr lang="zh-CN" altLang="en-US" smtClean="0"/>
              <a:t>第一章 概论</a:t>
            </a:r>
            <a:endParaRPr lang="zh-CN" altLang="en-US"/>
          </a:p>
        </p:txBody>
      </p:sp>
      <p:sp>
        <p:nvSpPr>
          <p:cNvPr id="6" name="灯片编号占位符 5">
            <a:extLst>
              <a:ext uri="{FF2B5EF4-FFF2-40B4-BE49-F238E27FC236}">
                <a16:creationId xmlns:a16="http://schemas.microsoft.com/office/drawing/2014/main" xmlns="" id="{27CB7511-71E1-468B-B646-577DAF7C2012}"/>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3818570729"/>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RTFOLIO 1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341120"/>
            <a:ext cx="3352800" cy="33528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8001000" y="1341120"/>
            <a:ext cx="3352800" cy="33528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4"/>
          </p:nvPr>
        </p:nvSpPr>
        <p:spPr>
          <a:xfrm>
            <a:off x="4419600" y="1341120"/>
            <a:ext cx="3352800" cy="33528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1"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2"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45045261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ORTFOLIO 13">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828800"/>
            <a:ext cx="3352800" cy="42672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8001000" y="1828800"/>
            <a:ext cx="3352800" cy="42672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4"/>
          </p:nvPr>
        </p:nvSpPr>
        <p:spPr>
          <a:xfrm>
            <a:off x="4419600" y="1828800"/>
            <a:ext cx="3352800" cy="42672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1"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3"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295343964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ORTFOLIO 1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53440" y="1341120"/>
            <a:ext cx="2133600" cy="4572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2"/>
          <p:cNvSpPr>
            <a:spLocks noGrp="1"/>
          </p:cNvSpPr>
          <p:nvPr>
            <p:ph type="pic" sz="quarter" idx="13"/>
          </p:nvPr>
        </p:nvSpPr>
        <p:spPr>
          <a:xfrm>
            <a:off x="3048000" y="1341120"/>
            <a:ext cx="2133600" cy="4572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Picture Placeholder 2"/>
          <p:cNvSpPr>
            <a:spLocks noGrp="1"/>
          </p:cNvSpPr>
          <p:nvPr>
            <p:ph type="pic" sz="quarter" idx="14"/>
          </p:nvPr>
        </p:nvSpPr>
        <p:spPr>
          <a:xfrm>
            <a:off x="5242560" y="1341120"/>
            <a:ext cx="2133600" cy="45720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Slide Number Placeholder 4"/>
          <p:cNvSpPr>
            <a:spLocks noGrp="1"/>
          </p:cNvSpPr>
          <p:nvPr>
            <p:ph type="sldNum" sz="quarter" idx="4"/>
          </p:nvPr>
        </p:nvSpPr>
        <p:spPr>
          <a:xfrm>
            <a:off x="11331131" y="315837"/>
            <a:ext cx="556069" cy="471563"/>
          </a:xfrm>
          <a:prstGeom prst="rect">
            <a:avLst/>
          </a:prstGeom>
        </p:spPr>
        <p:txBody>
          <a:bodyPr lIns="121917" tIns="60958" rIns="121917" bIns="60958"/>
          <a:lstStyle>
            <a:lvl1pPr algn="ctr">
              <a:defRPr sz="1800">
                <a:solidFill>
                  <a:schemeClr val="bg1"/>
                </a:solidFill>
              </a:defRPr>
            </a:lvl1pPr>
          </a:lstStyle>
          <a:p>
            <a:pPr defTabSz="1219170"/>
            <a:fld id="{5DE872C3-2ED1-43FB-B3C4-BA6F078D7CD3}" type="slidenum">
              <a:rPr lang="en-US" smtClean="0">
                <a:solidFill>
                  <a:prstClr val="white"/>
                </a:solidFill>
              </a:rPr>
              <a:pPr defTabSz="1219170"/>
              <a:t>‹#›</a:t>
            </a:fld>
            <a:endParaRPr lang="en-US" dirty="0">
              <a:solidFill>
                <a:prstClr val="white"/>
              </a:solidFill>
            </a:endParaRPr>
          </a:p>
        </p:txBody>
      </p:sp>
      <p:sp>
        <p:nvSpPr>
          <p:cNvPr id="12"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425093298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ORTFOLIO 15">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341120"/>
            <a:ext cx="2438400" cy="3352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2"/>
          <p:cNvSpPr>
            <a:spLocks noGrp="1"/>
          </p:cNvSpPr>
          <p:nvPr>
            <p:ph type="pic" sz="quarter" idx="13"/>
          </p:nvPr>
        </p:nvSpPr>
        <p:spPr>
          <a:xfrm>
            <a:off x="3530600" y="1341120"/>
            <a:ext cx="2438400" cy="3352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2"/>
          <p:cNvSpPr>
            <a:spLocks noGrp="1"/>
          </p:cNvSpPr>
          <p:nvPr>
            <p:ph type="pic" sz="quarter" idx="14"/>
          </p:nvPr>
        </p:nvSpPr>
        <p:spPr>
          <a:xfrm>
            <a:off x="6223000" y="1341120"/>
            <a:ext cx="2438400" cy="3352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2"/>
          <p:cNvSpPr>
            <a:spLocks noGrp="1"/>
          </p:cNvSpPr>
          <p:nvPr>
            <p:ph type="pic" sz="quarter" idx="15"/>
          </p:nvPr>
        </p:nvSpPr>
        <p:spPr>
          <a:xfrm>
            <a:off x="8915400" y="1341120"/>
            <a:ext cx="2438400" cy="3352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29603359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ORTFOLIO 1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70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2"/>
          <p:cNvSpPr>
            <a:spLocks noGrp="1"/>
          </p:cNvSpPr>
          <p:nvPr>
            <p:ph type="pic" sz="quarter" idx="13"/>
          </p:nvPr>
        </p:nvSpPr>
        <p:spPr>
          <a:xfrm>
            <a:off x="3530600" y="170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2"/>
          <p:cNvSpPr>
            <a:spLocks noGrp="1"/>
          </p:cNvSpPr>
          <p:nvPr>
            <p:ph type="pic" sz="quarter" idx="14"/>
          </p:nvPr>
        </p:nvSpPr>
        <p:spPr>
          <a:xfrm>
            <a:off x="6223000" y="170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2"/>
          <p:cNvSpPr>
            <a:spLocks noGrp="1"/>
          </p:cNvSpPr>
          <p:nvPr>
            <p:ph type="pic" sz="quarter" idx="15"/>
          </p:nvPr>
        </p:nvSpPr>
        <p:spPr>
          <a:xfrm>
            <a:off x="8915400" y="170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71726293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ORTFOLIO 1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7221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2"/>
          <p:cNvSpPr>
            <a:spLocks noGrp="1"/>
          </p:cNvSpPr>
          <p:nvPr>
            <p:ph type="pic" sz="quarter" idx="13"/>
          </p:nvPr>
        </p:nvSpPr>
        <p:spPr>
          <a:xfrm>
            <a:off x="838200" y="40386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2"/>
          <p:cNvSpPr>
            <a:spLocks noGrp="1"/>
          </p:cNvSpPr>
          <p:nvPr>
            <p:ph type="pic" sz="quarter" idx="14"/>
          </p:nvPr>
        </p:nvSpPr>
        <p:spPr>
          <a:xfrm>
            <a:off x="6223000" y="172212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2"/>
          <p:cNvSpPr>
            <a:spLocks noGrp="1"/>
          </p:cNvSpPr>
          <p:nvPr>
            <p:ph type="pic" sz="quarter" idx="15"/>
          </p:nvPr>
        </p:nvSpPr>
        <p:spPr>
          <a:xfrm>
            <a:off x="6223000" y="40386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222492848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ORTFOLIO 18">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92480" y="1722120"/>
            <a:ext cx="2133600" cy="21336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792480" y="4038600"/>
            <a:ext cx="2133600" cy="21336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4"/>
          </p:nvPr>
        </p:nvSpPr>
        <p:spPr>
          <a:xfrm>
            <a:off x="3108960" y="1722120"/>
            <a:ext cx="2133600" cy="21336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2"/>
          <p:cNvSpPr>
            <a:spLocks noGrp="1"/>
          </p:cNvSpPr>
          <p:nvPr>
            <p:ph type="pic" sz="quarter" idx="15"/>
          </p:nvPr>
        </p:nvSpPr>
        <p:spPr>
          <a:xfrm>
            <a:off x="3108960" y="4038600"/>
            <a:ext cx="2133600" cy="21336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290315822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ORTFOLIO 1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38200" y="1640840"/>
            <a:ext cx="3352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8001000" y="1640840"/>
            <a:ext cx="3352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4"/>
          </p:nvPr>
        </p:nvSpPr>
        <p:spPr>
          <a:xfrm>
            <a:off x="4419600" y="1640840"/>
            <a:ext cx="3352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2"/>
          <p:cNvSpPr>
            <a:spLocks noGrp="1"/>
          </p:cNvSpPr>
          <p:nvPr>
            <p:ph type="pic" sz="quarter" idx="15"/>
          </p:nvPr>
        </p:nvSpPr>
        <p:spPr>
          <a:xfrm>
            <a:off x="838200" y="4140200"/>
            <a:ext cx="3352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Picture Placeholder 2"/>
          <p:cNvSpPr>
            <a:spLocks noGrp="1"/>
          </p:cNvSpPr>
          <p:nvPr>
            <p:ph type="pic" sz="quarter" idx="16"/>
          </p:nvPr>
        </p:nvSpPr>
        <p:spPr>
          <a:xfrm>
            <a:off x="8001000" y="4140200"/>
            <a:ext cx="3352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2" name="Picture Placeholder 2"/>
          <p:cNvSpPr>
            <a:spLocks noGrp="1"/>
          </p:cNvSpPr>
          <p:nvPr>
            <p:ph type="pic" sz="quarter" idx="17"/>
          </p:nvPr>
        </p:nvSpPr>
        <p:spPr>
          <a:xfrm>
            <a:off x="4419600" y="4140200"/>
            <a:ext cx="33528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06284993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FOLIO 20">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863600" y="1718056"/>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3" name="Picture Placeholder 2"/>
          <p:cNvSpPr>
            <a:spLocks noGrp="1"/>
          </p:cNvSpPr>
          <p:nvPr>
            <p:ph type="pic" sz="quarter" idx="13"/>
          </p:nvPr>
        </p:nvSpPr>
        <p:spPr>
          <a:xfrm>
            <a:off x="3556000" y="1718056"/>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4" name="Picture Placeholder 2"/>
          <p:cNvSpPr>
            <a:spLocks noGrp="1"/>
          </p:cNvSpPr>
          <p:nvPr>
            <p:ph type="pic" sz="quarter" idx="14"/>
          </p:nvPr>
        </p:nvSpPr>
        <p:spPr>
          <a:xfrm>
            <a:off x="6248400" y="1718056"/>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5" name="Picture Placeholder 2"/>
          <p:cNvSpPr>
            <a:spLocks noGrp="1"/>
          </p:cNvSpPr>
          <p:nvPr>
            <p:ph type="pic" sz="quarter" idx="15"/>
          </p:nvPr>
        </p:nvSpPr>
        <p:spPr>
          <a:xfrm>
            <a:off x="8940800" y="1718056"/>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6"/>
          </p:nvPr>
        </p:nvSpPr>
        <p:spPr>
          <a:xfrm>
            <a:off x="863600" y="424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0" name="Picture Placeholder 2"/>
          <p:cNvSpPr>
            <a:spLocks noGrp="1"/>
          </p:cNvSpPr>
          <p:nvPr>
            <p:ph type="pic" sz="quarter" idx="17"/>
          </p:nvPr>
        </p:nvSpPr>
        <p:spPr>
          <a:xfrm>
            <a:off x="3556000" y="424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1" name="Picture Placeholder 2"/>
          <p:cNvSpPr>
            <a:spLocks noGrp="1"/>
          </p:cNvSpPr>
          <p:nvPr>
            <p:ph type="pic" sz="quarter" idx="18"/>
          </p:nvPr>
        </p:nvSpPr>
        <p:spPr>
          <a:xfrm>
            <a:off x="6248400" y="424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2" name="Picture Placeholder 2"/>
          <p:cNvSpPr>
            <a:spLocks noGrp="1"/>
          </p:cNvSpPr>
          <p:nvPr>
            <p:ph type="pic" sz="quarter" idx="19"/>
          </p:nvPr>
        </p:nvSpPr>
        <p:spPr>
          <a:xfrm>
            <a:off x="8940800" y="4241800"/>
            <a:ext cx="2438400" cy="1828800"/>
          </a:xfrm>
          <a:prstGeom prst="rect">
            <a:avLst/>
          </a:prstGeom>
        </p:spPr>
        <p:txBody>
          <a:bodyPr lIns="60958" tIns="30479" rIns="60958" bIns="30479"/>
          <a:lstStyle>
            <a:lvl1pPr>
              <a:defRPr sz="1300"/>
            </a:lvl1pPr>
          </a:lstStyle>
          <a:p>
            <a:r>
              <a:rPr lang="en-US" dirty="0" smtClean="0"/>
              <a:t>Click icon to add picture</a:t>
            </a:r>
            <a:endParaRPr lang="uk-UA"/>
          </a:p>
        </p:txBody>
      </p:sp>
      <p:sp>
        <p:nvSpPr>
          <p:cNvPr id="18"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126455052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ORTFOLIO 21">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914400" y="1803400"/>
            <a:ext cx="10363200" cy="1828800"/>
          </a:xfrm>
          <a:prstGeom prst="rect">
            <a:avLst/>
          </a:prstGeom>
          <a:effectLst>
            <a:outerShdw blurRad="2921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8" name="Picture Placeholder 2"/>
          <p:cNvSpPr>
            <a:spLocks noGrp="1"/>
          </p:cNvSpPr>
          <p:nvPr>
            <p:ph type="pic" sz="quarter" idx="13"/>
          </p:nvPr>
        </p:nvSpPr>
        <p:spPr>
          <a:xfrm>
            <a:off x="914400" y="3937000"/>
            <a:ext cx="1828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9" name="Picture Placeholder 2"/>
          <p:cNvSpPr>
            <a:spLocks noGrp="1"/>
          </p:cNvSpPr>
          <p:nvPr>
            <p:ph type="pic" sz="quarter" idx="14"/>
          </p:nvPr>
        </p:nvSpPr>
        <p:spPr>
          <a:xfrm>
            <a:off x="9448800" y="3937000"/>
            <a:ext cx="1828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0" name="Picture Placeholder 2"/>
          <p:cNvSpPr>
            <a:spLocks noGrp="1"/>
          </p:cNvSpPr>
          <p:nvPr>
            <p:ph type="pic" sz="quarter" idx="15"/>
          </p:nvPr>
        </p:nvSpPr>
        <p:spPr>
          <a:xfrm>
            <a:off x="7315200" y="3937000"/>
            <a:ext cx="1828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1" name="Picture Placeholder 2"/>
          <p:cNvSpPr>
            <a:spLocks noGrp="1"/>
          </p:cNvSpPr>
          <p:nvPr>
            <p:ph type="pic" sz="quarter" idx="16"/>
          </p:nvPr>
        </p:nvSpPr>
        <p:spPr>
          <a:xfrm>
            <a:off x="5181600" y="3937000"/>
            <a:ext cx="1828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2" name="Picture Placeholder 2"/>
          <p:cNvSpPr>
            <a:spLocks noGrp="1"/>
          </p:cNvSpPr>
          <p:nvPr>
            <p:ph type="pic" sz="quarter" idx="17"/>
          </p:nvPr>
        </p:nvSpPr>
        <p:spPr>
          <a:xfrm>
            <a:off x="3048000" y="3937000"/>
            <a:ext cx="1828800" cy="1828800"/>
          </a:xfrm>
          <a:prstGeom prst="rect">
            <a:avLst/>
          </a:prstGeom>
          <a:effectLst>
            <a:outerShdw blurRad="190500" dist="38100" dir="5400000" algn="t" rotWithShape="0">
              <a:prstClr val="black">
                <a:alpha val="67000"/>
              </a:prstClr>
            </a:outerShdw>
          </a:effectLst>
        </p:spPr>
        <p:txBody>
          <a:bodyPr lIns="60958" tIns="30479" rIns="60958" bIns="30479"/>
          <a:lstStyle>
            <a:lvl1pPr>
              <a:defRPr sz="1300"/>
            </a:lvl1pPr>
          </a:lstStyle>
          <a:p>
            <a:r>
              <a:rPr lang="en-US" dirty="0" smtClean="0"/>
              <a:t>Click icon to add picture</a:t>
            </a:r>
            <a:endParaRPr lang="uk-UA"/>
          </a:p>
        </p:txBody>
      </p:sp>
      <p:sp>
        <p:nvSpPr>
          <p:cNvPr id="15"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0843067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A0D50F-E069-49CD-AB4C-6836936536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54B001C-41CA-4F88-86D6-B1EBF07FBBC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E00BEF23-7A0B-4FA6-A868-75F19C40DBA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861DFAE1-6A69-4CD6-823E-E7A79950FF00}"/>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xmlns="" id="{1D72E1BD-FC2F-43A6-8092-2A1420C68233}"/>
              </a:ext>
            </a:extLst>
          </p:cNvPr>
          <p:cNvSpPr>
            <a:spLocks noGrp="1"/>
          </p:cNvSpPr>
          <p:nvPr>
            <p:ph type="ftr" sz="quarter" idx="11"/>
          </p:nvPr>
        </p:nvSpPr>
        <p:spPr/>
        <p:txBody>
          <a:bodyPr/>
          <a:lstStyle/>
          <a:p>
            <a:r>
              <a:rPr lang="zh-CN" altLang="en-US" smtClean="0"/>
              <a:t>第一章 概论</a:t>
            </a:r>
            <a:endParaRPr lang="zh-CN" altLang="en-US"/>
          </a:p>
        </p:txBody>
      </p:sp>
      <p:sp>
        <p:nvSpPr>
          <p:cNvPr id="7" name="灯片编号占位符 6">
            <a:extLst>
              <a:ext uri="{FF2B5EF4-FFF2-40B4-BE49-F238E27FC236}">
                <a16:creationId xmlns:a16="http://schemas.microsoft.com/office/drawing/2014/main" xmlns="" id="{D64DE20D-CE94-4100-9318-5778AF8F958E}"/>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2755525044"/>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MEDIA OPTION">
    <p:spTree>
      <p:nvGrpSpPr>
        <p:cNvPr id="1" name=""/>
        <p:cNvGrpSpPr/>
        <p:nvPr/>
      </p:nvGrpSpPr>
      <p:grpSpPr>
        <a:xfrm>
          <a:off x="0" y="0"/>
          <a:ext cx="0" cy="0"/>
          <a:chOff x="0" y="0"/>
          <a:chExt cx="0" cy="0"/>
        </a:xfrm>
      </p:grpSpPr>
      <p:sp>
        <p:nvSpPr>
          <p:cNvPr id="3" name="Media Placeholder 2"/>
          <p:cNvSpPr>
            <a:spLocks noGrp="1"/>
          </p:cNvSpPr>
          <p:nvPr>
            <p:ph type="media" sz="quarter" idx="12"/>
          </p:nvPr>
        </p:nvSpPr>
        <p:spPr>
          <a:xfrm>
            <a:off x="838200" y="1558798"/>
            <a:ext cx="7326941" cy="4121405"/>
          </a:xfrm>
          <a:prstGeom prst="rect">
            <a:avLst/>
          </a:prstGeom>
        </p:spPr>
        <p:txBody>
          <a:bodyPr lIns="60958" tIns="30479" rIns="60958" bIns="30479"/>
          <a:lstStyle/>
          <a:p>
            <a:r>
              <a:rPr lang="en-US" dirty="0" smtClean="0"/>
              <a:t>Click icon to add media</a:t>
            </a:r>
            <a:endParaRPr lang="uk-UA"/>
          </a:p>
        </p:txBody>
      </p:sp>
      <p:sp>
        <p:nvSpPr>
          <p:cNvPr id="10"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Tree>
    <p:extLst>
      <p:ext uri="{BB962C8B-B14F-4D97-AF65-F5344CB8AC3E}">
        <p14:creationId xmlns:p14="http://schemas.microsoft.com/office/powerpoint/2010/main" val="357919999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3"/>
          <p:cNvSpPr>
            <a:spLocks noGrp="1"/>
          </p:cNvSpPr>
          <p:nvPr>
            <p:ph type="title"/>
          </p:nvPr>
        </p:nvSpPr>
        <p:spPr>
          <a:xfrm>
            <a:off x="838200" y="229851"/>
            <a:ext cx="10515600" cy="530528"/>
          </a:xfrm>
          <a:prstGeom prst="rect">
            <a:avLst/>
          </a:prstGeom>
        </p:spPr>
        <p:txBody>
          <a:bodyPr lIns="60958" tIns="30479" rIns="60958" bIns="30479"/>
          <a:lstStyle>
            <a:lvl1pPr algn="l">
              <a:defRPr sz="4300" b="1">
                <a:latin typeface="微软雅黑" pitchFamily="34" charset="-122"/>
                <a:ea typeface="微软雅黑" pitchFamily="34" charset="-122"/>
              </a:defRPr>
            </a:lvl1pPr>
          </a:lstStyle>
          <a:p>
            <a:r>
              <a:rPr lang="en-US" altLang="zh-CN" dirty="0" smtClean="0"/>
              <a:t>Click to edit Master title style</a:t>
            </a:r>
            <a:endParaRPr lang="uk-UA" dirty="0"/>
          </a:p>
        </p:txBody>
      </p:sp>
      <p:sp>
        <p:nvSpPr>
          <p:cNvPr id="3" name="Title 3"/>
          <p:cNvSpPr txBox="1">
            <a:spLocks/>
          </p:cNvSpPr>
          <p:nvPr userDrawn="1"/>
        </p:nvSpPr>
        <p:spPr>
          <a:xfrm>
            <a:off x="508000" y="990600"/>
            <a:ext cx="10515600" cy="5486400"/>
          </a:xfrm>
          <a:prstGeom prst="rect">
            <a:avLst/>
          </a:prstGeom>
        </p:spPr>
        <p:txBody>
          <a:bodyPr lIns="60958" tIns="30479" rIns="60958" bIns="30479"/>
          <a:lstStyle>
            <a:lvl1pPr algn="l" defTabSz="685800" rtl="0" eaLnBrk="1" latinLnBrk="0" hangingPunct="1">
              <a:lnSpc>
                <a:spcPct val="90000"/>
              </a:lnSpc>
              <a:spcBef>
                <a:spcPct val="0"/>
              </a:spcBef>
              <a:buNone/>
              <a:defRPr sz="3200" b="1" kern="1200">
                <a:solidFill>
                  <a:schemeClr val="tx1"/>
                </a:solidFill>
                <a:latin typeface="微软雅黑" pitchFamily="34" charset="-122"/>
                <a:ea typeface="微软雅黑" pitchFamily="34" charset="-122"/>
                <a:cs typeface="+mj-cs"/>
              </a:defRPr>
            </a:lvl1pPr>
          </a:lstStyle>
          <a:p>
            <a:pPr marL="761981" indent="-761981" defTabSz="1219170">
              <a:buFont typeface="Arial" panose="020B0604020202020204" pitchFamily="34" charset="0"/>
              <a:buChar char="•"/>
            </a:pPr>
            <a:r>
              <a:rPr lang="en-US" altLang="zh-CN" sz="3700" dirty="0" smtClean="0">
                <a:solidFill>
                  <a:srgbClr val="3859CD"/>
                </a:solidFill>
              </a:rPr>
              <a:t>Click to edit Master title style</a:t>
            </a:r>
            <a:endParaRPr lang="uk-UA" sz="3700" dirty="0">
              <a:solidFill>
                <a:srgbClr val="3859CD"/>
              </a:solidFill>
            </a:endParaRPr>
          </a:p>
        </p:txBody>
      </p:sp>
    </p:spTree>
    <p:extLst>
      <p:ext uri="{BB962C8B-B14F-4D97-AF65-F5344CB8AC3E}">
        <p14:creationId xmlns:p14="http://schemas.microsoft.com/office/powerpoint/2010/main" val="185985794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10912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
            <a:ext cx="9956800" cy="711200"/>
          </a:xfrm>
          <a:prstGeom prst="rect">
            <a:avLst/>
          </a:prstGeom>
        </p:spPr>
        <p:txBody>
          <a:bodyPr lIns="121917" tIns="60958" rIns="121917" bIns="60958" anchor="ctr"/>
          <a:lstStyle>
            <a:lvl1pPr>
              <a:defRPr sz="4300">
                <a:solidFill>
                  <a:srgbClr val="213F79"/>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9620095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58162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41345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63461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7590192"/>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786588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lIns="121917" tIns="60958" rIns="121917" bIns="60958"/>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lIns="121917" tIns="60958" rIns="121917" bIns="60958"/>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lIns="121917" tIns="60958" rIns="121917" bIns="60958"/>
          <a:lstStyle/>
          <a:p>
            <a:pPr defTabSz="1219170"/>
            <a:endParaRPr lang="zh-CN" altLang="en-US" sz="2400">
              <a:solidFill>
                <a:srgbClr val="44546A"/>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lIns="121917" tIns="60958" rIns="121917" bIns="60958"/>
          <a:lstStyle/>
          <a:p>
            <a:pPr defTabSz="1219170"/>
            <a:r>
              <a:rPr lang="zh-CN" altLang="en-US" sz="2400" smtClean="0">
                <a:solidFill>
                  <a:srgbClr val="44546A"/>
                </a:solidFill>
              </a:rPr>
              <a:t>第一章 概论</a:t>
            </a:r>
            <a:endParaRPr lang="zh-CN" altLang="en-US" sz="2400">
              <a:solidFill>
                <a:srgbClr val="44546A"/>
              </a:solidFill>
            </a:endParaRPr>
          </a:p>
        </p:txBody>
      </p:sp>
      <p:sp>
        <p:nvSpPr>
          <p:cNvPr id="6" name="灯片编号占位符 5"/>
          <p:cNvSpPr>
            <a:spLocks noGrp="1"/>
          </p:cNvSpPr>
          <p:nvPr>
            <p:ph type="sldNum" sz="quarter" idx="12"/>
          </p:nvPr>
        </p:nvSpPr>
        <p:spPr>
          <a:xfrm>
            <a:off x="11396014" y="1397000"/>
            <a:ext cx="556069" cy="471563"/>
          </a:xfrm>
          <a:prstGeom prst="rect">
            <a:avLst/>
          </a:prstGeom>
        </p:spPr>
        <p:txBody>
          <a:bodyPr lIns="121917" tIns="60958" rIns="121917" bIns="60958"/>
          <a:lstStyle/>
          <a:p>
            <a:pPr defTabSz="1219170"/>
            <a:fld id="{0C913308-F349-4B6D-A68A-DD1791B4A57B}" type="slidenum">
              <a:rPr lang="zh-CN" altLang="en-US" sz="2400" smtClean="0">
                <a:solidFill>
                  <a:srgbClr val="44546A"/>
                </a:solidFill>
              </a:rPr>
              <a:pPr defTabSz="1219170"/>
              <a:t>‹#›</a:t>
            </a:fld>
            <a:endParaRPr lang="zh-CN" altLang="en-US" sz="2400">
              <a:solidFill>
                <a:srgbClr val="44546A"/>
              </a:solidFill>
            </a:endParaRPr>
          </a:p>
        </p:txBody>
      </p:sp>
    </p:spTree>
    <p:extLst>
      <p:ext uri="{BB962C8B-B14F-4D97-AF65-F5344CB8AC3E}">
        <p14:creationId xmlns:p14="http://schemas.microsoft.com/office/powerpoint/2010/main" val="100233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EB882E-D190-436B-9A12-E5598BE27C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EEEA812-C68D-4E7A-92AE-7FA67409A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4471B704-0DA0-4007-B550-549A8967AFB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A7D66847-95BE-42DD-A82F-212B18005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A81510D7-5FA5-4B92-A042-0DB927818AE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91BA46C4-CFD0-4A3C-91E1-3691F64F8F15}"/>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xmlns="" id="{F6947FC5-7152-4829-8CB1-1FEF9B52800D}"/>
              </a:ext>
            </a:extLst>
          </p:cNvPr>
          <p:cNvSpPr>
            <a:spLocks noGrp="1"/>
          </p:cNvSpPr>
          <p:nvPr>
            <p:ph type="ftr" sz="quarter" idx="11"/>
          </p:nvPr>
        </p:nvSpPr>
        <p:spPr/>
        <p:txBody>
          <a:bodyPr/>
          <a:lstStyle/>
          <a:p>
            <a:r>
              <a:rPr lang="zh-CN" altLang="en-US" smtClean="0"/>
              <a:t>第一章 概论</a:t>
            </a:r>
            <a:endParaRPr lang="zh-CN" altLang="en-US"/>
          </a:p>
        </p:txBody>
      </p:sp>
      <p:sp>
        <p:nvSpPr>
          <p:cNvPr id="9" name="灯片编号占位符 8">
            <a:extLst>
              <a:ext uri="{FF2B5EF4-FFF2-40B4-BE49-F238E27FC236}">
                <a16:creationId xmlns:a16="http://schemas.microsoft.com/office/drawing/2014/main" xmlns="" id="{C64BE311-DAF5-41FC-AB57-33E0B28874D9}"/>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2984693636"/>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238351-78E6-47BB-99ED-F94C4655C1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2D634BFA-C7CD-4095-B004-7EB4BAAFA377}"/>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 id="{CD8904D9-BE4D-4C26-A4B1-3788AA54A53F}"/>
              </a:ext>
            </a:extLst>
          </p:cNvPr>
          <p:cNvSpPr>
            <a:spLocks noGrp="1"/>
          </p:cNvSpPr>
          <p:nvPr>
            <p:ph type="ftr" sz="quarter" idx="11"/>
          </p:nvPr>
        </p:nvSpPr>
        <p:spPr/>
        <p:txBody>
          <a:bodyPr/>
          <a:lstStyle/>
          <a:p>
            <a:r>
              <a:rPr lang="zh-CN" altLang="en-US" smtClean="0"/>
              <a:t>第一章 概论</a:t>
            </a:r>
            <a:endParaRPr lang="zh-CN" altLang="en-US"/>
          </a:p>
        </p:txBody>
      </p:sp>
      <p:sp>
        <p:nvSpPr>
          <p:cNvPr id="5" name="灯片编号占位符 4">
            <a:extLst>
              <a:ext uri="{FF2B5EF4-FFF2-40B4-BE49-F238E27FC236}">
                <a16:creationId xmlns:a16="http://schemas.microsoft.com/office/drawing/2014/main" xmlns="" id="{C6DD4F54-38C8-4C1F-B002-1082C5A722DE}"/>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599017049"/>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xmlns="" id="{613F6D3F-4B14-4AD9-A9CB-7304D8DAFF53}"/>
              </a:ext>
            </a:extLst>
          </p:cNvPr>
          <p:cNvSpPr>
            <a:spLocks noGrp="1"/>
          </p:cNvSpPr>
          <p:nvPr>
            <p:ph type="ftr" sz="quarter" idx="11"/>
          </p:nvPr>
        </p:nvSpPr>
        <p:spPr>
          <a:xfrm>
            <a:off x="10383520" y="0"/>
            <a:ext cx="1808480" cy="365125"/>
          </a:xfrm>
        </p:spPr>
        <p:txBody>
          <a:bodyPr/>
          <a:lstStyle>
            <a:lvl1pPr algn="r">
              <a:defRPr sz="1600"/>
            </a:lvl1pPr>
          </a:lstStyle>
          <a:p>
            <a:r>
              <a:rPr lang="zh-CN" altLang="en-US" smtClean="0"/>
              <a:t>第一章 概论</a:t>
            </a:r>
            <a:endParaRPr lang="zh-CN" altLang="en-US" dirty="0"/>
          </a:p>
        </p:txBody>
      </p:sp>
      <p:sp>
        <p:nvSpPr>
          <p:cNvPr id="5" name="矩形 4"/>
          <p:cNvSpPr/>
          <p:nvPr userDrawn="1"/>
        </p:nvSpPr>
        <p:spPr>
          <a:xfrm>
            <a:off x="0" y="892853"/>
            <a:ext cx="12192000" cy="92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11612880" y="6258560"/>
            <a:ext cx="468000" cy="468000"/>
          </a:xfrm>
          <a:prstGeom prst="ellipse">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xmlns="" id="{267D50D6-D2CF-467E-A564-55E2DBD396E0}"/>
              </a:ext>
            </a:extLst>
          </p:cNvPr>
          <p:cNvSpPr>
            <a:spLocks noGrp="1"/>
          </p:cNvSpPr>
          <p:nvPr>
            <p:ph type="sldNum" sz="quarter" idx="12"/>
          </p:nvPr>
        </p:nvSpPr>
        <p:spPr>
          <a:xfrm>
            <a:off x="11551920" y="6299835"/>
            <a:ext cx="568960" cy="365125"/>
          </a:xfrm>
        </p:spPr>
        <p:txBody>
          <a:bodyPr/>
          <a:lstStyle>
            <a:lvl1pPr algn="ctr">
              <a:defRPr sz="1400">
                <a:solidFill>
                  <a:schemeClr val="bg1"/>
                </a:solidFill>
              </a:defRPr>
            </a:lvl1pPr>
          </a:lstStyle>
          <a:p>
            <a:fld id="{B6D9C768-8413-45FA-BDC7-53DA68035736}" type="slidenum">
              <a:rPr lang="zh-CN" altLang="en-US" smtClean="0"/>
              <a:pPr/>
              <a:t>‹#›</a:t>
            </a:fld>
            <a:endParaRPr lang="zh-CN" altLang="en-US" dirty="0"/>
          </a:p>
        </p:txBody>
      </p:sp>
      <p:sp>
        <p:nvSpPr>
          <p:cNvPr id="7" name="标题 6"/>
          <p:cNvSpPr>
            <a:spLocks noGrp="1"/>
          </p:cNvSpPr>
          <p:nvPr>
            <p:ph type="title"/>
          </p:nvPr>
        </p:nvSpPr>
        <p:spPr>
          <a:xfrm>
            <a:off x="1696720" y="97943"/>
            <a:ext cx="8239760" cy="732155"/>
          </a:xfrm>
        </p:spPr>
        <p:txBody>
          <a:bodyPr>
            <a:normAutofit/>
          </a:bodyPr>
          <a:lstStyle>
            <a:lvl1pPr>
              <a:defRPr sz="3600">
                <a:solidFill>
                  <a:srgbClr val="235EB8"/>
                </a:solidFill>
              </a:defRPr>
            </a:lvl1pPr>
          </a:lstStyle>
          <a:p>
            <a:r>
              <a:rPr lang="zh-CN" altLang="en-US" dirty="0" smtClean="0"/>
              <a:t>单击此处编辑母版标题样式</a:t>
            </a:r>
            <a:endParaRPr lang="zh-CN" altLang="en-US" dirty="0"/>
          </a:p>
        </p:txBody>
      </p:sp>
      <p:sp>
        <p:nvSpPr>
          <p:cNvPr id="9" name="内容占位符 8"/>
          <p:cNvSpPr>
            <a:spLocks noGrp="1"/>
          </p:cNvSpPr>
          <p:nvPr>
            <p:ph sz="quarter" idx="13"/>
          </p:nvPr>
        </p:nvSpPr>
        <p:spPr>
          <a:xfrm>
            <a:off x="782320" y="1016000"/>
            <a:ext cx="10657840" cy="5476560"/>
          </a:xfrm>
        </p:spPr>
        <p:txBody>
          <a:bodyPr/>
          <a:lstStyle>
            <a:lvl1pPr marL="228600" indent="-228600">
              <a:lnSpc>
                <a:spcPct val="120000"/>
              </a:lnSpc>
              <a:buClr>
                <a:srgbClr val="235EB8"/>
              </a:buClr>
              <a:buFont typeface="Wingdings" panose="05000000000000000000" pitchFamily="2" charset="2"/>
              <a:buChar char="n"/>
              <a:defRPr>
                <a:solidFill>
                  <a:schemeClr val="tx1"/>
                </a:solidFill>
              </a:defRPr>
            </a:lvl1pPr>
            <a:lvl2pPr marL="685800" indent="-228600">
              <a:lnSpc>
                <a:spcPct val="120000"/>
              </a:lnSpc>
              <a:buClr>
                <a:srgbClr val="235EB8"/>
              </a:buClr>
              <a:buFont typeface="Wingdings" panose="05000000000000000000" pitchFamily="2" charset="2"/>
              <a:buChar char="u"/>
              <a:defRPr>
                <a:solidFill>
                  <a:schemeClr val="tx1"/>
                </a:solidFill>
              </a:defRPr>
            </a:lvl2pPr>
            <a:lvl3pPr marL="1143000" indent="-228600">
              <a:lnSpc>
                <a:spcPct val="120000"/>
              </a:lnSpc>
              <a:buClr>
                <a:srgbClr val="235EB8"/>
              </a:buClr>
              <a:buFont typeface="Wingdings" panose="05000000000000000000" pitchFamily="2" charset="2"/>
              <a:buChar char="p"/>
              <a:defRPr>
                <a:solidFill>
                  <a:schemeClr val="tx1"/>
                </a:solidFill>
              </a:defRPr>
            </a:lvl3pPr>
            <a:lvl4pPr>
              <a:lnSpc>
                <a:spcPct val="120000"/>
              </a:lnSpc>
              <a:buClr>
                <a:srgbClr val="235EB8"/>
              </a:buClr>
              <a:defRPr>
                <a:solidFill>
                  <a:schemeClr val="tx1"/>
                </a:solidFill>
              </a:defRPr>
            </a:lvl4pPr>
            <a:lvl5pPr>
              <a:lnSpc>
                <a:spcPct val="120000"/>
              </a:lnSpc>
              <a:buClr>
                <a:srgbClr val="235EB8"/>
              </a:buClr>
              <a:defRPr>
                <a:solidFill>
                  <a:schemeClr val="tx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80127621"/>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7CCAE5C-B0AD-4A57-BA27-080E8693E6A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EF1DBFB-5D2A-49A3-8067-C66C8984E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E5D4B2C6-9CCF-40A8-A7E4-66912F7E0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ACCEC5AE-C319-4BFE-BB40-C6D5E22E2C1D}"/>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xmlns="" id="{CB0ACA21-C9D9-48CA-8D60-FE9730941AB1}"/>
              </a:ext>
            </a:extLst>
          </p:cNvPr>
          <p:cNvSpPr>
            <a:spLocks noGrp="1"/>
          </p:cNvSpPr>
          <p:nvPr>
            <p:ph type="ftr" sz="quarter" idx="11"/>
          </p:nvPr>
        </p:nvSpPr>
        <p:spPr/>
        <p:txBody>
          <a:bodyPr/>
          <a:lstStyle/>
          <a:p>
            <a:r>
              <a:rPr lang="zh-CN" altLang="en-US" smtClean="0"/>
              <a:t>第一章 概论</a:t>
            </a:r>
            <a:endParaRPr lang="zh-CN" altLang="en-US"/>
          </a:p>
        </p:txBody>
      </p:sp>
      <p:sp>
        <p:nvSpPr>
          <p:cNvPr id="7" name="灯片编号占位符 6">
            <a:extLst>
              <a:ext uri="{FF2B5EF4-FFF2-40B4-BE49-F238E27FC236}">
                <a16:creationId xmlns:a16="http://schemas.microsoft.com/office/drawing/2014/main" xmlns="" id="{F079D310-7B48-400A-B879-53F542FC046F}"/>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2972873234"/>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527F26E-CA53-4F21-9656-0193659AF2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28355588-3F62-4B6B-9A44-E99FB015B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AF7EDDB-D3AF-4D17-B530-695CCB1B6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6760D030-3B34-4672-B6BA-2F5055277EC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xmlns="" id="{773FE698-F6CE-4867-88F1-42CA9E3EB09E}"/>
              </a:ext>
            </a:extLst>
          </p:cNvPr>
          <p:cNvSpPr>
            <a:spLocks noGrp="1"/>
          </p:cNvSpPr>
          <p:nvPr>
            <p:ph type="ftr" sz="quarter" idx="11"/>
          </p:nvPr>
        </p:nvSpPr>
        <p:spPr/>
        <p:txBody>
          <a:bodyPr/>
          <a:lstStyle/>
          <a:p>
            <a:r>
              <a:rPr lang="zh-CN" altLang="en-US" smtClean="0"/>
              <a:t>第一章 概论</a:t>
            </a:r>
            <a:endParaRPr lang="zh-CN" altLang="en-US"/>
          </a:p>
        </p:txBody>
      </p:sp>
      <p:sp>
        <p:nvSpPr>
          <p:cNvPr id="7" name="灯片编号占位符 6">
            <a:extLst>
              <a:ext uri="{FF2B5EF4-FFF2-40B4-BE49-F238E27FC236}">
                <a16:creationId xmlns:a16="http://schemas.microsoft.com/office/drawing/2014/main" xmlns="" id="{D41A49B5-CF2E-4EC1-A59E-4F6DC7FFF8AF}"/>
              </a:ext>
            </a:extLst>
          </p:cNvPr>
          <p:cNvSpPr>
            <a:spLocks noGrp="1"/>
          </p:cNvSpPr>
          <p:nvPr>
            <p:ph type="sldNum" sz="quarter" idx="12"/>
          </p:nvPr>
        </p:nvSpPr>
        <p:spPr/>
        <p:txBody>
          <a:bodyPr/>
          <a:lstStyle/>
          <a:p>
            <a:fld id="{B6D9C768-8413-45FA-BDC7-53DA68035736}" type="slidenum">
              <a:rPr lang="zh-CN" altLang="en-US" smtClean="0"/>
              <a:t>‹#›</a:t>
            </a:fld>
            <a:endParaRPr lang="zh-CN" altLang="en-US"/>
          </a:p>
        </p:txBody>
      </p:sp>
    </p:spTree>
    <p:extLst>
      <p:ext uri="{BB962C8B-B14F-4D97-AF65-F5344CB8AC3E}">
        <p14:creationId xmlns:p14="http://schemas.microsoft.com/office/powerpoint/2010/main" val="1336260667"/>
      </p:ext>
    </p:extLst>
  </p:cSld>
  <p:clrMapOvr>
    <a:masterClrMapping/>
  </p:clrMapOvr>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E895A2AD-0E84-4541-B5FE-A4F4F2412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60BF11F8-BF27-469A-A78A-1587C5D5F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C018708-E175-48D1-AC20-CC01C8888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rgbClr val="3859CD"/>
                </a:solidFill>
                <a:latin typeface="微软雅黑" panose="020B0503020204020204" pitchFamily="34" charset="-122"/>
                <a:ea typeface="微软雅黑" panose="020B0503020204020204" pitchFamily="34" charset="-122"/>
              </a:defRPr>
            </a:lvl1pPr>
          </a:lstStyle>
          <a:p>
            <a:endParaRPr lang="zh-CN" altLang="en-US"/>
          </a:p>
        </p:txBody>
      </p:sp>
      <p:sp>
        <p:nvSpPr>
          <p:cNvPr id="5" name="页脚占位符 4">
            <a:extLst>
              <a:ext uri="{FF2B5EF4-FFF2-40B4-BE49-F238E27FC236}">
                <a16:creationId xmlns:a16="http://schemas.microsoft.com/office/drawing/2014/main" xmlns="" id="{D650EE11-0B44-4442-BB7A-811319244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3859CD"/>
                </a:solidFill>
                <a:latin typeface="微软雅黑" panose="020B0503020204020204" pitchFamily="34" charset="-122"/>
                <a:ea typeface="微软雅黑" panose="020B0503020204020204" pitchFamily="34" charset="-122"/>
              </a:defRPr>
            </a:lvl1pPr>
          </a:lstStyle>
          <a:p>
            <a:r>
              <a:rPr lang="zh-CN" altLang="en-US" smtClean="0"/>
              <a:t>第一章 概论</a:t>
            </a:r>
            <a:endParaRPr lang="zh-CN" altLang="en-US"/>
          </a:p>
        </p:txBody>
      </p:sp>
      <p:sp>
        <p:nvSpPr>
          <p:cNvPr id="6" name="灯片编号占位符 5">
            <a:extLst>
              <a:ext uri="{FF2B5EF4-FFF2-40B4-BE49-F238E27FC236}">
                <a16:creationId xmlns:a16="http://schemas.microsoft.com/office/drawing/2014/main" xmlns="" id="{AB14C267-CEAD-45E5-8B69-D21EB6181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3859CD"/>
                </a:solidFill>
                <a:latin typeface="微软雅黑" panose="020B0503020204020204" pitchFamily="34" charset="-122"/>
                <a:ea typeface="微软雅黑" panose="020B0503020204020204" pitchFamily="34" charset="-122"/>
              </a:defRPr>
            </a:lvl1pPr>
          </a:lstStyle>
          <a:p>
            <a:fld id="{B6D9C768-8413-45FA-BDC7-53DA68035736}" type="slidenum">
              <a:rPr lang="zh-CN" altLang="en-US" smtClean="0"/>
              <a:pPr/>
              <a:t>‹#›</a:t>
            </a:fld>
            <a:endParaRPr lang="zh-CN" altLang="en-US"/>
          </a:p>
        </p:txBody>
      </p:sp>
    </p:spTree>
    <p:extLst>
      <p:ext uri="{BB962C8B-B14F-4D97-AF65-F5344CB8AC3E}">
        <p14:creationId xmlns:p14="http://schemas.microsoft.com/office/powerpoint/2010/main" val="4203941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Tm="0">
        <p:randomBar dir="vert"/>
      </p:transition>
    </mc:Choice>
    <mc:Fallback xmlns="">
      <p:transition spd="slow" advTm="0">
        <p:randomBar dir="vert"/>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b="1" kern="1200">
          <a:solidFill>
            <a:srgbClr val="3859CD"/>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3859CD"/>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3859CD"/>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3859CD"/>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rgbClr val="3859CD"/>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rgbClr val="3859CD"/>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2" name="直接连接符 6"/>
          <p:cNvCxnSpPr/>
          <p:nvPr userDrawn="1"/>
        </p:nvCxnSpPr>
        <p:spPr>
          <a:xfrm flipV="1">
            <a:off x="406400" y="804657"/>
            <a:ext cx="11094720" cy="1"/>
          </a:xfrm>
          <a:prstGeom prst="line">
            <a:avLst/>
          </a:prstGeom>
          <a:ln w="19050">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a:spLocks/>
          </p:cNvSpPr>
          <p:nvPr userDrawn="1"/>
        </p:nvSpPr>
        <p:spPr bwMode="auto">
          <a:xfrm rot="5400000">
            <a:off x="11450010" y="513391"/>
            <a:ext cx="541580" cy="479999"/>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vert="horz" wrap="square" lIns="91438" tIns="45719" rIns="91438" bIns="45719" numCol="1" anchor="t" anchorCtr="0" compatLnSpc="1">
            <a:prstTxWarp prst="textNoShape">
              <a:avLst/>
            </a:prstTxWarp>
          </a:bodyPr>
          <a:lstStyle/>
          <a:p>
            <a:pPr defTabSz="914377">
              <a:defRPr/>
            </a:pPr>
            <a:endParaRPr lang="zh-CN" altLang="en-US" sz="1900" dirty="0">
              <a:solidFill>
                <a:prstClr val="black"/>
              </a:solidFill>
              <a:latin typeface="Calibri"/>
              <a:ea typeface="宋体" panose="02010600030101010101" pitchFamily="2" charset="-122"/>
            </a:endParaRPr>
          </a:p>
        </p:txBody>
      </p:sp>
      <p:sp>
        <p:nvSpPr>
          <p:cNvPr id="31" name="Slide Number Placeholder 5"/>
          <p:cNvSpPr txBox="1">
            <a:spLocks/>
          </p:cNvSpPr>
          <p:nvPr userDrawn="1"/>
        </p:nvSpPr>
        <p:spPr>
          <a:xfrm>
            <a:off x="11486084" y="614085"/>
            <a:ext cx="480000" cy="304800"/>
          </a:xfrm>
          <a:prstGeom prst="rect">
            <a:avLst/>
          </a:prstGeom>
        </p:spPr>
        <p:txBody>
          <a:bodyPr vert="horz" lIns="91438" tIns="45719" rIns="91438" bIns="45719" rtlCol="0" anchor="ctr"/>
          <a:lstStyle>
            <a:lvl1pPr algn="ctr">
              <a:defRPr sz="12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defTabSz="1219170">
              <a:defRPr/>
            </a:pPr>
            <a:fld id="{857B18ED-D931-45F4-8873-1BEDAB4DC03E}" type="slidenum">
              <a:rPr lang="en-JM" sz="1600" smtClean="0">
                <a:solidFill>
                  <a:prstClr val="white"/>
                </a:solidFill>
              </a:rPr>
              <a:pPr defTabSz="1219170">
                <a:defRPr/>
              </a:pPr>
              <a:t>‹#›</a:t>
            </a:fld>
            <a:endParaRPr lang="en-JM" sz="1600" dirty="0">
              <a:solidFill>
                <a:prstClr val="white"/>
              </a:solidFill>
            </a:endParaRPr>
          </a:p>
        </p:txBody>
      </p:sp>
    </p:spTree>
    <p:extLst>
      <p:ext uri="{BB962C8B-B14F-4D97-AF65-F5344CB8AC3E}">
        <p14:creationId xmlns:p14="http://schemas.microsoft.com/office/powerpoint/2010/main" val="14622810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Lst>
  <p:timing>
    <p:tnLst>
      <p:par>
        <p:cTn id="1" dur="indefinite" restart="never" nodeType="tmRoot"/>
      </p:par>
    </p:tnLst>
  </p:timing>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377" rtl="0" eaLnBrk="1" latinLnBrk="0" hangingPunct="1">
        <a:defRPr sz="1900" kern="1200">
          <a:solidFill>
            <a:schemeClr val="tx1"/>
          </a:solidFill>
          <a:latin typeface="+mn-lt"/>
          <a:ea typeface="+mn-ea"/>
          <a:cs typeface="+mn-cs"/>
        </a:defRPr>
      </a:lvl1pPr>
      <a:lvl2pPr marL="457189" algn="l" defTabSz="914377" rtl="0" eaLnBrk="1" latinLnBrk="0" hangingPunct="1">
        <a:defRPr sz="1900" kern="1200">
          <a:solidFill>
            <a:schemeClr val="tx1"/>
          </a:solidFill>
          <a:latin typeface="+mn-lt"/>
          <a:ea typeface="+mn-ea"/>
          <a:cs typeface="+mn-cs"/>
        </a:defRPr>
      </a:lvl2pPr>
      <a:lvl3pPr marL="914377" algn="l" defTabSz="914377" rtl="0" eaLnBrk="1" latinLnBrk="0" hangingPunct="1">
        <a:defRPr sz="1900" kern="1200">
          <a:solidFill>
            <a:schemeClr val="tx1"/>
          </a:solidFill>
          <a:latin typeface="+mn-lt"/>
          <a:ea typeface="+mn-ea"/>
          <a:cs typeface="+mn-cs"/>
        </a:defRPr>
      </a:lvl3pPr>
      <a:lvl4pPr marL="1371566" algn="l" defTabSz="914377" rtl="0" eaLnBrk="1" latinLnBrk="0" hangingPunct="1">
        <a:defRPr sz="1900" kern="1200">
          <a:solidFill>
            <a:schemeClr val="tx1"/>
          </a:solidFill>
          <a:latin typeface="+mn-lt"/>
          <a:ea typeface="+mn-ea"/>
          <a:cs typeface="+mn-cs"/>
        </a:defRPr>
      </a:lvl4pPr>
      <a:lvl5pPr marL="1828754" algn="l" defTabSz="914377" rtl="0" eaLnBrk="1" latinLnBrk="0" hangingPunct="1">
        <a:defRPr sz="1900" kern="1200">
          <a:solidFill>
            <a:schemeClr val="tx1"/>
          </a:solidFill>
          <a:latin typeface="+mn-lt"/>
          <a:ea typeface="+mn-ea"/>
          <a:cs typeface="+mn-cs"/>
        </a:defRPr>
      </a:lvl5pPr>
      <a:lvl6pPr marL="2285943" algn="l" defTabSz="914377" rtl="0" eaLnBrk="1" latinLnBrk="0" hangingPunct="1">
        <a:defRPr sz="1900" kern="1200">
          <a:solidFill>
            <a:schemeClr val="tx1"/>
          </a:solidFill>
          <a:latin typeface="+mn-lt"/>
          <a:ea typeface="+mn-ea"/>
          <a:cs typeface="+mn-cs"/>
        </a:defRPr>
      </a:lvl6pPr>
      <a:lvl7pPr marL="2743131" algn="l" defTabSz="914377" rtl="0" eaLnBrk="1" latinLnBrk="0" hangingPunct="1">
        <a:defRPr sz="1900" kern="1200">
          <a:solidFill>
            <a:schemeClr val="tx1"/>
          </a:solidFill>
          <a:latin typeface="+mn-lt"/>
          <a:ea typeface="+mn-ea"/>
          <a:cs typeface="+mn-cs"/>
        </a:defRPr>
      </a:lvl7pPr>
      <a:lvl8pPr marL="3200320" algn="l" defTabSz="914377" rtl="0" eaLnBrk="1" latinLnBrk="0" hangingPunct="1">
        <a:defRPr sz="1900" kern="1200">
          <a:solidFill>
            <a:schemeClr val="tx1"/>
          </a:solidFill>
          <a:latin typeface="+mn-lt"/>
          <a:ea typeface="+mn-ea"/>
          <a:cs typeface="+mn-cs"/>
        </a:defRPr>
      </a:lvl8pPr>
      <a:lvl9pPr marL="3657509" algn="l" defTabSz="914377"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7.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slide" Target="slide9.xml"/><Relationship Id="rId7" Type="http://schemas.openxmlformats.org/officeDocument/2006/relationships/slide" Target="slide48.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 Target="slide33.xml"/><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40.xml"/><Relationship Id="rId4" Type="http://schemas.openxmlformats.org/officeDocument/2006/relationships/slide" Target="slide3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8.wmf"/><Relationship Id="rId4"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9.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3.bin"/><Relationship Id="rId5" Type="http://schemas.openxmlformats.org/officeDocument/2006/relationships/image" Target="../media/image10.emf"/><Relationship Id="rId4"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 Target="slide49.xml"/><Relationship Id="rId7"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slide" Target="slide63.xml"/><Relationship Id="rId4" Type="http://schemas.openxmlformats.org/officeDocument/2006/relationships/slide" Target="slide5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12.emf"/><Relationship Id="rId4"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13.emf"/><Relationship Id="rId4" Type="http://schemas.openxmlformats.org/officeDocument/2006/relationships/oleObject" Target="../embeddings/oleObject15.bin"/></Relationships>
</file>

<file path=ppt/slides/_rels/slide5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slide" Target="slide2.x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8.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9.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7" Type="http://schemas.microsoft.com/office/2007/relationships/hdphoto" Target="../media/hdphoto1.wdp"/><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第一章 概论</a:t>
            </a:r>
            <a:endParaRPr lang="zh-CN" altLang="en-US" dirty="0"/>
          </a:p>
        </p:txBody>
      </p:sp>
      <p:sp>
        <p:nvSpPr>
          <p:cNvPr id="3" name="副标题 2"/>
          <p:cNvSpPr>
            <a:spLocks noGrp="1"/>
          </p:cNvSpPr>
          <p:nvPr>
            <p:ph type="subTitle" idx="1"/>
          </p:nvPr>
        </p:nvSpPr>
        <p:spPr/>
        <p:txBody>
          <a:bodyPr>
            <a:normAutofit lnSpcReduction="10000"/>
          </a:bodyPr>
          <a:lstStyle/>
          <a:p>
            <a:pPr algn="r"/>
            <a:r>
              <a:rPr lang="en-US" altLang="zh-CN" dirty="0" smtClean="0"/>
              <a:t>《</a:t>
            </a:r>
            <a:r>
              <a:rPr lang="zh-CN" altLang="en-US" dirty="0" smtClean="0"/>
              <a:t>数字电路设计</a:t>
            </a:r>
            <a:r>
              <a:rPr lang="en-US" altLang="zh-CN" dirty="0" smtClean="0"/>
              <a:t>》</a:t>
            </a:r>
          </a:p>
          <a:p>
            <a:pPr algn="r"/>
            <a:endParaRPr lang="en-US" altLang="zh-CN" dirty="0" smtClean="0"/>
          </a:p>
          <a:p>
            <a:pPr algn="r"/>
            <a:r>
              <a:rPr lang="zh-CN" altLang="en-US" sz="2800" dirty="0" smtClean="0"/>
              <a:t>主讲教师：冯建文</a:t>
            </a:r>
            <a:endParaRPr lang="zh-CN" altLang="en-US" sz="2800" dirty="0"/>
          </a:p>
        </p:txBody>
      </p:sp>
      <p:sp>
        <p:nvSpPr>
          <p:cNvPr id="4" name="灯片编号占位符 3"/>
          <p:cNvSpPr>
            <a:spLocks noGrp="1"/>
          </p:cNvSpPr>
          <p:nvPr>
            <p:ph type="sldNum" sz="quarter" idx="12"/>
          </p:nvPr>
        </p:nvSpPr>
        <p:spPr/>
        <p:txBody>
          <a:bodyPr/>
          <a:lstStyle/>
          <a:p>
            <a:fld id="{B6D9C768-8413-45FA-BDC7-53DA68035736}" type="slidenum">
              <a:rPr lang="zh-CN" altLang="en-US" smtClean="0"/>
              <a:pPr/>
              <a:t>1</a:t>
            </a:fld>
            <a:endParaRPr lang="zh-CN" altLang="en-US"/>
          </a:p>
        </p:txBody>
      </p:sp>
    </p:spTree>
    <p:extLst>
      <p:ext uri="{BB962C8B-B14F-4D97-AF65-F5344CB8AC3E}">
        <p14:creationId xmlns:p14="http://schemas.microsoft.com/office/powerpoint/2010/main" val="428909158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10</a:t>
            </a:fld>
            <a:endParaRPr lang="zh-CN" altLang="en-US"/>
          </a:p>
        </p:txBody>
      </p:sp>
      <p:sp>
        <p:nvSpPr>
          <p:cNvPr id="53" name="文本框 52"/>
          <p:cNvSpPr txBox="1"/>
          <p:nvPr/>
        </p:nvSpPr>
        <p:spPr>
          <a:xfrm>
            <a:off x="565360" y="1079858"/>
            <a:ext cx="10582836" cy="4929939"/>
          </a:xfrm>
          <a:prstGeom prst="rect">
            <a:avLst/>
          </a:prstGeom>
          <a:noFill/>
        </p:spPr>
        <p:txBody>
          <a:bodyPr wrap="square" rtlCol="0">
            <a:spAutoFit/>
          </a:bodyPr>
          <a:lstStyle/>
          <a:p>
            <a:pPr marL="442913" indent="-442913">
              <a:lnSpc>
                <a:spcPct val="12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自然界</a:t>
            </a:r>
            <a:r>
              <a:rPr lang="zh-CN" altLang="en-US" sz="2400" b="1" dirty="0">
                <a:latin typeface="微软雅黑" panose="020B0503020204020204" pitchFamily="34" charset="-122"/>
                <a:ea typeface="微软雅黑" panose="020B0503020204020204" pitchFamily="34" charset="-122"/>
              </a:rPr>
              <a:t>中的物理量分为数字量和模拟量两</a:t>
            </a:r>
            <a:r>
              <a:rPr lang="zh-CN" altLang="en-US" sz="2400" b="1" dirty="0" smtClean="0">
                <a:latin typeface="微软雅黑" panose="020B0503020204020204" pitchFamily="34" charset="-122"/>
                <a:ea typeface="微软雅黑" panose="020B0503020204020204" pitchFamily="34" charset="-122"/>
              </a:rPr>
              <a:t>类</a:t>
            </a:r>
            <a:r>
              <a:rPr lang="zh-CN" altLang="en-US" sz="2400" b="1"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442913" indent="-442913">
              <a:lnSpc>
                <a:spcPct val="12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数字量</a:t>
            </a:r>
            <a:r>
              <a:rPr lang="en-US" altLang="zh-CN"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数字信号：</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900113" lvl="1" indent="-442913">
              <a:lnSpc>
                <a:spcPct val="12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数字量</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指在时间上和数量上都是离散的</a:t>
            </a:r>
            <a:r>
              <a:rPr lang="zh-CN" altLang="en-US" sz="2400" b="1" dirty="0" smtClean="0">
                <a:latin typeface="微软雅黑" panose="020B0503020204020204" pitchFamily="34" charset="-122"/>
                <a:ea typeface="微软雅黑" panose="020B0503020204020204" pitchFamily="34" charset="-122"/>
              </a:rPr>
              <a:t>物理量。</a:t>
            </a:r>
            <a:endParaRPr lang="en-US" altLang="zh-CN" sz="2400" b="1" dirty="0" smtClean="0">
              <a:latin typeface="微软雅黑" panose="020B0503020204020204" pitchFamily="34" charset="-122"/>
              <a:ea typeface="微软雅黑" panose="020B0503020204020204" pitchFamily="34" charset="-122"/>
            </a:endParaRPr>
          </a:p>
          <a:p>
            <a:pPr marL="900113" lvl="1" indent="-442913">
              <a:lnSpc>
                <a:spcPct val="12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数字信号：</a:t>
            </a:r>
            <a:r>
              <a:rPr lang="zh-CN" altLang="en-US" sz="2400" b="1" dirty="0">
                <a:latin typeface="微软雅黑" panose="020B0503020204020204" pitchFamily="34" charset="-122"/>
                <a:ea typeface="微软雅黑" panose="020B0503020204020204" pitchFamily="34" charset="-122"/>
              </a:rPr>
              <a:t>表示数字量的信号；譬如人口数</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00113" lvl="1" indent="-442913">
              <a:lnSpc>
                <a:spcPct val="120000"/>
              </a:lnSpc>
              <a:buClr>
                <a:srgbClr val="235EB8"/>
              </a:buClr>
              <a:buSzPct val="85000"/>
              <a:buFont typeface="Wingdings" panose="05000000000000000000" pitchFamily="2" charset="2"/>
              <a:buChar char="n"/>
            </a:pPr>
            <a:r>
              <a:rPr lang="zh-CN" altLang="en-US" sz="2400" b="1" dirty="0" smtClean="0">
                <a:solidFill>
                  <a:srgbClr val="0000FF"/>
                </a:solidFill>
                <a:latin typeface="微软雅黑" panose="020B0503020204020204" pitchFamily="34" charset="-122"/>
                <a:ea typeface="微软雅黑" panose="020B0503020204020204" pitchFamily="34" charset="-122"/>
              </a:rPr>
              <a:t>表示形式：</a:t>
            </a:r>
            <a:r>
              <a:rPr lang="zh-CN" altLang="en-US" sz="2400" b="1" dirty="0">
                <a:latin typeface="微软雅黑" panose="020B0503020204020204" pitchFamily="34" charset="-122"/>
                <a:ea typeface="微软雅黑" panose="020B0503020204020204" pitchFamily="34" charset="-122"/>
              </a:rPr>
              <a:t>使用电压的</a:t>
            </a:r>
            <a:r>
              <a:rPr lang="zh-CN" altLang="en-US" sz="2400" b="1" dirty="0">
                <a:solidFill>
                  <a:srgbClr val="FF0000"/>
                </a:solidFill>
                <a:latin typeface="微软雅黑" panose="020B0503020204020204" pitchFamily="34" charset="-122"/>
                <a:ea typeface="微软雅黑" panose="020B0503020204020204" pitchFamily="34" charset="-122"/>
              </a:rPr>
              <a:t>高低</a:t>
            </a:r>
            <a:r>
              <a:rPr lang="zh-CN" altLang="en-US" sz="2400" b="1" dirty="0">
                <a:latin typeface="微软雅黑" panose="020B0503020204020204" pitchFamily="34" charset="-122"/>
                <a:ea typeface="微软雅黑" panose="020B0503020204020204" pitchFamily="34" charset="-122"/>
              </a:rPr>
              <a:t>、或</a:t>
            </a:r>
            <a:r>
              <a:rPr lang="zh-CN" altLang="en-US" sz="2400" b="1" dirty="0">
                <a:solidFill>
                  <a:srgbClr val="FF0000"/>
                </a:solidFill>
                <a:latin typeface="微软雅黑" panose="020B0503020204020204" pitchFamily="34" charset="-122"/>
                <a:ea typeface="微软雅黑" panose="020B0503020204020204" pitchFamily="34" charset="-122"/>
              </a:rPr>
              <a:t>脉冲</a:t>
            </a:r>
            <a:r>
              <a:rPr lang="zh-CN" altLang="en-US" sz="2400" b="1" dirty="0">
                <a:latin typeface="微软雅黑" panose="020B0503020204020204" pitchFamily="34" charset="-122"/>
                <a:ea typeface="微软雅黑" panose="020B0503020204020204" pitchFamily="34" charset="-122"/>
              </a:rPr>
              <a:t>形式来表示数字</a:t>
            </a:r>
            <a:r>
              <a:rPr lang="zh-CN" altLang="en-US" sz="2400" b="1" dirty="0" smtClean="0">
                <a:latin typeface="微软雅黑" panose="020B0503020204020204" pitchFamily="34" charset="-122"/>
                <a:ea typeface="微软雅黑" panose="020B0503020204020204" pitchFamily="34" charset="-122"/>
              </a:rPr>
              <a:t>量。</a:t>
            </a:r>
            <a:endParaRPr lang="en-US" altLang="zh-CN" sz="2400" b="1" dirty="0">
              <a:latin typeface="微软雅黑" panose="020B0503020204020204" pitchFamily="34" charset="-122"/>
              <a:ea typeface="微软雅黑" panose="020B0503020204020204" pitchFamily="34" charset="-122"/>
            </a:endParaRPr>
          </a:p>
          <a:p>
            <a:pPr marL="442913" indent="-442913">
              <a:lnSpc>
                <a:spcPct val="12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模拟量</a:t>
            </a:r>
            <a:r>
              <a:rPr lang="en-US" altLang="zh-CN"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模拟信号：</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900113" lvl="1" indent="-442913">
              <a:lnSpc>
                <a:spcPct val="12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模拟量：</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指在时间上或在数值上连续变化的</a:t>
            </a:r>
            <a:r>
              <a:rPr lang="zh-CN" altLang="en-US" sz="2400" b="1" dirty="0" smtClean="0">
                <a:latin typeface="微软雅黑" panose="020B0503020204020204" pitchFamily="34" charset="-122"/>
                <a:ea typeface="微软雅黑" panose="020B0503020204020204" pitchFamily="34" charset="-122"/>
              </a:rPr>
              <a:t>物理量。</a:t>
            </a:r>
            <a:endParaRPr lang="en-US" altLang="zh-CN" sz="2400" b="1" dirty="0" smtClean="0">
              <a:latin typeface="微软雅黑" panose="020B0503020204020204" pitchFamily="34" charset="-122"/>
              <a:ea typeface="微软雅黑" panose="020B0503020204020204" pitchFamily="34" charset="-122"/>
            </a:endParaRPr>
          </a:p>
          <a:p>
            <a:pPr marL="900113" lvl="1" indent="-442913">
              <a:lnSpc>
                <a:spcPct val="12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模拟信号：</a:t>
            </a:r>
            <a:r>
              <a:rPr lang="zh-CN" altLang="en-US" sz="2400" b="1" dirty="0" smtClean="0">
                <a:latin typeface="微软雅黑" panose="020B0503020204020204" pitchFamily="34" charset="-122"/>
                <a:ea typeface="微软雅黑" panose="020B0503020204020204" pitchFamily="34" charset="-122"/>
              </a:rPr>
              <a:t>表示</a:t>
            </a:r>
            <a:r>
              <a:rPr lang="zh-CN" altLang="en-US" sz="2400" b="1" dirty="0">
                <a:latin typeface="微软雅黑" panose="020B0503020204020204" pitchFamily="34" charset="-122"/>
                <a:ea typeface="微软雅黑" panose="020B0503020204020204" pitchFamily="34" charset="-122"/>
              </a:rPr>
              <a:t>模拟量的信号；</a:t>
            </a:r>
            <a:r>
              <a:rPr lang="zh-CN" altLang="en-US" sz="2400" b="1" dirty="0" smtClean="0">
                <a:latin typeface="微软雅黑" panose="020B0503020204020204" pitchFamily="34" charset="-122"/>
                <a:ea typeface="微软雅黑" panose="020B0503020204020204" pitchFamily="34" charset="-122"/>
              </a:rPr>
              <a:t>譬如温度。</a:t>
            </a:r>
            <a:endParaRPr lang="en-US" altLang="zh-CN" sz="2400" b="1" dirty="0" smtClean="0">
              <a:latin typeface="微软雅黑" panose="020B0503020204020204" pitchFamily="34" charset="-122"/>
              <a:ea typeface="微软雅黑" panose="020B0503020204020204" pitchFamily="34" charset="-122"/>
            </a:endParaRPr>
          </a:p>
          <a:p>
            <a:pPr marL="900113" lvl="1" indent="-442913">
              <a:lnSpc>
                <a:spcPct val="120000"/>
              </a:lnSpc>
              <a:buClr>
                <a:srgbClr val="235EB8"/>
              </a:buClr>
              <a:buSzPct val="85000"/>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表示形式</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直接</a:t>
            </a:r>
            <a:r>
              <a:rPr lang="zh-CN" altLang="en-US" sz="2400" b="1" dirty="0">
                <a:latin typeface="微软雅黑" panose="020B0503020204020204" pitchFamily="34" charset="-122"/>
                <a:ea typeface="微软雅黑" panose="020B0503020204020204" pitchFamily="34" charset="-122"/>
              </a:rPr>
              <a:t>使用电压或电流的</a:t>
            </a:r>
            <a:r>
              <a:rPr lang="zh-CN" altLang="en-US" sz="2400" b="1" dirty="0">
                <a:solidFill>
                  <a:srgbClr val="FF0000"/>
                </a:solidFill>
                <a:latin typeface="微软雅黑" panose="020B0503020204020204" pitchFamily="34" charset="-122"/>
                <a:ea typeface="微软雅黑" panose="020B0503020204020204" pitchFamily="34" charset="-122"/>
              </a:rPr>
              <a:t>大小</a:t>
            </a:r>
            <a:r>
              <a:rPr lang="zh-CN" altLang="en-US" sz="2400" b="1" dirty="0">
                <a:latin typeface="微软雅黑" panose="020B0503020204020204" pitchFamily="34" charset="-122"/>
                <a:ea typeface="微软雅黑" panose="020B0503020204020204" pitchFamily="34" charset="-122"/>
              </a:rPr>
              <a:t>表示模拟量</a:t>
            </a:r>
            <a:endParaRPr lang="en-US" altLang="zh-CN" sz="2400" b="1" dirty="0">
              <a:latin typeface="微软雅黑" panose="020B0503020204020204" pitchFamily="34" charset="-122"/>
              <a:ea typeface="微软雅黑" panose="020B0503020204020204" pitchFamily="34" charset="-122"/>
            </a:endParaRPr>
          </a:p>
          <a:p>
            <a:pPr marL="442913" indent="-442913">
              <a:lnSpc>
                <a:spcPct val="12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在</a:t>
            </a:r>
            <a:r>
              <a:rPr lang="zh-CN" altLang="en-US" sz="2400" b="1" dirty="0">
                <a:solidFill>
                  <a:srgbClr val="0000FF"/>
                </a:solidFill>
                <a:latin typeface="微软雅黑" panose="020B0503020204020204" pitchFamily="34" charset="-122"/>
                <a:ea typeface="微软雅黑" panose="020B0503020204020204" pitchFamily="34" charset="-122"/>
              </a:rPr>
              <a:t>电路中</a:t>
            </a:r>
            <a:r>
              <a:rPr lang="zh-CN" altLang="en-US" sz="2400" b="1" dirty="0">
                <a:latin typeface="微软雅黑" panose="020B0503020204020204" pitchFamily="34" charset="-122"/>
                <a:ea typeface="微软雅黑" panose="020B0503020204020204" pitchFamily="34" charset="-122"/>
              </a:rPr>
              <a:t>，无论是数字信号还是模拟信号，</a:t>
            </a:r>
            <a:r>
              <a:rPr lang="zh-CN" altLang="en-US" sz="2400" b="1" dirty="0">
                <a:solidFill>
                  <a:srgbClr val="0000FF"/>
                </a:solidFill>
                <a:latin typeface="微软雅黑" panose="020B0503020204020204" pitchFamily="34" charset="-122"/>
                <a:ea typeface="微软雅黑" panose="020B0503020204020204" pitchFamily="34" charset="-122"/>
              </a:rPr>
              <a:t>都要以电流或者电压的形式表达</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342477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11</a:t>
            </a:fld>
            <a:endParaRPr lang="zh-CN" altLang="en-US"/>
          </a:p>
        </p:txBody>
      </p:sp>
      <p:sp>
        <p:nvSpPr>
          <p:cNvPr id="53" name="文本框 52"/>
          <p:cNvSpPr txBox="1"/>
          <p:nvPr/>
        </p:nvSpPr>
        <p:spPr>
          <a:xfrm>
            <a:off x="775844" y="1088538"/>
            <a:ext cx="10582836" cy="3046988"/>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3200" b="1" dirty="0" smtClean="0">
                <a:solidFill>
                  <a:srgbClr val="C00000"/>
                </a:solidFill>
                <a:latin typeface="微软雅黑" panose="020B0503020204020204" pitchFamily="34" charset="-122"/>
                <a:ea typeface="微软雅黑" panose="020B0503020204020204" pitchFamily="34" charset="-122"/>
              </a:rPr>
              <a:t>1</a:t>
            </a:r>
            <a:r>
              <a:rPr lang="zh-CN" altLang="en-US" sz="3200" b="1" dirty="0" smtClean="0">
                <a:solidFill>
                  <a:srgbClr val="C00000"/>
                </a:solidFill>
                <a:latin typeface="微软雅黑" panose="020B0503020204020204" pitchFamily="34" charset="-122"/>
                <a:ea typeface="微软雅黑" panose="020B0503020204020204" pitchFamily="34" charset="-122"/>
              </a:rPr>
              <a:t>、数字信号</a:t>
            </a:r>
            <a:endParaRPr lang="en-US" altLang="zh-CN" sz="3200" b="1" dirty="0" smtClean="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400" b="1" dirty="0" smtClean="0">
                <a:solidFill>
                  <a:srgbClr val="0000FF"/>
                </a:solidFill>
                <a:latin typeface="微软雅黑" panose="020B0503020204020204" pitchFamily="34" charset="-122"/>
                <a:ea typeface="微软雅黑" panose="020B0503020204020204" pitchFamily="34" charset="-122"/>
              </a:rPr>
              <a:t>表示方法</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solidFill>
                  <a:srgbClr val="0000FF"/>
                </a:solidFill>
                <a:latin typeface="微软雅黑" panose="020B0503020204020204" pitchFamily="34" charset="-122"/>
                <a:ea typeface="微软雅黑" panose="020B0503020204020204" pitchFamily="34" charset="-122"/>
              </a:rPr>
              <a:t>作用时间离散的电压或者电流脉冲信号</a:t>
            </a:r>
            <a:r>
              <a:rPr lang="zh-CN" altLang="en-US" sz="2400" b="1" dirty="0">
                <a:latin typeface="微软雅黑" panose="020B0503020204020204" pitchFamily="34" charset="-122"/>
                <a:ea typeface="微软雅黑" panose="020B0503020204020204" pitchFamily="34" charset="-122"/>
              </a:rPr>
              <a:t>，其波形被赋以特定的数字含义后，用以表示数字量</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应用</a:t>
            </a:r>
            <a:r>
              <a:rPr lang="zh-CN" altLang="en-US" sz="2400" b="1" dirty="0">
                <a:latin typeface="微软雅黑" panose="020B0503020204020204" pitchFamily="34" charset="-122"/>
                <a:ea typeface="微软雅黑" panose="020B0503020204020204" pitchFamily="34" charset="-122"/>
              </a:rPr>
              <a:t>最广泛的是</a:t>
            </a:r>
            <a:r>
              <a:rPr lang="zh-CN" altLang="en-US" sz="2400" b="1" dirty="0">
                <a:solidFill>
                  <a:srgbClr val="FF0000"/>
                </a:solidFill>
                <a:latin typeface="微软雅黑" panose="020B0503020204020204" pitchFamily="34" charset="-122"/>
                <a:ea typeface="微软雅黑" panose="020B0503020204020204" pitchFamily="34" charset="-122"/>
              </a:rPr>
              <a:t>二值数字信号</a:t>
            </a:r>
            <a:r>
              <a:rPr lang="zh-CN" altLang="en-US" sz="2400" b="1" dirty="0">
                <a:latin typeface="微软雅黑" panose="020B0503020204020204" pitchFamily="34" charset="-122"/>
                <a:ea typeface="微软雅黑" panose="020B0503020204020204" pitchFamily="34" charset="-122"/>
              </a:rPr>
              <a:t>，用</a:t>
            </a:r>
            <a:r>
              <a:rPr lang="zh-CN" altLang="en-US" sz="2400" b="1" dirty="0">
                <a:solidFill>
                  <a:srgbClr val="FF0000"/>
                </a:solidFill>
                <a:latin typeface="微软雅黑" panose="020B0503020204020204" pitchFamily="34" charset="-122"/>
                <a:ea typeface="微软雅黑" panose="020B0503020204020204" pitchFamily="34" charset="-122"/>
              </a:rPr>
              <a:t>电平的高低</a:t>
            </a:r>
            <a:r>
              <a:rPr lang="zh-CN" altLang="en-US" sz="2400" b="1" dirty="0">
                <a:latin typeface="微软雅黑" panose="020B0503020204020204" pitchFamily="34" charset="-122"/>
                <a:ea typeface="微软雅黑" panose="020B0503020204020204" pitchFamily="34" charset="-122"/>
              </a:rPr>
              <a:t>或者</a:t>
            </a:r>
            <a:r>
              <a:rPr lang="zh-CN" altLang="en-US" sz="2400" b="1" dirty="0">
                <a:solidFill>
                  <a:srgbClr val="FF0000"/>
                </a:solidFill>
                <a:latin typeface="微软雅黑" panose="020B0503020204020204" pitchFamily="34" charset="-122"/>
                <a:ea typeface="微软雅黑" panose="020B0503020204020204" pitchFamily="34" charset="-122"/>
              </a:rPr>
              <a:t>脉冲的有无</a:t>
            </a:r>
            <a:r>
              <a:rPr lang="zh-CN" altLang="en-US" sz="2400" b="1" dirty="0">
                <a:latin typeface="微软雅黑" panose="020B0503020204020204" pitchFamily="34" charset="-122"/>
                <a:ea typeface="微软雅黑" panose="020B0503020204020204" pitchFamily="34" charset="-122"/>
              </a:rPr>
              <a:t>表示“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两个数字</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txBox="1">
            <a:spLocks/>
          </p:cNvSpPr>
          <p:nvPr/>
        </p:nvSpPr>
        <p:spPr>
          <a:xfrm>
            <a:off x="2187687" y="97943"/>
            <a:ext cx="5772972" cy="7321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235EB8"/>
                </a:solidFill>
                <a:latin typeface="微软雅黑" panose="020B0503020204020204" pitchFamily="34" charset="-122"/>
                <a:ea typeface="微软雅黑" panose="020B0503020204020204" pitchFamily="34" charset="-122"/>
                <a:cs typeface="+mj-cs"/>
              </a:defRPr>
            </a:lvl1p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05433590"/>
              </p:ext>
            </p:extLst>
          </p:nvPr>
        </p:nvGraphicFramePr>
        <p:xfrm>
          <a:off x="5325244" y="3620351"/>
          <a:ext cx="5718833" cy="2931278"/>
        </p:xfrm>
        <a:graphic>
          <a:graphicData uri="http://schemas.openxmlformats.org/presentationml/2006/ole">
            <mc:AlternateContent xmlns:mc="http://schemas.openxmlformats.org/markup-compatibility/2006">
              <mc:Choice xmlns:v="urn:schemas-microsoft-com:vml" Requires="v">
                <p:oleObj spid="_x0000_s21528" r:id="rId4" imgW="2976595" imgH="1517400" progId="Visio.Drawing.11">
                  <p:embed/>
                </p:oleObj>
              </mc:Choice>
              <mc:Fallback>
                <p:oleObj r:id="rId4" imgW="2976595" imgH="1517400" progId="Visio.Drawing.11">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5244" y="3620351"/>
                        <a:ext cx="5718833" cy="2931278"/>
                      </a:xfrm>
                      <a:prstGeom prst="rect">
                        <a:avLst/>
                      </a:prstGeom>
                      <a:solidFill>
                        <a:srgbClr val="DAE3F3"/>
                      </a:solidFill>
                      <a:ln>
                        <a:noFill/>
                      </a:ln>
                    </p:spPr>
                  </p:pic>
                </p:oleObj>
              </mc:Fallback>
            </mc:AlternateContent>
          </a:graphicData>
        </a:graphic>
      </p:graphicFrame>
    </p:spTree>
    <p:extLst>
      <p:ext uri="{BB962C8B-B14F-4D97-AF65-F5344CB8AC3E}">
        <p14:creationId xmlns:p14="http://schemas.microsoft.com/office/powerpoint/2010/main" val="155146723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12</a:t>
            </a:fld>
            <a:endParaRPr lang="zh-CN" altLang="en-US"/>
          </a:p>
        </p:txBody>
      </p:sp>
      <p:sp>
        <p:nvSpPr>
          <p:cNvPr id="4" name="Rectangle 2"/>
          <p:cNvSpPr>
            <a:spLocks noChangeArrowheads="1"/>
          </p:cNvSpPr>
          <p:nvPr/>
        </p:nvSpPr>
        <p:spPr bwMode="auto">
          <a:xfrm flipV="1">
            <a:off x="6588419" y="2912360"/>
            <a:ext cx="19060858" cy="6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30285803"/>
              </p:ext>
            </p:extLst>
          </p:nvPr>
        </p:nvGraphicFramePr>
        <p:xfrm>
          <a:off x="5168766" y="1027884"/>
          <a:ext cx="6953088" cy="3565686"/>
        </p:xfrm>
        <a:graphic>
          <a:graphicData uri="http://schemas.openxmlformats.org/presentationml/2006/ole">
            <mc:AlternateContent xmlns:mc="http://schemas.openxmlformats.org/markup-compatibility/2006">
              <mc:Choice xmlns:v="urn:schemas-microsoft-com:vml" Requires="v">
                <p:oleObj spid="_x0000_s1342" r:id="rId4" imgW="2976595" imgH="1517400" progId="Visio.Drawing.11">
                  <p:embed/>
                </p:oleObj>
              </mc:Choice>
              <mc:Fallback>
                <p:oleObj r:id="rId4" imgW="2976595" imgH="15174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8766" y="1027884"/>
                        <a:ext cx="6953088" cy="3565686"/>
                      </a:xfrm>
                      <a:prstGeom prst="rect">
                        <a:avLst/>
                      </a:prstGeom>
                      <a:solidFill>
                        <a:schemeClr val="accent1">
                          <a:lumMod val="20000"/>
                          <a:lumOff val="80000"/>
                        </a:schemeClr>
                      </a:solidFill>
                    </p:spPr>
                  </p:pic>
                </p:oleObj>
              </mc:Fallback>
            </mc:AlternateContent>
          </a:graphicData>
        </a:graphic>
      </p:graphicFrame>
      <p:sp>
        <p:nvSpPr>
          <p:cNvPr id="6" name="文本框 5"/>
          <p:cNvSpPr txBox="1"/>
          <p:nvPr/>
        </p:nvSpPr>
        <p:spPr>
          <a:xfrm>
            <a:off x="318398" y="1102567"/>
            <a:ext cx="4850368" cy="3046988"/>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v1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v2</a:t>
            </a:r>
            <a:r>
              <a:rPr lang="zh-CN" altLang="en-US" sz="2400" b="1" dirty="0">
                <a:latin typeface="微软雅黑" panose="020B0503020204020204" pitchFamily="34" charset="-122"/>
                <a:ea typeface="微软雅黑" panose="020B0503020204020204" pitchFamily="34" charset="-122"/>
              </a:rPr>
              <a:t>和</a:t>
            </a:r>
            <a:r>
              <a:rPr lang="en-US" altLang="zh-CN" sz="2400" b="1" dirty="0" smtClean="0">
                <a:latin typeface="微软雅黑" panose="020B0503020204020204" pitchFamily="34" charset="-122"/>
                <a:ea typeface="微软雅黑" panose="020B0503020204020204" pitchFamily="34" charset="-122"/>
              </a:rPr>
              <a:t>v3</a:t>
            </a:r>
            <a:r>
              <a:rPr lang="zh-CN" altLang="en-US" sz="2400" b="1" dirty="0" smtClean="0">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二</a:t>
            </a:r>
            <a:r>
              <a:rPr lang="zh-CN" altLang="en-US" sz="2400" b="1" dirty="0">
                <a:solidFill>
                  <a:srgbClr val="FF0000"/>
                </a:solidFill>
                <a:latin typeface="微软雅黑" panose="020B0503020204020204" pitchFamily="34" charset="-122"/>
                <a:ea typeface="微软雅黑" panose="020B0503020204020204" pitchFamily="34" charset="-122"/>
              </a:rPr>
              <a:t>值</a:t>
            </a:r>
            <a:r>
              <a:rPr lang="zh-CN" altLang="en-US" sz="2400" b="1" dirty="0" smtClean="0">
                <a:solidFill>
                  <a:srgbClr val="FF0000"/>
                </a:solidFill>
                <a:latin typeface="微软雅黑" panose="020B0503020204020204" pitchFamily="34" charset="-122"/>
                <a:ea typeface="微软雅黑" panose="020B0503020204020204" pitchFamily="34" charset="-122"/>
              </a:rPr>
              <a:t>数字信号</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en-US" altLang="zh-CN" sz="2400" b="1" dirty="0">
                <a:solidFill>
                  <a:srgbClr val="0000FF"/>
                </a:solidFill>
                <a:latin typeface="微软雅黑" panose="020B0503020204020204" pitchFamily="34" charset="-122"/>
                <a:ea typeface="微软雅黑" panose="020B0503020204020204" pitchFamily="34" charset="-122"/>
              </a:rPr>
              <a:t>v1</a:t>
            </a:r>
            <a:r>
              <a:rPr lang="zh-CN" altLang="en-US" sz="2400" b="1" dirty="0">
                <a:solidFill>
                  <a:srgbClr val="0000FF"/>
                </a:solidFill>
                <a:latin typeface="微软雅黑" panose="020B0503020204020204" pitchFamily="34" charset="-122"/>
                <a:ea typeface="微软雅黑" panose="020B0503020204020204" pitchFamily="34" charset="-122"/>
              </a:rPr>
              <a:t>：电平型编码</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：高电平</a:t>
            </a:r>
            <a:endParaRPr lang="en-US" altLang="zh-CN" sz="2000" b="1" dirty="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：低电平</a:t>
            </a:r>
            <a:endParaRPr lang="en-US" altLang="zh-CN" sz="2000" b="1" dirty="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不归零制（</a:t>
            </a:r>
            <a:r>
              <a:rPr lang="en-US" altLang="zh-CN" sz="2000" b="1" dirty="0">
                <a:latin typeface="微软雅黑" panose="020B0503020204020204" pitchFamily="34" charset="-122"/>
                <a:ea typeface="微软雅黑" panose="020B0503020204020204" pitchFamily="34" charset="-122"/>
              </a:rPr>
              <a:t>NRZ</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Non-Return-to-Zero</a:t>
            </a:r>
            <a:r>
              <a:rPr lang="zh-CN" altLang="en-US" sz="2000" b="1" dirty="0">
                <a:latin typeface="微软雅黑" panose="020B0503020204020204" pitchFamily="34" charset="-122"/>
                <a:ea typeface="微软雅黑" panose="020B0503020204020204" pitchFamily="34" charset="-122"/>
              </a:rPr>
              <a:t>）</a:t>
            </a:r>
          </a:p>
        </p:txBody>
      </p:sp>
      <p:sp>
        <p:nvSpPr>
          <p:cNvPr id="7" name="文本框 6"/>
          <p:cNvSpPr txBox="1"/>
          <p:nvPr/>
        </p:nvSpPr>
        <p:spPr>
          <a:xfrm>
            <a:off x="425986" y="4518887"/>
            <a:ext cx="10566065" cy="1569660"/>
          </a:xfrm>
          <a:prstGeom prst="rect">
            <a:avLst/>
          </a:prstGeom>
          <a:noFill/>
        </p:spPr>
        <p:txBody>
          <a:bodyPr wrap="square" rtlCol="0">
            <a:spAutoFit/>
          </a:bodyPr>
          <a:lstStyle/>
          <a:p>
            <a:pPr marL="452438" lvl="1" indent="-269875">
              <a:lnSpc>
                <a:spcPct val="150000"/>
              </a:lnSpc>
              <a:buClr>
                <a:srgbClr val="235EB8"/>
              </a:buClr>
              <a:buSzPct val="85000"/>
              <a:buFont typeface="Wingdings" panose="05000000000000000000" pitchFamily="2" charset="2"/>
              <a:buChar char="n"/>
            </a:pPr>
            <a:r>
              <a:rPr lang="en-US" altLang="zh-CN" sz="2400" b="1" dirty="0">
                <a:solidFill>
                  <a:srgbClr val="0000FF"/>
                </a:solidFill>
                <a:latin typeface="微软雅黑" panose="020B0503020204020204" pitchFamily="34" charset="-122"/>
                <a:ea typeface="微软雅黑" panose="020B0503020204020204" pitchFamily="34" charset="-122"/>
              </a:rPr>
              <a:t>v2</a:t>
            </a:r>
            <a:r>
              <a:rPr lang="zh-CN" altLang="en-US" sz="2400" b="1" dirty="0">
                <a:solidFill>
                  <a:srgbClr val="0000FF"/>
                </a:solidFill>
                <a:latin typeface="微软雅黑" panose="020B0503020204020204" pitchFamily="34" charset="-122"/>
                <a:ea typeface="微软雅黑" panose="020B0503020204020204" pitchFamily="34" charset="-122"/>
              </a:rPr>
              <a:t>：脉冲型编码</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：有脉冲；“</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：无脉冲。</a:t>
            </a:r>
            <a:endParaRPr lang="en-US" altLang="zh-CN" sz="2000" b="1" dirty="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归零制（</a:t>
            </a:r>
            <a:r>
              <a:rPr lang="en-US" altLang="zh-CN" sz="2000" b="1" dirty="0" smtClean="0">
                <a:latin typeface="微软雅黑" panose="020B0503020204020204" pitchFamily="34" charset="-122"/>
                <a:ea typeface="微软雅黑" panose="020B0503020204020204" pitchFamily="34" charset="-122"/>
              </a:rPr>
              <a:t>RZ</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”的位周期中间要归零</a:t>
            </a:r>
          </a:p>
        </p:txBody>
      </p:sp>
      <p:sp>
        <p:nvSpPr>
          <p:cNvPr id="8" name="页脚占位符 7"/>
          <p:cNvSpPr>
            <a:spLocks noGrp="1"/>
          </p:cNvSpPr>
          <p:nvPr>
            <p:ph type="ftr" sz="quarter" idx="11"/>
          </p:nvPr>
        </p:nvSpPr>
        <p:spPr/>
        <p:txBody>
          <a:bodyPr/>
          <a:lstStyle/>
          <a:p>
            <a:r>
              <a:rPr lang="zh-CN" altLang="en-US" smtClean="0"/>
              <a:t>第一章 概论</a:t>
            </a:r>
            <a:endParaRPr lang="zh-CN" altLang="en-US" dirty="0"/>
          </a:p>
        </p:txBody>
      </p:sp>
      <p:sp>
        <p:nvSpPr>
          <p:cNvPr id="14" name="平行四边形 13"/>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849203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13</a:t>
            </a:fld>
            <a:endParaRPr lang="zh-CN" altLang="en-US"/>
          </a:p>
        </p:txBody>
      </p:sp>
      <p:sp>
        <p:nvSpPr>
          <p:cNvPr id="4" name="Rectangle 2"/>
          <p:cNvSpPr>
            <a:spLocks noChangeArrowheads="1"/>
          </p:cNvSpPr>
          <p:nvPr/>
        </p:nvSpPr>
        <p:spPr bwMode="auto">
          <a:xfrm flipV="1">
            <a:off x="6588419" y="2912360"/>
            <a:ext cx="19060858" cy="6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11498048"/>
              </p:ext>
            </p:extLst>
          </p:nvPr>
        </p:nvGraphicFramePr>
        <p:xfrm>
          <a:off x="5168766" y="1027884"/>
          <a:ext cx="6953088" cy="3565686"/>
        </p:xfrm>
        <a:graphic>
          <a:graphicData uri="http://schemas.openxmlformats.org/presentationml/2006/ole">
            <mc:AlternateContent xmlns:mc="http://schemas.openxmlformats.org/markup-compatibility/2006">
              <mc:Choice xmlns:v="urn:schemas-microsoft-com:vml" Requires="v">
                <p:oleObj spid="_x0000_s22551" r:id="rId4" imgW="2976595" imgH="1517400" progId="Visio.Drawing.11">
                  <p:embed/>
                </p:oleObj>
              </mc:Choice>
              <mc:Fallback>
                <p:oleObj r:id="rId4" imgW="2976595" imgH="15174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8766" y="1027884"/>
                        <a:ext cx="6953088" cy="3565686"/>
                      </a:xfrm>
                      <a:prstGeom prst="rect">
                        <a:avLst/>
                      </a:prstGeom>
                      <a:solidFill>
                        <a:schemeClr val="accent1">
                          <a:lumMod val="20000"/>
                          <a:lumOff val="80000"/>
                        </a:schemeClr>
                      </a:solidFill>
                    </p:spPr>
                  </p:pic>
                </p:oleObj>
              </mc:Fallback>
            </mc:AlternateContent>
          </a:graphicData>
        </a:graphic>
      </p:graphicFrame>
      <p:sp>
        <p:nvSpPr>
          <p:cNvPr id="6" name="文本框 5"/>
          <p:cNvSpPr txBox="1"/>
          <p:nvPr/>
        </p:nvSpPr>
        <p:spPr>
          <a:xfrm>
            <a:off x="318398" y="1102567"/>
            <a:ext cx="4850368" cy="2123658"/>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v1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v2</a:t>
            </a:r>
            <a:r>
              <a:rPr lang="zh-CN" altLang="en-US" sz="2400" b="1" dirty="0">
                <a:latin typeface="微软雅黑" panose="020B0503020204020204" pitchFamily="34" charset="-122"/>
                <a:ea typeface="微软雅黑" panose="020B0503020204020204" pitchFamily="34" charset="-122"/>
              </a:rPr>
              <a:t>和</a:t>
            </a:r>
            <a:r>
              <a:rPr lang="en-US" altLang="zh-CN" sz="2400" b="1" dirty="0" smtClean="0">
                <a:latin typeface="微软雅黑" panose="020B0503020204020204" pitchFamily="34" charset="-122"/>
                <a:ea typeface="微软雅黑" panose="020B0503020204020204" pitchFamily="34" charset="-122"/>
              </a:rPr>
              <a:t>v3</a:t>
            </a:r>
            <a:r>
              <a:rPr lang="zh-CN" altLang="en-US" sz="2400" b="1" dirty="0" smtClean="0">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二</a:t>
            </a:r>
            <a:r>
              <a:rPr lang="zh-CN" altLang="en-US" sz="2400" b="1" dirty="0">
                <a:solidFill>
                  <a:srgbClr val="FF0000"/>
                </a:solidFill>
                <a:latin typeface="微软雅黑" panose="020B0503020204020204" pitchFamily="34" charset="-122"/>
                <a:ea typeface="微软雅黑" panose="020B0503020204020204" pitchFamily="34" charset="-122"/>
              </a:rPr>
              <a:t>值</a:t>
            </a:r>
            <a:r>
              <a:rPr lang="zh-CN" altLang="en-US" sz="2400" b="1" dirty="0" smtClean="0">
                <a:solidFill>
                  <a:srgbClr val="FF0000"/>
                </a:solidFill>
                <a:latin typeface="微软雅黑" panose="020B0503020204020204" pitchFamily="34" charset="-122"/>
                <a:ea typeface="微软雅黑" panose="020B0503020204020204" pitchFamily="34" charset="-122"/>
              </a:rPr>
              <a:t>数字信号</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en-US" altLang="zh-CN" sz="2400" b="1" dirty="0">
                <a:solidFill>
                  <a:srgbClr val="0000FF"/>
                </a:solidFill>
                <a:latin typeface="微软雅黑" panose="020B0503020204020204" pitchFamily="34" charset="-122"/>
                <a:ea typeface="微软雅黑" panose="020B0503020204020204" pitchFamily="34" charset="-122"/>
              </a:rPr>
              <a:t>v3</a:t>
            </a:r>
            <a:r>
              <a:rPr lang="zh-CN" altLang="en-US" sz="2400" b="1" dirty="0">
                <a:solidFill>
                  <a:srgbClr val="0000FF"/>
                </a:solidFill>
                <a:latin typeface="微软雅黑" panose="020B0503020204020204" pitchFamily="34" charset="-122"/>
                <a:ea typeface="微软雅黑" panose="020B0503020204020204" pitchFamily="34" charset="-122"/>
              </a:rPr>
              <a:t>：双相码，曼彻斯特</a:t>
            </a:r>
            <a:r>
              <a:rPr lang="en-US" altLang="zh-CN" sz="2400" b="1" dirty="0">
                <a:solidFill>
                  <a:srgbClr val="0000FF"/>
                </a:solidFill>
                <a:latin typeface="微软雅黑" panose="020B0503020204020204" pitchFamily="34" charset="-122"/>
                <a:ea typeface="微软雅黑" panose="020B0503020204020204" pitchFamily="34" charset="-122"/>
              </a:rPr>
              <a:t>II</a:t>
            </a:r>
            <a:r>
              <a:rPr lang="zh-CN" altLang="en-US" sz="2400" b="1" dirty="0">
                <a:solidFill>
                  <a:srgbClr val="0000FF"/>
                </a:solidFill>
                <a:latin typeface="微软雅黑" panose="020B0503020204020204" pitchFamily="34" charset="-122"/>
                <a:ea typeface="微软雅黑" panose="020B0503020204020204" pitchFamily="34" charset="-122"/>
              </a:rPr>
              <a:t>型码</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：高电平→低电平跳变</a:t>
            </a:r>
            <a:endParaRPr lang="en-US" altLang="zh-CN" sz="2000" b="1" dirty="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：低电平→高电平跳变</a:t>
            </a:r>
          </a:p>
        </p:txBody>
      </p:sp>
      <p:sp>
        <p:nvSpPr>
          <p:cNvPr id="7" name="文本框 6"/>
          <p:cNvSpPr txBox="1"/>
          <p:nvPr/>
        </p:nvSpPr>
        <p:spPr>
          <a:xfrm>
            <a:off x="474876" y="4104991"/>
            <a:ext cx="10931061" cy="2308324"/>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特点：</a:t>
            </a:r>
            <a:endParaRPr lang="en-US" altLang="zh-CN" sz="2400" b="1" dirty="0" smtClean="0">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①无论</a:t>
            </a:r>
            <a:r>
              <a:rPr lang="zh-CN" altLang="en-US" sz="2400" b="1" dirty="0">
                <a:latin typeface="微软雅黑" panose="020B0503020204020204" pitchFamily="34" charset="-122"/>
                <a:ea typeface="微软雅黑" panose="020B0503020204020204" pitchFamily="34" charset="-122"/>
              </a:rPr>
              <a:t>是“</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编码还是“</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编码，在位周期的中点处均会翻转；</a:t>
            </a:r>
            <a:endParaRPr lang="en-US" altLang="zh-CN" sz="2400" b="1" dirty="0">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②</a:t>
            </a:r>
            <a:r>
              <a:rPr lang="en-US" altLang="zh-CN" sz="2400" b="1" dirty="0" smtClean="0">
                <a:latin typeface="微软雅黑" panose="020B0503020204020204" pitchFamily="34" charset="-122"/>
                <a:ea typeface="微软雅黑" panose="020B0503020204020204" pitchFamily="34" charset="-122"/>
              </a:rPr>
              <a:t>0/1</a:t>
            </a:r>
            <a:r>
              <a:rPr lang="zh-CN" altLang="en-US" sz="2400" b="1" dirty="0" smtClean="0">
                <a:latin typeface="微软雅黑" panose="020B0503020204020204" pitchFamily="34" charset="-122"/>
                <a:ea typeface="微软雅黑" panose="020B0503020204020204" pitchFamily="34" charset="-122"/>
              </a:rPr>
              <a:t>编码的跳</a:t>
            </a:r>
            <a:r>
              <a:rPr lang="zh-CN" altLang="en-US" sz="2400" b="1" dirty="0">
                <a:latin typeface="微软雅黑" panose="020B0503020204020204" pitchFamily="34" charset="-122"/>
                <a:ea typeface="微软雅黑" panose="020B0503020204020204" pitchFamily="34" charset="-122"/>
              </a:rPr>
              <a:t>变既可以当作时钟信号，也可以当作数据信号</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③具有</a:t>
            </a:r>
            <a:r>
              <a:rPr lang="zh-CN" altLang="en-US" sz="2400" b="1" dirty="0">
                <a:latin typeface="微软雅黑" panose="020B0503020204020204" pitchFamily="34" charset="-122"/>
                <a:ea typeface="微软雅黑" panose="020B0503020204020204" pitchFamily="34" charset="-122"/>
              </a:rPr>
              <a:t>自同步能力和良好的抗干扰性能，广泛应用于网络传输与通信系统中</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8" name="页脚占位符 7"/>
          <p:cNvSpPr>
            <a:spLocks noGrp="1"/>
          </p:cNvSpPr>
          <p:nvPr>
            <p:ph type="ftr" sz="quarter" idx="11"/>
          </p:nvPr>
        </p:nvSpPr>
        <p:spPr/>
        <p:txBody>
          <a:bodyPr/>
          <a:lstStyle/>
          <a:p>
            <a:r>
              <a:rPr lang="zh-CN" altLang="en-US" smtClean="0"/>
              <a:t>第一章 概论</a:t>
            </a:r>
            <a:endParaRPr lang="zh-CN" altLang="en-US" dirty="0"/>
          </a:p>
        </p:txBody>
      </p:sp>
      <p:sp>
        <p:nvSpPr>
          <p:cNvPr id="14" name="平行四边形 13"/>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804687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14</a:t>
            </a:fld>
            <a:endParaRPr lang="zh-CN" altLang="en-US"/>
          </a:p>
        </p:txBody>
      </p:sp>
      <p:sp>
        <p:nvSpPr>
          <p:cNvPr id="4" name="Rectangle 2"/>
          <p:cNvSpPr>
            <a:spLocks noChangeArrowheads="1"/>
          </p:cNvSpPr>
          <p:nvPr/>
        </p:nvSpPr>
        <p:spPr bwMode="auto">
          <a:xfrm flipV="1">
            <a:off x="6588419" y="2912360"/>
            <a:ext cx="19060858" cy="6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08066975"/>
              </p:ext>
            </p:extLst>
          </p:nvPr>
        </p:nvGraphicFramePr>
        <p:xfrm>
          <a:off x="5168766" y="1027884"/>
          <a:ext cx="6953088" cy="3565686"/>
        </p:xfrm>
        <a:graphic>
          <a:graphicData uri="http://schemas.openxmlformats.org/presentationml/2006/ole">
            <mc:AlternateContent xmlns:mc="http://schemas.openxmlformats.org/markup-compatibility/2006">
              <mc:Choice xmlns:v="urn:schemas-microsoft-com:vml" Requires="v">
                <p:oleObj spid="_x0000_s23575" r:id="rId4" imgW="2976595" imgH="1517400" progId="Visio.Drawing.11">
                  <p:embed/>
                </p:oleObj>
              </mc:Choice>
              <mc:Fallback>
                <p:oleObj r:id="rId4" imgW="2976595" imgH="151740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8766" y="1027884"/>
                        <a:ext cx="6953088" cy="3565686"/>
                      </a:xfrm>
                      <a:prstGeom prst="rect">
                        <a:avLst/>
                      </a:prstGeom>
                      <a:solidFill>
                        <a:schemeClr val="accent1">
                          <a:lumMod val="20000"/>
                          <a:lumOff val="80000"/>
                        </a:schemeClr>
                      </a:solidFill>
                    </p:spPr>
                  </p:pic>
                </p:oleObj>
              </mc:Fallback>
            </mc:AlternateContent>
          </a:graphicData>
        </a:graphic>
      </p:graphicFrame>
      <p:sp>
        <p:nvSpPr>
          <p:cNvPr id="6" name="文本框 5"/>
          <p:cNvSpPr txBox="1"/>
          <p:nvPr/>
        </p:nvSpPr>
        <p:spPr>
          <a:xfrm>
            <a:off x="318398" y="1102567"/>
            <a:ext cx="4850368" cy="3693319"/>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v4</a:t>
            </a:r>
            <a:r>
              <a:rPr lang="zh-CN" altLang="en-US" sz="2400" b="1" dirty="0" smtClean="0">
                <a:solidFill>
                  <a:srgbClr val="FF0000"/>
                </a:solidFill>
                <a:latin typeface="微软雅黑" panose="020B0503020204020204" pitchFamily="34" charset="-122"/>
                <a:ea typeface="微软雅黑" panose="020B0503020204020204" pitchFamily="34" charset="-122"/>
              </a:rPr>
              <a:t>：多值逻辑编码</a:t>
            </a: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MVL</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Multi-valued Logic</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en-US" altLang="zh-CN" sz="2400" b="1" dirty="0" smtClean="0">
                <a:solidFill>
                  <a:srgbClr val="0000FF"/>
                </a:solidFill>
                <a:latin typeface="微软雅黑" panose="020B0503020204020204" pitchFamily="34" charset="-122"/>
                <a:ea typeface="微软雅黑" panose="020B0503020204020204" pitchFamily="34" charset="-122"/>
              </a:rPr>
              <a:t>v4</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四电平</a:t>
            </a:r>
            <a:r>
              <a:rPr lang="zh-CN" altLang="en-US" sz="2400" b="1" dirty="0" smtClean="0">
                <a:solidFill>
                  <a:srgbClr val="0000FF"/>
                </a:solidFill>
                <a:latin typeface="微软雅黑" panose="020B0503020204020204" pitchFamily="34" charset="-122"/>
                <a:ea typeface="微软雅黑" panose="020B0503020204020204" pitchFamily="34" charset="-122"/>
              </a:rPr>
              <a:t>数字信号</a:t>
            </a:r>
            <a:endParaRPr lang="en-US" altLang="zh-CN" sz="2400" b="1" dirty="0">
              <a:solidFill>
                <a:srgbClr val="0000FF"/>
              </a:solidFill>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11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最高</a:t>
            </a:r>
            <a:r>
              <a:rPr lang="zh-CN" altLang="en-US" sz="2000" b="1" dirty="0" smtClean="0">
                <a:latin typeface="微软雅黑" panose="020B0503020204020204" pitchFamily="34" charset="-122"/>
                <a:ea typeface="微软雅黑" panose="020B0503020204020204" pitchFamily="34" charset="-122"/>
              </a:rPr>
              <a:t>电平</a:t>
            </a:r>
            <a:endParaRPr lang="en-US" altLang="zh-CN" sz="2000" b="1" dirty="0" smtClean="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次高</a:t>
            </a:r>
            <a:r>
              <a:rPr lang="zh-CN" altLang="en-US" sz="2000" b="1" dirty="0" smtClean="0">
                <a:latin typeface="微软雅黑" panose="020B0503020204020204" pitchFamily="34" charset="-122"/>
                <a:ea typeface="微软雅黑" panose="020B0503020204020204" pitchFamily="34" charset="-122"/>
              </a:rPr>
              <a:t>电平</a:t>
            </a:r>
            <a:endParaRPr lang="en-US" altLang="zh-CN" sz="2000" b="1" dirty="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01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较低</a:t>
            </a:r>
            <a:r>
              <a:rPr lang="zh-CN" altLang="en-US" sz="2000" b="1" dirty="0" smtClean="0">
                <a:latin typeface="微软雅黑" panose="020B0503020204020204" pitchFamily="34" charset="-122"/>
                <a:ea typeface="微软雅黑" panose="020B0503020204020204" pitchFamily="34" charset="-122"/>
              </a:rPr>
              <a:t>电平</a:t>
            </a:r>
            <a:endParaRPr lang="en-US" altLang="zh-CN" sz="2000" b="1" dirty="0" smtClean="0">
              <a:latin typeface="微软雅黑" panose="020B0503020204020204" pitchFamily="34" charset="-122"/>
              <a:ea typeface="微软雅黑" panose="020B0503020204020204" pitchFamily="34" charset="-122"/>
            </a:endParaRPr>
          </a:p>
          <a:p>
            <a:pPr marL="895350" lvl="2" indent="-3556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00</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最低电平</a:t>
            </a:r>
            <a:endParaRPr lang="en-US" altLang="zh-CN" sz="2000" b="1" dirty="0" smtClean="0">
              <a:latin typeface="微软雅黑" panose="020B0503020204020204" pitchFamily="34" charset="-122"/>
              <a:ea typeface="微软雅黑" panose="020B0503020204020204" pitchFamily="34" charset="-122"/>
            </a:endParaRPr>
          </a:p>
        </p:txBody>
      </p:sp>
      <p:sp>
        <p:nvSpPr>
          <p:cNvPr id="7" name="文本框 6"/>
          <p:cNvSpPr txBox="1"/>
          <p:nvPr/>
        </p:nvSpPr>
        <p:spPr>
          <a:xfrm>
            <a:off x="474874" y="4692132"/>
            <a:ext cx="10931061" cy="1754326"/>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MVL</a:t>
            </a:r>
            <a:r>
              <a:rPr lang="zh-CN" altLang="en-US" sz="2400" b="1" dirty="0">
                <a:latin typeface="微软雅黑" panose="020B0503020204020204" pitchFamily="34" charset="-122"/>
                <a:ea typeface="微软雅黑" panose="020B0503020204020204" pitchFamily="34" charset="-122"/>
              </a:rPr>
              <a:t>编码</a:t>
            </a:r>
            <a:r>
              <a:rPr lang="zh-CN" altLang="en-US" sz="2400" b="1" dirty="0" smtClean="0">
                <a:latin typeface="微软雅黑" panose="020B0503020204020204" pitchFamily="34" charset="-122"/>
                <a:ea typeface="微软雅黑" panose="020B0503020204020204" pitchFamily="34" charset="-122"/>
              </a:rPr>
              <a:t>特点：</a:t>
            </a:r>
            <a:endParaRPr lang="en-US" altLang="zh-CN" sz="2400" b="1" dirty="0" smtClean="0">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优点：传输</a:t>
            </a:r>
            <a:r>
              <a:rPr lang="zh-CN" altLang="en-US" sz="2400" b="1" dirty="0">
                <a:latin typeface="微软雅黑" panose="020B0503020204020204" pitchFamily="34" charset="-122"/>
                <a:ea typeface="微软雅黑" panose="020B0503020204020204" pitchFamily="34" charset="-122"/>
              </a:rPr>
              <a:t>数据的时间</a:t>
            </a:r>
            <a:r>
              <a:rPr lang="zh-CN" altLang="en-US" sz="2400" b="1" dirty="0" smtClean="0">
                <a:latin typeface="微软雅黑" panose="020B0503020204020204" pitchFamily="34" charset="-122"/>
                <a:ea typeface="微软雅黑" panose="020B0503020204020204" pitchFamily="34" charset="-122"/>
              </a:rPr>
              <a:t>缩短；</a:t>
            </a:r>
            <a:endParaRPr lang="en-US" altLang="zh-CN" sz="2400" b="1" dirty="0" smtClean="0">
              <a:latin typeface="微软雅黑" panose="020B0503020204020204" pitchFamily="34" charset="-122"/>
              <a:ea typeface="微软雅黑" panose="020B0503020204020204" pitchFamily="34" charset="-122"/>
            </a:endParaRPr>
          </a:p>
          <a:p>
            <a:pPr marL="452438" lvl="1" indent="-269875">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缺点：电平</a:t>
            </a:r>
            <a:r>
              <a:rPr lang="zh-CN" altLang="en-US" sz="2400" b="1" dirty="0">
                <a:latin typeface="微软雅黑" panose="020B0503020204020204" pitchFamily="34" charset="-122"/>
                <a:ea typeface="微软雅黑" panose="020B0503020204020204" pitchFamily="34" charset="-122"/>
              </a:rPr>
              <a:t>识别与电路设计难度增加</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8" name="页脚占位符 7"/>
          <p:cNvSpPr>
            <a:spLocks noGrp="1"/>
          </p:cNvSpPr>
          <p:nvPr>
            <p:ph type="ftr" sz="quarter" idx="11"/>
          </p:nvPr>
        </p:nvSpPr>
        <p:spPr/>
        <p:txBody>
          <a:bodyPr/>
          <a:lstStyle/>
          <a:p>
            <a:r>
              <a:rPr lang="zh-CN" altLang="en-US" smtClean="0"/>
              <a:t>第一章 概论</a:t>
            </a:r>
            <a:endParaRPr lang="zh-CN" altLang="en-US" dirty="0"/>
          </a:p>
        </p:txBody>
      </p:sp>
      <p:sp>
        <p:nvSpPr>
          <p:cNvPr id="14" name="平行四边形 13"/>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762894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15</a:t>
            </a:fld>
            <a:endParaRPr lang="zh-CN" altLang="en-US"/>
          </a:p>
        </p:txBody>
      </p:sp>
      <p:sp>
        <p:nvSpPr>
          <p:cNvPr id="53" name="文本框 52"/>
          <p:cNvSpPr txBox="1"/>
          <p:nvPr/>
        </p:nvSpPr>
        <p:spPr>
          <a:xfrm>
            <a:off x="339042" y="1182774"/>
            <a:ext cx="6946178" cy="5262979"/>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3200" b="1" dirty="0" smtClean="0">
                <a:solidFill>
                  <a:srgbClr val="C00000"/>
                </a:solidFill>
                <a:latin typeface="微软雅黑" panose="020B0503020204020204" pitchFamily="34" charset="-122"/>
                <a:ea typeface="微软雅黑" panose="020B0503020204020204" pitchFamily="34" charset="-122"/>
              </a:rPr>
              <a:t>2</a:t>
            </a:r>
            <a:r>
              <a:rPr lang="zh-CN" altLang="en-US" sz="3200" b="1" dirty="0" smtClean="0">
                <a:solidFill>
                  <a:srgbClr val="C00000"/>
                </a:solidFill>
                <a:latin typeface="微软雅黑" panose="020B0503020204020204" pitchFamily="34" charset="-122"/>
                <a:ea typeface="微软雅黑" panose="020B0503020204020204" pitchFamily="34" charset="-122"/>
              </a:rPr>
              <a:t>、模拟信号</a:t>
            </a:r>
            <a:endParaRPr lang="en-US" altLang="zh-CN" sz="3200" b="1" dirty="0" smtClean="0">
              <a:solidFill>
                <a:srgbClr val="C00000"/>
              </a:solidFill>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400" b="1" dirty="0" smtClean="0">
                <a:solidFill>
                  <a:srgbClr val="0000FF"/>
                </a:solidFill>
                <a:latin typeface="微软雅黑" panose="020B0503020204020204" pitchFamily="34" charset="-122"/>
                <a:ea typeface="微软雅黑" panose="020B0503020204020204" pitchFamily="34" charset="-122"/>
              </a:rPr>
              <a:t>表示方法：</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一种时变信号，其电压或者电流波形的幅值是连续的，即在某一取值范围内可以取无限多个数值。</a:t>
            </a:r>
            <a:r>
              <a:rPr lang="zh-CN" altLang="en-US" sz="2400" b="1" dirty="0" smtClean="0">
                <a:latin typeface="微软雅黑" panose="020B0503020204020204" pitchFamily="34" charset="-122"/>
                <a:ea typeface="微软雅黑" panose="020B0503020204020204" pitchFamily="34" charset="-122"/>
              </a:rPr>
              <a:t>譬如右图所</a:t>
            </a:r>
            <a:r>
              <a:rPr lang="zh-CN" altLang="en-US" sz="2400" b="1" dirty="0">
                <a:latin typeface="微软雅黑" panose="020B0503020204020204" pitchFamily="34" charset="-122"/>
                <a:ea typeface="微软雅黑" panose="020B0503020204020204" pitchFamily="34" charset="-122"/>
              </a:rPr>
              <a:t>示的正弦电压模拟信号，是连续</a:t>
            </a:r>
            <a:r>
              <a:rPr lang="zh-CN" altLang="en-US" sz="2400" b="1" dirty="0" smtClean="0">
                <a:latin typeface="微软雅黑" panose="020B0503020204020204" pitchFamily="34" charset="-122"/>
                <a:ea typeface="微软雅黑" panose="020B0503020204020204" pitchFamily="34" charset="-122"/>
              </a:rPr>
              <a:t>信号。</a:t>
            </a:r>
            <a:endParaRPr lang="en-US" altLang="zh-CN" sz="2400" b="1" dirty="0" smtClean="0">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400" b="1" dirty="0" smtClean="0">
                <a:solidFill>
                  <a:srgbClr val="0000FF"/>
                </a:solidFill>
                <a:latin typeface="微软雅黑" panose="020B0503020204020204" pitchFamily="34" charset="-122"/>
                <a:ea typeface="微软雅黑" panose="020B0503020204020204" pitchFamily="34" charset="-122"/>
              </a:rPr>
              <a:t>特点：</a:t>
            </a:r>
            <a:r>
              <a:rPr lang="zh-CN" altLang="en-US" sz="2400" b="1" dirty="0" smtClean="0">
                <a:latin typeface="微软雅黑" panose="020B0503020204020204" pitchFamily="34" charset="-122"/>
                <a:ea typeface="微软雅黑" panose="020B0503020204020204" pitchFamily="34" charset="-122"/>
              </a:rPr>
              <a:t>模拟信号</a:t>
            </a:r>
            <a:r>
              <a:rPr lang="zh-CN" altLang="en-US" sz="2400" b="1" dirty="0">
                <a:latin typeface="微软雅黑" panose="020B0503020204020204" pitchFamily="34" charset="-122"/>
                <a:ea typeface="微软雅黑" panose="020B0503020204020204" pitchFamily="34" charset="-122"/>
              </a:rPr>
              <a:t>在长距离传输和多次加工、放大过程中，信号电流的波形容易受噪声的影响，使</a:t>
            </a:r>
            <a:r>
              <a:rPr lang="zh-CN" altLang="en-US" sz="2400" b="1" dirty="0">
                <a:solidFill>
                  <a:srgbClr val="FF0000"/>
                </a:solidFill>
                <a:latin typeface="微软雅黑" panose="020B0503020204020204" pitchFamily="34" charset="-122"/>
                <a:ea typeface="微软雅黑" panose="020B0503020204020204" pitchFamily="34" charset="-122"/>
              </a:rPr>
              <a:t>信号</a:t>
            </a:r>
            <a:r>
              <a:rPr lang="zh-CN" altLang="en-US" sz="2400" b="1" dirty="0">
                <a:latin typeface="微软雅黑" panose="020B0503020204020204" pitchFamily="34" charset="-122"/>
                <a:ea typeface="微软雅黑" panose="020B0503020204020204" pitchFamily="34" charset="-122"/>
              </a:rPr>
              <a:t>失去一些信息，表现为声音、图像</a:t>
            </a:r>
            <a:r>
              <a:rPr lang="zh-CN" altLang="en-US" sz="2400" b="1" dirty="0">
                <a:solidFill>
                  <a:srgbClr val="FF0000"/>
                </a:solidFill>
                <a:latin typeface="微软雅黑" panose="020B0503020204020204" pitchFamily="34" charset="-122"/>
                <a:ea typeface="微软雅黑" panose="020B0503020204020204" pitchFamily="34" charset="-122"/>
              </a:rPr>
              <a:t>失真</a:t>
            </a:r>
            <a:r>
              <a:rPr lang="zh-CN" altLang="en-US" sz="2400" b="1" dirty="0">
                <a:latin typeface="微软雅黑" panose="020B0503020204020204" pitchFamily="34" charset="-122"/>
                <a:ea typeface="微软雅黑" panose="020B0503020204020204" pitchFamily="34" charset="-122"/>
              </a:rPr>
              <a:t>，严重时出现信号</a:t>
            </a:r>
            <a:r>
              <a:rPr lang="zh-CN" altLang="en-US" sz="2400" b="1" dirty="0" smtClean="0">
                <a:latin typeface="微软雅黑" panose="020B0503020204020204" pitchFamily="34" charset="-122"/>
                <a:ea typeface="微软雅黑" panose="020B0503020204020204" pitchFamily="34" charset="-122"/>
              </a:rPr>
              <a:t>中断。</a:t>
            </a:r>
            <a:endParaRPr lang="en-US" altLang="zh-CN" sz="2400" b="1"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页脚占位符 4"/>
          <p:cNvSpPr>
            <a:spLocks noGrp="1"/>
          </p:cNvSpPr>
          <p:nvPr>
            <p:ph type="ftr" sz="quarter" idx="11"/>
          </p:nvPr>
        </p:nvSpPr>
        <p:spPr/>
        <p:txBody>
          <a:bodyPr/>
          <a:lstStyle/>
          <a:p>
            <a:r>
              <a:rPr lang="zh-CN" altLang="en-US" smtClean="0"/>
              <a:t>第一章 概论</a:t>
            </a:r>
            <a:endParaRPr lang="zh-CN" altLang="en-US" dirty="0"/>
          </a:p>
        </p:txBody>
      </p:sp>
      <p:sp>
        <p:nvSpPr>
          <p:cNvPr id="7" name="Rectangle 2"/>
          <p:cNvSpPr>
            <a:spLocks noChangeArrowheads="1"/>
          </p:cNvSpPr>
          <p:nvPr/>
        </p:nvSpPr>
        <p:spPr bwMode="auto">
          <a:xfrm flipV="1">
            <a:off x="4067533" y="5322109"/>
            <a:ext cx="18243191" cy="4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214368010"/>
              </p:ext>
            </p:extLst>
          </p:nvPr>
        </p:nvGraphicFramePr>
        <p:xfrm>
          <a:off x="7285220" y="1473322"/>
          <a:ext cx="4646306" cy="2340941"/>
        </p:xfrm>
        <a:graphic>
          <a:graphicData uri="http://schemas.openxmlformats.org/presentationml/2006/ole">
            <mc:AlternateContent xmlns:mc="http://schemas.openxmlformats.org/markup-compatibility/2006">
              <mc:Choice xmlns:v="urn:schemas-microsoft-com:vml" Requires="v">
                <p:oleObj spid="_x0000_s8470" name="Visio" r:id="rId4" imgW="1827449" imgH="920160" progId="Visio.Drawing.11">
                  <p:embed/>
                </p:oleObj>
              </mc:Choice>
              <mc:Fallback>
                <p:oleObj name="Visio" r:id="rId4" imgW="1827449" imgH="92016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5220" y="1473322"/>
                        <a:ext cx="4646306" cy="2340941"/>
                      </a:xfrm>
                      <a:prstGeom prst="rect">
                        <a:avLst/>
                      </a:prstGeom>
                      <a:solidFill>
                        <a:schemeClr val="tx2">
                          <a:lumMod val="20000"/>
                          <a:lumOff val="80000"/>
                        </a:schemeClr>
                      </a:solidFill>
                    </p:spPr>
                  </p:pic>
                </p:oleObj>
              </mc:Fallback>
            </mc:AlternateContent>
          </a:graphicData>
        </a:graphic>
      </p:graphicFrame>
      <p:sp>
        <p:nvSpPr>
          <p:cNvPr id="12" name="平行四边形 11"/>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39563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16</a:t>
            </a:fld>
            <a:endParaRPr lang="zh-CN" altLang="en-US"/>
          </a:p>
        </p:txBody>
      </p:sp>
      <p:sp>
        <p:nvSpPr>
          <p:cNvPr id="53" name="文本框 52"/>
          <p:cNvSpPr txBox="1"/>
          <p:nvPr/>
        </p:nvSpPr>
        <p:spPr>
          <a:xfrm>
            <a:off x="818727" y="1030403"/>
            <a:ext cx="10550000" cy="5053691"/>
          </a:xfrm>
          <a:prstGeom prst="rect">
            <a:avLst/>
          </a:prstGeom>
          <a:noFill/>
        </p:spPr>
        <p:txBody>
          <a:bodyPr wrap="square" rtlCol="0">
            <a:spAutoFit/>
          </a:bodyPr>
          <a:lstStyle/>
          <a:p>
            <a:pPr marL="285750" indent="-285750">
              <a:lnSpc>
                <a:spcPct val="130000"/>
              </a:lnSpc>
              <a:buClr>
                <a:srgbClr val="235EB8"/>
              </a:buClr>
              <a:buSzPct val="85000"/>
              <a:buFont typeface="Wingdings" panose="05000000000000000000" pitchFamily="2" charset="2"/>
              <a:buChar char="n"/>
            </a:pPr>
            <a:r>
              <a:rPr lang="zh-CN" altLang="en-US" sz="3200" b="1" dirty="0" smtClean="0">
                <a:latin typeface="微软雅黑" panose="020B0503020204020204" pitchFamily="34" charset="-122"/>
                <a:ea typeface="微软雅黑" panose="020B0503020204020204" pitchFamily="34" charset="-122"/>
              </a:rPr>
              <a:t>相比模拟信号，数字信号具有以下优点：</a:t>
            </a:r>
            <a:endParaRPr lang="en-US" altLang="zh-CN" sz="32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抗干扰</a:t>
            </a:r>
            <a:r>
              <a:rPr lang="zh-CN" altLang="en-US" sz="2400" b="1" dirty="0">
                <a:solidFill>
                  <a:srgbClr val="FF0000"/>
                </a:solidFill>
                <a:latin typeface="微软雅黑" panose="020B0503020204020204" pitchFamily="34" charset="-122"/>
                <a:ea typeface="微软雅黑" panose="020B0503020204020204" pitchFamily="34" charset="-122"/>
              </a:rPr>
              <a:t>能力强</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数字信号</a:t>
            </a:r>
            <a:r>
              <a:rPr lang="zh-CN" altLang="en-US" sz="2400" b="1" dirty="0">
                <a:latin typeface="微软雅黑" panose="020B0503020204020204" pitchFamily="34" charset="-122"/>
                <a:ea typeface="微软雅黑" panose="020B0503020204020204" pitchFamily="34" charset="-122"/>
              </a:rPr>
              <a:t>是以高低电平或者脉冲的有无来表示“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的，只要噪声引起的误差不超出规定的门限值，其信号仍旧保持不变</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表示</a:t>
            </a:r>
            <a:r>
              <a:rPr lang="zh-CN" altLang="en-US" sz="2400" b="1" dirty="0">
                <a:solidFill>
                  <a:srgbClr val="FF0000"/>
                </a:solidFill>
                <a:latin typeface="微软雅黑" panose="020B0503020204020204" pitchFamily="34" charset="-122"/>
                <a:ea typeface="微软雅黑" panose="020B0503020204020204" pitchFamily="34" charset="-122"/>
              </a:rPr>
              <a:t>精度高、范围大：</a:t>
            </a:r>
            <a:r>
              <a:rPr lang="zh-CN" altLang="en-US" sz="2400" b="1" dirty="0">
                <a:latin typeface="微软雅黑" panose="020B0503020204020204" pitchFamily="34" charset="-122"/>
                <a:ea typeface="微软雅黑" panose="020B0503020204020204" pitchFamily="34" charset="-122"/>
              </a:rPr>
              <a:t>数字信号当扩展编码的位数后，能够表示更为精确、更为广泛的数值</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便于</a:t>
            </a:r>
            <a:r>
              <a:rPr lang="zh-CN" altLang="en-US" sz="2400" b="1" dirty="0">
                <a:solidFill>
                  <a:srgbClr val="FF0000"/>
                </a:solidFill>
                <a:latin typeface="微软雅黑" panose="020B0503020204020204" pitchFamily="34" charset="-122"/>
                <a:ea typeface="微软雅黑" panose="020B0503020204020204" pitchFamily="34" charset="-122"/>
              </a:rPr>
              <a:t>储存与加密：</a:t>
            </a:r>
            <a:r>
              <a:rPr lang="zh-CN" altLang="en-US" sz="2400" b="1" dirty="0">
                <a:latin typeface="微软雅黑" panose="020B0503020204020204" pitchFamily="34" charset="-122"/>
                <a:ea typeface="微软雅黑" panose="020B0503020204020204" pitchFamily="34" charset="-122"/>
              </a:rPr>
              <a:t>数字信号可以以</a:t>
            </a: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代码的形式，方便地存储于存储设备中，也便于进行加密与解密运算</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差错</a:t>
            </a:r>
            <a:r>
              <a:rPr lang="zh-CN" altLang="en-US" sz="2400" b="1" dirty="0">
                <a:solidFill>
                  <a:srgbClr val="FF0000"/>
                </a:solidFill>
                <a:latin typeface="微软雅黑" panose="020B0503020204020204" pitchFamily="34" charset="-122"/>
                <a:ea typeface="微软雅黑" panose="020B0503020204020204" pitchFamily="34" charset="-122"/>
              </a:rPr>
              <a:t>可控，可靠性高：</a:t>
            </a:r>
            <a:r>
              <a:rPr lang="zh-CN" altLang="en-US" sz="2400" b="1" dirty="0">
                <a:latin typeface="微软雅黑" panose="020B0503020204020204" pitchFamily="34" charset="-122"/>
                <a:ea typeface="微软雅黑" panose="020B0503020204020204" pitchFamily="34" charset="-122"/>
              </a:rPr>
              <a:t>可以通过各种校验码，对数字信号表示的数值进行校验，保证数据的正确性。</a:t>
            </a:r>
            <a:endParaRPr lang="en-US" altLang="zh-CN" sz="2400" b="1"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页脚占位符 4"/>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819772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17</a:t>
            </a:fld>
            <a:endParaRPr lang="zh-CN" altLang="en-US"/>
          </a:p>
        </p:txBody>
      </p:sp>
      <p:sp>
        <p:nvSpPr>
          <p:cNvPr id="53" name="文本框 52"/>
          <p:cNvSpPr txBox="1"/>
          <p:nvPr/>
        </p:nvSpPr>
        <p:spPr>
          <a:xfrm>
            <a:off x="593888" y="1092513"/>
            <a:ext cx="10991653" cy="3933384"/>
          </a:xfrm>
          <a:prstGeom prst="rect">
            <a:avLst/>
          </a:prstGeom>
          <a:noFill/>
        </p:spPr>
        <p:txBody>
          <a:bodyPr wrap="square" rtlCol="0">
            <a:spAutoFit/>
          </a:bodyPr>
          <a:lstStyle/>
          <a:p>
            <a:pPr marL="285750" indent="-285750">
              <a:lnSpc>
                <a:spcPct val="13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模</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数</a:t>
            </a:r>
            <a:r>
              <a:rPr lang="zh-CN" altLang="en-US" sz="2400" b="1" dirty="0" smtClean="0">
                <a:solidFill>
                  <a:srgbClr val="FF0000"/>
                </a:solidFill>
                <a:latin typeface="微软雅黑" panose="020B0503020204020204" pitchFamily="34" charset="-122"/>
                <a:ea typeface="微软雅黑" panose="020B0503020204020204" pitchFamily="34" charset="-122"/>
              </a:rPr>
              <a:t>转换（</a:t>
            </a:r>
            <a:r>
              <a:rPr lang="en-US" altLang="zh-CN" sz="2400" b="1" dirty="0" smtClean="0">
                <a:solidFill>
                  <a:srgbClr val="FF0000"/>
                </a:solidFill>
                <a:latin typeface="微软雅黑" panose="020B0503020204020204" pitchFamily="34" charset="-122"/>
                <a:ea typeface="微软雅黑" panose="020B0503020204020204" pitchFamily="34" charset="-122"/>
              </a:rPr>
              <a:t>A/D</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对</a:t>
            </a:r>
            <a:r>
              <a:rPr lang="zh-CN" altLang="en-US" sz="2400" b="1" dirty="0">
                <a:latin typeface="微软雅黑" panose="020B0503020204020204" pitchFamily="34" charset="-122"/>
                <a:ea typeface="微软雅黑" panose="020B0503020204020204" pitchFamily="34" charset="-122"/>
              </a:rPr>
              <a:t>模拟信号进行数字化处理，将模拟信号变成数字信号</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285750" indent="-285750">
              <a:lnSpc>
                <a:spcPct val="13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A/D</a:t>
            </a:r>
            <a:r>
              <a:rPr lang="zh-CN" altLang="en-US" sz="2400" b="1" dirty="0" smtClean="0">
                <a:solidFill>
                  <a:srgbClr val="FF0000"/>
                </a:solidFill>
                <a:latin typeface="微软雅黑" panose="020B0503020204020204" pitchFamily="34" charset="-122"/>
                <a:ea typeface="微软雅黑" panose="020B0503020204020204" pitchFamily="34" charset="-122"/>
              </a:rPr>
              <a:t>转的步骤：</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0000FF"/>
                </a:solidFill>
                <a:latin typeface="微软雅黑" panose="020B0503020204020204" pitchFamily="34" charset="-122"/>
                <a:ea typeface="微软雅黑" panose="020B0503020204020204" pitchFamily="34" charset="-122"/>
              </a:rPr>
              <a:t>抽样：</a:t>
            </a:r>
            <a:r>
              <a:rPr lang="zh-CN" altLang="en-US" sz="2400" b="1" dirty="0" smtClean="0">
                <a:latin typeface="微软雅黑" panose="020B0503020204020204" pitchFamily="34" charset="-122"/>
                <a:ea typeface="微软雅黑" panose="020B0503020204020204" pitchFamily="34" charset="-122"/>
              </a:rPr>
              <a:t>用</a:t>
            </a:r>
            <a:r>
              <a:rPr lang="zh-CN" altLang="en-US" sz="2400" b="1" dirty="0">
                <a:latin typeface="微软雅黑" panose="020B0503020204020204" pitchFamily="34" charset="-122"/>
                <a:ea typeface="微软雅黑" panose="020B0503020204020204" pitchFamily="34" charset="-122"/>
              </a:rPr>
              <a:t>每隔一定时间的信号采样值序列来代替原来在时间上连续的信号，也就是</a:t>
            </a:r>
            <a:r>
              <a:rPr lang="zh-CN" altLang="en-US" sz="2400" b="1" dirty="0">
                <a:solidFill>
                  <a:srgbClr val="FF0000"/>
                </a:solidFill>
                <a:latin typeface="微软雅黑" panose="020B0503020204020204" pitchFamily="34" charset="-122"/>
                <a:ea typeface="微软雅黑" panose="020B0503020204020204" pitchFamily="34" charset="-122"/>
              </a:rPr>
              <a:t>在时间上将模拟信号离散化</a:t>
            </a:r>
            <a:r>
              <a:rPr lang="zh-CN" altLang="en-US" sz="2400" b="1"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0000FF"/>
                </a:solidFill>
                <a:latin typeface="微软雅黑" panose="020B0503020204020204" pitchFamily="34" charset="-122"/>
                <a:ea typeface="微软雅黑" panose="020B0503020204020204" pitchFamily="34" charset="-122"/>
              </a:rPr>
              <a:t>量化：</a:t>
            </a:r>
            <a:r>
              <a:rPr lang="zh-CN" altLang="en-US" sz="2400" b="1" dirty="0" smtClean="0">
                <a:latin typeface="微软雅黑" panose="020B0503020204020204" pitchFamily="34" charset="-122"/>
                <a:ea typeface="微软雅黑" panose="020B0503020204020204" pitchFamily="34" charset="-122"/>
              </a:rPr>
              <a:t>用</a:t>
            </a:r>
            <a:r>
              <a:rPr lang="zh-CN" altLang="en-US" sz="2400" b="1" dirty="0">
                <a:latin typeface="微软雅黑" panose="020B0503020204020204" pitchFamily="34" charset="-122"/>
                <a:ea typeface="微软雅黑" panose="020B0503020204020204" pitchFamily="34" charset="-122"/>
              </a:rPr>
              <a:t>有限个幅度值近似原来连续变化的幅度值，把模拟信号的连续幅度变为</a:t>
            </a:r>
            <a:r>
              <a:rPr lang="zh-CN" altLang="en-US" sz="2400" b="1" dirty="0">
                <a:solidFill>
                  <a:srgbClr val="FF0000"/>
                </a:solidFill>
                <a:latin typeface="微软雅黑" panose="020B0503020204020204" pitchFamily="34" charset="-122"/>
                <a:ea typeface="微软雅黑" panose="020B0503020204020204" pitchFamily="34" charset="-122"/>
              </a:rPr>
              <a:t>有限数量的、有一定间隔的离散值</a:t>
            </a:r>
            <a:r>
              <a:rPr lang="zh-CN" altLang="en-US" sz="2400" b="1"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30000"/>
              </a:lnSpc>
              <a:buClr>
                <a:srgbClr val="235EB8"/>
              </a:buClr>
              <a:buSzPct val="100000"/>
              <a:buFont typeface="+mj-ea"/>
              <a:buAutoNum type="circleNumDbPlain"/>
            </a:pPr>
            <a:r>
              <a:rPr lang="zh-CN" altLang="en-US" sz="2400" b="1" dirty="0" smtClean="0">
                <a:solidFill>
                  <a:srgbClr val="0000FF"/>
                </a:solidFill>
                <a:latin typeface="微软雅黑" panose="020B0503020204020204" pitchFamily="34" charset="-122"/>
                <a:ea typeface="微软雅黑" panose="020B0503020204020204" pitchFamily="34" charset="-122"/>
              </a:rPr>
              <a:t>编码：</a:t>
            </a:r>
            <a:r>
              <a:rPr lang="zh-CN" altLang="en-US" sz="2400" b="1" dirty="0" smtClean="0">
                <a:latin typeface="微软雅黑" panose="020B0503020204020204" pitchFamily="34" charset="-122"/>
                <a:ea typeface="微软雅黑" panose="020B0503020204020204" pitchFamily="34" charset="-122"/>
              </a:rPr>
              <a:t>按照</a:t>
            </a:r>
            <a:r>
              <a:rPr lang="zh-CN" altLang="en-US" sz="2400" b="1" dirty="0">
                <a:latin typeface="微软雅黑" panose="020B0503020204020204" pitchFamily="34" charset="-122"/>
                <a:ea typeface="微软雅黑" panose="020B0503020204020204" pitchFamily="34" charset="-122"/>
              </a:rPr>
              <a:t>一定的规律，把量化后的值用二进制数字表示，然后转换成二值或多值的数字信号流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页脚占位符 4"/>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39441"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87687" y="97943"/>
            <a:ext cx="5772972" cy="732155"/>
          </a:xfrm>
        </p:spPr>
        <p:txBody>
          <a:bodyPr>
            <a:normAutofit/>
          </a:bodyPr>
          <a:lstStyle/>
          <a:p>
            <a:r>
              <a:rPr lang="zh-CN" altLang="en-US" dirty="0" smtClean="0">
                <a:effectLst>
                  <a:outerShdw blurRad="38100" dist="38100" dir="2700000" algn="tl">
                    <a:srgbClr val="000000">
                      <a:alpha val="43137"/>
                    </a:srgbClr>
                  </a:outerShdw>
                </a:effectLst>
              </a:rPr>
              <a:t>数字信号与模拟信号</a:t>
            </a:r>
            <a:endParaRPr lang="zh-CN" altLang="en-US" dirty="0">
              <a:effectLst>
                <a:outerShdw blurRad="38100" dist="38100" dir="2700000" algn="tl">
                  <a:srgbClr val="000000">
                    <a:alpha val="43137"/>
                  </a:srgbClr>
                </a:outerShdw>
              </a:effectLst>
            </a:endParaRPr>
          </a:p>
        </p:txBody>
      </p:sp>
      <p:sp>
        <p:nvSpPr>
          <p:cNvPr id="2" name="矩形 1"/>
          <p:cNvSpPr/>
          <p:nvPr/>
        </p:nvSpPr>
        <p:spPr>
          <a:xfrm>
            <a:off x="5599522" y="5052763"/>
            <a:ext cx="1480008" cy="1131217"/>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0000CC"/>
                </a:solidFill>
                <a:latin typeface="微软雅黑" panose="020B0503020204020204" pitchFamily="34" charset="-122"/>
                <a:ea typeface="微软雅黑" panose="020B0503020204020204" pitchFamily="34" charset="-122"/>
              </a:rPr>
              <a:t>ADC</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cxnSp>
        <p:nvCxnSpPr>
          <p:cNvPr id="7" name="直接箭头连接符 6"/>
          <p:cNvCxnSpPr>
            <a:endCxn id="2" idx="1"/>
          </p:cNvCxnSpPr>
          <p:nvPr/>
        </p:nvCxnSpPr>
        <p:spPr>
          <a:xfrm>
            <a:off x="4430598" y="5618371"/>
            <a:ext cx="1168924"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右箭头 9"/>
          <p:cNvSpPr/>
          <p:nvPr/>
        </p:nvSpPr>
        <p:spPr>
          <a:xfrm>
            <a:off x="7079530" y="5410981"/>
            <a:ext cx="876693" cy="414780"/>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CC"/>
              </a:solidFill>
            </a:endParaRPr>
          </a:p>
        </p:txBody>
      </p:sp>
      <p:sp>
        <p:nvSpPr>
          <p:cNvPr id="11" name="TextBox 10"/>
          <p:cNvSpPr txBox="1"/>
          <p:nvPr/>
        </p:nvSpPr>
        <p:spPr>
          <a:xfrm>
            <a:off x="853714" y="5276351"/>
            <a:ext cx="2038645" cy="830997"/>
          </a:xfrm>
          <a:prstGeom prst="rect">
            <a:avLst/>
          </a:prstGeom>
          <a:noFill/>
        </p:spPr>
        <p:txBody>
          <a:bodyPr wrap="square" rtlCol="0">
            <a:spAutoFit/>
          </a:bodyPr>
          <a:lstStyle/>
          <a:p>
            <a:pPr algn="ctr"/>
            <a:r>
              <a:rPr lang="en-US" altLang="zh-CN" sz="2400" b="1" dirty="0" smtClean="0">
                <a:solidFill>
                  <a:srgbClr val="0000CC"/>
                </a:solidFill>
                <a:latin typeface="微软雅黑" panose="020B0503020204020204" pitchFamily="34" charset="-122"/>
                <a:ea typeface="微软雅黑" panose="020B0503020204020204" pitchFamily="34" charset="-122"/>
              </a:rPr>
              <a:t>-10V~+10V</a:t>
            </a:r>
          </a:p>
          <a:p>
            <a:pPr algn="ctr"/>
            <a:r>
              <a:rPr lang="en-US" altLang="zh-CN" sz="2400" b="1" dirty="0" smtClean="0">
                <a:solidFill>
                  <a:srgbClr val="0000CC"/>
                </a:solidFill>
                <a:latin typeface="微软雅黑" panose="020B0503020204020204" pitchFamily="34" charset="-122"/>
                <a:ea typeface="微软雅黑" panose="020B0503020204020204" pitchFamily="34" charset="-122"/>
              </a:rPr>
              <a:t>0~20mA</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2870715" y="5414851"/>
            <a:ext cx="1559883" cy="461665"/>
          </a:xfrm>
          <a:prstGeom prst="rect">
            <a:avLst/>
          </a:prstGeom>
          <a:noFill/>
        </p:spPr>
        <p:txBody>
          <a:bodyPr wrap="squar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电压</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电流</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999052" y="5395997"/>
            <a:ext cx="871575" cy="461665"/>
          </a:xfrm>
          <a:prstGeom prst="rect">
            <a:avLst/>
          </a:prstGeom>
          <a:noFill/>
        </p:spPr>
        <p:txBody>
          <a:bodyPr wrap="square" rtlCol="0">
            <a:spAutoFit/>
          </a:bodyPr>
          <a:lstStyle/>
          <a:p>
            <a:r>
              <a:rPr lang="zh-CN" altLang="en-US" sz="2400" b="1" dirty="0" smtClean="0">
                <a:solidFill>
                  <a:srgbClr val="0000CC"/>
                </a:solidFill>
                <a:latin typeface="微软雅黑" panose="020B0503020204020204" pitchFamily="34" charset="-122"/>
                <a:ea typeface="微软雅黑" panose="020B0503020204020204" pitchFamily="34" charset="-122"/>
              </a:rPr>
              <a:t>数字</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9004299" y="5395998"/>
            <a:ext cx="1402900" cy="461665"/>
          </a:xfrm>
          <a:prstGeom prst="rect">
            <a:avLst/>
          </a:prstGeom>
          <a:noFill/>
        </p:spPr>
        <p:txBody>
          <a:bodyPr wrap="square" rtlCol="0">
            <a:spAutoFit/>
          </a:bodyPr>
          <a:lstStyle/>
          <a:p>
            <a:r>
              <a:rPr lang="en-US" altLang="zh-CN" sz="2400" b="1" dirty="0" smtClean="0">
                <a:solidFill>
                  <a:srgbClr val="0000CC"/>
                </a:solidFill>
                <a:latin typeface="微软雅黑" panose="020B0503020204020204" pitchFamily="34" charset="-122"/>
                <a:ea typeface="微软雅黑" panose="020B0503020204020204" pitchFamily="34" charset="-122"/>
              </a:rPr>
              <a:t>0~4095</a:t>
            </a:r>
            <a:endParaRPr lang="zh-CN" altLang="en-US" sz="2400" b="1" dirty="0">
              <a:solidFill>
                <a:srgbClr val="0000CC"/>
              </a:solidFill>
              <a:latin typeface="微软雅黑" panose="020B0503020204020204" pitchFamily="34" charset="-122"/>
              <a:ea typeface="微软雅黑" panose="020B0503020204020204" pitchFamily="34" charset="-122"/>
            </a:endParaRPr>
          </a:p>
        </p:txBody>
      </p:sp>
      <p:pic>
        <p:nvPicPr>
          <p:cNvPr id="17" name="图片 1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732358" y="6394743"/>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139295295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18</a:t>
            </a:fld>
            <a:endParaRPr lang="zh-CN" altLang="en-US"/>
          </a:p>
        </p:txBody>
      </p:sp>
      <p:sp>
        <p:nvSpPr>
          <p:cNvPr id="53" name="文本框 52"/>
          <p:cNvSpPr txBox="1"/>
          <p:nvPr/>
        </p:nvSpPr>
        <p:spPr>
          <a:xfrm>
            <a:off x="565360" y="1079858"/>
            <a:ext cx="10582836" cy="2308324"/>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数字电路：</a:t>
            </a:r>
            <a:r>
              <a:rPr lang="zh-CN" altLang="en-US" sz="2400" b="1" dirty="0" smtClean="0">
                <a:latin typeface="微软雅黑" panose="020B0503020204020204" pitchFamily="34" charset="-122"/>
                <a:ea typeface="微软雅黑" panose="020B0503020204020204" pitchFamily="34" charset="-122"/>
              </a:rPr>
              <a:t>用</a:t>
            </a:r>
            <a:r>
              <a:rPr lang="zh-CN" altLang="en-US" sz="2400" b="1" dirty="0">
                <a:solidFill>
                  <a:srgbClr val="00CC00"/>
                </a:solidFill>
                <a:latin typeface="微软雅黑" panose="020B0503020204020204" pitchFamily="34" charset="-122"/>
                <a:ea typeface="微软雅黑" panose="020B0503020204020204" pitchFamily="34" charset="-122"/>
              </a:rPr>
              <a:t>数字信号</a:t>
            </a:r>
            <a:r>
              <a:rPr lang="zh-CN" altLang="en-US" sz="2400" b="1" dirty="0">
                <a:latin typeface="微软雅黑" panose="020B0503020204020204" pitchFamily="34" charset="-122"/>
                <a:ea typeface="微软雅黑" panose="020B0503020204020204" pitchFamily="34" charset="-122"/>
              </a:rPr>
              <a:t>完成对数字量进行算术运算和逻辑运算的电路，又称为数字系统或者数字逻辑电路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模拟电路：</a:t>
            </a:r>
            <a:r>
              <a:rPr lang="zh-CN" altLang="en-US" sz="2400" b="1" dirty="0" smtClean="0">
                <a:latin typeface="微软雅黑" panose="020B0503020204020204" pitchFamily="34" charset="-122"/>
                <a:ea typeface="微软雅黑" panose="020B0503020204020204" pitchFamily="34" charset="-122"/>
              </a:rPr>
              <a:t>是处理</a:t>
            </a:r>
            <a:r>
              <a:rPr lang="zh-CN" altLang="en-US" sz="2400" b="1" dirty="0">
                <a:solidFill>
                  <a:srgbClr val="00CC00"/>
                </a:solidFill>
                <a:latin typeface="微软雅黑" panose="020B0503020204020204" pitchFamily="34" charset="-122"/>
                <a:ea typeface="微软雅黑" panose="020B0503020204020204" pitchFamily="34" charset="-122"/>
              </a:rPr>
              <a:t>模拟信号</a:t>
            </a:r>
            <a:r>
              <a:rPr lang="zh-CN" altLang="en-US" sz="2400" b="1" dirty="0">
                <a:latin typeface="微软雅黑" panose="020B0503020204020204" pitchFamily="34" charset="-122"/>
                <a:ea typeface="微软雅黑" panose="020B0503020204020204" pitchFamily="34" charset="-122"/>
              </a:rPr>
              <a:t>的电子电路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区别：</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806676"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268367" y="97943"/>
            <a:ext cx="5463692" cy="732155"/>
          </a:xfrm>
        </p:spPr>
        <p:txBody>
          <a:bodyPr>
            <a:normAutofit/>
          </a:bodyPr>
          <a:lstStyle/>
          <a:p>
            <a:r>
              <a:rPr lang="zh-CN" altLang="en-US" dirty="0" smtClean="0">
                <a:effectLst>
                  <a:outerShdw blurRad="38100" dist="38100" dir="2700000" algn="tl">
                    <a:srgbClr val="000000">
                      <a:alpha val="43137"/>
                    </a:srgbClr>
                  </a:outerShdw>
                </a:effectLst>
              </a:rPr>
              <a:t>数字电路与模拟电路</a:t>
            </a:r>
            <a:endParaRPr lang="zh-CN" altLang="en-US" dirty="0">
              <a:effectLst>
                <a:outerShdw blurRad="38100" dist="38100" dir="2700000" algn="tl">
                  <a:srgbClr val="000000">
                    <a:alpha val="43137"/>
                  </a:srgbClr>
                </a:outerShdw>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827855420"/>
              </p:ext>
            </p:extLst>
          </p:nvPr>
        </p:nvGraphicFramePr>
        <p:xfrm>
          <a:off x="1626647" y="3511523"/>
          <a:ext cx="8940800" cy="2549912"/>
        </p:xfrm>
        <a:graphic>
          <a:graphicData uri="http://schemas.openxmlformats.org/drawingml/2006/table">
            <a:tbl>
              <a:tblPr firstRow="1" bandRow="1">
                <a:tableStyleId>{5C22544A-7EE6-4342-B048-85BDC9FD1C3A}</a:tableStyleId>
              </a:tblPr>
              <a:tblGrid>
                <a:gridCol w="2709333"/>
                <a:gridCol w="3120622"/>
                <a:gridCol w="3110845"/>
              </a:tblGrid>
              <a:tr h="533703">
                <a:tc>
                  <a:txBody>
                    <a:bodyPr/>
                    <a:lstStyle/>
                    <a:p>
                      <a:pPr algn="ctr"/>
                      <a:r>
                        <a:rPr lang="zh-CN" altLang="en-US" sz="2000" b="1" dirty="0" smtClean="0">
                          <a:latin typeface="微软雅黑" panose="020B0503020204020204" pitchFamily="34" charset="-122"/>
                          <a:ea typeface="微软雅黑" panose="020B0503020204020204" pitchFamily="34" charset="-122"/>
                        </a:rPr>
                        <a:t>对比项</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数字电路</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模拟电路</a:t>
                      </a:r>
                      <a:endParaRPr lang="zh-CN" altLang="en-US" sz="2000" b="1" dirty="0">
                        <a:latin typeface="微软雅黑" panose="020B0503020204020204" pitchFamily="34" charset="-122"/>
                        <a:ea typeface="微软雅黑" panose="020B0503020204020204" pitchFamily="34" charset="-122"/>
                      </a:endParaRPr>
                    </a:p>
                  </a:txBody>
                  <a:tcPr anchor="ctr"/>
                </a:tc>
              </a:tr>
              <a:tr h="933979">
                <a:tc>
                  <a:txBody>
                    <a:bodyPr/>
                    <a:lstStyle/>
                    <a:p>
                      <a:pPr algn="ctr"/>
                      <a:r>
                        <a:rPr lang="zh-CN" altLang="en-US" sz="2000" b="1" dirty="0" smtClean="0">
                          <a:latin typeface="微软雅黑" panose="020B0503020204020204" pitchFamily="34" charset="-122"/>
                          <a:ea typeface="微软雅黑" panose="020B0503020204020204" pitchFamily="34" charset="-122"/>
                        </a:rPr>
                        <a:t>电流</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电压信号特点</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数字信号，脉动变化，小电压、小电流、低功耗</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模拟信号，连续变化，可以是大电流、高电压</a:t>
                      </a:r>
                      <a:endParaRPr lang="zh-CN" altLang="en-US" sz="2000" b="1" dirty="0">
                        <a:latin typeface="微软雅黑" panose="020B0503020204020204" pitchFamily="34" charset="-122"/>
                        <a:ea typeface="微软雅黑" panose="020B0503020204020204" pitchFamily="34" charset="-122"/>
                      </a:endParaRPr>
                    </a:p>
                  </a:txBody>
                  <a:tcPr anchor="ctr"/>
                </a:tc>
              </a:tr>
              <a:tr h="541115">
                <a:tc>
                  <a:txBody>
                    <a:bodyPr/>
                    <a:lstStyle/>
                    <a:p>
                      <a:pPr algn="ctr"/>
                      <a:r>
                        <a:rPr lang="zh-CN" altLang="en-US" sz="2000" b="1" dirty="0" smtClean="0">
                          <a:latin typeface="微软雅黑" panose="020B0503020204020204" pitchFamily="34" charset="-122"/>
                          <a:ea typeface="微软雅黑" panose="020B0503020204020204" pitchFamily="34" charset="-122"/>
                        </a:rPr>
                        <a:t>元器件的工作特点</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开关特性</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放大特性</a:t>
                      </a:r>
                      <a:endParaRPr lang="zh-CN" altLang="en-US" sz="2000" b="1" dirty="0">
                        <a:latin typeface="微软雅黑" panose="020B0503020204020204" pitchFamily="34" charset="-122"/>
                        <a:ea typeface="微软雅黑" panose="020B0503020204020204" pitchFamily="34" charset="-122"/>
                      </a:endParaRPr>
                    </a:p>
                  </a:txBody>
                  <a:tcPr anchor="ctr"/>
                </a:tc>
              </a:tr>
              <a:tr h="541115">
                <a:tc>
                  <a:txBody>
                    <a:bodyPr/>
                    <a:lstStyle/>
                    <a:p>
                      <a:pPr algn="ctr"/>
                      <a:r>
                        <a:rPr lang="zh-CN" altLang="en-US" sz="2000" b="1" dirty="0" smtClean="0">
                          <a:latin typeface="微软雅黑" panose="020B0503020204020204" pitchFamily="34" charset="-122"/>
                          <a:ea typeface="微软雅黑" panose="020B0503020204020204" pitchFamily="34" charset="-122"/>
                        </a:rPr>
                        <a:t>数学基础</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布尔代数</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smtClean="0">
                          <a:latin typeface="微软雅黑" panose="020B0503020204020204" pitchFamily="34" charset="-122"/>
                          <a:ea typeface="微软雅黑" panose="020B0503020204020204" pitchFamily="34" charset="-122"/>
                        </a:rPr>
                        <a:t>微积分</a:t>
                      </a:r>
                      <a:endParaRPr lang="zh-CN" altLang="en-US" sz="2000" b="1" dirty="0">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215087307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19</a:t>
            </a:fld>
            <a:endParaRPr lang="zh-CN" altLang="en-US"/>
          </a:p>
        </p:txBody>
      </p:sp>
      <p:sp>
        <p:nvSpPr>
          <p:cNvPr id="53" name="文本框 52"/>
          <p:cNvSpPr txBox="1"/>
          <p:nvPr/>
        </p:nvSpPr>
        <p:spPr>
          <a:xfrm>
            <a:off x="565359" y="1041023"/>
            <a:ext cx="11162183" cy="4154984"/>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3200" b="1" dirty="0" smtClean="0">
                <a:latin typeface="微软雅黑" panose="020B0503020204020204" pitchFamily="34" charset="-122"/>
                <a:ea typeface="微软雅黑" panose="020B0503020204020204" pitchFamily="34" charset="-122"/>
              </a:rPr>
              <a:t>相比</a:t>
            </a:r>
            <a:r>
              <a:rPr lang="zh-CN" altLang="en-US" sz="3200" b="1" dirty="0">
                <a:latin typeface="微软雅黑" panose="020B0503020204020204" pitchFamily="34" charset="-122"/>
                <a:ea typeface="微软雅黑" panose="020B0503020204020204" pitchFamily="34" charset="-122"/>
              </a:rPr>
              <a:t>模拟电路，</a:t>
            </a:r>
            <a:r>
              <a:rPr lang="zh-CN" altLang="en-US" sz="3200" b="1" dirty="0" smtClean="0">
                <a:latin typeface="微软雅黑" panose="020B0503020204020204" pitchFamily="34" charset="-122"/>
                <a:ea typeface="微软雅黑" panose="020B0503020204020204" pitchFamily="34" charset="-122"/>
              </a:rPr>
              <a:t>数字电路的</a:t>
            </a:r>
            <a:r>
              <a:rPr lang="zh-CN" altLang="en-US" sz="3200" b="1" dirty="0">
                <a:latin typeface="微软雅黑" panose="020B0503020204020204" pitchFamily="34" charset="-122"/>
                <a:ea typeface="微软雅黑" panose="020B0503020204020204" pitchFamily="34" charset="-122"/>
              </a:rPr>
              <a:t>优点：</a:t>
            </a:r>
            <a:endParaRPr lang="en-US" altLang="zh-CN" sz="32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性能</a:t>
            </a:r>
            <a:r>
              <a:rPr lang="zh-CN" altLang="en-US" sz="2400" b="1" dirty="0">
                <a:solidFill>
                  <a:srgbClr val="FF0000"/>
                </a:solidFill>
                <a:latin typeface="微软雅黑" panose="020B0503020204020204" pitchFamily="34" charset="-122"/>
                <a:ea typeface="微软雅黑" panose="020B0503020204020204" pitchFamily="34" charset="-122"/>
              </a:rPr>
              <a:t>稳定，结果可重现</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更易</a:t>
            </a:r>
            <a:r>
              <a:rPr lang="zh-CN" altLang="en-US" sz="2400" b="1" dirty="0">
                <a:solidFill>
                  <a:srgbClr val="FF0000"/>
                </a:solidFill>
                <a:latin typeface="微软雅黑" panose="020B0503020204020204" pitchFamily="34" charset="-122"/>
                <a:ea typeface="微软雅黑" panose="020B0503020204020204" pitchFamily="34" charset="-122"/>
              </a:rPr>
              <a:t>于学习与设计</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可</a:t>
            </a:r>
            <a:r>
              <a:rPr lang="zh-CN" altLang="en-US" sz="2400" b="1" dirty="0">
                <a:solidFill>
                  <a:srgbClr val="FF0000"/>
                </a:solidFill>
                <a:latin typeface="微软雅黑" panose="020B0503020204020204" pitchFamily="34" charset="-122"/>
                <a:ea typeface="微软雅黑" panose="020B0503020204020204" pitchFamily="34" charset="-122"/>
              </a:rPr>
              <a:t>模块化设计，灵活性好</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FF0000"/>
                </a:solidFill>
                <a:latin typeface="微软雅黑" panose="020B0503020204020204" pitchFamily="34" charset="-122"/>
                <a:ea typeface="微软雅黑" panose="020B0503020204020204" pitchFamily="34" charset="-122"/>
              </a:rPr>
              <a:t>具有</a:t>
            </a:r>
            <a:r>
              <a:rPr lang="zh-CN" altLang="en-US" sz="2400" b="1" dirty="0">
                <a:solidFill>
                  <a:srgbClr val="FF0000"/>
                </a:solidFill>
                <a:latin typeface="微软雅黑" panose="020B0503020204020204" pitchFamily="34" charset="-122"/>
                <a:ea typeface="微软雅黑" panose="020B0503020204020204" pitchFamily="34" charset="-122"/>
              </a:rPr>
              <a:t>可编程性</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100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现今</a:t>
            </a:r>
            <a:r>
              <a:rPr lang="zh-CN" altLang="en-US" sz="2400" b="1" dirty="0">
                <a:latin typeface="微软雅黑" panose="020B0503020204020204" pitchFamily="34" charset="-122"/>
                <a:ea typeface="微软雅黑" panose="020B0503020204020204" pitchFamily="34" charset="-122"/>
              </a:rPr>
              <a:t>的数字电路设计大多数基于</a:t>
            </a:r>
            <a:r>
              <a:rPr lang="zh-CN" altLang="en-US" sz="2400" b="1" dirty="0">
                <a:solidFill>
                  <a:srgbClr val="00CC00"/>
                </a:solidFill>
                <a:latin typeface="微软雅黑" panose="020B0503020204020204" pitchFamily="34" charset="-122"/>
                <a:ea typeface="微软雅黑" panose="020B0503020204020204" pitchFamily="34" charset="-122"/>
              </a:rPr>
              <a:t>可编程逻辑器件</a:t>
            </a:r>
            <a:r>
              <a:rPr lang="zh-CN" altLang="en-US" sz="2400" b="1" dirty="0" smtClean="0">
                <a:latin typeface="微软雅黑" panose="020B0503020204020204" pitchFamily="34" charset="-122"/>
                <a:ea typeface="微软雅黑" panose="020B0503020204020204" pitchFamily="34" charset="-122"/>
              </a:rPr>
              <a:t>，使得</a:t>
            </a:r>
            <a:r>
              <a:rPr lang="zh-CN" altLang="en-US" sz="2400" b="1" dirty="0">
                <a:latin typeface="微软雅黑" panose="020B0503020204020204" pitchFamily="34" charset="-122"/>
                <a:ea typeface="微软雅黑" panose="020B0503020204020204" pitchFamily="34" charset="-122"/>
              </a:rPr>
              <a:t>硬件可重复使用，带来了低成本和经济性</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806676"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268367" y="97943"/>
            <a:ext cx="5463692" cy="732155"/>
          </a:xfrm>
        </p:spPr>
        <p:txBody>
          <a:bodyPr>
            <a:normAutofit/>
          </a:bodyPr>
          <a:lstStyle/>
          <a:p>
            <a:r>
              <a:rPr lang="zh-CN" altLang="en-US" dirty="0" smtClean="0">
                <a:effectLst>
                  <a:outerShdw blurRad="38100" dist="38100" dir="2700000" algn="tl">
                    <a:srgbClr val="000000">
                      <a:alpha val="43137"/>
                    </a:srgbClr>
                  </a:outerShdw>
                </a:effectLst>
              </a:rPr>
              <a:t>数字电路与模拟电路</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312402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xmlns="" id="{038997B9-E18D-4FAA-A43D-167DDAD80445}"/>
              </a:ext>
            </a:extLst>
          </p:cNvPr>
          <p:cNvSpPr txBox="1">
            <a:spLocks/>
          </p:cNvSpPr>
          <p:nvPr/>
        </p:nvSpPr>
        <p:spPr>
          <a:xfrm>
            <a:off x="272406" y="165452"/>
            <a:ext cx="4624714" cy="698147"/>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4400" b="1" dirty="0">
                <a:solidFill>
                  <a:srgbClr val="21509E"/>
                </a:solidFill>
                <a:latin typeface="微软雅黑" panose="020B0503020204020204" pitchFamily="34" charset="-122"/>
                <a:ea typeface="微软雅黑" panose="020B0503020204020204" pitchFamily="34" charset="-122"/>
              </a:rPr>
              <a:t>第一</a:t>
            </a:r>
            <a:r>
              <a:rPr lang="zh-CN" altLang="en-US" sz="4400" b="1" dirty="0" smtClean="0">
                <a:solidFill>
                  <a:srgbClr val="21509E"/>
                </a:solidFill>
                <a:latin typeface="微软雅黑" panose="020B0503020204020204" pitchFamily="34" charset="-122"/>
                <a:ea typeface="微软雅黑" panose="020B0503020204020204" pitchFamily="34" charset="-122"/>
              </a:rPr>
              <a:t>章  概论</a:t>
            </a:r>
            <a:endParaRPr kumimoji="0" lang="en-GB" sz="2800" b="1" i="0" u="none" strike="noStrike" kern="1200" cap="none" spc="0" normalizeH="0" baseline="0" noProof="0" dirty="0">
              <a:ln>
                <a:noFill/>
              </a:ln>
              <a:solidFill>
                <a:srgbClr val="21509E"/>
              </a:solidFill>
              <a:effectLst/>
              <a:uLnTx/>
              <a:uFillTx/>
              <a:latin typeface="微软雅黑" panose="020B0503020204020204" pitchFamily="34" charset="-122"/>
              <a:ea typeface="微软雅黑" panose="020B0503020204020204" pitchFamily="34" charset="-122"/>
            </a:endParaRPr>
          </a:p>
        </p:txBody>
      </p:sp>
      <p:sp>
        <p:nvSpPr>
          <p:cNvPr id="11" name="平行四边形 10">
            <a:extLst>
              <a:ext uri="{FF2B5EF4-FFF2-40B4-BE49-F238E27FC236}">
                <a16:creationId xmlns:a16="http://schemas.microsoft.com/office/drawing/2014/main" xmlns="" id="{E9565A2F-F618-42FC-8E7D-701C3E7FAF00}"/>
              </a:ext>
            </a:extLst>
          </p:cNvPr>
          <p:cNvSpPr/>
          <p:nvPr/>
        </p:nvSpPr>
        <p:spPr>
          <a:xfrm>
            <a:off x="1920857" y="1337473"/>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spc="300" dirty="0" smtClean="0">
                <a:solidFill>
                  <a:prstClr val="white"/>
                </a:solidFill>
                <a:latin typeface="微软雅黑" panose="020B0503020204020204" pitchFamily="34" charset="-122"/>
                <a:ea typeface="微软雅黑" panose="020B0503020204020204" pitchFamily="34" charset="-122"/>
              </a:rPr>
              <a:t>1.1</a:t>
            </a:r>
            <a:endParaRPr lang="zh-CN" altLang="en-US" sz="2800" b="1" spc="300" dirty="0">
              <a:solidFill>
                <a:prstClr val="white"/>
              </a:solidFill>
              <a:latin typeface="微软雅黑" panose="020B0503020204020204" pitchFamily="34" charset="-122"/>
              <a:ea typeface="微软雅黑" panose="020B0503020204020204" pitchFamily="34" charset="-122"/>
            </a:endParaRPr>
          </a:p>
        </p:txBody>
      </p:sp>
      <p:sp>
        <p:nvSpPr>
          <p:cNvPr id="12" name="平行四边形 11">
            <a:extLst>
              <a:ext uri="{FF2B5EF4-FFF2-40B4-BE49-F238E27FC236}">
                <a16:creationId xmlns:a16="http://schemas.microsoft.com/office/drawing/2014/main" xmlns="" id="{177E5E7B-FD82-4D8F-958A-30F60EC6B963}"/>
              </a:ext>
            </a:extLst>
          </p:cNvPr>
          <p:cNvSpPr/>
          <p:nvPr/>
        </p:nvSpPr>
        <p:spPr>
          <a:xfrm>
            <a:off x="3206296" y="1320843"/>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smtClean="0">
                <a:solidFill>
                  <a:srgbClr val="21509E"/>
                </a:solidFill>
                <a:latin typeface="微软雅黑" panose="020B0503020204020204" pitchFamily="34" charset="-122"/>
                <a:ea typeface="微软雅黑" panose="020B0503020204020204" pitchFamily="34" charset="-122"/>
                <a:hlinkClick r:id="rId2" action="ppaction://hlinksldjump"/>
              </a:rPr>
              <a:t>数字电路与计算机</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sp>
        <p:nvSpPr>
          <p:cNvPr id="13" name="平行四边形 12">
            <a:extLst>
              <a:ext uri="{FF2B5EF4-FFF2-40B4-BE49-F238E27FC236}">
                <a16:creationId xmlns:a16="http://schemas.microsoft.com/office/drawing/2014/main" xmlns="" id="{790647E3-2D8B-4E04-81E4-EF2F7FA0DB13}"/>
              </a:ext>
            </a:extLst>
          </p:cNvPr>
          <p:cNvSpPr/>
          <p:nvPr/>
        </p:nvSpPr>
        <p:spPr>
          <a:xfrm>
            <a:off x="1920857" y="2169680"/>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dirty="0" smtClean="0">
                <a:solidFill>
                  <a:prstClr val="white"/>
                </a:solidFill>
                <a:latin typeface="微软雅黑" panose="020B0503020204020204" pitchFamily="34" charset="-122"/>
                <a:ea typeface="微软雅黑" panose="020B0503020204020204" pitchFamily="34" charset="-122"/>
              </a:rPr>
              <a:t>1.2</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14" name="平行四边形 13">
            <a:extLst>
              <a:ext uri="{FF2B5EF4-FFF2-40B4-BE49-F238E27FC236}">
                <a16:creationId xmlns:a16="http://schemas.microsoft.com/office/drawing/2014/main" xmlns="" id="{0456C634-CAC8-49F1-9A41-BBAD38FF4C7B}"/>
              </a:ext>
            </a:extLst>
          </p:cNvPr>
          <p:cNvSpPr/>
          <p:nvPr/>
        </p:nvSpPr>
        <p:spPr>
          <a:xfrm>
            <a:off x="3206296" y="2153050"/>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dirty="0" smtClean="0">
                <a:solidFill>
                  <a:srgbClr val="21509E"/>
                </a:solidFill>
                <a:latin typeface="微软雅黑" panose="020B0503020204020204" pitchFamily="34" charset="-122"/>
                <a:ea typeface="微软雅黑" panose="020B0503020204020204" pitchFamily="34" charset="-122"/>
                <a:hlinkClick r:id="rId3" action="ppaction://hlinksldjump"/>
              </a:rPr>
              <a:t>数字与模拟</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sp>
        <p:nvSpPr>
          <p:cNvPr id="15" name="平行四边形 14">
            <a:extLst>
              <a:ext uri="{FF2B5EF4-FFF2-40B4-BE49-F238E27FC236}">
                <a16:creationId xmlns:a16="http://schemas.microsoft.com/office/drawing/2014/main" xmlns="" id="{B66B3CF0-9865-498F-A587-CEE9A187AB66}"/>
              </a:ext>
            </a:extLst>
          </p:cNvPr>
          <p:cNvSpPr/>
          <p:nvPr/>
        </p:nvSpPr>
        <p:spPr>
          <a:xfrm>
            <a:off x="1920857" y="3001887"/>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dirty="0" smtClean="0">
                <a:solidFill>
                  <a:prstClr val="white"/>
                </a:solidFill>
                <a:latin typeface="微软雅黑" panose="020B0503020204020204" pitchFamily="34" charset="-122"/>
                <a:ea typeface="微软雅黑" panose="020B0503020204020204" pitchFamily="34" charset="-122"/>
              </a:rPr>
              <a:t>1.3</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16" name="平行四边形 15">
            <a:extLst>
              <a:ext uri="{FF2B5EF4-FFF2-40B4-BE49-F238E27FC236}">
                <a16:creationId xmlns:a16="http://schemas.microsoft.com/office/drawing/2014/main" xmlns="" id="{6776232C-C115-4996-A965-57441504CE3B}"/>
              </a:ext>
            </a:extLst>
          </p:cNvPr>
          <p:cNvSpPr/>
          <p:nvPr/>
        </p:nvSpPr>
        <p:spPr>
          <a:xfrm>
            <a:off x="3206296" y="2985257"/>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dirty="0" smtClean="0">
                <a:solidFill>
                  <a:srgbClr val="21509E"/>
                </a:solidFill>
                <a:latin typeface="微软雅黑" panose="020B0503020204020204" pitchFamily="34" charset="-122"/>
                <a:ea typeface="微软雅黑" panose="020B0503020204020204" pitchFamily="34" charset="-122"/>
                <a:hlinkClick r:id="rId4" action="ppaction://hlinksldjump"/>
              </a:rPr>
              <a:t>数字电路的发展</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sp>
        <p:nvSpPr>
          <p:cNvPr id="17" name="平行四边形 16">
            <a:extLst>
              <a:ext uri="{FF2B5EF4-FFF2-40B4-BE49-F238E27FC236}">
                <a16:creationId xmlns:a16="http://schemas.microsoft.com/office/drawing/2014/main" xmlns="" id="{B7F9B3BC-037C-4D17-8D1A-202AE2C8975B}"/>
              </a:ext>
            </a:extLst>
          </p:cNvPr>
          <p:cNvSpPr/>
          <p:nvPr/>
        </p:nvSpPr>
        <p:spPr>
          <a:xfrm>
            <a:off x="1920857" y="3834094"/>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dirty="0" smtClean="0">
                <a:solidFill>
                  <a:prstClr val="white"/>
                </a:solidFill>
                <a:latin typeface="微软雅黑" panose="020B0503020204020204" pitchFamily="34" charset="-122"/>
                <a:ea typeface="微软雅黑" panose="020B0503020204020204" pitchFamily="34" charset="-122"/>
              </a:rPr>
              <a:t>1.4</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18" name="平行四边形 17">
            <a:extLst>
              <a:ext uri="{FF2B5EF4-FFF2-40B4-BE49-F238E27FC236}">
                <a16:creationId xmlns:a16="http://schemas.microsoft.com/office/drawing/2014/main" xmlns="" id="{50F9632F-170A-48BE-BB82-55C8FB83B4AE}"/>
              </a:ext>
            </a:extLst>
          </p:cNvPr>
          <p:cNvSpPr/>
          <p:nvPr/>
        </p:nvSpPr>
        <p:spPr>
          <a:xfrm>
            <a:off x="3206296" y="3817464"/>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dirty="0" smtClean="0">
                <a:solidFill>
                  <a:srgbClr val="21509E"/>
                </a:solidFill>
                <a:latin typeface="微软雅黑" panose="020B0503020204020204" pitchFamily="34" charset="-122"/>
                <a:ea typeface="微软雅黑" panose="020B0503020204020204" pitchFamily="34" charset="-122"/>
                <a:hlinkClick r:id="rId5" action="ppaction://hlinksldjump"/>
              </a:rPr>
              <a:t>课程任务与目标</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cxnSp>
        <p:nvCxnSpPr>
          <p:cNvPr id="3" name="直接连接符 2">
            <a:extLst>
              <a:ext uri="{FF2B5EF4-FFF2-40B4-BE49-F238E27FC236}">
                <a16:creationId xmlns:a16="http://schemas.microsoft.com/office/drawing/2014/main" xmlns="" id="{B7D277CF-D310-4642-B89B-343726620C71}"/>
              </a:ext>
            </a:extLst>
          </p:cNvPr>
          <p:cNvCxnSpPr/>
          <p:nvPr/>
        </p:nvCxnSpPr>
        <p:spPr>
          <a:xfrm>
            <a:off x="0" y="1088570"/>
            <a:ext cx="8715150" cy="0"/>
          </a:xfrm>
          <a:prstGeom prst="line">
            <a:avLst/>
          </a:prstGeom>
          <a:ln w="76200">
            <a:solidFill>
              <a:srgbClr val="235EB8"/>
            </a:solidFill>
          </a:ln>
        </p:spPr>
        <p:style>
          <a:lnRef idx="1">
            <a:schemeClr val="accent1"/>
          </a:lnRef>
          <a:fillRef idx="0">
            <a:schemeClr val="accent1"/>
          </a:fillRef>
          <a:effectRef idx="0">
            <a:schemeClr val="accent1"/>
          </a:effectRef>
          <a:fontRef idx="minor">
            <a:schemeClr val="tx1"/>
          </a:fontRef>
        </p:style>
      </p:cxnSp>
      <p:sp>
        <p:nvSpPr>
          <p:cNvPr id="19" name="平行四边形 18">
            <a:extLst>
              <a:ext uri="{FF2B5EF4-FFF2-40B4-BE49-F238E27FC236}">
                <a16:creationId xmlns:a16="http://schemas.microsoft.com/office/drawing/2014/main" xmlns="" id="{B66B3CF0-9865-498F-A587-CEE9A187AB66}"/>
              </a:ext>
            </a:extLst>
          </p:cNvPr>
          <p:cNvSpPr/>
          <p:nvPr/>
        </p:nvSpPr>
        <p:spPr>
          <a:xfrm>
            <a:off x="1920857" y="4590795"/>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dirty="0" smtClean="0">
                <a:solidFill>
                  <a:prstClr val="white"/>
                </a:solidFill>
                <a:latin typeface="微软雅黑" panose="020B0503020204020204" pitchFamily="34" charset="-122"/>
                <a:ea typeface="微软雅黑" panose="020B0503020204020204" pitchFamily="34" charset="-122"/>
              </a:rPr>
              <a:t>1.</a:t>
            </a:r>
            <a:r>
              <a:rPr lang="en-US" altLang="zh-CN" sz="2800" b="1" dirty="0">
                <a:solidFill>
                  <a:prstClr val="white"/>
                </a:solidFill>
                <a:latin typeface="微软雅黑" panose="020B0503020204020204" pitchFamily="34" charset="-122"/>
                <a:ea typeface="微软雅黑" panose="020B0503020204020204" pitchFamily="34" charset="-122"/>
              </a:rPr>
              <a:t>5</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20" name="平行四边形 19">
            <a:extLst>
              <a:ext uri="{FF2B5EF4-FFF2-40B4-BE49-F238E27FC236}">
                <a16:creationId xmlns:a16="http://schemas.microsoft.com/office/drawing/2014/main" xmlns="" id="{6776232C-C115-4996-A965-57441504CE3B}"/>
              </a:ext>
            </a:extLst>
          </p:cNvPr>
          <p:cNvSpPr/>
          <p:nvPr/>
        </p:nvSpPr>
        <p:spPr>
          <a:xfrm>
            <a:off x="3206296" y="4574165"/>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dirty="0" smtClean="0">
                <a:solidFill>
                  <a:srgbClr val="21509E"/>
                </a:solidFill>
                <a:latin typeface="微软雅黑" panose="020B0503020204020204" pitchFamily="34" charset="-122"/>
                <a:ea typeface="微软雅黑" panose="020B0503020204020204" pitchFamily="34" charset="-122"/>
                <a:hlinkClick r:id="rId6" action="ppaction://hlinksldjump"/>
              </a:rPr>
              <a:t>数制</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sp>
        <p:nvSpPr>
          <p:cNvPr id="21" name="平行四边形 20">
            <a:extLst>
              <a:ext uri="{FF2B5EF4-FFF2-40B4-BE49-F238E27FC236}">
                <a16:creationId xmlns:a16="http://schemas.microsoft.com/office/drawing/2014/main" xmlns="" id="{B7F9B3BC-037C-4D17-8D1A-202AE2C8975B}"/>
              </a:ext>
            </a:extLst>
          </p:cNvPr>
          <p:cNvSpPr/>
          <p:nvPr/>
        </p:nvSpPr>
        <p:spPr>
          <a:xfrm>
            <a:off x="1920857" y="5423002"/>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b="1" dirty="0" smtClean="0">
                <a:solidFill>
                  <a:prstClr val="white"/>
                </a:solidFill>
                <a:latin typeface="微软雅黑" panose="020B0503020204020204" pitchFamily="34" charset="-122"/>
                <a:ea typeface="微软雅黑" panose="020B0503020204020204" pitchFamily="34" charset="-122"/>
              </a:rPr>
              <a:t>1.</a:t>
            </a:r>
            <a:r>
              <a:rPr lang="en-US" altLang="zh-CN" sz="2800" b="1" dirty="0">
                <a:solidFill>
                  <a:prstClr val="white"/>
                </a:solidFill>
                <a:latin typeface="微软雅黑" panose="020B0503020204020204" pitchFamily="34" charset="-122"/>
                <a:ea typeface="微软雅黑" panose="020B0503020204020204" pitchFamily="34" charset="-122"/>
              </a:rPr>
              <a:t>6</a:t>
            </a: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22" name="平行四边形 21">
            <a:extLst>
              <a:ext uri="{FF2B5EF4-FFF2-40B4-BE49-F238E27FC236}">
                <a16:creationId xmlns:a16="http://schemas.microsoft.com/office/drawing/2014/main" xmlns="" id="{50F9632F-170A-48BE-BB82-55C8FB83B4AE}"/>
              </a:ext>
            </a:extLst>
          </p:cNvPr>
          <p:cNvSpPr/>
          <p:nvPr/>
        </p:nvSpPr>
        <p:spPr>
          <a:xfrm>
            <a:off x="3206296" y="5406372"/>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dirty="0" smtClean="0">
                <a:solidFill>
                  <a:srgbClr val="21509E"/>
                </a:solidFill>
                <a:latin typeface="微软雅黑" panose="020B0503020204020204" pitchFamily="34" charset="-122"/>
                <a:ea typeface="微软雅黑" panose="020B0503020204020204" pitchFamily="34" charset="-122"/>
                <a:hlinkClick r:id="rId7" action="ppaction://hlinksldjump"/>
              </a:rPr>
              <a:t>计算机中常用的编码</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B6D9C768-8413-45FA-BDC7-53DA68035736}" type="slidenum">
              <a:rPr lang="zh-CN" altLang="en-US" smtClean="0"/>
              <a:pPr/>
              <a:t>2</a:t>
            </a:fld>
            <a:endParaRPr lang="zh-CN" altLang="en-US"/>
          </a:p>
        </p:txBody>
      </p:sp>
      <p:sp>
        <p:nvSpPr>
          <p:cNvPr id="23" name="平行四边形 22">
            <a:extLst>
              <a:ext uri="{FF2B5EF4-FFF2-40B4-BE49-F238E27FC236}">
                <a16:creationId xmlns:a16="http://schemas.microsoft.com/office/drawing/2014/main" xmlns="" id="{B7F9B3BC-037C-4D17-8D1A-202AE2C8975B}"/>
              </a:ext>
            </a:extLst>
          </p:cNvPr>
          <p:cNvSpPr/>
          <p:nvPr/>
        </p:nvSpPr>
        <p:spPr>
          <a:xfrm>
            <a:off x="1911893" y="6167070"/>
            <a:ext cx="1351174" cy="516491"/>
          </a:xfrm>
          <a:prstGeom prst="parallelogram">
            <a:avLst>
              <a:gd name="adj" fmla="val 48207"/>
            </a:avLst>
          </a:prstGeom>
          <a:solidFill>
            <a:srgbClr val="235EB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800" b="1" dirty="0">
              <a:solidFill>
                <a:prstClr val="white"/>
              </a:solidFill>
              <a:latin typeface="微软雅黑" panose="020B0503020204020204" pitchFamily="34" charset="-122"/>
              <a:ea typeface="微软雅黑" panose="020B0503020204020204" pitchFamily="34" charset="-122"/>
            </a:endParaRPr>
          </a:p>
        </p:txBody>
      </p:sp>
      <p:sp>
        <p:nvSpPr>
          <p:cNvPr id="24" name="平行四边形 23">
            <a:extLst>
              <a:ext uri="{FF2B5EF4-FFF2-40B4-BE49-F238E27FC236}">
                <a16:creationId xmlns:a16="http://schemas.microsoft.com/office/drawing/2014/main" xmlns="" id="{50F9632F-170A-48BE-BB82-55C8FB83B4AE}"/>
              </a:ext>
            </a:extLst>
          </p:cNvPr>
          <p:cNvSpPr/>
          <p:nvPr/>
        </p:nvSpPr>
        <p:spPr>
          <a:xfrm>
            <a:off x="3197332" y="6150440"/>
            <a:ext cx="4503102" cy="516491"/>
          </a:xfrm>
          <a:prstGeom prst="parallelogram">
            <a:avLst>
              <a:gd name="adj" fmla="val 48207"/>
            </a:avLst>
          </a:prstGeom>
          <a:noFill/>
          <a:ln w="15875">
            <a:solidFill>
              <a:srgbClr val="235EB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defRPr/>
            </a:pPr>
            <a:r>
              <a:rPr lang="zh-CN" altLang="en-US" sz="2800" b="1" dirty="0" smtClean="0">
                <a:solidFill>
                  <a:srgbClr val="21509E"/>
                </a:solidFill>
                <a:latin typeface="微软雅黑" panose="020B0503020204020204" pitchFamily="34" charset="-122"/>
                <a:ea typeface="微软雅黑" panose="020B0503020204020204" pitchFamily="34" charset="-122"/>
                <a:hlinkClick r:id="rId8" action="ppaction://hlinksldjump"/>
              </a:rPr>
              <a:t>本章小结</a:t>
            </a:r>
            <a:endParaRPr lang="zh-CN" altLang="en-US" sz="2800" b="1" dirty="0">
              <a:solidFill>
                <a:srgbClr val="21509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122202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1+#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0-#ppt_w/2"/>
                                          </p:val>
                                        </p:tav>
                                        <p:tav tm="100000">
                                          <p:val>
                                            <p:strVal val="#ppt_x"/>
                                          </p:val>
                                        </p:tav>
                                      </p:tavLst>
                                    </p:anim>
                                    <p:anim calcmode="lin" valueType="num">
                                      <p:cBhvr additive="base">
                                        <p:cTn id="21" dur="1000" fill="hold"/>
                                        <p:tgtEl>
                                          <p:spTgt spid="13"/>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1+#ppt_w/2"/>
                                          </p:val>
                                        </p:tav>
                                        <p:tav tm="100000">
                                          <p:val>
                                            <p:strVal val="#ppt_x"/>
                                          </p:val>
                                        </p:tav>
                                      </p:tavLst>
                                    </p:anim>
                                    <p:anim calcmode="lin" valueType="num">
                                      <p:cBhvr additive="base">
                                        <p:cTn id="25" dur="100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1000" fill="hold"/>
                                        <p:tgtEl>
                                          <p:spTgt spid="15"/>
                                        </p:tgtEl>
                                        <p:attrNameLst>
                                          <p:attrName>ppt_x</p:attrName>
                                        </p:attrNameLst>
                                      </p:cBhvr>
                                      <p:tavLst>
                                        <p:tav tm="0">
                                          <p:val>
                                            <p:strVal val="0-#ppt_w/2"/>
                                          </p:val>
                                        </p:tav>
                                        <p:tav tm="100000">
                                          <p:val>
                                            <p:strVal val="#ppt_x"/>
                                          </p:val>
                                        </p:tav>
                                      </p:tavLst>
                                    </p:anim>
                                    <p:anim calcmode="lin" valueType="num">
                                      <p:cBhvr additive="base">
                                        <p:cTn id="30" dur="1000" fill="hold"/>
                                        <p:tgtEl>
                                          <p:spTgt spid="15"/>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1000" fill="hold"/>
                                        <p:tgtEl>
                                          <p:spTgt spid="16"/>
                                        </p:tgtEl>
                                        <p:attrNameLst>
                                          <p:attrName>ppt_x</p:attrName>
                                        </p:attrNameLst>
                                      </p:cBhvr>
                                      <p:tavLst>
                                        <p:tav tm="0">
                                          <p:val>
                                            <p:strVal val="1+#ppt_w/2"/>
                                          </p:val>
                                        </p:tav>
                                        <p:tav tm="100000">
                                          <p:val>
                                            <p:strVal val="#ppt_x"/>
                                          </p:val>
                                        </p:tav>
                                      </p:tavLst>
                                    </p:anim>
                                    <p:anim calcmode="lin" valueType="num">
                                      <p:cBhvr additive="base">
                                        <p:cTn id="34" dur="1000" fill="hold"/>
                                        <p:tgtEl>
                                          <p:spTgt spid="16"/>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 presetClass="entr" presetSubtype="8" decel="10000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1000" fill="hold"/>
                                        <p:tgtEl>
                                          <p:spTgt spid="17"/>
                                        </p:tgtEl>
                                        <p:attrNameLst>
                                          <p:attrName>ppt_x</p:attrName>
                                        </p:attrNameLst>
                                      </p:cBhvr>
                                      <p:tavLst>
                                        <p:tav tm="0">
                                          <p:val>
                                            <p:strVal val="0-#ppt_w/2"/>
                                          </p:val>
                                        </p:tav>
                                        <p:tav tm="100000">
                                          <p:val>
                                            <p:strVal val="#ppt_x"/>
                                          </p:val>
                                        </p:tav>
                                      </p:tavLst>
                                    </p:anim>
                                    <p:anim calcmode="lin" valueType="num">
                                      <p:cBhvr additive="base">
                                        <p:cTn id="39" dur="1000" fill="hold"/>
                                        <p:tgtEl>
                                          <p:spTgt spid="17"/>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1000" fill="hold"/>
                                        <p:tgtEl>
                                          <p:spTgt spid="18"/>
                                        </p:tgtEl>
                                        <p:attrNameLst>
                                          <p:attrName>ppt_x</p:attrName>
                                        </p:attrNameLst>
                                      </p:cBhvr>
                                      <p:tavLst>
                                        <p:tav tm="0">
                                          <p:val>
                                            <p:strVal val="1+#ppt_w/2"/>
                                          </p:val>
                                        </p:tav>
                                        <p:tav tm="100000">
                                          <p:val>
                                            <p:strVal val="#ppt_x"/>
                                          </p:val>
                                        </p:tav>
                                      </p:tavLst>
                                    </p:anim>
                                    <p:anim calcmode="lin" valueType="num">
                                      <p:cBhvr additive="base">
                                        <p:cTn id="43" dur="1000" fill="hold"/>
                                        <p:tgtEl>
                                          <p:spTgt spid="18"/>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2" presetClass="entr" presetSubtype="8" decel="10000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1000" fill="hold"/>
                                        <p:tgtEl>
                                          <p:spTgt spid="19"/>
                                        </p:tgtEl>
                                        <p:attrNameLst>
                                          <p:attrName>ppt_x</p:attrName>
                                        </p:attrNameLst>
                                      </p:cBhvr>
                                      <p:tavLst>
                                        <p:tav tm="0">
                                          <p:val>
                                            <p:strVal val="0-#ppt_w/2"/>
                                          </p:val>
                                        </p:tav>
                                        <p:tav tm="100000">
                                          <p:val>
                                            <p:strVal val="#ppt_x"/>
                                          </p:val>
                                        </p:tav>
                                      </p:tavLst>
                                    </p:anim>
                                    <p:anim calcmode="lin" valueType="num">
                                      <p:cBhvr additive="base">
                                        <p:cTn id="48" dur="10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1000" fill="hold"/>
                                        <p:tgtEl>
                                          <p:spTgt spid="20"/>
                                        </p:tgtEl>
                                        <p:attrNameLst>
                                          <p:attrName>ppt_x</p:attrName>
                                        </p:attrNameLst>
                                      </p:cBhvr>
                                      <p:tavLst>
                                        <p:tav tm="0">
                                          <p:val>
                                            <p:strVal val="1+#ppt_w/2"/>
                                          </p:val>
                                        </p:tav>
                                        <p:tav tm="100000">
                                          <p:val>
                                            <p:strVal val="#ppt_x"/>
                                          </p:val>
                                        </p:tav>
                                      </p:tavLst>
                                    </p:anim>
                                    <p:anim calcmode="lin" valueType="num">
                                      <p:cBhvr additive="base">
                                        <p:cTn id="52" dur="1000" fill="hold"/>
                                        <p:tgtEl>
                                          <p:spTgt spid="2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2" presetClass="entr" presetSubtype="8" decel="10000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1000" fill="hold"/>
                                        <p:tgtEl>
                                          <p:spTgt spid="21"/>
                                        </p:tgtEl>
                                        <p:attrNameLst>
                                          <p:attrName>ppt_x</p:attrName>
                                        </p:attrNameLst>
                                      </p:cBhvr>
                                      <p:tavLst>
                                        <p:tav tm="0">
                                          <p:val>
                                            <p:strVal val="0-#ppt_w/2"/>
                                          </p:val>
                                        </p:tav>
                                        <p:tav tm="100000">
                                          <p:val>
                                            <p:strVal val="#ppt_x"/>
                                          </p:val>
                                        </p:tav>
                                      </p:tavLst>
                                    </p:anim>
                                    <p:anim calcmode="lin" valueType="num">
                                      <p:cBhvr additive="base">
                                        <p:cTn id="57" dur="1000" fill="hold"/>
                                        <p:tgtEl>
                                          <p:spTgt spid="21"/>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1000" fill="hold"/>
                                        <p:tgtEl>
                                          <p:spTgt spid="22"/>
                                        </p:tgtEl>
                                        <p:attrNameLst>
                                          <p:attrName>ppt_x</p:attrName>
                                        </p:attrNameLst>
                                      </p:cBhvr>
                                      <p:tavLst>
                                        <p:tav tm="0">
                                          <p:val>
                                            <p:strVal val="1+#ppt_w/2"/>
                                          </p:val>
                                        </p:tav>
                                        <p:tav tm="100000">
                                          <p:val>
                                            <p:strVal val="#ppt_x"/>
                                          </p:val>
                                        </p:tav>
                                      </p:tavLst>
                                    </p:anim>
                                    <p:anim calcmode="lin" valueType="num">
                                      <p:cBhvr additive="base">
                                        <p:cTn id="61" dur="10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6500"/>
                            </p:stCondLst>
                            <p:childTnLst>
                              <p:par>
                                <p:cTn id="63" presetID="2" presetClass="entr" presetSubtype="8" decel="100000" fill="hold" grpId="0" nodeType="after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1000" fill="hold"/>
                                        <p:tgtEl>
                                          <p:spTgt spid="23"/>
                                        </p:tgtEl>
                                        <p:attrNameLst>
                                          <p:attrName>ppt_x</p:attrName>
                                        </p:attrNameLst>
                                      </p:cBhvr>
                                      <p:tavLst>
                                        <p:tav tm="0">
                                          <p:val>
                                            <p:strVal val="0-#ppt_w/2"/>
                                          </p:val>
                                        </p:tav>
                                        <p:tav tm="100000">
                                          <p:val>
                                            <p:strVal val="#ppt_x"/>
                                          </p:val>
                                        </p:tav>
                                      </p:tavLst>
                                    </p:anim>
                                    <p:anim calcmode="lin" valueType="num">
                                      <p:cBhvr additive="base">
                                        <p:cTn id="66" dur="1000" fill="hold"/>
                                        <p:tgtEl>
                                          <p:spTgt spid="23"/>
                                        </p:tgtEl>
                                        <p:attrNameLst>
                                          <p:attrName>ppt_y</p:attrName>
                                        </p:attrNameLst>
                                      </p:cBhvr>
                                      <p:tavLst>
                                        <p:tav tm="0">
                                          <p:val>
                                            <p:strVal val="#ppt_y"/>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1000" fill="hold"/>
                                        <p:tgtEl>
                                          <p:spTgt spid="24"/>
                                        </p:tgtEl>
                                        <p:attrNameLst>
                                          <p:attrName>ppt_x</p:attrName>
                                        </p:attrNameLst>
                                      </p:cBhvr>
                                      <p:tavLst>
                                        <p:tav tm="0">
                                          <p:val>
                                            <p:strVal val="1+#ppt_w/2"/>
                                          </p:val>
                                        </p:tav>
                                        <p:tav tm="100000">
                                          <p:val>
                                            <p:strVal val="#ppt_x"/>
                                          </p:val>
                                        </p:tav>
                                      </p:tavLst>
                                    </p:anim>
                                    <p:anim calcmode="lin" valueType="num">
                                      <p:cBhvr additive="base">
                                        <p:cTn id="70" dur="1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20</a:t>
            </a:fld>
            <a:endParaRPr lang="zh-CN" altLang="en-US"/>
          </a:p>
        </p:txBody>
      </p:sp>
      <p:sp>
        <p:nvSpPr>
          <p:cNvPr id="53" name="文本框 52"/>
          <p:cNvSpPr txBox="1"/>
          <p:nvPr/>
        </p:nvSpPr>
        <p:spPr>
          <a:xfrm>
            <a:off x="565359" y="1041023"/>
            <a:ext cx="11162183" cy="4154984"/>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3200" b="1" dirty="0" smtClean="0">
                <a:latin typeface="微软雅黑" panose="020B0503020204020204" pitchFamily="34" charset="-122"/>
                <a:ea typeface="微软雅黑" panose="020B0503020204020204" pitchFamily="34" charset="-122"/>
              </a:rPr>
              <a:t>相比</a:t>
            </a:r>
            <a:r>
              <a:rPr lang="zh-CN" altLang="en-US" sz="3200" b="1" dirty="0">
                <a:latin typeface="微软雅黑" panose="020B0503020204020204" pitchFamily="34" charset="-122"/>
                <a:ea typeface="微软雅黑" panose="020B0503020204020204" pitchFamily="34" charset="-122"/>
              </a:rPr>
              <a:t>模拟电路，</a:t>
            </a:r>
            <a:r>
              <a:rPr lang="zh-CN" altLang="en-US" sz="3200" b="1" dirty="0" smtClean="0">
                <a:latin typeface="微软雅黑" panose="020B0503020204020204" pitchFamily="34" charset="-122"/>
                <a:ea typeface="微软雅黑" panose="020B0503020204020204" pitchFamily="34" charset="-122"/>
              </a:rPr>
              <a:t>数字电路的</a:t>
            </a:r>
            <a:r>
              <a:rPr lang="zh-CN" altLang="en-US" sz="3200" b="1" dirty="0">
                <a:latin typeface="微软雅黑" panose="020B0503020204020204" pitchFamily="34" charset="-122"/>
                <a:ea typeface="微软雅黑" panose="020B0503020204020204" pitchFamily="34" charset="-122"/>
              </a:rPr>
              <a:t>优点：</a:t>
            </a:r>
            <a:endParaRPr lang="en-US" altLang="zh-CN" sz="32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startAt="5"/>
            </a:pPr>
            <a:r>
              <a:rPr lang="zh-CN" altLang="en-US" sz="2400" b="1" dirty="0" smtClean="0">
                <a:solidFill>
                  <a:srgbClr val="FF0000"/>
                </a:solidFill>
                <a:latin typeface="微软雅黑" panose="020B0503020204020204" pitchFamily="34" charset="-122"/>
                <a:ea typeface="微软雅黑" panose="020B0503020204020204" pitchFamily="34" charset="-122"/>
              </a:rPr>
              <a:t>具有</a:t>
            </a:r>
            <a:r>
              <a:rPr lang="zh-CN" altLang="en-US" sz="2400" b="1" dirty="0">
                <a:solidFill>
                  <a:srgbClr val="FF0000"/>
                </a:solidFill>
                <a:latin typeface="微软雅黑" panose="020B0503020204020204" pitchFamily="34" charset="-122"/>
                <a:ea typeface="微软雅黑" panose="020B0503020204020204" pitchFamily="34" charset="-122"/>
              </a:rPr>
              <a:t>高速性</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高速性体现在两方面：</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100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一方面</a:t>
            </a:r>
            <a:r>
              <a:rPr lang="zh-CN" altLang="en-US" sz="2400" b="1" dirty="0">
                <a:latin typeface="微软雅黑" panose="020B0503020204020204" pitchFamily="34" charset="-122"/>
                <a:ea typeface="微软雅黑" panose="020B0503020204020204" pitchFamily="34" charset="-122"/>
              </a:rPr>
              <a:t>是数字电路的</a:t>
            </a:r>
            <a:r>
              <a:rPr lang="zh-CN" altLang="en-US" sz="2400" b="1" dirty="0">
                <a:solidFill>
                  <a:srgbClr val="00CC00"/>
                </a:solidFill>
                <a:latin typeface="微软雅黑" panose="020B0503020204020204" pitchFamily="34" charset="-122"/>
                <a:ea typeface="微软雅黑" panose="020B0503020204020204" pitchFamily="34" charset="-122"/>
              </a:rPr>
              <a:t>器件速度</a:t>
            </a:r>
            <a:r>
              <a:rPr lang="zh-CN" altLang="en-US" sz="2400" b="1" dirty="0">
                <a:latin typeface="微软雅黑" panose="020B0503020204020204" pitchFamily="34" charset="-122"/>
                <a:ea typeface="微软雅黑" panose="020B0503020204020204" pitchFamily="34" charset="-122"/>
              </a:rPr>
              <a:t>非常快，单个晶体管的开关时间可以达到</a:t>
            </a:r>
            <a:r>
              <a:rPr lang="en-US" altLang="zh-CN" sz="2400" b="1" dirty="0">
                <a:latin typeface="微软雅黑" panose="020B0503020204020204" pitchFamily="34" charset="-122"/>
                <a:ea typeface="微软雅黑" panose="020B0503020204020204" pitchFamily="34" charset="-122"/>
              </a:rPr>
              <a:t>10ps</a:t>
            </a:r>
            <a:r>
              <a:rPr lang="zh-CN" altLang="en-US" sz="2400" b="1" dirty="0">
                <a:latin typeface="微软雅黑" panose="020B0503020204020204" pitchFamily="34" charset="-122"/>
                <a:ea typeface="微软雅黑" panose="020B0503020204020204" pitchFamily="34" charset="-122"/>
              </a:rPr>
              <a:t>，组成一个完整、复杂的器件，从输入到输出的延迟时间，也还不到</a:t>
            </a:r>
            <a:r>
              <a:rPr lang="en-US" altLang="zh-CN" sz="2400" b="1" dirty="0">
                <a:latin typeface="微软雅黑" panose="020B0503020204020204" pitchFamily="34" charset="-122"/>
                <a:ea typeface="微软雅黑" panose="020B0503020204020204" pitchFamily="34" charset="-122"/>
              </a:rPr>
              <a:t>2ns</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100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另一方面</a:t>
            </a:r>
            <a:r>
              <a:rPr lang="zh-CN" altLang="en-US" sz="2400" b="1" dirty="0">
                <a:latin typeface="微软雅黑" panose="020B0503020204020204" pitchFamily="34" charset="-122"/>
                <a:ea typeface="微软雅黑" panose="020B0503020204020204" pitchFamily="34" charset="-122"/>
              </a:rPr>
              <a:t>是数字电路</a:t>
            </a:r>
            <a:r>
              <a:rPr lang="zh-CN" altLang="en-US" sz="2400" b="1" dirty="0">
                <a:solidFill>
                  <a:srgbClr val="00CC00"/>
                </a:solidFill>
                <a:latin typeface="微软雅黑" panose="020B0503020204020204" pitchFamily="34" charset="-122"/>
                <a:ea typeface="微软雅黑" panose="020B0503020204020204" pitchFamily="34" charset="-122"/>
              </a:rPr>
              <a:t>开发的快捷性</a:t>
            </a:r>
            <a:r>
              <a:rPr lang="zh-CN" altLang="en-US" sz="2400" b="1" dirty="0">
                <a:latin typeface="微软雅黑" panose="020B0503020204020204" pitchFamily="34" charset="-122"/>
                <a:ea typeface="微软雅黑" panose="020B0503020204020204" pitchFamily="34" charset="-122"/>
              </a:rPr>
              <a:t>，开发工具非常完善、先进，便于设计、仿真、模拟、综合等操作，大大缩短了开发周期</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806676"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268367" y="97943"/>
            <a:ext cx="5463692" cy="732155"/>
          </a:xfrm>
        </p:spPr>
        <p:txBody>
          <a:bodyPr>
            <a:normAutofit/>
          </a:bodyPr>
          <a:lstStyle/>
          <a:p>
            <a:r>
              <a:rPr lang="zh-CN" altLang="en-US" dirty="0" smtClean="0">
                <a:effectLst>
                  <a:outerShdw blurRad="38100" dist="38100" dir="2700000" algn="tl">
                    <a:srgbClr val="000000">
                      <a:alpha val="43137"/>
                    </a:srgbClr>
                  </a:outerShdw>
                </a:effectLst>
              </a:rPr>
              <a:t>数字电路与模拟电路</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164032989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21</a:t>
            </a:fld>
            <a:endParaRPr lang="zh-CN" altLang="en-US"/>
          </a:p>
        </p:txBody>
      </p:sp>
      <p:sp>
        <p:nvSpPr>
          <p:cNvPr id="53" name="文本框 52"/>
          <p:cNvSpPr txBox="1"/>
          <p:nvPr/>
        </p:nvSpPr>
        <p:spPr>
          <a:xfrm>
            <a:off x="391887" y="939423"/>
            <a:ext cx="11567884" cy="4893647"/>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1</a:t>
            </a:r>
            <a:r>
              <a:rPr lang="zh-CN" altLang="en-US" sz="2800" b="1" dirty="0" smtClean="0">
                <a:solidFill>
                  <a:srgbClr val="FF0000"/>
                </a:solidFill>
                <a:latin typeface="微软雅黑" panose="020B0503020204020204" pitchFamily="34" charset="-122"/>
                <a:ea typeface="微软雅黑" panose="020B0503020204020204" pitchFamily="34" charset="-122"/>
              </a:rPr>
              <a:t>、数字电路</a:t>
            </a:r>
            <a:r>
              <a:rPr lang="zh-CN" altLang="en-US" sz="2800" b="1" dirty="0">
                <a:solidFill>
                  <a:srgbClr val="FF0000"/>
                </a:solidFill>
                <a:latin typeface="微软雅黑" panose="020B0503020204020204" pitchFamily="34" charset="-122"/>
                <a:ea typeface="微软雅黑" panose="020B0503020204020204" pitchFamily="34" charset="-122"/>
              </a:rPr>
              <a:t>与器件的</a:t>
            </a:r>
            <a:r>
              <a:rPr lang="zh-CN" altLang="en-US" sz="2800" b="1" dirty="0" smtClean="0">
                <a:solidFill>
                  <a:srgbClr val="FF0000"/>
                </a:solidFill>
                <a:latin typeface="微软雅黑" panose="020B0503020204020204" pitchFamily="34" charset="-122"/>
                <a:ea typeface="微软雅黑" panose="020B0503020204020204" pitchFamily="34" charset="-122"/>
              </a:rPr>
              <a:t>发展</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电子</a:t>
            </a:r>
            <a:r>
              <a:rPr lang="zh-CN" altLang="en-US" sz="2400" b="1" dirty="0">
                <a:latin typeface="微软雅黑" panose="020B0503020204020204" pitchFamily="34" charset="-122"/>
                <a:ea typeface="微软雅黑" panose="020B0503020204020204" pitchFamily="34" charset="-122"/>
              </a:rPr>
              <a:t>技术的发展历程是以电子器件的发展为基础的，电子器件经历了由电子管、晶体管、到半导体集成器件的过程</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电子</a:t>
            </a:r>
            <a:r>
              <a:rPr lang="zh-CN" altLang="en-US" sz="2400" b="1" dirty="0" smtClean="0">
                <a:latin typeface="微软雅黑" panose="020B0503020204020204" pitchFamily="34" charset="-122"/>
                <a:ea typeface="微软雅黑" panose="020B0503020204020204" pitchFamily="34" charset="-122"/>
              </a:rPr>
              <a:t>器件：</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世纪初直至</a:t>
            </a:r>
            <a:r>
              <a:rPr lang="zh-CN" altLang="en-US" sz="2000" b="1" dirty="0" smtClean="0">
                <a:latin typeface="微软雅黑" panose="020B0503020204020204" pitchFamily="34" charset="-122"/>
                <a:ea typeface="微软雅黑" panose="020B0503020204020204" pitchFamily="34" charset="-122"/>
              </a:rPr>
              <a:t>中叶</a:t>
            </a:r>
            <a:r>
              <a:rPr lang="zh-CN" altLang="en-US" sz="2000" b="1" dirty="0">
                <a:latin typeface="微软雅黑" panose="020B0503020204020204" pitchFamily="34" charset="-122"/>
                <a:ea typeface="微软雅黑" panose="020B0503020204020204" pitchFamily="34" charset="-122"/>
              </a:rPr>
              <a:t>：</a:t>
            </a:r>
            <a:r>
              <a:rPr lang="zh-CN" altLang="en-US" sz="2000" b="1" dirty="0" smtClean="0">
                <a:solidFill>
                  <a:srgbClr val="00CC00"/>
                </a:solidFill>
                <a:latin typeface="微软雅黑" panose="020B0503020204020204" pitchFamily="34" charset="-122"/>
                <a:ea typeface="微软雅黑" panose="020B0503020204020204" pitchFamily="34" charset="-122"/>
              </a:rPr>
              <a:t>真空管</a:t>
            </a:r>
            <a:r>
              <a:rPr lang="zh-CN" altLang="en-US" sz="2000" b="1" dirty="0">
                <a:latin typeface="微软雅黑" panose="020B0503020204020204" pitchFamily="34" charset="-122"/>
                <a:ea typeface="微软雅黑" panose="020B0503020204020204" pitchFamily="34" charset="-122"/>
              </a:rPr>
              <a:t>，也称电子管</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1947</a:t>
            </a:r>
            <a:r>
              <a:rPr lang="zh-CN" altLang="en-US" sz="2000" b="1" dirty="0" smtClean="0">
                <a:latin typeface="微软雅黑" panose="020B0503020204020204" pitchFamily="34" charset="-122"/>
                <a:ea typeface="微软雅黑" panose="020B0503020204020204" pitchFamily="34" charset="-122"/>
              </a:rPr>
              <a:t>年：第一</a:t>
            </a:r>
            <a:r>
              <a:rPr lang="zh-CN" altLang="en-US" sz="2000" b="1" dirty="0">
                <a:latin typeface="微软雅黑" panose="020B0503020204020204" pitchFamily="34" charset="-122"/>
                <a:ea typeface="微软雅黑" panose="020B0503020204020204" pitchFamily="34" charset="-122"/>
              </a:rPr>
              <a:t>支</a:t>
            </a:r>
            <a:r>
              <a:rPr lang="zh-CN" altLang="en-US" sz="2000" b="1" dirty="0" smtClean="0">
                <a:solidFill>
                  <a:srgbClr val="00CC00"/>
                </a:solidFill>
                <a:latin typeface="微软雅黑" panose="020B0503020204020204" pitchFamily="34" charset="-122"/>
                <a:ea typeface="微软雅黑" panose="020B0503020204020204" pitchFamily="34" charset="-122"/>
              </a:rPr>
              <a:t>晶体三极管</a:t>
            </a:r>
            <a:r>
              <a:rPr lang="zh-CN" altLang="en-US" sz="2000" b="1" dirty="0" smtClean="0">
                <a:latin typeface="微软雅黑" panose="020B0503020204020204" pitchFamily="34" charset="-122"/>
                <a:ea typeface="微软雅黑" panose="020B0503020204020204" pitchFamily="34" charset="-122"/>
              </a:rPr>
              <a:t>问世</a:t>
            </a:r>
            <a:r>
              <a:rPr lang="zh-CN" altLang="en-US" sz="2000" b="1" dirty="0">
                <a:latin typeface="微软雅黑" panose="020B0503020204020204" pitchFamily="34" charset="-122"/>
                <a:ea typeface="微软雅黑" panose="020B0503020204020204" pitchFamily="34" charset="-122"/>
              </a:rPr>
              <a:t>，开创了电子技术的新领域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60</a:t>
            </a:r>
            <a:r>
              <a:rPr lang="zh-CN" altLang="en-US" sz="2000" b="1" dirty="0">
                <a:latin typeface="微软雅黑" panose="020B0503020204020204" pitchFamily="34" charset="-122"/>
                <a:ea typeface="微软雅黑" panose="020B0503020204020204" pitchFamily="34" charset="-122"/>
              </a:rPr>
              <a:t>年代</a:t>
            </a:r>
            <a:r>
              <a:rPr lang="zh-CN" altLang="en-US" sz="2000" b="1" dirty="0" smtClean="0">
                <a:latin typeface="微软雅黑" panose="020B0503020204020204" pitchFamily="34" charset="-122"/>
                <a:ea typeface="微软雅黑" panose="020B0503020204020204" pitchFamily="34" charset="-122"/>
              </a:rPr>
              <a:t>初：模拟</a:t>
            </a:r>
            <a:r>
              <a:rPr lang="zh-CN" altLang="en-US" sz="2000" b="1" dirty="0">
                <a:latin typeface="微软雅黑" panose="020B0503020204020204" pitchFamily="34" charset="-122"/>
                <a:ea typeface="微软雅黑" panose="020B0503020204020204" pitchFamily="34" charset="-122"/>
              </a:rPr>
              <a:t>和数字</a:t>
            </a:r>
            <a:r>
              <a:rPr lang="zh-CN" altLang="en-US" sz="2000" b="1" dirty="0">
                <a:solidFill>
                  <a:srgbClr val="00CC00"/>
                </a:solidFill>
                <a:latin typeface="微软雅黑" panose="020B0503020204020204" pitchFamily="34" charset="-122"/>
                <a:ea typeface="微软雅黑" panose="020B0503020204020204" pitchFamily="34" charset="-122"/>
              </a:rPr>
              <a:t>集成电路</a:t>
            </a:r>
            <a:r>
              <a:rPr lang="zh-CN" altLang="en-US" sz="2000" b="1" dirty="0">
                <a:latin typeface="微软雅黑" panose="020B0503020204020204" pitchFamily="34" charset="-122"/>
                <a:ea typeface="微软雅黑" panose="020B0503020204020204" pitchFamily="34" charset="-122"/>
              </a:rPr>
              <a:t>相继问世</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70</a:t>
            </a:r>
            <a:r>
              <a:rPr lang="zh-CN" altLang="en-US" sz="2000" b="1" dirty="0">
                <a:latin typeface="微软雅黑" panose="020B0503020204020204" pitchFamily="34" charset="-122"/>
                <a:ea typeface="微软雅黑" panose="020B0503020204020204" pitchFamily="34" charset="-122"/>
              </a:rPr>
              <a:t>年代</a:t>
            </a:r>
            <a:r>
              <a:rPr lang="zh-CN" altLang="en-US" sz="2000" b="1" dirty="0" smtClean="0">
                <a:latin typeface="微软雅黑" panose="020B0503020204020204" pitchFamily="34" charset="-122"/>
                <a:ea typeface="微软雅黑" panose="020B0503020204020204" pitchFamily="34" charset="-122"/>
              </a:rPr>
              <a:t>末：</a:t>
            </a:r>
            <a:r>
              <a:rPr lang="zh-CN" altLang="en-US" sz="2000" b="1" dirty="0" smtClean="0">
                <a:solidFill>
                  <a:srgbClr val="00CC00"/>
                </a:solidFill>
                <a:latin typeface="微软雅黑" panose="020B0503020204020204" pitchFamily="34" charset="-122"/>
                <a:ea typeface="微软雅黑" panose="020B0503020204020204" pitchFamily="34" charset="-122"/>
              </a:rPr>
              <a:t>微处理器</a:t>
            </a:r>
            <a:r>
              <a:rPr lang="zh-CN" altLang="en-US" sz="2000" b="1" dirty="0">
                <a:latin typeface="微软雅黑" panose="020B0503020204020204" pitchFamily="34" charset="-122"/>
                <a:ea typeface="微软雅黑" panose="020B0503020204020204" pitchFamily="34" charset="-122"/>
              </a:rPr>
              <a:t>的问世，电子器件及应用出现了崭新的局面</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数字电路：分立器件→集成电路</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数字电路的发展</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335419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22</a:t>
            </a:fld>
            <a:endParaRPr lang="zh-CN" altLang="en-US"/>
          </a:p>
        </p:txBody>
      </p:sp>
      <p:sp>
        <p:nvSpPr>
          <p:cNvPr id="53" name="文本框 52"/>
          <p:cNvSpPr txBox="1"/>
          <p:nvPr/>
        </p:nvSpPr>
        <p:spPr>
          <a:xfrm>
            <a:off x="391887" y="1061974"/>
            <a:ext cx="10477218" cy="5133713"/>
          </a:xfrm>
          <a:prstGeom prst="rect">
            <a:avLst/>
          </a:prstGeom>
          <a:noFill/>
        </p:spPr>
        <p:txBody>
          <a:bodyPr wrap="square" rtlCol="0">
            <a:spAutoFit/>
          </a:bodyPr>
          <a:lstStyle/>
          <a:p>
            <a:pPr marL="285750" indent="-285750">
              <a:lnSpc>
                <a:spcPct val="130000"/>
              </a:lnSpc>
              <a:buClr>
                <a:srgbClr val="235EB8"/>
              </a:buClr>
              <a:buSzPct val="85000"/>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smtClean="0">
                <a:solidFill>
                  <a:srgbClr val="FF0000"/>
                </a:solidFill>
                <a:latin typeface="微软雅黑" panose="020B0503020204020204" pitchFamily="34" charset="-122"/>
                <a:ea typeface="微软雅黑" panose="020B0503020204020204" pitchFamily="34" charset="-122"/>
              </a:rPr>
              <a:t>、集成电路</a:t>
            </a:r>
            <a:r>
              <a:rPr lang="zh-CN" altLang="en-US" sz="2800" b="1" dirty="0">
                <a:solidFill>
                  <a:srgbClr val="FF0000"/>
                </a:solidFill>
                <a:latin typeface="微软雅黑" panose="020B0503020204020204" pitchFamily="34" charset="-122"/>
                <a:ea typeface="微软雅黑" panose="020B0503020204020204" pitchFamily="34" charset="-122"/>
              </a:rPr>
              <a:t>的发展与</a:t>
            </a:r>
            <a:r>
              <a:rPr lang="zh-CN" altLang="en-US" sz="2800" b="1" dirty="0" smtClean="0">
                <a:solidFill>
                  <a:srgbClr val="FF0000"/>
                </a:solidFill>
                <a:latin typeface="微软雅黑" panose="020B0503020204020204" pitchFamily="34" charset="-122"/>
                <a:ea typeface="微软雅黑" panose="020B0503020204020204" pitchFamily="34" charset="-122"/>
              </a:rPr>
              <a:t>分类</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）从集成度角度来看，</a:t>
            </a:r>
            <a:r>
              <a:rPr lang="zh-CN" altLang="en-US" sz="2400" b="1" dirty="0">
                <a:latin typeface="微软雅黑" panose="020B0503020204020204" pitchFamily="34" charset="-122"/>
                <a:ea typeface="微软雅黑" panose="020B0503020204020204" pitchFamily="34" charset="-122"/>
              </a:rPr>
              <a:t>大致经历了如下过程</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smtClean="0">
                <a:solidFill>
                  <a:srgbClr val="0000CC"/>
                </a:solidFill>
                <a:latin typeface="微软雅黑" panose="020B0503020204020204" pitchFamily="34" charset="-122"/>
                <a:ea typeface="微软雅黑" panose="020B0503020204020204" pitchFamily="34" charset="-122"/>
              </a:rPr>
              <a:t>小规模集成电路</a:t>
            </a:r>
            <a:r>
              <a:rPr lang="en-US" altLang="zh-CN" sz="2000" b="1" dirty="0" smtClean="0">
                <a:solidFill>
                  <a:srgbClr val="0000CC"/>
                </a:solidFill>
                <a:latin typeface="微软雅黑" panose="020B0503020204020204" pitchFamily="34" charset="-122"/>
                <a:ea typeface="微软雅黑" panose="020B0503020204020204" pitchFamily="34" charset="-122"/>
              </a:rPr>
              <a:t>SSIC</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每片上集成</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等效门或</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个元件</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a:solidFill>
                  <a:srgbClr val="0000CC"/>
                </a:solidFill>
                <a:latin typeface="微软雅黑" panose="020B0503020204020204" pitchFamily="34" charset="-122"/>
                <a:ea typeface="微软雅黑" panose="020B0503020204020204" pitchFamily="34" charset="-122"/>
              </a:rPr>
              <a:t>中规模集成电路</a:t>
            </a:r>
            <a:r>
              <a:rPr lang="en-US" altLang="zh-CN" sz="2000" b="1" dirty="0">
                <a:solidFill>
                  <a:srgbClr val="0000CC"/>
                </a:solidFill>
                <a:latin typeface="微软雅黑" panose="020B0503020204020204" pitchFamily="34" charset="-122"/>
                <a:ea typeface="微软雅黑" panose="020B0503020204020204" pitchFamily="34" charset="-122"/>
              </a:rPr>
              <a:t>MSIC</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每片上集成</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等效门或</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1000</a:t>
            </a:r>
            <a:r>
              <a:rPr lang="zh-CN" altLang="en-US" sz="2000" b="1" dirty="0">
                <a:latin typeface="微软雅黑" panose="020B0503020204020204" pitchFamily="34" charset="-122"/>
                <a:ea typeface="微软雅黑" panose="020B0503020204020204" pitchFamily="34" charset="-122"/>
              </a:rPr>
              <a:t>个元件，出现于</a:t>
            </a:r>
            <a:r>
              <a:rPr lang="en-US" altLang="zh-CN" sz="2000" b="1" dirty="0">
                <a:latin typeface="微软雅黑" panose="020B0503020204020204" pitchFamily="34" charset="-122"/>
                <a:ea typeface="微软雅黑" panose="020B0503020204020204" pitchFamily="34" charset="-122"/>
              </a:rPr>
              <a:t>1966</a:t>
            </a:r>
            <a:r>
              <a:rPr lang="zh-CN" altLang="en-US" sz="2000" b="1" dirty="0">
                <a:latin typeface="微软雅黑" panose="020B0503020204020204" pitchFamily="34" charset="-122"/>
                <a:ea typeface="微软雅黑" panose="020B0503020204020204" pitchFamily="34" charset="-122"/>
              </a:rPr>
              <a:t>年</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a:solidFill>
                  <a:srgbClr val="0000CC"/>
                </a:solidFill>
                <a:latin typeface="微软雅黑" panose="020B0503020204020204" pitchFamily="34" charset="-122"/>
                <a:ea typeface="微软雅黑" panose="020B0503020204020204" pitchFamily="34" charset="-122"/>
              </a:rPr>
              <a:t>大规模集成电路</a:t>
            </a:r>
            <a:r>
              <a:rPr lang="en-US" altLang="zh-CN" sz="2000" b="1" dirty="0">
                <a:solidFill>
                  <a:srgbClr val="0000CC"/>
                </a:solidFill>
                <a:latin typeface="微软雅黑" panose="020B0503020204020204" pitchFamily="34" charset="-122"/>
                <a:ea typeface="微软雅黑" panose="020B0503020204020204" pitchFamily="34" charset="-122"/>
              </a:rPr>
              <a:t>LSIC</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每片上集成</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10000</a:t>
            </a:r>
            <a:r>
              <a:rPr lang="zh-CN" altLang="en-US" sz="2000" b="1" dirty="0">
                <a:latin typeface="微软雅黑" panose="020B0503020204020204" pitchFamily="34" charset="-122"/>
                <a:ea typeface="微软雅黑" panose="020B0503020204020204" pitchFamily="34" charset="-122"/>
              </a:rPr>
              <a:t>等效门或</a:t>
            </a:r>
            <a:r>
              <a:rPr lang="en-US" altLang="zh-CN" sz="2000" b="1" dirty="0">
                <a:latin typeface="微软雅黑" panose="020B0503020204020204" pitchFamily="34" charset="-122"/>
                <a:ea typeface="微软雅黑" panose="020B0503020204020204" pitchFamily="34" charset="-122"/>
              </a:rPr>
              <a:t>1000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100000</a:t>
            </a:r>
            <a:r>
              <a:rPr lang="zh-CN" altLang="en-US" sz="2000" b="1" dirty="0">
                <a:latin typeface="微软雅黑" panose="020B0503020204020204" pitchFamily="34" charset="-122"/>
                <a:ea typeface="微软雅黑" panose="020B0503020204020204" pitchFamily="34" charset="-122"/>
              </a:rPr>
              <a:t>个元件，出现于</a:t>
            </a:r>
            <a:r>
              <a:rPr lang="en-US" altLang="zh-CN" sz="2000" b="1" dirty="0">
                <a:latin typeface="微软雅黑" panose="020B0503020204020204" pitchFamily="34" charset="-122"/>
                <a:ea typeface="微软雅黑" panose="020B0503020204020204" pitchFamily="34" charset="-122"/>
              </a:rPr>
              <a:t>1970</a:t>
            </a:r>
            <a:r>
              <a:rPr lang="zh-CN" altLang="en-US" sz="2000" b="1" dirty="0">
                <a:latin typeface="微软雅黑" panose="020B0503020204020204" pitchFamily="34" charset="-122"/>
                <a:ea typeface="微软雅黑" panose="020B0503020204020204" pitchFamily="34" charset="-122"/>
              </a:rPr>
              <a:t>年</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a:solidFill>
                  <a:srgbClr val="0000CC"/>
                </a:solidFill>
                <a:latin typeface="微软雅黑" panose="020B0503020204020204" pitchFamily="34" charset="-122"/>
                <a:ea typeface="微软雅黑" panose="020B0503020204020204" pitchFamily="34" charset="-122"/>
              </a:rPr>
              <a:t>超大规模集成电路</a:t>
            </a:r>
            <a:r>
              <a:rPr lang="en-US" altLang="zh-CN" sz="2000" b="1" dirty="0">
                <a:solidFill>
                  <a:srgbClr val="0000CC"/>
                </a:solidFill>
                <a:latin typeface="微软雅黑" panose="020B0503020204020204" pitchFamily="34" charset="-122"/>
                <a:ea typeface="微软雅黑" panose="020B0503020204020204" pitchFamily="34" charset="-122"/>
              </a:rPr>
              <a:t>VLSIC</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每片上集成超过</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万个元件，出现于</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世纪</a:t>
            </a:r>
            <a:r>
              <a:rPr lang="en-US" altLang="zh-CN" sz="2000" b="1" dirty="0">
                <a:latin typeface="微软雅黑" panose="020B0503020204020204" pitchFamily="34" charset="-122"/>
                <a:ea typeface="微软雅黑" panose="020B0503020204020204" pitchFamily="34" charset="-122"/>
              </a:rPr>
              <a:t>70</a:t>
            </a:r>
            <a:r>
              <a:rPr lang="zh-CN" altLang="en-US" sz="2000" b="1" dirty="0">
                <a:latin typeface="微软雅黑" panose="020B0503020204020204" pitchFamily="34" charset="-122"/>
                <a:ea typeface="微软雅黑" panose="020B0503020204020204" pitchFamily="34" charset="-122"/>
              </a:rPr>
              <a:t>年代后期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a:solidFill>
                  <a:srgbClr val="0000CC"/>
                </a:solidFill>
                <a:latin typeface="微软雅黑" panose="020B0503020204020204" pitchFamily="34" charset="-122"/>
                <a:ea typeface="微软雅黑" panose="020B0503020204020204" pitchFamily="34" charset="-122"/>
              </a:rPr>
              <a:t>巨大规模集成电路</a:t>
            </a:r>
            <a:r>
              <a:rPr lang="en-US" altLang="zh-CN" sz="2000" b="1" dirty="0">
                <a:solidFill>
                  <a:srgbClr val="0000CC"/>
                </a:solidFill>
                <a:latin typeface="微软雅黑" panose="020B0503020204020204" pitchFamily="34" charset="-122"/>
                <a:ea typeface="微软雅黑" panose="020B0503020204020204" pitchFamily="34" charset="-122"/>
              </a:rPr>
              <a:t>GSIC</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每片上集成</a:t>
            </a:r>
            <a:r>
              <a:rPr lang="en-US" altLang="zh-CN" sz="2000" b="1" dirty="0">
                <a:latin typeface="微软雅黑" panose="020B0503020204020204" pitchFamily="34" charset="-122"/>
                <a:ea typeface="微软雅黑" panose="020B0503020204020204" pitchFamily="34" charset="-122"/>
              </a:rPr>
              <a:t>10</a:t>
            </a:r>
            <a:r>
              <a:rPr lang="en-US" altLang="zh-CN" sz="2000" b="1" baseline="30000"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个以上元件，出现于</a:t>
            </a:r>
            <a:r>
              <a:rPr lang="en-US" altLang="zh-CN" sz="2000" b="1" dirty="0">
                <a:latin typeface="微软雅黑" panose="020B0503020204020204" pitchFamily="34" charset="-122"/>
                <a:ea typeface="微软雅黑" panose="020B0503020204020204" pitchFamily="34" charset="-122"/>
              </a:rPr>
              <a:t>1994</a:t>
            </a:r>
            <a:r>
              <a:rPr lang="zh-CN" altLang="en-US" sz="2000" b="1" dirty="0">
                <a:latin typeface="微软雅黑" panose="020B0503020204020204" pitchFamily="34" charset="-122"/>
                <a:ea typeface="微软雅黑" panose="020B0503020204020204" pitchFamily="34" charset="-122"/>
              </a:rPr>
              <a:t>年</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smtClean="0">
                <a:solidFill>
                  <a:srgbClr val="0000CC"/>
                </a:solidFill>
                <a:latin typeface="微软雅黑" panose="020B0503020204020204" pitchFamily="34" charset="-122"/>
                <a:ea typeface="微软雅黑" panose="020B0503020204020204" pitchFamily="34" charset="-122"/>
              </a:rPr>
              <a:t>专用集成电路</a:t>
            </a:r>
            <a:r>
              <a:rPr lang="en-US" altLang="zh-CN" sz="2000" b="1" dirty="0" smtClean="0">
                <a:solidFill>
                  <a:srgbClr val="0000CC"/>
                </a:solidFill>
                <a:latin typeface="微软雅黑" panose="020B0503020204020204" pitchFamily="34" charset="-122"/>
                <a:ea typeface="微软雅黑" panose="020B0503020204020204" pitchFamily="34" charset="-122"/>
              </a:rPr>
              <a:t>ASIC</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为特定用户或特定电子系统制作的</a:t>
            </a:r>
            <a:r>
              <a:rPr lang="zh-CN" altLang="en-US" sz="2000" b="1" dirty="0" smtClean="0">
                <a:latin typeface="微软雅黑" panose="020B0503020204020204" pitchFamily="34" charset="-122"/>
                <a:ea typeface="微软雅黑" panose="020B0503020204020204" pitchFamily="34" charset="-122"/>
              </a:rPr>
              <a:t>集成电路，出现于</a:t>
            </a:r>
            <a:r>
              <a:rPr lang="en-US" altLang="zh-CN" sz="2000" b="1" dirty="0" smtClean="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世纪</a:t>
            </a:r>
            <a:r>
              <a:rPr lang="en-US" altLang="zh-CN" sz="2000" b="1" dirty="0">
                <a:latin typeface="微软雅黑" panose="020B0503020204020204" pitchFamily="34" charset="-122"/>
                <a:ea typeface="微软雅黑" panose="020B0503020204020204" pitchFamily="34" charset="-122"/>
              </a:rPr>
              <a:t>80</a:t>
            </a:r>
            <a:r>
              <a:rPr lang="zh-CN" altLang="en-US" sz="2000" b="1" dirty="0">
                <a:latin typeface="微软雅黑" panose="020B0503020204020204" pitchFamily="34" charset="-122"/>
                <a:ea typeface="微软雅黑" panose="020B0503020204020204" pitchFamily="34" charset="-122"/>
              </a:rPr>
              <a:t>年代</a:t>
            </a:r>
            <a:r>
              <a:rPr lang="zh-CN" altLang="en-US" sz="2000" b="1" dirty="0" smtClean="0">
                <a:latin typeface="微软雅黑" panose="020B0503020204020204" pitchFamily="34" charset="-122"/>
                <a:ea typeface="微软雅黑" panose="020B0503020204020204" pitchFamily="34" charset="-122"/>
              </a:rPr>
              <a:t>初。</a:t>
            </a:r>
            <a:endParaRPr lang="en-US" altLang="zh-CN" sz="20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数字电路的发展</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996476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23</a:t>
            </a:fld>
            <a:endParaRPr lang="zh-CN" altLang="en-US"/>
          </a:p>
        </p:txBody>
      </p:sp>
      <p:sp>
        <p:nvSpPr>
          <p:cNvPr id="53" name="文本框 52"/>
          <p:cNvSpPr txBox="1"/>
          <p:nvPr/>
        </p:nvSpPr>
        <p:spPr>
          <a:xfrm>
            <a:off x="391887" y="1061974"/>
            <a:ext cx="11184228" cy="4985980"/>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rPr>
              <a:t>2</a:t>
            </a:r>
            <a:r>
              <a:rPr lang="zh-CN" altLang="en-US" sz="2800" b="1" dirty="0" smtClean="0">
                <a:solidFill>
                  <a:srgbClr val="FF0000"/>
                </a:solidFill>
                <a:latin typeface="微软雅黑" panose="020B0503020204020204" pitchFamily="34" charset="-122"/>
                <a:ea typeface="微软雅黑" panose="020B0503020204020204" pitchFamily="34" charset="-122"/>
              </a:rPr>
              <a:t>、集成电路</a:t>
            </a:r>
            <a:r>
              <a:rPr lang="zh-CN" altLang="en-US" sz="2800" b="1" dirty="0">
                <a:solidFill>
                  <a:srgbClr val="FF0000"/>
                </a:solidFill>
                <a:latin typeface="微软雅黑" panose="020B0503020204020204" pitchFamily="34" charset="-122"/>
                <a:ea typeface="微软雅黑" panose="020B0503020204020204" pitchFamily="34" charset="-122"/>
              </a:rPr>
              <a:t>的发展与</a:t>
            </a:r>
            <a:r>
              <a:rPr lang="zh-CN" altLang="en-US" sz="2800" b="1" dirty="0" smtClean="0">
                <a:solidFill>
                  <a:srgbClr val="FF0000"/>
                </a:solidFill>
                <a:latin typeface="微软雅黑" panose="020B0503020204020204" pitchFamily="34" charset="-122"/>
                <a:ea typeface="微软雅黑" panose="020B0503020204020204" pitchFamily="34" charset="-122"/>
              </a:rPr>
              <a:t>分类</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）集成电路</a:t>
            </a:r>
            <a:r>
              <a:rPr lang="zh-CN" altLang="en-US" sz="2400" b="1" dirty="0">
                <a:latin typeface="微软雅黑" panose="020B0503020204020204" pitchFamily="34" charset="-122"/>
                <a:ea typeface="微软雅黑" panose="020B0503020204020204" pitchFamily="34" charset="-122"/>
              </a:rPr>
              <a:t>产业结构经历了三次大的</a:t>
            </a:r>
            <a:r>
              <a:rPr lang="zh-CN" altLang="en-US" sz="2400" b="1" dirty="0" smtClean="0">
                <a:latin typeface="微软雅黑" panose="020B0503020204020204" pitchFamily="34" charset="-122"/>
                <a:ea typeface="微软雅黑" panose="020B0503020204020204" pitchFamily="34" charset="-122"/>
              </a:rPr>
              <a:t>变革：</a:t>
            </a:r>
            <a:endParaRPr lang="zh-CN" altLang="en-US" sz="2400" b="1" dirty="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solidFill>
                  <a:srgbClr val="0000CC"/>
                </a:solidFill>
                <a:latin typeface="微软雅黑" panose="020B0503020204020204" pitchFamily="34" charset="-122"/>
                <a:ea typeface="微软雅黑" panose="020B0503020204020204" pitchFamily="34" charset="-122"/>
              </a:rPr>
              <a:t>第一次变革：</a:t>
            </a: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在以加工制造为主导的</a:t>
            </a:r>
            <a:r>
              <a:rPr lang="en-US" altLang="zh-CN" sz="2000" b="1" dirty="0">
                <a:latin typeface="微软雅黑" panose="020B0503020204020204" pitchFamily="34" charset="-122"/>
                <a:ea typeface="微软雅黑" panose="020B0503020204020204" pitchFamily="34" charset="-122"/>
              </a:rPr>
              <a:t>IC</a:t>
            </a:r>
            <a:r>
              <a:rPr lang="zh-CN" altLang="en-US" sz="2000" b="1" dirty="0">
                <a:latin typeface="微软雅黑" panose="020B0503020204020204" pitchFamily="34" charset="-122"/>
                <a:ea typeface="微软雅黑" panose="020B0503020204020204" pitchFamily="34" charset="-122"/>
              </a:rPr>
              <a:t>产业发展的初级</a:t>
            </a:r>
            <a:r>
              <a:rPr lang="zh-CN" altLang="en-US" sz="2000" b="1" dirty="0" smtClean="0">
                <a:latin typeface="微软雅黑" panose="020B0503020204020204" pitchFamily="34" charset="-122"/>
                <a:ea typeface="微软雅黑" panose="020B0503020204020204" pitchFamily="34" charset="-122"/>
              </a:rPr>
              <a:t>阶段（</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世纪</a:t>
            </a:r>
            <a:r>
              <a:rPr lang="en-US" altLang="zh-CN" sz="2000" b="1" dirty="0">
                <a:latin typeface="微软雅黑" panose="020B0503020204020204" pitchFamily="34" charset="-122"/>
                <a:ea typeface="微软雅黑" panose="020B0503020204020204" pitchFamily="34" charset="-122"/>
              </a:rPr>
              <a:t>70</a:t>
            </a:r>
            <a:r>
              <a:rPr lang="zh-CN" altLang="en-US" sz="2000" b="1" dirty="0">
                <a:latin typeface="微软雅黑" panose="020B0503020204020204" pitchFamily="34" charset="-122"/>
                <a:ea typeface="微软雅黑" panose="020B0503020204020204" pitchFamily="34" charset="-122"/>
              </a:rPr>
              <a:t>年代</a:t>
            </a:r>
            <a:r>
              <a:rPr lang="zh-CN" altLang="en-US" sz="2000" b="1" dirty="0" smtClean="0">
                <a:latin typeface="微软雅黑" panose="020B0503020204020204" pitchFamily="34" charset="-122"/>
                <a:ea typeface="微软雅黑" panose="020B0503020204020204" pitchFamily="34" charset="-122"/>
              </a:rPr>
              <a:t>），主流</a:t>
            </a:r>
            <a:r>
              <a:rPr lang="zh-CN" altLang="en-US" sz="2000" b="1" dirty="0">
                <a:latin typeface="微软雅黑" panose="020B0503020204020204" pitchFamily="34" charset="-122"/>
                <a:ea typeface="微软雅黑" panose="020B0503020204020204" pitchFamily="34" charset="-122"/>
              </a:rPr>
              <a:t>产品是微处理器、存储器以及</a:t>
            </a:r>
            <a:r>
              <a:rPr lang="zh-CN" altLang="en-US" sz="2000" b="1" dirty="0">
                <a:solidFill>
                  <a:srgbClr val="00CC00"/>
                </a:solidFill>
                <a:latin typeface="微软雅黑" panose="020B0503020204020204" pitchFamily="34" charset="-122"/>
                <a:ea typeface="微软雅黑" panose="020B0503020204020204" pitchFamily="34" charset="-122"/>
              </a:rPr>
              <a:t>标准通用逻辑电路</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a:solidFill>
                  <a:srgbClr val="0000CC"/>
                </a:solidFill>
                <a:latin typeface="微软雅黑" panose="020B0503020204020204" pitchFamily="34" charset="-122"/>
                <a:ea typeface="微软雅黑" panose="020B0503020204020204" pitchFamily="34" charset="-122"/>
              </a:rPr>
              <a:t>第二次</a:t>
            </a:r>
            <a:r>
              <a:rPr lang="zh-CN" altLang="en-US" sz="2000" b="1" dirty="0" smtClean="0">
                <a:solidFill>
                  <a:srgbClr val="0000CC"/>
                </a:solidFill>
                <a:latin typeface="微软雅黑" panose="020B0503020204020204" pitchFamily="34" charset="-122"/>
                <a:ea typeface="微软雅黑" panose="020B0503020204020204" pitchFamily="34" charset="-122"/>
              </a:rPr>
              <a:t>变革：</a:t>
            </a:r>
            <a:r>
              <a:rPr lang="zh-CN" altLang="en-US" sz="2000" b="1" dirty="0" smtClean="0">
                <a:latin typeface="微软雅黑" panose="020B0503020204020204" pitchFamily="34" charset="-122"/>
                <a:ea typeface="微软雅黑" panose="020B0503020204020204" pitchFamily="34" charset="-122"/>
              </a:rPr>
              <a:t>标志</a:t>
            </a:r>
            <a:r>
              <a:rPr lang="zh-CN" altLang="en-US" sz="2000" b="1" dirty="0">
                <a:latin typeface="微软雅黑" panose="020B0503020204020204" pitchFamily="34" charset="-122"/>
                <a:ea typeface="微软雅黑" panose="020B0503020204020204" pitchFamily="34" charset="-122"/>
              </a:rPr>
              <a:t>是代加工公司与</a:t>
            </a:r>
            <a:r>
              <a:rPr lang="en-US" altLang="zh-CN" sz="2000" b="1" dirty="0">
                <a:latin typeface="微软雅黑" panose="020B0503020204020204" pitchFamily="34" charset="-122"/>
                <a:ea typeface="微软雅黑" panose="020B0503020204020204" pitchFamily="34" charset="-122"/>
              </a:rPr>
              <a:t>IC</a:t>
            </a:r>
            <a:r>
              <a:rPr lang="zh-CN" altLang="en-US" sz="2000" b="1" dirty="0">
                <a:latin typeface="微软雅黑" panose="020B0503020204020204" pitchFamily="34" charset="-122"/>
                <a:ea typeface="微软雅黑" panose="020B0503020204020204" pitchFamily="34" charset="-122"/>
              </a:rPr>
              <a:t>设计公司的</a:t>
            </a:r>
            <a:r>
              <a:rPr lang="zh-CN" altLang="en-US" sz="2000" b="1" dirty="0" smtClean="0">
                <a:latin typeface="微软雅黑" panose="020B0503020204020204" pitchFamily="34" charset="-122"/>
                <a:ea typeface="微软雅黑" panose="020B0503020204020204" pitchFamily="34" charset="-122"/>
              </a:rPr>
              <a:t>崛起（</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世纪</a:t>
            </a:r>
            <a:r>
              <a:rPr lang="en-US" altLang="zh-CN" sz="2000" b="1" dirty="0">
                <a:latin typeface="微软雅黑" panose="020B0503020204020204" pitchFamily="34" charset="-122"/>
                <a:ea typeface="微软雅黑" panose="020B0503020204020204" pitchFamily="34" charset="-122"/>
              </a:rPr>
              <a:t>80</a:t>
            </a:r>
            <a:r>
              <a:rPr lang="zh-CN" altLang="en-US" sz="2000" b="1" dirty="0">
                <a:latin typeface="微软雅黑" panose="020B0503020204020204" pitchFamily="34" charset="-122"/>
                <a:ea typeface="微软雅黑" panose="020B0503020204020204" pitchFamily="34" charset="-122"/>
              </a:rPr>
              <a:t>年代</a:t>
            </a:r>
            <a:r>
              <a:rPr lang="zh-CN" altLang="en-US" sz="2000" b="1" dirty="0" smtClean="0">
                <a:latin typeface="微软雅黑" panose="020B0503020204020204" pitchFamily="34" charset="-122"/>
                <a:ea typeface="微软雅黑" panose="020B0503020204020204" pitchFamily="34" charset="-122"/>
              </a:rPr>
              <a:t>），主流</a:t>
            </a:r>
            <a:r>
              <a:rPr lang="zh-CN" altLang="en-US" sz="2000" b="1" dirty="0">
                <a:latin typeface="微软雅黑" panose="020B0503020204020204" pitchFamily="34" charset="-122"/>
                <a:ea typeface="微软雅黑" panose="020B0503020204020204" pitchFamily="34" charset="-122"/>
              </a:rPr>
              <a:t>产品为</a:t>
            </a:r>
            <a:r>
              <a:rPr lang="zh-CN" altLang="en-US" sz="2000" b="1" dirty="0" smtClean="0">
                <a:latin typeface="微软雅黑" panose="020B0503020204020204" pitchFamily="34" charset="-122"/>
                <a:ea typeface="微软雅黑" panose="020B0503020204020204" pitchFamily="34" charset="-122"/>
              </a:rPr>
              <a:t>微处理器</a:t>
            </a:r>
            <a:r>
              <a:rPr lang="en-US" altLang="zh-CN" sz="2000" b="1" dirty="0" smtClean="0">
                <a:latin typeface="微软雅黑" panose="020B0503020204020204" pitchFamily="34" charset="-122"/>
                <a:ea typeface="微软雅黑" panose="020B0503020204020204" pitchFamily="34" charset="-122"/>
              </a:rPr>
              <a:t>MPU</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微</a:t>
            </a:r>
            <a:r>
              <a:rPr lang="zh-CN" altLang="en-US" sz="2000" b="1" dirty="0" smtClean="0">
                <a:latin typeface="微软雅黑" panose="020B0503020204020204" pitchFamily="34" charset="-122"/>
                <a:ea typeface="微软雅黑" panose="020B0503020204020204" pitchFamily="34" charset="-122"/>
              </a:rPr>
              <a:t>控制器</a:t>
            </a:r>
            <a:r>
              <a:rPr lang="en-US" altLang="zh-CN" sz="2000" b="1" dirty="0" smtClean="0">
                <a:latin typeface="微软雅黑" panose="020B0503020204020204" pitchFamily="34" charset="-122"/>
                <a:ea typeface="微软雅黑" panose="020B0503020204020204" pitchFamily="34" charset="-122"/>
              </a:rPr>
              <a:t>MCU</a:t>
            </a:r>
            <a:r>
              <a:rPr lang="zh-CN" altLang="en-US" sz="2000" b="1" dirty="0" smtClean="0">
                <a:latin typeface="微软雅黑" panose="020B0503020204020204" pitchFamily="34" charset="-122"/>
                <a:ea typeface="微软雅黑" panose="020B0503020204020204" pitchFamily="34" charset="-122"/>
              </a:rPr>
              <a:t>及</a:t>
            </a:r>
            <a:r>
              <a:rPr lang="zh-CN" altLang="en-US" sz="2000" b="1" dirty="0">
                <a:latin typeface="微软雅黑" panose="020B0503020204020204" pitchFamily="34" charset="-122"/>
                <a:ea typeface="微软雅黑" panose="020B0503020204020204" pitchFamily="34" charset="-122"/>
              </a:rPr>
              <a:t>专用</a:t>
            </a:r>
            <a:r>
              <a:rPr lang="zh-CN" altLang="en-US" sz="2000" b="1" dirty="0">
                <a:solidFill>
                  <a:srgbClr val="00CC00"/>
                </a:solidFill>
                <a:latin typeface="微软雅黑" panose="020B0503020204020204" pitchFamily="34" charset="-122"/>
                <a:ea typeface="微软雅黑" panose="020B0503020204020204" pitchFamily="34" charset="-122"/>
              </a:rPr>
              <a:t>集成电路</a:t>
            </a:r>
            <a:r>
              <a:rPr lang="en-US" altLang="zh-CN" sz="2000" b="1" dirty="0" smtClean="0">
                <a:latin typeface="微软雅黑" panose="020B0503020204020204" pitchFamily="34" charset="-122"/>
                <a:ea typeface="微软雅黑" panose="020B0503020204020204" pitchFamily="34" charset="-122"/>
              </a:rPr>
              <a:t>ASIC</a:t>
            </a:r>
            <a:r>
              <a:rPr lang="zh-CN" altLang="en-US" sz="2000" b="1" dirty="0" smtClean="0">
                <a:latin typeface="微软雅黑" panose="020B0503020204020204" pitchFamily="34" charset="-122"/>
                <a:ea typeface="微软雅黑" panose="020B0503020204020204" pitchFamily="34" charset="-122"/>
              </a:rPr>
              <a:t>，出现了第二代和第三代</a:t>
            </a:r>
            <a:r>
              <a:rPr lang="en-US" altLang="zh-CN" sz="2000" b="1" dirty="0" smtClean="0">
                <a:latin typeface="微软雅黑" panose="020B0503020204020204" pitchFamily="34" charset="-122"/>
                <a:ea typeface="微软雅黑" panose="020B0503020204020204" pitchFamily="34" charset="-122"/>
              </a:rPr>
              <a:t>EDA</a:t>
            </a:r>
            <a:r>
              <a:rPr lang="zh-CN" altLang="en-US" sz="2000" b="1" dirty="0" smtClean="0">
                <a:latin typeface="微软雅黑" panose="020B0503020204020204" pitchFamily="34" charset="-122"/>
                <a:ea typeface="微软雅黑" panose="020B0503020204020204" pitchFamily="34" charset="-122"/>
              </a:rPr>
              <a:t>工具。</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a:solidFill>
                  <a:srgbClr val="0000CC"/>
                </a:solidFill>
                <a:latin typeface="微软雅黑" panose="020B0503020204020204" pitchFamily="34" charset="-122"/>
                <a:ea typeface="微软雅黑" panose="020B0503020204020204" pitchFamily="34" charset="-122"/>
              </a:rPr>
              <a:t>第三次</a:t>
            </a:r>
            <a:r>
              <a:rPr lang="zh-CN" altLang="en-US" sz="2000" b="1" dirty="0" smtClean="0">
                <a:solidFill>
                  <a:srgbClr val="0000CC"/>
                </a:solidFill>
                <a:latin typeface="微软雅黑" panose="020B0503020204020204" pitchFamily="34" charset="-122"/>
                <a:ea typeface="微软雅黑" panose="020B0503020204020204" pitchFamily="34" charset="-122"/>
              </a:rPr>
              <a:t>变革：</a:t>
            </a: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世纪</a:t>
            </a:r>
            <a:r>
              <a:rPr lang="en-US" altLang="zh-CN" sz="2000" b="1" dirty="0">
                <a:latin typeface="微软雅黑" panose="020B0503020204020204" pitchFamily="34" charset="-122"/>
                <a:ea typeface="微软雅黑" panose="020B0503020204020204" pitchFamily="34" charset="-122"/>
              </a:rPr>
              <a:t>90</a:t>
            </a:r>
            <a:r>
              <a:rPr lang="zh-CN" altLang="en-US" sz="2000" b="1" dirty="0">
                <a:latin typeface="微软雅黑" panose="020B0503020204020204" pitchFamily="34" charset="-122"/>
                <a:ea typeface="微软雅黑" panose="020B0503020204020204" pitchFamily="34" charset="-122"/>
              </a:rPr>
              <a:t>年代初，在各半导体厂家共同努力下，进行了</a:t>
            </a:r>
            <a:r>
              <a:rPr lang="zh-CN" altLang="en-US" sz="2000" b="1" dirty="0" smtClean="0">
                <a:latin typeface="微软雅黑" panose="020B0503020204020204" pitchFamily="34" charset="-122"/>
                <a:ea typeface="微软雅黑" panose="020B0503020204020204" pitchFamily="34" charset="-122"/>
              </a:rPr>
              <a:t>一系列</a:t>
            </a:r>
            <a:r>
              <a:rPr lang="en-US" altLang="zh-CN" sz="2000" b="1" dirty="0" smtClean="0">
                <a:solidFill>
                  <a:srgbClr val="00CC00"/>
                </a:solidFill>
                <a:latin typeface="微软雅黑" panose="020B0503020204020204" pitchFamily="34" charset="-122"/>
                <a:ea typeface="微软雅黑" panose="020B0503020204020204" pitchFamily="34" charset="-122"/>
              </a:rPr>
              <a:t>EDA</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化工作，如制定了硬件描述语言</a:t>
            </a:r>
            <a:r>
              <a:rPr lang="en-US" altLang="zh-CN" sz="2000" b="1" dirty="0" smtClean="0">
                <a:latin typeface="微软雅黑" panose="020B0503020204020204" pitchFamily="34" charset="-122"/>
                <a:ea typeface="微软雅黑" panose="020B0503020204020204" pitchFamily="34" charset="-122"/>
              </a:rPr>
              <a:t>VHDL</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网表格式等，从而使得人们可以自由地实现最佳设计</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CC00"/>
                </a:solidFill>
                <a:latin typeface="微软雅黑" panose="020B0503020204020204" pitchFamily="34" charset="-122"/>
                <a:ea typeface="微软雅黑" panose="020B0503020204020204" pitchFamily="34" charset="-122"/>
              </a:rPr>
              <a:t>（可编程逻辑电路）</a:t>
            </a:r>
            <a:endParaRPr lang="en-US" altLang="zh-CN" sz="2400" b="1" dirty="0" smtClean="0">
              <a:solidFill>
                <a:srgbClr val="00CC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数字电路的发展</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353529"/>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25873712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24</a:t>
            </a:fld>
            <a:endParaRPr lang="zh-CN" altLang="en-US"/>
          </a:p>
        </p:txBody>
      </p:sp>
      <p:sp>
        <p:nvSpPr>
          <p:cNvPr id="53" name="文本框 52"/>
          <p:cNvSpPr txBox="1"/>
          <p:nvPr/>
        </p:nvSpPr>
        <p:spPr>
          <a:xfrm>
            <a:off x="452487" y="1068468"/>
            <a:ext cx="11265031" cy="4455066"/>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3</a:t>
            </a:r>
            <a:r>
              <a:rPr lang="zh-CN" altLang="en-US" sz="2800" b="1" dirty="0" smtClean="0">
                <a:solidFill>
                  <a:srgbClr val="FF0000"/>
                </a:solidFill>
                <a:latin typeface="微软雅黑" panose="020B0503020204020204" pitchFamily="34" charset="-122"/>
                <a:ea typeface="微软雅黑" panose="020B0503020204020204" pitchFamily="34" charset="-122"/>
              </a:rPr>
              <a:t>、数字电路的分类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300" b="1" dirty="0" smtClean="0">
                <a:latin typeface="微软雅黑" panose="020B0503020204020204" pitchFamily="34" charset="-122"/>
                <a:ea typeface="微软雅黑" panose="020B0503020204020204" pitchFamily="34" charset="-122"/>
              </a:rPr>
              <a:t>按照</a:t>
            </a:r>
            <a:r>
              <a:rPr lang="zh-CN" altLang="en-US" sz="2300" b="1" dirty="0">
                <a:solidFill>
                  <a:srgbClr val="00CC00"/>
                </a:solidFill>
                <a:latin typeface="微软雅黑" panose="020B0503020204020204" pitchFamily="34" charset="-122"/>
                <a:ea typeface="微软雅黑" panose="020B0503020204020204" pitchFamily="34" charset="-122"/>
              </a:rPr>
              <a:t>电路结构</a:t>
            </a:r>
            <a:r>
              <a:rPr lang="zh-CN" altLang="en-US" sz="2300" b="1" dirty="0">
                <a:latin typeface="微软雅黑" panose="020B0503020204020204" pitchFamily="34" charset="-122"/>
                <a:ea typeface="微软雅黑" panose="020B0503020204020204" pitchFamily="34" charset="-122"/>
              </a:rPr>
              <a:t>，可以分为：</a:t>
            </a:r>
            <a:endParaRPr lang="en-US" altLang="zh-CN" sz="2300" b="1" dirty="0" smtClean="0">
              <a:latin typeface="微软雅黑" panose="020B0503020204020204" pitchFamily="34" charset="-122"/>
              <a:ea typeface="微软雅黑" panose="020B0503020204020204" pitchFamily="34" charset="-122"/>
            </a:endParaRPr>
          </a:p>
          <a:p>
            <a:pPr marL="1200150" lvl="2" indent="-285750">
              <a:lnSpc>
                <a:spcPct val="150000"/>
              </a:lnSpc>
              <a:buClr>
                <a:srgbClr val="235EB8"/>
              </a:buClr>
              <a:buSzPct val="85000"/>
              <a:buFont typeface="Wingdings" panose="05000000000000000000" pitchFamily="2" charset="2"/>
              <a:buChar char="n"/>
            </a:pPr>
            <a:r>
              <a:rPr lang="zh-CN" altLang="en-US" sz="2300" b="1" dirty="0" smtClean="0">
                <a:solidFill>
                  <a:srgbClr val="0000CC"/>
                </a:solidFill>
                <a:latin typeface="微软雅黑" panose="020B0503020204020204" pitchFamily="34" charset="-122"/>
                <a:ea typeface="微软雅黑" panose="020B0503020204020204" pitchFamily="34" charset="-122"/>
              </a:rPr>
              <a:t>分立元件</a:t>
            </a:r>
            <a:r>
              <a:rPr lang="zh-CN" altLang="en-US" sz="2300" b="1" dirty="0">
                <a:solidFill>
                  <a:srgbClr val="0000CC"/>
                </a:solidFill>
                <a:latin typeface="微软雅黑" panose="020B0503020204020204" pitchFamily="34" charset="-122"/>
                <a:ea typeface="微软雅黑" panose="020B0503020204020204" pitchFamily="34" charset="-122"/>
              </a:rPr>
              <a:t>电路：</a:t>
            </a:r>
            <a:r>
              <a:rPr lang="zh-CN" altLang="en-US" sz="2300" b="1" dirty="0">
                <a:latin typeface="微软雅黑" panose="020B0503020204020204" pitchFamily="34" charset="-122"/>
                <a:ea typeface="微软雅黑" panose="020B0503020204020204" pitchFamily="34" charset="-122"/>
              </a:rPr>
              <a:t>将晶体管、电阻、电容等元器件用导线在线路板上连接</a:t>
            </a:r>
            <a:r>
              <a:rPr lang="zh-CN" altLang="en-US" sz="2300" b="1" dirty="0" smtClean="0">
                <a:latin typeface="微软雅黑" panose="020B0503020204020204" pitchFamily="34" charset="-122"/>
                <a:ea typeface="微软雅黑" panose="020B0503020204020204" pitchFamily="34" charset="-122"/>
              </a:rPr>
              <a:t>起来；</a:t>
            </a:r>
            <a:endParaRPr lang="en-US" altLang="zh-CN" sz="2300" b="1" dirty="0" smtClean="0">
              <a:latin typeface="微软雅黑" panose="020B0503020204020204" pitchFamily="34" charset="-122"/>
              <a:ea typeface="微软雅黑" panose="020B0503020204020204" pitchFamily="34" charset="-122"/>
            </a:endParaRPr>
          </a:p>
          <a:p>
            <a:pPr marL="1200150" lvl="2" indent="-285750">
              <a:lnSpc>
                <a:spcPct val="150000"/>
              </a:lnSpc>
              <a:buClr>
                <a:srgbClr val="235EB8"/>
              </a:buClr>
              <a:buSzPct val="85000"/>
              <a:buFont typeface="Wingdings" panose="05000000000000000000" pitchFamily="2" charset="2"/>
              <a:buChar char="n"/>
            </a:pPr>
            <a:r>
              <a:rPr lang="zh-CN" altLang="en-US" sz="2300" b="1" dirty="0" smtClean="0">
                <a:solidFill>
                  <a:srgbClr val="0000CC"/>
                </a:solidFill>
                <a:latin typeface="微软雅黑" panose="020B0503020204020204" pitchFamily="34" charset="-122"/>
                <a:ea typeface="微软雅黑" panose="020B0503020204020204" pitchFamily="34" charset="-122"/>
              </a:rPr>
              <a:t>集成电路：</a:t>
            </a:r>
            <a:r>
              <a:rPr lang="zh-CN" altLang="en-US" sz="2300" b="1" dirty="0" smtClean="0">
                <a:latin typeface="微软雅黑" panose="020B0503020204020204" pitchFamily="34" charset="-122"/>
                <a:ea typeface="微软雅黑" panose="020B0503020204020204" pitchFamily="34" charset="-122"/>
              </a:rPr>
              <a:t>将</a:t>
            </a:r>
            <a:r>
              <a:rPr lang="zh-CN" altLang="en-US" sz="2300" b="1" dirty="0">
                <a:latin typeface="微软雅黑" panose="020B0503020204020204" pitchFamily="34" charset="-122"/>
                <a:ea typeface="微软雅黑" panose="020B0503020204020204" pitchFamily="34" charset="-122"/>
              </a:rPr>
              <a:t>上述元器件和导线通过半导体制造工艺做在一块硅片上而成为一个不可分割的整体电路。</a:t>
            </a:r>
          </a:p>
          <a:p>
            <a:pPr marL="742950" lvl="1" indent="-285750">
              <a:lnSpc>
                <a:spcPct val="150000"/>
              </a:lnSpc>
              <a:buClr>
                <a:srgbClr val="235EB8"/>
              </a:buClr>
              <a:buSzPct val="85000"/>
              <a:buFont typeface="Wingdings" panose="05000000000000000000" pitchFamily="2" charset="2"/>
              <a:buChar char="n"/>
            </a:pPr>
            <a:r>
              <a:rPr lang="zh-CN" altLang="en-US" sz="2300" b="1" dirty="0" smtClean="0">
                <a:latin typeface="微软雅黑" panose="020B0503020204020204" pitchFamily="34" charset="-122"/>
                <a:ea typeface="微软雅黑" panose="020B0503020204020204" pitchFamily="34" charset="-122"/>
              </a:rPr>
              <a:t>按照</a:t>
            </a:r>
            <a:r>
              <a:rPr lang="zh-CN" altLang="en-US" sz="2300" b="1" dirty="0">
                <a:solidFill>
                  <a:srgbClr val="00CC00"/>
                </a:solidFill>
                <a:latin typeface="微软雅黑" panose="020B0503020204020204" pitchFamily="34" charset="-122"/>
                <a:ea typeface="微软雅黑" panose="020B0503020204020204" pitchFamily="34" charset="-122"/>
              </a:rPr>
              <a:t>半导体的导电类型</a:t>
            </a:r>
            <a:r>
              <a:rPr lang="zh-CN" altLang="en-US" sz="2300" b="1" dirty="0" smtClean="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可以分为：</a:t>
            </a:r>
            <a:endParaRPr lang="en-US" altLang="zh-CN" sz="2300" b="1" dirty="0">
              <a:latin typeface="微软雅黑" panose="020B0503020204020204" pitchFamily="34" charset="-122"/>
              <a:ea typeface="微软雅黑" panose="020B0503020204020204" pitchFamily="34" charset="-122"/>
            </a:endParaRPr>
          </a:p>
          <a:p>
            <a:pPr marL="1200150" lvl="2" indent="-285750">
              <a:lnSpc>
                <a:spcPct val="150000"/>
              </a:lnSpc>
              <a:buClr>
                <a:srgbClr val="235EB8"/>
              </a:buClr>
              <a:buSzPct val="85000"/>
              <a:buFont typeface="Wingdings" panose="05000000000000000000" pitchFamily="2" charset="2"/>
              <a:buChar char="n"/>
            </a:pPr>
            <a:r>
              <a:rPr lang="zh-CN" altLang="en-US" sz="2300" b="1" dirty="0">
                <a:solidFill>
                  <a:srgbClr val="0000CC"/>
                </a:solidFill>
                <a:latin typeface="微软雅黑" panose="020B0503020204020204" pitchFamily="34" charset="-122"/>
                <a:ea typeface="微软雅黑" panose="020B0503020204020204" pitchFamily="34" charset="-122"/>
              </a:rPr>
              <a:t>双极型</a:t>
            </a:r>
            <a:r>
              <a:rPr lang="zh-CN" altLang="en-US" sz="2300" b="1" dirty="0" smtClean="0">
                <a:solidFill>
                  <a:srgbClr val="0000CC"/>
                </a:solidFill>
                <a:latin typeface="微软雅黑" panose="020B0503020204020204" pitchFamily="34" charset="-122"/>
                <a:ea typeface="微软雅黑" panose="020B0503020204020204" pitchFamily="34" charset="-122"/>
              </a:rPr>
              <a:t>数字电路</a:t>
            </a:r>
            <a:r>
              <a:rPr lang="zh-CN" altLang="en-US" sz="2300" b="1" dirty="0" smtClean="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以双极型晶体管作为基本器件，如</a:t>
            </a:r>
            <a:r>
              <a:rPr lang="en-US" altLang="zh-CN" sz="2300" b="1" dirty="0">
                <a:latin typeface="微软雅黑" panose="020B0503020204020204" pitchFamily="34" charset="-122"/>
                <a:ea typeface="微软雅黑" panose="020B0503020204020204" pitchFamily="34" charset="-122"/>
              </a:rPr>
              <a:t>TTL</a:t>
            </a:r>
            <a:r>
              <a:rPr lang="zh-CN" altLang="en-US" sz="2300" b="1" dirty="0">
                <a:latin typeface="微软雅黑" panose="020B0503020204020204" pitchFamily="34" charset="-122"/>
                <a:ea typeface="微软雅黑" panose="020B0503020204020204" pitchFamily="34" charset="-122"/>
              </a:rPr>
              <a:t>和</a:t>
            </a:r>
            <a:r>
              <a:rPr lang="en-US" altLang="zh-CN" sz="2300" b="1" dirty="0">
                <a:latin typeface="微软雅黑" panose="020B0503020204020204" pitchFamily="34" charset="-122"/>
                <a:ea typeface="微软雅黑" panose="020B0503020204020204" pitchFamily="34" charset="-122"/>
              </a:rPr>
              <a:t>ECL</a:t>
            </a:r>
            <a:endParaRPr lang="en-US" altLang="zh-CN" sz="2300" b="1" dirty="0" smtClean="0">
              <a:latin typeface="微软雅黑" panose="020B0503020204020204" pitchFamily="34" charset="-122"/>
              <a:ea typeface="微软雅黑" panose="020B0503020204020204" pitchFamily="34" charset="-122"/>
            </a:endParaRPr>
          </a:p>
          <a:p>
            <a:pPr marL="1200150" lvl="2" indent="-285750">
              <a:lnSpc>
                <a:spcPct val="150000"/>
              </a:lnSpc>
              <a:buClr>
                <a:srgbClr val="235EB8"/>
              </a:buClr>
              <a:buSzPct val="85000"/>
              <a:buFont typeface="Wingdings" panose="05000000000000000000" pitchFamily="2" charset="2"/>
              <a:buChar char="n"/>
            </a:pPr>
            <a:r>
              <a:rPr lang="zh-CN" altLang="en-US" sz="2300" b="1" dirty="0">
                <a:solidFill>
                  <a:srgbClr val="0000CC"/>
                </a:solidFill>
                <a:latin typeface="微软雅黑" panose="020B0503020204020204" pitchFamily="34" charset="-122"/>
                <a:ea typeface="微软雅黑" panose="020B0503020204020204" pitchFamily="34" charset="-122"/>
              </a:rPr>
              <a:t>单极型</a:t>
            </a:r>
            <a:r>
              <a:rPr lang="zh-CN" altLang="en-US" sz="2300" b="1" dirty="0" smtClean="0">
                <a:solidFill>
                  <a:srgbClr val="0000CC"/>
                </a:solidFill>
                <a:latin typeface="微软雅黑" panose="020B0503020204020204" pitchFamily="34" charset="-122"/>
                <a:ea typeface="微软雅黑" panose="020B0503020204020204" pitchFamily="34" charset="-122"/>
              </a:rPr>
              <a:t>数字电路</a:t>
            </a:r>
            <a:r>
              <a:rPr lang="zh-CN" altLang="en-US" sz="2300" b="1" dirty="0" smtClean="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以单极型晶体管作为基本器件，如</a:t>
            </a:r>
            <a:r>
              <a:rPr lang="en-US" altLang="zh-CN" sz="2300" b="1" dirty="0" smtClean="0">
                <a:latin typeface="微软雅黑" panose="020B0503020204020204" pitchFamily="34" charset="-122"/>
                <a:ea typeface="微软雅黑" panose="020B0503020204020204" pitchFamily="34" charset="-122"/>
              </a:rPr>
              <a:t>CMOS</a:t>
            </a:r>
            <a:endParaRPr lang="en-US" altLang="zh-CN" sz="23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数字电路的发展</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149749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25</a:t>
            </a:fld>
            <a:endParaRPr lang="zh-CN" altLang="en-US"/>
          </a:p>
        </p:txBody>
      </p:sp>
      <p:sp>
        <p:nvSpPr>
          <p:cNvPr id="53" name="文本框 52"/>
          <p:cNvSpPr txBox="1"/>
          <p:nvPr/>
        </p:nvSpPr>
        <p:spPr>
          <a:xfrm>
            <a:off x="361907" y="1068468"/>
            <a:ext cx="11176501" cy="4455066"/>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3</a:t>
            </a:r>
            <a:r>
              <a:rPr lang="zh-CN" altLang="en-US" sz="2800" b="1" dirty="0" smtClean="0">
                <a:solidFill>
                  <a:srgbClr val="FF0000"/>
                </a:solidFill>
                <a:latin typeface="微软雅黑" panose="020B0503020204020204" pitchFamily="34" charset="-122"/>
                <a:ea typeface="微软雅黑" panose="020B0503020204020204" pitchFamily="34" charset="-122"/>
              </a:rPr>
              <a:t>、数字电路的分类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300" b="1" dirty="0" smtClean="0">
                <a:latin typeface="微软雅黑" panose="020B0503020204020204" pitchFamily="34" charset="-122"/>
                <a:ea typeface="微软雅黑" panose="020B0503020204020204" pitchFamily="34" charset="-122"/>
              </a:rPr>
              <a:t>按照</a:t>
            </a:r>
            <a:r>
              <a:rPr lang="zh-CN" altLang="en-US" sz="2300" b="1" dirty="0">
                <a:solidFill>
                  <a:srgbClr val="00CC00"/>
                </a:solidFill>
                <a:latin typeface="微软雅黑" panose="020B0503020204020204" pitchFamily="34" charset="-122"/>
                <a:ea typeface="微软雅黑" panose="020B0503020204020204" pitchFamily="34" charset="-122"/>
              </a:rPr>
              <a:t>电路的功能特点</a:t>
            </a:r>
            <a:r>
              <a:rPr lang="zh-CN" altLang="en-US" sz="2300" b="1" dirty="0" smtClean="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可以分为：</a:t>
            </a:r>
            <a:endParaRPr lang="en-US" altLang="zh-CN" sz="2300" b="1" dirty="0">
              <a:latin typeface="微软雅黑" panose="020B0503020204020204" pitchFamily="34" charset="-122"/>
              <a:ea typeface="微软雅黑" panose="020B0503020204020204" pitchFamily="34" charset="-122"/>
            </a:endParaRPr>
          </a:p>
          <a:p>
            <a:pPr marL="1200150" lvl="2" indent="-285750">
              <a:lnSpc>
                <a:spcPct val="150000"/>
              </a:lnSpc>
              <a:buClr>
                <a:srgbClr val="235EB8"/>
              </a:buClr>
              <a:buSzPct val="85000"/>
              <a:buFont typeface="Wingdings" panose="05000000000000000000" pitchFamily="2" charset="2"/>
              <a:buChar char="n"/>
            </a:pPr>
            <a:r>
              <a:rPr lang="zh-CN" altLang="en-US" sz="2300" b="1" dirty="0" smtClean="0">
                <a:solidFill>
                  <a:srgbClr val="0000CC"/>
                </a:solidFill>
                <a:latin typeface="微软雅黑" panose="020B0503020204020204" pitchFamily="34" charset="-122"/>
                <a:ea typeface="微软雅黑" panose="020B0503020204020204" pitchFamily="34" charset="-122"/>
              </a:rPr>
              <a:t>组合逻辑电路</a:t>
            </a:r>
            <a:r>
              <a:rPr lang="zh-CN" altLang="en-US" sz="2300" b="1" dirty="0" smtClean="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输出只与当时的输入有关，电路无反馈，如编码器</a:t>
            </a:r>
            <a:r>
              <a:rPr lang="en-US" altLang="zh-CN" sz="2300" b="1" dirty="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译码器、加法器、比较器、数据选择器等</a:t>
            </a:r>
            <a:endParaRPr lang="en-US" altLang="zh-CN" sz="2300" b="1" dirty="0">
              <a:latin typeface="微软雅黑" panose="020B0503020204020204" pitchFamily="34" charset="-122"/>
              <a:ea typeface="微软雅黑" panose="020B0503020204020204" pitchFamily="34" charset="-122"/>
            </a:endParaRPr>
          </a:p>
          <a:p>
            <a:pPr marL="1200150" lvl="2" indent="-285750">
              <a:lnSpc>
                <a:spcPct val="150000"/>
              </a:lnSpc>
              <a:buClr>
                <a:srgbClr val="235EB8"/>
              </a:buClr>
              <a:buSzPct val="85000"/>
              <a:buFont typeface="Wingdings" panose="05000000000000000000" pitchFamily="2" charset="2"/>
              <a:buChar char="n"/>
            </a:pPr>
            <a:r>
              <a:rPr lang="zh-CN" altLang="en-US" sz="2300" b="1" dirty="0">
                <a:solidFill>
                  <a:srgbClr val="0000CC"/>
                </a:solidFill>
                <a:latin typeface="微软雅黑" panose="020B0503020204020204" pitchFamily="34" charset="-122"/>
                <a:ea typeface="微软雅黑" panose="020B0503020204020204" pitchFamily="34" charset="-122"/>
              </a:rPr>
              <a:t>时序</a:t>
            </a:r>
            <a:r>
              <a:rPr lang="zh-CN" altLang="en-US" sz="2300" b="1" dirty="0" smtClean="0">
                <a:solidFill>
                  <a:srgbClr val="0000CC"/>
                </a:solidFill>
                <a:latin typeface="微软雅黑" panose="020B0503020204020204" pitchFamily="34" charset="-122"/>
                <a:ea typeface="微软雅黑" panose="020B0503020204020204" pitchFamily="34" charset="-122"/>
              </a:rPr>
              <a:t>逻辑电路</a:t>
            </a:r>
            <a:r>
              <a:rPr lang="zh-CN" altLang="en-US" sz="2300" b="1" dirty="0" smtClean="0">
                <a:latin typeface="微软雅黑" panose="020B0503020204020204" pitchFamily="34" charset="-122"/>
                <a:ea typeface="微软雅黑" panose="020B0503020204020204" pitchFamily="34" charset="-122"/>
              </a:rPr>
              <a:t>：</a:t>
            </a:r>
            <a:r>
              <a:rPr lang="zh-CN" altLang="en-US" sz="2300" b="1" dirty="0">
                <a:latin typeface="微软雅黑" panose="020B0503020204020204" pitchFamily="34" charset="-122"/>
                <a:ea typeface="微软雅黑" panose="020B0503020204020204" pitchFamily="34" charset="-122"/>
              </a:rPr>
              <a:t>输出不仅与当时的输入有关，还与电路原来的状态有关，存在着反馈，具有记忆功能，如触发器、计数器、寄存器</a:t>
            </a:r>
            <a:r>
              <a:rPr lang="zh-CN" altLang="en-US" sz="2300" b="1" dirty="0" smtClean="0">
                <a:latin typeface="微软雅黑" panose="020B0503020204020204" pitchFamily="34" charset="-122"/>
                <a:ea typeface="微软雅黑" panose="020B0503020204020204" pitchFamily="34" charset="-122"/>
              </a:rPr>
              <a:t>等</a:t>
            </a:r>
            <a:endParaRPr lang="en-US" altLang="zh-CN" sz="2300" b="1" dirty="0" smtClean="0">
              <a:latin typeface="微软雅黑" panose="020B0503020204020204" pitchFamily="34" charset="-122"/>
              <a:ea typeface="微软雅黑" panose="020B0503020204020204" pitchFamily="34" charset="-122"/>
            </a:endParaRPr>
          </a:p>
          <a:p>
            <a:pPr marL="1657350" lvl="3" indent="-285750">
              <a:lnSpc>
                <a:spcPct val="150000"/>
              </a:lnSpc>
              <a:buClr>
                <a:srgbClr val="235EB8"/>
              </a:buClr>
              <a:buSzPct val="85000"/>
              <a:buFont typeface="Wingdings" panose="05000000000000000000" pitchFamily="2" charset="2"/>
              <a:buChar char="n"/>
            </a:pPr>
            <a:r>
              <a:rPr lang="zh-CN" altLang="en-US" sz="2300" b="1" dirty="0" smtClean="0">
                <a:latin typeface="微软雅黑" panose="020B0503020204020204" pitchFamily="34" charset="-122"/>
                <a:ea typeface="微软雅黑" panose="020B0503020204020204" pitchFamily="34" charset="-122"/>
              </a:rPr>
              <a:t>同步时序逻辑电路</a:t>
            </a:r>
            <a:endParaRPr lang="en-US" altLang="zh-CN" sz="2300" b="1" dirty="0" smtClean="0">
              <a:latin typeface="微软雅黑" panose="020B0503020204020204" pitchFamily="34" charset="-122"/>
              <a:ea typeface="微软雅黑" panose="020B0503020204020204" pitchFamily="34" charset="-122"/>
            </a:endParaRPr>
          </a:p>
          <a:p>
            <a:pPr marL="1657350" lvl="3" indent="-285750">
              <a:lnSpc>
                <a:spcPct val="150000"/>
              </a:lnSpc>
              <a:buClr>
                <a:srgbClr val="235EB8"/>
              </a:buClr>
              <a:buSzPct val="85000"/>
              <a:buFont typeface="Wingdings" panose="05000000000000000000" pitchFamily="2" charset="2"/>
              <a:buChar char="n"/>
            </a:pPr>
            <a:r>
              <a:rPr lang="zh-CN" altLang="en-US" sz="2300" b="1" dirty="0" smtClean="0">
                <a:latin typeface="微软雅黑" panose="020B0503020204020204" pitchFamily="34" charset="-122"/>
                <a:ea typeface="微软雅黑" panose="020B0503020204020204" pitchFamily="34" charset="-122"/>
              </a:rPr>
              <a:t>异步时序逻辑电路</a:t>
            </a:r>
            <a:endParaRPr lang="en-US" altLang="zh-CN" sz="23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数字电路的发展</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353529"/>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40795199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26</a:t>
            </a:fld>
            <a:endParaRPr lang="zh-CN" altLang="en-US"/>
          </a:p>
        </p:txBody>
      </p:sp>
      <p:sp>
        <p:nvSpPr>
          <p:cNvPr id="53" name="文本框 52"/>
          <p:cNvSpPr txBox="1"/>
          <p:nvPr/>
        </p:nvSpPr>
        <p:spPr>
          <a:xfrm>
            <a:off x="603315" y="1043118"/>
            <a:ext cx="10652290" cy="4893647"/>
          </a:xfrm>
          <a:prstGeom prst="rect">
            <a:avLst/>
          </a:prstGeom>
          <a:noFill/>
        </p:spPr>
        <p:txBody>
          <a:bodyPr wrap="square" rtlCol="0">
            <a:spAutoFit/>
          </a:bodyPr>
          <a:lstStyle/>
          <a:p>
            <a:pPr marL="285750" indent="-285750">
              <a:lnSpc>
                <a:spcPct val="150000"/>
              </a:lnSpc>
              <a:buClr>
                <a:srgbClr val="235EB8"/>
              </a:buClr>
              <a:buSzPct val="100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课程</a:t>
            </a:r>
            <a:r>
              <a:rPr lang="zh-CN" altLang="en-US" sz="2800" b="1" dirty="0">
                <a:solidFill>
                  <a:srgbClr val="FF0000"/>
                </a:solidFill>
                <a:latin typeface="微软雅黑" panose="020B0503020204020204" pitchFamily="34" charset="-122"/>
                <a:ea typeface="微软雅黑" panose="020B0503020204020204" pitchFamily="34" charset="-122"/>
              </a:rPr>
              <a:t>研究的</a:t>
            </a:r>
            <a:r>
              <a:rPr lang="zh-CN" altLang="en-US" sz="2800" b="1" dirty="0" smtClean="0">
                <a:solidFill>
                  <a:srgbClr val="FF0000"/>
                </a:solidFill>
                <a:latin typeface="微软雅黑" panose="020B0503020204020204" pitchFamily="34" charset="-122"/>
                <a:ea typeface="微软雅黑" panose="020B0503020204020204" pitchFamily="34" charset="-122"/>
              </a:rPr>
              <a:t>对象</a:t>
            </a:r>
            <a:r>
              <a:rPr lang="zh-CN" altLang="en-US" sz="2800" b="1" dirty="0" smtClean="0">
                <a:latin typeface="微软雅黑" panose="020B0503020204020204" pitchFamily="34" charset="-122"/>
                <a:ea typeface="微软雅黑" panose="020B0503020204020204" pitchFamily="34" charset="-122"/>
              </a:rPr>
              <a:t>：数字电路；</a:t>
            </a:r>
            <a:endParaRPr lang="en-US" altLang="zh-CN" sz="28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100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研究</a:t>
            </a:r>
            <a:r>
              <a:rPr lang="zh-CN" altLang="en-US" sz="2800" b="1" dirty="0">
                <a:solidFill>
                  <a:srgbClr val="FF0000"/>
                </a:solidFill>
                <a:latin typeface="微软雅黑" panose="020B0503020204020204" pitchFamily="34" charset="-122"/>
                <a:ea typeface="微软雅黑" panose="020B0503020204020204" pitchFamily="34" charset="-122"/>
              </a:rPr>
              <a:t>的</a:t>
            </a:r>
            <a:r>
              <a:rPr lang="zh-CN" altLang="en-US" sz="2800" b="1" dirty="0" smtClean="0">
                <a:solidFill>
                  <a:srgbClr val="FF0000"/>
                </a:solidFill>
                <a:latin typeface="微软雅黑" panose="020B0503020204020204" pitchFamily="34" charset="-122"/>
                <a:ea typeface="微软雅黑" panose="020B0503020204020204" pitchFamily="34" charset="-122"/>
              </a:rPr>
              <a:t>内容：</a:t>
            </a:r>
            <a:r>
              <a:rPr lang="zh-CN" altLang="en-US" sz="2800" b="1" dirty="0" smtClean="0">
                <a:latin typeface="微软雅黑" panose="020B0503020204020204" pitchFamily="34" charset="-122"/>
                <a:ea typeface="微软雅黑" panose="020B0503020204020204" pitchFamily="34" charset="-122"/>
              </a:rPr>
              <a:t>数字电路</a:t>
            </a:r>
            <a:r>
              <a:rPr lang="zh-CN" altLang="en-US" sz="2800" b="1" dirty="0">
                <a:latin typeface="微软雅黑" panose="020B0503020204020204" pitchFamily="34" charset="-122"/>
                <a:ea typeface="微软雅黑" panose="020B0503020204020204" pitchFamily="34" charset="-122"/>
              </a:rPr>
              <a:t>的</a:t>
            </a:r>
            <a:r>
              <a:rPr lang="zh-CN" altLang="en-US" sz="2800" b="1" dirty="0">
                <a:solidFill>
                  <a:srgbClr val="00CC00"/>
                </a:solidFill>
                <a:latin typeface="微软雅黑" panose="020B0503020204020204" pitchFamily="34" charset="-122"/>
                <a:ea typeface="微软雅黑" panose="020B0503020204020204" pitchFamily="34" charset="-122"/>
              </a:rPr>
              <a:t>基本原理</a:t>
            </a:r>
            <a:r>
              <a:rPr lang="zh-CN" altLang="en-US" sz="2800" b="1" dirty="0">
                <a:latin typeface="微软雅黑" panose="020B0503020204020204" pitchFamily="34" charset="-122"/>
                <a:ea typeface="微软雅黑" panose="020B0503020204020204" pitchFamily="34" charset="-122"/>
              </a:rPr>
              <a:t>及其</a:t>
            </a:r>
            <a:r>
              <a:rPr lang="zh-CN" altLang="en-US" sz="2800" b="1" dirty="0">
                <a:solidFill>
                  <a:srgbClr val="00CC00"/>
                </a:solidFill>
                <a:latin typeface="微软雅黑" panose="020B0503020204020204" pitchFamily="34" charset="-122"/>
                <a:ea typeface="微软雅黑" panose="020B0503020204020204" pitchFamily="34" charset="-122"/>
              </a:rPr>
              <a:t>分析</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00CC00"/>
                </a:solidFill>
                <a:latin typeface="微软雅黑" panose="020B0503020204020204" pitchFamily="34" charset="-122"/>
                <a:ea typeface="微软雅黑" panose="020B0503020204020204" pitchFamily="34" charset="-122"/>
              </a:rPr>
              <a:t>设计方法</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100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课程</a:t>
            </a:r>
            <a:r>
              <a:rPr lang="zh-CN" altLang="en-US" sz="2800" b="1" dirty="0">
                <a:solidFill>
                  <a:srgbClr val="FF0000"/>
                </a:solidFill>
                <a:latin typeface="微软雅黑" panose="020B0503020204020204" pitchFamily="34" charset="-122"/>
                <a:ea typeface="微软雅黑" panose="020B0503020204020204" pitchFamily="34" charset="-122"/>
              </a:rPr>
              <a:t>的任务和</a:t>
            </a:r>
            <a:r>
              <a:rPr lang="zh-CN" altLang="en-US" sz="2800" b="1" dirty="0" smtClean="0">
                <a:solidFill>
                  <a:srgbClr val="FF0000"/>
                </a:solidFill>
                <a:latin typeface="微软雅黑" panose="020B0503020204020204" pitchFamily="34" charset="-122"/>
                <a:ea typeface="微软雅黑" panose="020B0503020204020204" pitchFamily="34" charset="-122"/>
              </a:rPr>
              <a:t>目的：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掌握</a:t>
            </a:r>
            <a:r>
              <a:rPr lang="zh-CN" altLang="en-US" sz="2400" b="1" dirty="0">
                <a:latin typeface="微软雅黑" panose="020B0503020204020204" pitchFamily="34" charset="-122"/>
                <a:ea typeface="微软雅黑" panose="020B0503020204020204" pitchFamily="34" charset="-122"/>
              </a:rPr>
              <a:t>数字电路的</a:t>
            </a:r>
            <a:r>
              <a:rPr lang="zh-CN" altLang="en-US" sz="2400" b="1" dirty="0">
                <a:solidFill>
                  <a:srgbClr val="0000CC"/>
                </a:solidFill>
                <a:latin typeface="微软雅黑" panose="020B0503020204020204" pitchFamily="34" charset="-122"/>
                <a:ea typeface="微软雅黑" panose="020B0503020204020204" pitchFamily="34" charset="-122"/>
              </a:rPr>
              <a:t>基本理论知识</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掌握</a:t>
            </a:r>
            <a:r>
              <a:rPr lang="zh-CN" altLang="en-US" sz="2400" b="1" dirty="0">
                <a:latin typeface="微软雅黑" panose="020B0503020204020204" pitchFamily="34" charset="-122"/>
                <a:ea typeface="微软雅黑" panose="020B0503020204020204" pitchFamily="34" charset="-122"/>
              </a:rPr>
              <a:t>数字电路的</a:t>
            </a:r>
            <a:r>
              <a:rPr lang="zh-CN" altLang="en-US" sz="2400" b="1" dirty="0">
                <a:solidFill>
                  <a:srgbClr val="0000CC"/>
                </a:solidFill>
                <a:latin typeface="微软雅黑" panose="020B0503020204020204" pitchFamily="34" charset="-122"/>
                <a:ea typeface="微软雅黑" panose="020B0503020204020204" pitchFamily="34" charset="-122"/>
              </a:rPr>
              <a:t>基本分析和设计方法</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理解</a:t>
            </a:r>
            <a:r>
              <a:rPr lang="zh-CN" altLang="en-US" sz="2400" b="1" dirty="0">
                <a:solidFill>
                  <a:srgbClr val="00CC00"/>
                </a:solidFill>
                <a:latin typeface="微软雅黑" panose="020B0503020204020204" pitchFamily="34" charset="-122"/>
                <a:ea typeface="微软雅黑" panose="020B0503020204020204" pitchFamily="34" charset="-122"/>
              </a:rPr>
              <a:t>计算机中常见</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0000CC"/>
                </a:solidFill>
                <a:latin typeface="微软雅黑" panose="020B0503020204020204" pitchFamily="34" charset="-122"/>
                <a:ea typeface="微软雅黑" panose="020B0503020204020204" pitchFamily="34" charset="-122"/>
              </a:rPr>
              <a:t>数字电路部件的工作原理</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具备</a:t>
            </a:r>
            <a:r>
              <a:rPr lang="zh-CN" altLang="en-US" sz="2400" b="1" dirty="0">
                <a:latin typeface="微软雅黑" panose="020B0503020204020204" pitchFamily="34" charset="-122"/>
                <a:ea typeface="微软雅黑" panose="020B0503020204020204" pitchFamily="34" charset="-122"/>
              </a:rPr>
              <a:t>应用数字电路理论初步</a:t>
            </a:r>
            <a:r>
              <a:rPr lang="zh-CN" altLang="en-US" sz="2400" b="1" dirty="0">
                <a:solidFill>
                  <a:srgbClr val="0000CC"/>
                </a:solidFill>
                <a:latin typeface="微软雅黑" panose="020B0503020204020204" pitchFamily="34" charset="-122"/>
                <a:ea typeface="微软雅黑" panose="020B0503020204020204" pitchFamily="34" charset="-122"/>
              </a:rPr>
              <a:t>解决数字逻辑问题的能力</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100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学分与学时：</a:t>
            </a:r>
            <a:r>
              <a:rPr lang="en-US" altLang="zh-CN" sz="2800" b="1" dirty="0" smtClean="0">
                <a:solidFill>
                  <a:srgbClr val="0000CC"/>
                </a:solidFill>
                <a:latin typeface="微软雅黑" panose="020B0503020204020204" pitchFamily="34" charset="-122"/>
                <a:ea typeface="微软雅黑" panose="020B0503020204020204" pitchFamily="34" charset="-122"/>
              </a:rPr>
              <a:t>3</a:t>
            </a:r>
            <a:r>
              <a:rPr lang="zh-CN" altLang="en-US" sz="2800" b="1" dirty="0" smtClean="0">
                <a:solidFill>
                  <a:srgbClr val="0000CC"/>
                </a:solidFill>
                <a:latin typeface="微软雅黑" panose="020B0503020204020204" pitchFamily="34" charset="-122"/>
                <a:ea typeface="微软雅黑" panose="020B0503020204020204" pitchFamily="34" charset="-122"/>
              </a:rPr>
              <a:t>学分，</a:t>
            </a:r>
            <a:r>
              <a:rPr lang="en-US" altLang="zh-CN" sz="2800" b="1" dirty="0" smtClean="0">
                <a:solidFill>
                  <a:srgbClr val="0000CC"/>
                </a:solidFill>
                <a:latin typeface="微软雅黑" panose="020B0503020204020204" pitchFamily="34" charset="-122"/>
                <a:ea typeface="微软雅黑" panose="020B0503020204020204" pitchFamily="34" charset="-122"/>
              </a:rPr>
              <a:t>48</a:t>
            </a:r>
            <a:r>
              <a:rPr lang="zh-CN" altLang="en-US" sz="2800" b="1" dirty="0" smtClean="0">
                <a:solidFill>
                  <a:srgbClr val="0000CC"/>
                </a:solidFill>
                <a:latin typeface="微软雅黑" panose="020B0503020204020204" pitchFamily="34" charset="-122"/>
                <a:ea typeface="微软雅黑" panose="020B0503020204020204" pitchFamily="34" charset="-122"/>
              </a:rPr>
              <a:t>学时</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1.4</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课程任务与目标</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377078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27</a:t>
            </a:fld>
            <a:endParaRPr lang="zh-CN" altLang="en-US"/>
          </a:p>
        </p:txBody>
      </p:sp>
      <p:sp>
        <p:nvSpPr>
          <p:cNvPr id="53" name="文本框 52"/>
          <p:cNvSpPr txBox="1"/>
          <p:nvPr/>
        </p:nvSpPr>
        <p:spPr>
          <a:xfrm>
            <a:off x="614092" y="1137386"/>
            <a:ext cx="11131706" cy="4708981"/>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数字电路设计是工程，而工程就意味着</a:t>
            </a:r>
            <a:r>
              <a:rPr lang="zh-CN" altLang="en-US" sz="2800" b="1" dirty="0">
                <a:solidFill>
                  <a:srgbClr val="FF0000"/>
                </a:solidFill>
                <a:latin typeface="微软雅黑" panose="020B0503020204020204" pitchFamily="34" charset="-122"/>
                <a:ea typeface="微软雅黑" panose="020B0503020204020204" pitchFamily="34" charset="-122"/>
              </a:rPr>
              <a:t>“解决问题”</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zh-CN" altLang="en-US" sz="2800" b="1" dirty="0" smtClean="0">
                <a:latin typeface="微软雅黑" panose="020B0503020204020204" pitchFamily="34" charset="-122"/>
                <a:ea typeface="微软雅黑" panose="020B0503020204020204" pitchFamily="34" charset="-122"/>
              </a:rPr>
              <a:t>一</a:t>
            </a:r>
            <a:r>
              <a:rPr lang="zh-CN" altLang="en-US" sz="2800" b="1" dirty="0">
                <a:latin typeface="微软雅黑" panose="020B0503020204020204" pitchFamily="34" charset="-122"/>
                <a:ea typeface="微软雅黑" panose="020B0503020204020204" pitchFamily="34" charset="-122"/>
              </a:rPr>
              <a:t>个成功的</a:t>
            </a:r>
            <a:r>
              <a:rPr lang="zh-CN" altLang="en-US" sz="2800" b="1" dirty="0">
                <a:solidFill>
                  <a:srgbClr val="FF0000"/>
                </a:solidFill>
                <a:latin typeface="微软雅黑" panose="020B0503020204020204" pitchFamily="34" charset="-122"/>
                <a:ea typeface="微软雅黑" panose="020B0503020204020204" pitchFamily="34" charset="-122"/>
              </a:rPr>
              <a:t>数字电路设计者</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应具备的能力</a:t>
            </a:r>
            <a:r>
              <a:rPr lang="zh-CN" altLang="en-US" sz="2800" b="1" dirty="0">
                <a:latin typeface="微软雅黑" panose="020B0503020204020204" pitchFamily="34" charset="-122"/>
                <a:ea typeface="微软雅黑" panose="020B0503020204020204" pitchFamily="34" charset="-122"/>
              </a:rPr>
              <a:t>有：</a:t>
            </a:r>
            <a:endParaRPr lang="en-US" altLang="zh-CN" sz="2800" b="1" dirty="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0000CC"/>
                </a:solidFill>
                <a:latin typeface="微软雅黑" panose="020B0503020204020204" pitchFamily="34" charset="-122"/>
                <a:ea typeface="微软雅黑" panose="020B0503020204020204" pitchFamily="34" charset="-122"/>
              </a:rPr>
              <a:t>分析</a:t>
            </a:r>
            <a:r>
              <a:rPr lang="zh-CN" altLang="en-US" sz="2400" b="1" dirty="0">
                <a:solidFill>
                  <a:srgbClr val="0000CC"/>
                </a:solidFill>
                <a:latin typeface="微软雅黑" panose="020B0503020204020204" pitchFamily="34" charset="-122"/>
                <a:ea typeface="微软雅黑" panose="020B0503020204020204" pitchFamily="34" charset="-122"/>
              </a:rPr>
              <a:t>问题并逻辑抽象的</a:t>
            </a:r>
            <a:r>
              <a:rPr lang="zh-CN" altLang="en-US" sz="2400" b="1" dirty="0" smtClean="0">
                <a:solidFill>
                  <a:srgbClr val="0000CC"/>
                </a:solidFill>
                <a:latin typeface="微软雅黑" panose="020B0503020204020204" pitchFamily="34" charset="-122"/>
                <a:ea typeface="微软雅黑" panose="020B0503020204020204" pitchFamily="34" charset="-122"/>
              </a:rPr>
              <a:t>能力：</a:t>
            </a:r>
            <a:r>
              <a:rPr lang="zh-CN" altLang="en-US" sz="2400" b="1" dirty="0" smtClean="0">
                <a:latin typeface="微软雅黑" panose="020B0503020204020204" pitchFamily="34" charset="-122"/>
                <a:ea typeface="微软雅黑" panose="020B0503020204020204" pitchFamily="34" charset="-122"/>
              </a:rPr>
              <a:t>将</a:t>
            </a:r>
            <a:r>
              <a:rPr lang="zh-CN" altLang="en-US" sz="2400" b="1" dirty="0">
                <a:latin typeface="微软雅黑" panose="020B0503020204020204" pitchFamily="34" charset="-122"/>
                <a:ea typeface="微软雅黑" panose="020B0503020204020204" pitchFamily="34" charset="-122"/>
              </a:rPr>
              <a:t>一个问题，以逻辑设计的角度来进行分析，并抽象出输入与输出的逻辑变量，建立模型</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0000CC"/>
                </a:solidFill>
                <a:latin typeface="微软雅黑" panose="020B0503020204020204" pitchFamily="34" charset="-122"/>
                <a:ea typeface="微软雅黑" panose="020B0503020204020204" pitchFamily="34" charset="-122"/>
              </a:rPr>
              <a:t>构思</a:t>
            </a:r>
            <a:r>
              <a:rPr lang="zh-CN" altLang="en-US" sz="2400" b="1" dirty="0">
                <a:solidFill>
                  <a:srgbClr val="0000CC"/>
                </a:solidFill>
                <a:latin typeface="微软雅黑" panose="020B0503020204020204" pitchFamily="34" charset="-122"/>
                <a:ea typeface="微软雅黑" panose="020B0503020204020204" pitchFamily="34" charset="-122"/>
              </a:rPr>
              <a:t>与设计的</a:t>
            </a:r>
            <a:r>
              <a:rPr lang="zh-CN" altLang="en-US" sz="2400" b="1" dirty="0" smtClean="0">
                <a:solidFill>
                  <a:srgbClr val="0000CC"/>
                </a:solidFill>
                <a:latin typeface="微软雅黑" panose="020B0503020204020204" pitchFamily="34" charset="-122"/>
                <a:ea typeface="微软雅黑" panose="020B0503020204020204" pitchFamily="34" charset="-122"/>
              </a:rPr>
              <a:t>能力：</a:t>
            </a:r>
            <a:r>
              <a:rPr lang="zh-CN" altLang="en-US" sz="2400" b="1" dirty="0" smtClean="0">
                <a:latin typeface="微软雅黑" panose="020B0503020204020204" pitchFamily="34" charset="-122"/>
                <a:ea typeface="微软雅黑" panose="020B0503020204020204" pitchFamily="34" charset="-122"/>
              </a:rPr>
              <a:t>构思</a:t>
            </a:r>
            <a:r>
              <a:rPr lang="zh-CN" altLang="en-US" sz="2400" b="1" dirty="0">
                <a:latin typeface="微软雅黑" panose="020B0503020204020204" pitchFamily="34" charset="-122"/>
                <a:ea typeface="微软雅黑" panose="020B0503020204020204" pitchFamily="34" charset="-122"/>
              </a:rPr>
              <a:t>含有研究与创新的工作，设计则依据常规的设计技巧和经验实现构思，完成具体的设计</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zh-CN" altLang="en-US" sz="2400" b="1" dirty="0" smtClean="0">
                <a:solidFill>
                  <a:srgbClr val="0000CC"/>
                </a:solidFill>
                <a:latin typeface="微软雅黑" panose="020B0503020204020204" pitchFamily="34" charset="-122"/>
                <a:ea typeface="微软雅黑" panose="020B0503020204020204" pitchFamily="34" charset="-122"/>
              </a:rPr>
              <a:t>实现</a:t>
            </a:r>
            <a:r>
              <a:rPr lang="zh-CN" altLang="en-US" sz="2400" b="1" dirty="0">
                <a:solidFill>
                  <a:srgbClr val="0000CC"/>
                </a:solidFill>
                <a:latin typeface="微软雅黑" panose="020B0503020204020204" pitchFamily="34" charset="-122"/>
                <a:ea typeface="微软雅黑" panose="020B0503020204020204" pitchFamily="34" charset="-122"/>
              </a:rPr>
              <a:t>设计与调试的</a:t>
            </a:r>
            <a:r>
              <a:rPr lang="zh-CN" altLang="en-US" sz="2400" b="1" dirty="0" smtClean="0">
                <a:solidFill>
                  <a:srgbClr val="0000CC"/>
                </a:solidFill>
                <a:latin typeface="微软雅黑" panose="020B0503020204020204" pitchFamily="34" charset="-122"/>
                <a:ea typeface="微软雅黑" panose="020B0503020204020204" pitchFamily="34" charset="-122"/>
              </a:rPr>
              <a:t>能力：</a:t>
            </a:r>
            <a:r>
              <a:rPr lang="zh-CN" altLang="en-US" sz="2400" b="1" dirty="0" smtClean="0">
                <a:latin typeface="微软雅黑" panose="020B0503020204020204" pitchFamily="34" charset="-122"/>
                <a:ea typeface="微软雅黑" panose="020B0503020204020204" pitchFamily="34" charset="-122"/>
              </a:rPr>
              <a:t>将</a:t>
            </a:r>
            <a:r>
              <a:rPr lang="zh-CN" altLang="en-US" sz="2400" b="1" dirty="0">
                <a:latin typeface="微软雅黑" panose="020B0503020204020204" pitchFamily="34" charset="-122"/>
                <a:ea typeface="微软雅黑" panose="020B0503020204020204" pitchFamily="34" charset="-122"/>
              </a:rPr>
              <a:t>设计付诸</a:t>
            </a:r>
            <a:r>
              <a:rPr lang="zh-CN" altLang="en-US" sz="2400" b="1" dirty="0" smtClean="0">
                <a:latin typeface="微软雅黑" panose="020B0503020204020204" pitchFamily="34" charset="-122"/>
                <a:ea typeface="微软雅黑" panose="020B0503020204020204" pitchFamily="34" charset="-122"/>
              </a:rPr>
              <a:t>实现</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调试（</a:t>
            </a:r>
            <a:r>
              <a:rPr lang="zh-CN" altLang="en-US" sz="2400" b="1" dirty="0">
                <a:latin typeface="微软雅黑" panose="020B0503020204020204" pitchFamily="34" charset="-122"/>
                <a:ea typeface="微软雅黑" panose="020B0503020204020204" pitchFamily="34" charset="-122"/>
              </a:rPr>
              <a:t>成功的调试过程需要合理的计划、系统的方法、耐心和逻辑</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1.4</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课程任务与目标</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342011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28</a:t>
            </a:fld>
            <a:endParaRPr lang="zh-CN" altLang="en-US"/>
          </a:p>
        </p:txBody>
      </p:sp>
      <p:sp>
        <p:nvSpPr>
          <p:cNvPr id="53" name="文本框 52"/>
          <p:cNvSpPr txBox="1"/>
          <p:nvPr/>
        </p:nvSpPr>
        <p:spPr>
          <a:xfrm>
            <a:off x="614092" y="1137386"/>
            <a:ext cx="11131706" cy="4708981"/>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800" b="1" dirty="0">
                <a:latin typeface="微软雅黑" panose="020B0503020204020204" pitchFamily="34" charset="-122"/>
                <a:ea typeface="微软雅黑" panose="020B0503020204020204" pitchFamily="34" charset="-122"/>
              </a:rPr>
              <a:t>数字电路设计是工程，而工程就意味着</a:t>
            </a:r>
            <a:r>
              <a:rPr lang="zh-CN" altLang="en-US" sz="2800" b="1" dirty="0">
                <a:solidFill>
                  <a:srgbClr val="FF0000"/>
                </a:solidFill>
                <a:latin typeface="微软雅黑" panose="020B0503020204020204" pitchFamily="34" charset="-122"/>
                <a:ea typeface="微软雅黑" panose="020B0503020204020204" pitchFamily="34" charset="-122"/>
              </a:rPr>
              <a:t>“解决问题”</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zh-CN" altLang="en-US" sz="2800" b="1" dirty="0" smtClean="0">
                <a:latin typeface="微软雅黑" panose="020B0503020204020204" pitchFamily="34" charset="-122"/>
                <a:ea typeface="微软雅黑" panose="020B0503020204020204" pitchFamily="34" charset="-122"/>
              </a:rPr>
              <a:t>一</a:t>
            </a:r>
            <a:r>
              <a:rPr lang="zh-CN" altLang="en-US" sz="2800" b="1" dirty="0">
                <a:latin typeface="微软雅黑" panose="020B0503020204020204" pitchFamily="34" charset="-122"/>
                <a:ea typeface="微软雅黑" panose="020B0503020204020204" pitchFamily="34" charset="-122"/>
              </a:rPr>
              <a:t>个成功的</a:t>
            </a:r>
            <a:r>
              <a:rPr lang="zh-CN" altLang="en-US" sz="2800" b="1" dirty="0">
                <a:solidFill>
                  <a:srgbClr val="FF0000"/>
                </a:solidFill>
                <a:latin typeface="微软雅黑" panose="020B0503020204020204" pitchFamily="34" charset="-122"/>
                <a:ea typeface="微软雅黑" panose="020B0503020204020204" pitchFamily="34" charset="-122"/>
              </a:rPr>
              <a:t>数字电路设计者</a:t>
            </a:r>
            <a:r>
              <a:rPr lang="zh-CN" altLang="en-US" sz="2800" b="1"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应具备的能力</a:t>
            </a:r>
            <a:r>
              <a:rPr lang="zh-CN" altLang="en-US" sz="2800" b="1" dirty="0">
                <a:latin typeface="微软雅黑" panose="020B0503020204020204" pitchFamily="34" charset="-122"/>
                <a:ea typeface="微软雅黑" panose="020B0503020204020204" pitchFamily="34" charset="-122"/>
              </a:rPr>
              <a:t>有：</a:t>
            </a:r>
            <a:endParaRPr lang="en-US" altLang="zh-CN" sz="2800" b="1" dirty="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startAt="4"/>
            </a:pPr>
            <a:r>
              <a:rPr lang="zh-CN" altLang="en-US" sz="2400" b="1" dirty="0" smtClean="0">
                <a:solidFill>
                  <a:srgbClr val="0000CC"/>
                </a:solidFill>
                <a:latin typeface="微软雅黑" panose="020B0503020204020204" pitchFamily="34" charset="-122"/>
                <a:ea typeface="微软雅黑" panose="020B0503020204020204" pitchFamily="34" charset="-122"/>
              </a:rPr>
              <a:t>考虑</a:t>
            </a:r>
            <a:r>
              <a:rPr lang="zh-CN" altLang="en-US" sz="2400" b="1" dirty="0">
                <a:solidFill>
                  <a:srgbClr val="0000CC"/>
                </a:solidFill>
                <a:latin typeface="微软雅黑" panose="020B0503020204020204" pitchFamily="34" charset="-122"/>
                <a:ea typeface="微软雅黑" panose="020B0503020204020204" pitchFamily="34" charset="-122"/>
              </a:rPr>
              <a:t>商业要求与其他</a:t>
            </a:r>
            <a:r>
              <a:rPr lang="zh-CN" altLang="en-US" sz="2400" b="1" dirty="0" smtClean="0">
                <a:solidFill>
                  <a:srgbClr val="0000CC"/>
                </a:solidFill>
                <a:latin typeface="微软雅黑" panose="020B0503020204020204" pitchFamily="34" charset="-122"/>
                <a:ea typeface="微软雅黑" panose="020B0503020204020204" pitchFamily="34" charset="-122"/>
              </a:rPr>
              <a:t>因素：</a:t>
            </a:r>
            <a:r>
              <a:rPr lang="zh-CN" altLang="en-US" sz="2400" b="1" dirty="0" smtClean="0">
                <a:latin typeface="微软雅黑" panose="020B0503020204020204" pitchFamily="34" charset="-122"/>
                <a:ea typeface="微软雅黑" panose="020B0503020204020204" pitchFamily="34" charset="-122"/>
              </a:rPr>
              <a:t>工程师</a:t>
            </a:r>
            <a:r>
              <a:rPr lang="zh-CN" altLang="en-US" sz="2400" b="1" dirty="0">
                <a:latin typeface="微软雅黑" panose="020B0503020204020204" pitchFamily="34" charset="-122"/>
                <a:ea typeface="微软雅黑" panose="020B0503020204020204" pitchFamily="34" charset="-122"/>
              </a:rPr>
              <a:t>的工作总是受到其他非工程因素的影响，包括商业上对器件的要求、设计规范标准、社会因素、环境与可持续发展因素、安全因素等等。</a:t>
            </a:r>
          </a:p>
          <a:p>
            <a:pPr marL="914400" lvl="1" indent="-457200">
              <a:lnSpc>
                <a:spcPct val="150000"/>
              </a:lnSpc>
              <a:buClr>
                <a:srgbClr val="235EB8"/>
              </a:buClr>
              <a:buSzPct val="100000"/>
              <a:buFont typeface="+mj-ea"/>
              <a:buAutoNum type="circleNumDbPlain" startAt="4"/>
            </a:pPr>
            <a:r>
              <a:rPr lang="zh-CN" altLang="en-US" sz="2400" b="1" dirty="0" smtClean="0">
                <a:solidFill>
                  <a:srgbClr val="0000CC"/>
                </a:solidFill>
                <a:latin typeface="微软雅黑" panose="020B0503020204020204" pitchFamily="34" charset="-122"/>
                <a:ea typeface="微软雅黑" panose="020B0503020204020204" pitchFamily="34" charset="-122"/>
              </a:rPr>
              <a:t>风险意识：</a:t>
            </a: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设计的整个过程中</a:t>
            </a:r>
            <a:r>
              <a:rPr lang="zh-CN" altLang="en-US" sz="2400" b="1" dirty="0" smtClean="0">
                <a:latin typeface="微软雅黑" panose="020B0503020204020204" pitchFamily="34" charset="-122"/>
                <a:ea typeface="微软雅黑" panose="020B0503020204020204" pitchFamily="34" charset="-122"/>
              </a:rPr>
              <a:t>，从</a:t>
            </a:r>
            <a:r>
              <a:rPr lang="zh-CN" altLang="en-US" sz="2400" b="1" dirty="0">
                <a:latin typeface="微软雅黑" panose="020B0503020204020204" pitchFamily="34" charset="-122"/>
                <a:ea typeface="微软雅黑" panose="020B0503020204020204" pitchFamily="34" charset="-122"/>
              </a:rPr>
              <a:t>选择元件、到整个设计完成的每个阶段，都要在成果、代价以及失败风险之间仔细权衡。</a:t>
            </a:r>
            <a:endParaRPr lang="en-US" altLang="zh-CN" sz="2400" b="1" dirty="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startAt="4"/>
            </a:pPr>
            <a:r>
              <a:rPr lang="zh-CN" altLang="en-US" sz="2400" b="1" dirty="0" smtClean="0">
                <a:solidFill>
                  <a:srgbClr val="0000CC"/>
                </a:solidFill>
                <a:latin typeface="微软雅黑" panose="020B0503020204020204" pitchFamily="34" charset="-122"/>
                <a:ea typeface="微软雅黑" panose="020B0503020204020204" pitchFamily="34" charset="-122"/>
              </a:rPr>
              <a:t>沟通能力：</a:t>
            </a:r>
            <a:r>
              <a:rPr lang="zh-CN" altLang="en-US" sz="2400" b="1" dirty="0" smtClean="0">
                <a:latin typeface="微软雅黑" panose="020B0503020204020204" pitchFamily="34" charset="-122"/>
                <a:ea typeface="微软雅黑" panose="020B0503020204020204" pitchFamily="34" charset="-122"/>
              </a:rPr>
              <a:t>需要</a:t>
            </a:r>
            <a:r>
              <a:rPr lang="zh-CN" altLang="en-US" sz="2400" b="1" dirty="0">
                <a:latin typeface="微软雅黑" panose="020B0503020204020204" pitchFamily="34" charset="-122"/>
                <a:ea typeface="微软雅黑" panose="020B0503020204020204" pitchFamily="34" charset="-122"/>
              </a:rPr>
              <a:t>双向的沟通交流，包括倾听与表达</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1.4</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课程任务与目标</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7020620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29</a:t>
            </a:fld>
            <a:endParaRPr lang="zh-CN" altLang="en-US"/>
          </a:p>
        </p:txBody>
      </p:sp>
      <p:sp>
        <p:nvSpPr>
          <p:cNvPr id="53" name="文本框 52"/>
          <p:cNvSpPr txBox="1"/>
          <p:nvPr/>
        </p:nvSpPr>
        <p:spPr>
          <a:xfrm>
            <a:off x="584461" y="1033693"/>
            <a:ext cx="10925667" cy="5262979"/>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800" b="1" dirty="0" smtClean="0">
                <a:latin typeface="微软雅黑" panose="020B0503020204020204" pitchFamily="34" charset="-122"/>
                <a:ea typeface="微软雅黑" panose="020B0503020204020204" pitchFamily="34" charset="-122"/>
              </a:rPr>
              <a:t>教材的</a:t>
            </a:r>
            <a:r>
              <a:rPr lang="zh-CN" altLang="en-US" sz="2800" b="1" dirty="0">
                <a:latin typeface="微软雅黑" panose="020B0503020204020204" pitchFamily="34" charset="-122"/>
                <a:ea typeface="微软雅黑" panose="020B0503020204020204" pitchFamily="34" charset="-122"/>
              </a:rPr>
              <a:t>内容</a:t>
            </a:r>
            <a:r>
              <a:rPr lang="zh-CN" altLang="en-US" sz="2800" b="1" dirty="0" smtClean="0">
                <a:latin typeface="微软雅黑" panose="020B0503020204020204" pitchFamily="34" charset="-122"/>
                <a:ea typeface="微软雅黑" panose="020B0503020204020204" pitchFamily="34" charset="-122"/>
              </a:rPr>
              <a:t>安排：</a:t>
            </a:r>
            <a:endParaRPr lang="en-US" altLang="zh-CN" sz="2800" b="1" dirty="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章 概论（√，难度系数</a:t>
            </a:r>
            <a:r>
              <a:rPr lang="en-US" altLang="zh-CN" sz="2400" b="1" dirty="0" smtClean="0">
                <a:solidFill>
                  <a:srgbClr val="0000CC"/>
                </a:solidFill>
                <a:latin typeface="微软雅黑" panose="020B0503020204020204" pitchFamily="34" charset="-122"/>
                <a:ea typeface="微软雅黑" panose="020B0503020204020204" pitchFamily="34" charset="-122"/>
              </a:rPr>
              <a:t>0.9</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学时）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回答</a:t>
            </a:r>
            <a:r>
              <a:rPr lang="zh-CN" altLang="en-US" sz="2000" b="1" dirty="0">
                <a:latin typeface="微软雅黑" panose="020B0503020204020204" pitchFamily="34" charset="-122"/>
                <a:ea typeface="微软雅黑" panose="020B0503020204020204" pitchFamily="34" charset="-122"/>
              </a:rPr>
              <a:t>了以下问题：数字电路有什么用处？它和计算机什么关系？什么是数字电路和数字信号？与模拟电路和模拟信号相比，有什么优点？课程任务与培养愿景如何？数字信号是如何编码的？怎么将问题进行逻辑抽象与编码？</a:t>
            </a: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章 逻辑代数基础（√*，</a:t>
            </a:r>
            <a:r>
              <a:rPr lang="zh-CN" altLang="en-US" sz="2400" b="1" dirty="0">
                <a:solidFill>
                  <a:srgbClr val="0000CC"/>
                </a:solidFill>
                <a:latin typeface="微软雅黑" panose="020B0503020204020204" pitchFamily="34" charset="-122"/>
                <a:ea typeface="微软雅黑" panose="020B0503020204020204" pitchFamily="34" charset="-122"/>
              </a:rPr>
              <a:t>难度系数</a:t>
            </a:r>
            <a:r>
              <a:rPr lang="en-US" altLang="zh-CN" sz="2400" b="1" dirty="0" smtClean="0">
                <a:solidFill>
                  <a:srgbClr val="0000CC"/>
                </a:solidFill>
                <a:latin typeface="微软雅黑" panose="020B0503020204020204" pitchFamily="34" charset="-122"/>
                <a:ea typeface="微软雅黑" panose="020B0503020204020204" pitchFamily="34" charset="-122"/>
              </a:rPr>
              <a:t>0.8</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9</a:t>
            </a:r>
            <a:r>
              <a:rPr lang="zh-CN" altLang="en-US" sz="2400" b="1" dirty="0" smtClean="0">
                <a:solidFill>
                  <a:srgbClr val="0000CC"/>
                </a:solidFill>
                <a:latin typeface="微软雅黑" panose="020B0503020204020204" pitchFamily="34" charset="-122"/>
                <a:ea typeface="微软雅黑" panose="020B0503020204020204" pitchFamily="34" charset="-122"/>
              </a:rPr>
              <a:t>学时）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介绍</a:t>
            </a:r>
            <a:r>
              <a:rPr lang="zh-CN" altLang="en-US" sz="2000" b="1" dirty="0">
                <a:latin typeface="微软雅黑" panose="020B0503020204020204" pitchFamily="34" charset="-122"/>
                <a:ea typeface="微软雅黑" panose="020B0503020204020204" pitchFamily="34" charset="-122"/>
              </a:rPr>
              <a:t>了逻辑代数的基本概念与基本公理、定理与规则，然后讲述了逻辑函数的表示形式，重点为逻辑函数的化简方法</a:t>
            </a:r>
            <a:r>
              <a:rPr lang="zh-CN" altLang="en-US" sz="20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章 逻辑门电路（</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介绍</a:t>
            </a:r>
            <a:r>
              <a:rPr lang="zh-CN" altLang="en-US" sz="2000" b="1" dirty="0">
                <a:latin typeface="微软雅黑" panose="020B0503020204020204" pitchFamily="34" charset="-122"/>
                <a:ea typeface="微软雅黑" panose="020B0503020204020204" pitchFamily="34" charset="-122"/>
              </a:rPr>
              <a:t>了逻辑门的基本器件半导体二极管、三极管，以及</a:t>
            </a:r>
            <a:r>
              <a:rPr lang="en-US" altLang="zh-CN" sz="2000" b="1" dirty="0">
                <a:latin typeface="微软雅黑" panose="020B0503020204020204" pitchFamily="34" charset="-122"/>
                <a:ea typeface="微软雅黑" panose="020B0503020204020204" pitchFamily="34" charset="-122"/>
              </a:rPr>
              <a:t>TTL</a:t>
            </a:r>
            <a:r>
              <a:rPr lang="zh-CN" altLang="en-US" sz="2000" b="1" dirty="0">
                <a:latin typeface="微软雅黑" panose="020B0503020204020204" pitchFamily="34" charset="-122"/>
                <a:ea typeface="微软雅黑" panose="020B0503020204020204" pitchFamily="34" charset="-122"/>
              </a:rPr>
              <a:t>门电路和</a:t>
            </a:r>
            <a:r>
              <a:rPr lang="en-US" altLang="zh-CN" sz="2000" b="1" dirty="0">
                <a:latin typeface="微软雅黑" panose="020B0503020204020204" pitchFamily="34" charset="-122"/>
                <a:ea typeface="微软雅黑" panose="020B0503020204020204" pitchFamily="34" charset="-122"/>
              </a:rPr>
              <a:t>MOS</a:t>
            </a:r>
            <a:r>
              <a:rPr lang="zh-CN" altLang="en-US" sz="2000" b="1" dirty="0">
                <a:latin typeface="微软雅黑" panose="020B0503020204020204" pitchFamily="34" charset="-122"/>
                <a:ea typeface="微软雅黑" panose="020B0503020204020204" pitchFamily="34" charset="-122"/>
              </a:rPr>
              <a:t>门电路</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1.4</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课程任务与目标</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45536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6D9C768-8413-45FA-BDC7-53DA68035736}" type="slidenum">
              <a:rPr lang="zh-CN" altLang="en-US" smtClean="0"/>
              <a:pPr/>
              <a:t>3</a:t>
            </a:fld>
            <a:endParaRPr lang="zh-CN" altLang="en-US" dirty="0"/>
          </a:p>
        </p:txBody>
      </p:sp>
      <p:sp>
        <p:nvSpPr>
          <p:cNvPr id="3"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数字电路与</a:t>
            </a:r>
            <a:r>
              <a:rPr lang="zh-CN" altLang="en-US" dirty="0" smtClean="0">
                <a:effectLst>
                  <a:outerShdw blurRad="38100" dist="38100" dir="2700000" algn="tl">
                    <a:srgbClr val="000000">
                      <a:alpha val="43137"/>
                    </a:srgbClr>
                  </a:outerShdw>
                </a:effectLst>
              </a:rPr>
              <a:t>计算机</a:t>
            </a:r>
            <a:endParaRPr lang="zh-CN" altLang="en-US" dirty="0">
              <a:effectLst>
                <a:outerShdw blurRad="38100" dist="38100" dir="2700000" algn="tl">
                  <a:srgbClr val="000000">
                    <a:alpha val="43137"/>
                  </a:srgbClr>
                </a:outerShdw>
              </a:effectLst>
            </a:endParaRPr>
          </a:p>
        </p:txBody>
      </p:sp>
      <p:sp>
        <p:nvSpPr>
          <p:cNvPr id="4" name="内容占位符 3"/>
          <p:cNvSpPr>
            <a:spLocks noGrp="1"/>
          </p:cNvSpPr>
          <p:nvPr>
            <p:ph sz="quarter" idx="13"/>
          </p:nvPr>
        </p:nvSpPr>
        <p:spPr>
          <a:xfrm>
            <a:off x="782320" y="1039150"/>
            <a:ext cx="10657840" cy="5476560"/>
          </a:xfrm>
          <a:effectLst>
            <a:glow rad="63500">
              <a:schemeClr val="accent1">
                <a:satMod val="175000"/>
                <a:alpha val="40000"/>
              </a:schemeClr>
            </a:glow>
          </a:effectLst>
        </p:spPr>
        <p:txBody>
          <a:bodyPr>
            <a:normAutofit/>
          </a:bodyPr>
          <a:lstStyle/>
          <a:p>
            <a:pPr marL="285750" indent="-285750">
              <a:buClr>
                <a:srgbClr val="235EB8"/>
              </a:buClr>
              <a:buSzPct val="85000"/>
              <a:buFont typeface="Wingdings" panose="05000000000000000000" pitchFamily="2" charset="2"/>
              <a:buChar char="n"/>
            </a:pPr>
            <a:r>
              <a:rPr lang="en-US" altLang="zh-CN" sz="3200" dirty="0" smtClean="0">
                <a:solidFill>
                  <a:srgbClr val="FF0000"/>
                </a:solidFill>
              </a:rPr>
              <a:t>1</a:t>
            </a:r>
            <a:r>
              <a:rPr lang="zh-CN" altLang="en-US" sz="3200" dirty="0" smtClean="0">
                <a:solidFill>
                  <a:srgbClr val="FF0000"/>
                </a:solidFill>
              </a:rPr>
              <a:t>、</a:t>
            </a:r>
            <a:r>
              <a:rPr lang="zh-CN" altLang="en-US" sz="3000" dirty="0" smtClean="0">
                <a:solidFill>
                  <a:srgbClr val="FF0000"/>
                </a:solidFill>
              </a:rPr>
              <a:t>关系：</a:t>
            </a:r>
            <a:endParaRPr lang="en-US" altLang="zh-CN" sz="3000" dirty="0" smtClean="0">
              <a:solidFill>
                <a:srgbClr val="FF0000"/>
              </a:solidFill>
            </a:endParaRPr>
          </a:p>
          <a:p>
            <a:pPr marL="742950" lvl="1" indent="-285750">
              <a:buSzPct val="85000"/>
              <a:buFont typeface="Wingdings" panose="05000000000000000000" pitchFamily="2" charset="2"/>
              <a:buChar char="n"/>
            </a:pPr>
            <a:r>
              <a:rPr lang="zh-CN" altLang="en-US" dirty="0" smtClean="0">
                <a:solidFill>
                  <a:srgbClr val="3859CD"/>
                </a:solidFill>
              </a:rPr>
              <a:t>数字电路</a:t>
            </a:r>
            <a:r>
              <a:rPr lang="zh-CN" altLang="en-US" dirty="0">
                <a:solidFill>
                  <a:srgbClr val="3859CD"/>
                </a:solidFill>
              </a:rPr>
              <a:t>是实现计算机硬件的基本</a:t>
            </a:r>
            <a:r>
              <a:rPr lang="zh-CN" altLang="en-US" dirty="0" smtClean="0">
                <a:solidFill>
                  <a:srgbClr val="3859CD"/>
                </a:solidFill>
              </a:rPr>
              <a:t>电路；电子计算机</a:t>
            </a:r>
            <a:r>
              <a:rPr lang="zh-CN" altLang="en-US" dirty="0">
                <a:solidFill>
                  <a:srgbClr val="3859CD"/>
                </a:solidFill>
              </a:rPr>
              <a:t>是数字电路技术应用的典型</a:t>
            </a:r>
            <a:r>
              <a:rPr lang="zh-CN" altLang="en-US" dirty="0" smtClean="0">
                <a:solidFill>
                  <a:srgbClr val="3859CD"/>
                </a:solidFill>
              </a:rPr>
              <a:t>代表。</a:t>
            </a:r>
            <a:endParaRPr lang="en-US" altLang="zh-CN" dirty="0" smtClean="0">
              <a:solidFill>
                <a:srgbClr val="3859CD"/>
              </a:solidFill>
            </a:endParaRPr>
          </a:p>
          <a:p>
            <a:pPr marL="742950" lvl="1" indent="-285750">
              <a:buSzPct val="85000"/>
              <a:buFont typeface="Wingdings" panose="05000000000000000000" pitchFamily="2" charset="2"/>
              <a:buChar char="n"/>
            </a:pPr>
            <a:r>
              <a:rPr lang="zh-CN" altLang="en-US" dirty="0" smtClean="0"/>
              <a:t>对于</a:t>
            </a:r>
            <a:r>
              <a:rPr lang="zh-CN" altLang="en-US" dirty="0"/>
              <a:t>现代的电子数字计算机，</a:t>
            </a:r>
            <a:r>
              <a:rPr lang="zh-CN" altLang="en-US" dirty="0">
                <a:solidFill>
                  <a:srgbClr val="3859CD"/>
                </a:solidFill>
              </a:rPr>
              <a:t>一个完整的计算机系统</a:t>
            </a:r>
            <a:r>
              <a:rPr lang="zh-CN" altLang="en-US" dirty="0"/>
              <a:t>包括了</a:t>
            </a:r>
            <a:r>
              <a:rPr lang="zh-CN" altLang="en-US" dirty="0">
                <a:solidFill>
                  <a:srgbClr val="FF0000"/>
                </a:solidFill>
              </a:rPr>
              <a:t>硬件系统</a:t>
            </a:r>
            <a:r>
              <a:rPr lang="zh-CN" altLang="en-US" dirty="0"/>
              <a:t>和</a:t>
            </a:r>
            <a:r>
              <a:rPr lang="zh-CN" altLang="en-US" dirty="0">
                <a:solidFill>
                  <a:srgbClr val="FF0000"/>
                </a:solidFill>
              </a:rPr>
              <a:t>软件系统</a:t>
            </a:r>
            <a:r>
              <a:rPr lang="zh-CN" altLang="en-US" dirty="0" smtClean="0"/>
              <a:t>。</a:t>
            </a:r>
            <a:endParaRPr lang="en-US" altLang="zh-CN" dirty="0" smtClean="0"/>
          </a:p>
          <a:p>
            <a:pPr marL="742950" lvl="1" indent="-285750">
              <a:buSzPct val="85000"/>
              <a:buFont typeface="Wingdings" panose="05000000000000000000" pitchFamily="2" charset="2"/>
              <a:buChar char="n"/>
            </a:pPr>
            <a:r>
              <a:rPr lang="zh-CN" altLang="en-US" dirty="0" smtClean="0">
                <a:solidFill>
                  <a:srgbClr val="FF0000"/>
                </a:solidFill>
              </a:rPr>
              <a:t>硬件</a:t>
            </a:r>
            <a:r>
              <a:rPr lang="zh-CN" altLang="en-US" dirty="0">
                <a:solidFill>
                  <a:srgbClr val="FF0000"/>
                </a:solidFill>
              </a:rPr>
              <a:t>系统</a:t>
            </a:r>
            <a:r>
              <a:rPr lang="zh-CN" altLang="en-US" dirty="0"/>
              <a:t>是指构成计算机的物理设备，即由机械、光、电、磁等器件构成的，具有计算、控制、存储、输入和输出功能的实体部件</a:t>
            </a:r>
            <a:r>
              <a:rPr lang="zh-CN" altLang="en-US" dirty="0" smtClean="0"/>
              <a:t>。</a:t>
            </a:r>
            <a:endParaRPr lang="en-US" altLang="zh-CN" dirty="0" smtClean="0"/>
          </a:p>
          <a:p>
            <a:pPr marL="742950" lvl="1" indent="-285750">
              <a:buSzPct val="85000"/>
              <a:buFont typeface="Wingdings" panose="05000000000000000000" pitchFamily="2" charset="2"/>
              <a:buChar char="n"/>
            </a:pPr>
            <a:r>
              <a:rPr lang="zh-CN" altLang="en-US" dirty="0">
                <a:solidFill>
                  <a:schemeClr val="bg2">
                    <a:lumMod val="10000"/>
                  </a:schemeClr>
                </a:solidFill>
              </a:rPr>
              <a:t>计算机的</a:t>
            </a:r>
            <a:r>
              <a:rPr lang="zh-CN" altLang="zh-CN" dirty="0">
                <a:solidFill>
                  <a:schemeClr val="bg2">
                    <a:lumMod val="10000"/>
                  </a:schemeClr>
                </a:solidFill>
              </a:rPr>
              <a:t>发展史实际上就是电子技术的发展史，计算机也是电子技术发展的产物</a:t>
            </a:r>
            <a:r>
              <a:rPr lang="zh-CN" altLang="zh-CN" dirty="0" smtClean="0">
                <a:solidFill>
                  <a:schemeClr val="bg2">
                    <a:lumMod val="10000"/>
                  </a:schemeClr>
                </a:solidFill>
              </a:rPr>
              <a:t>。</a:t>
            </a:r>
            <a:endParaRPr lang="en-US" altLang="zh-CN" dirty="0">
              <a:solidFill>
                <a:schemeClr val="bg2">
                  <a:lumMod val="10000"/>
                </a:schemeClr>
              </a:solidFill>
            </a:endParaRPr>
          </a:p>
        </p:txBody>
      </p:sp>
      <p:sp>
        <p:nvSpPr>
          <p:cNvPr id="5" name="平行四边形 4"/>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页脚占位符 5"/>
          <p:cNvSpPr>
            <a:spLocks noGrp="1"/>
          </p:cNvSpPr>
          <p:nvPr>
            <p:ph type="ftr" sz="quarter" idx="11"/>
          </p:nvPr>
        </p:nvSpPr>
        <p:spPr/>
        <p:txBody>
          <a:bodyPr/>
          <a:lstStyle/>
          <a:p>
            <a:r>
              <a:rPr lang="zh-CN" altLang="en-US" smtClean="0"/>
              <a:t>第一章 概论</a:t>
            </a:r>
            <a:endParaRPr lang="zh-CN" altLang="en-US" dirty="0"/>
          </a:p>
        </p:txBody>
      </p:sp>
    </p:spTree>
    <p:extLst>
      <p:ext uri="{BB962C8B-B14F-4D97-AF65-F5344CB8AC3E}">
        <p14:creationId xmlns:p14="http://schemas.microsoft.com/office/powerpoint/2010/main" val="130721853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30</a:t>
            </a:fld>
            <a:endParaRPr lang="zh-CN" altLang="en-US"/>
          </a:p>
        </p:txBody>
      </p:sp>
      <p:sp>
        <p:nvSpPr>
          <p:cNvPr id="53" name="文本框 52"/>
          <p:cNvSpPr txBox="1"/>
          <p:nvPr/>
        </p:nvSpPr>
        <p:spPr>
          <a:xfrm>
            <a:off x="584461" y="1043120"/>
            <a:ext cx="10925667" cy="5078313"/>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800" b="1" dirty="0" smtClean="0">
                <a:latin typeface="微软雅黑" panose="020B0503020204020204" pitchFamily="34" charset="-122"/>
                <a:ea typeface="微软雅黑" panose="020B0503020204020204" pitchFamily="34" charset="-122"/>
              </a:rPr>
              <a:t>教材的</a:t>
            </a:r>
            <a:r>
              <a:rPr lang="zh-CN" altLang="en-US" sz="2800" b="1" dirty="0">
                <a:latin typeface="微软雅黑" panose="020B0503020204020204" pitchFamily="34" charset="-122"/>
                <a:ea typeface="微软雅黑" panose="020B0503020204020204" pitchFamily="34" charset="-122"/>
              </a:rPr>
              <a:t>内容</a:t>
            </a:r>
            <a:r>
              <a:rPr lang="zh-CN" altLang="en-US" sz="2800" b="1" dirty="0" smtClean="0">
                <a:latin typeface="微软雅黑" panose="020B0503020204020204" pitchFamily="34" charset="-122"/>
                <a:ea typeface="微软雅黑" panose="020B0503020204020204" pitchFamily="34" charset="-122"/>
              </a:rPr>
              <a:t>安排：</a:t>
            </a:r>
            <a:endParaRPr lang="en-US" altLang="zh-CN" sz="2800" b="1" dirty="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章 组合逻辑电路（√*，难度</a:t>
            </a:r>
            <a:r>
              <a:rPr lang="zh-CN" altLang="en-US" sz="2400" b="1" dirty="0">
                <a:solidFill>
                  <a:srgbClr val="0000CC"/>
                </a:solidFill>
                <a:latin typeface="微软雅黑" panose="020B0503020204020204" pitchFamily="34" charset="-122"/>
                <a:ea typeface="微软雅黑" panose="020B0503020204020204" pitchFamily="34" charset="-122"/>
              </a:rPr>
              <a:t>系数</a:t>
            </a:r>
            <a:r>
              <a:rPr lang="en-US" altLang="zh-CN" sz="2400" b="1" dirty="0" smtClean="0">
                <a:solidFill>
                  <a:srgbClr val="0000CC"/>
                </a:solidFill>
                <a:latin typeface="微软雅黑" panose="020B0503020204020204" pitchFamily="34" charset="-122"/>
                <a:ea typeface="微软雅黑" panose="020B0503020204020204" pitchFamily="34" charset="-122"/>
              </a:rPr>
              <a:t>0.7</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12</a:t>
            </a:r>
            <a:r>
              <a:rPr lang="zh-CN" altLang="en-US" sz="2400" b="1" dirty="0" smtClean="0">
                <a:solidFill>
                  <a:srgbClr val="0000CC"/>
                </a:solidFill>
                <a:latin typeface="微软雅黑" panose="020B0503020204020204" pitchFamily="34" charset="-122"/>
                <a:ea typeface="微软雅黑" panose="020B0503020204020204" pitchFamily="34" charset="-122"/>
              </a:rPr>
              <a:t>学时）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组合逻辑电路</a:t>
            </a:r>
            <a:r>
              <a:rPr lang="zh-CN" altLang="en-US" sz="2000" b="1" dirty="0">
                <a:latin typeface="微软雅黑" panose="020B0503020204020204" pitchFamily="34" charset="-122"/>
                <a:ea typeface="微软雅黑" panose="020B0503020204020204" pitchFamily="34" charset="-122"/>
              </a:rPr>
              <a:t>的分析</a:t>
            </a:r>
            <a:r>
              <a:rPr lang="zh-CN" altLang="en-US" sz="2000" b="1" dirty="0" smtClean="0">
                <a:latin typeface="微软雅黑" panose="020B0503020204020204" pitchFamily="34" charset="-122"/>
                <a:ea typeface="微软雅黑" panose="020B0503020204020204" pitchFamily="34" charset="-122"/>
              </a:rPr>
              <a:t>方法：</a:t>
            </a:r>
            <a:r>
              <a:rPr lang="zh-CN" altLang="en-US" sz="2000" b="1" dirty="0">
                <a:latin typeface="微软雅黑" panose="020B0503020204020204" pitchFamily="34" charset="-122"/>
                <a:ea typeface="微软雅黑" panose="020B0503020204020204" pitchFamily="34" charset="-122"/>
              </a:rPr>
              <a:t>对给定的电路进行分析，推导出其逻辑功能；</a:t>
            </a:r>
            <a:endParaRPr lang="en-US" altLang="zh-CN" sz="2000" b="1" dirty="0" smtClean="0">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组合逻辑电路</a:t>
            </a:r>
            <a:r>
              <a:rPr lang="zh-CN" altLang="en-US" sz="2000" b="1" dirty="0" smtClean="0">
                <a:latin typeface="微软雅黑" panose="020B0503020204020204" pitchFamily="34" charset="-122"/>
                <a:ea typeface="微软雅黑" panose="020B0503020204020204" pitchFamily="34" charset="-122"/>
              </a:rPr>
              <a:t>的设计方法：对于</a:t>
            </a:r>
            <a:r>
              <a:rPr lang="zh-CN" altLang="en-US" sz="2000" b="1" dirty="0">
                <a:latin typeface="微软雅黑" panose="020B0503020204020204" pitchFamily="34" charset="-122"/>
                <a:ea typeface="微软雅黑" panose="020B0503020204020204" pitchFamily="34" charset="-122"/>
              </a:rPr>
              <a:t>某个问题，使用逻辑设计方法进行设计，并用数字电路实现</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计算机</a:t>
            </a:r>
            <a:r>
              <a:rPr lang="zh-CN" altLang="en-US" sz="2000" b="1" dirty="0">
                <a:latin typeface="微软雅黑" panose="020B0503020204020204" pitchFamily="34" charset="-122"/>
                <a:ea typeface="微软雅黑" panose="020B0503020204020204" pitchFamily="34" charset="-122"/>
              </a:rPr>
              <a:t>中常用的各种组合逻辑部件的原理与</a:t>
            </a:r>
            <a:r>
              <a:rPr lang="zh-CN" altLang="en-US" sz="2000" b="1" dirty="0" smtClean="0">
                <a:latin typeface="微软雅黑" panose="020B0503020204020204" pitchFamily="34" charset="-122"/>
                <a:ea typeface="微软雅黑" panose="020B0503020204020204" pitchFamily="34" charset="-122"/>
              </a:rPr>
              <a:t>应用：包括</a:t>
            </a:r>
            <a:r>
              <a:rPr lang="zh-CN" altLang="en-US" sz="2000" b="1" dirty="0">
                <a:latin typeface="微软雅黑" panose="020B0503020204020204" pitchFamily="34" charset="-122"/>
                <a:ea typeface="微软雅黑" panose="020B0503020204020204" pitchFamily="34" charset="-122"/>
              </a:rPr>
              <a:t>加法器、比较器、译码器、编码器、数据选择器和数据分配器</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章 时序逻辑电路存储元件（</a:t>
            </a:r>
            <a:r>
              <a:rPr lang="zh-CN" altLang="en-US" sz="2400" b="1" dirty="0">
                <a:solidFill>
                  <a:srgbClr val="0000CC"/>
                </a:solidFill>
                <a:latin typeface="微软雅黑" panose="020B0503020204020204" pitchFamily="34" charset="-122"/>
                <a:ea typeface="微软雅黑" panose="020B0503020204020204" pitchFamily="34" charset="-122"/>
              </a:rPr>
              <a:t>√* ，难度系数</a:t>
            </a:r>
            <a:r>
              <a:rPr lang="en-US" altLang="zh-CN" sz="2400" b="1" dirty="0" smtClean="0">
                <a:solidFill>
                  <a:srgbClr val="0000CC"/>
                </a:solidFill>
                <a:latin typeface="微软雅黑" panose="020B0503020204020204" pitchFamily="34" charset="-122"/>
                <a:ea typeface="微软雅黑" panose="020B0503020204020204" pitchFamily="34" charset="-122"/>
              </a:rPr>
              <a:t>0.5</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9</a:t>
            </a:r>
            <a:r>
              <a:rPr lang="zh-CN" altLang="en-US" sz="2400" b="1" dirty="0" smtClean="0">
                <a:solidFill>
                  <a:srgbClr val="0000CC"/>
                </a:solidFill>
                <a:latin typeface="微软雅黑" panose="020B0503020204020204" pitchFamily="34" charset="-122"/>
                <a:ea typeface="微软雅黑" panose="020B0503020204020204" pitchFamily="34" charset="-122"/>
              </a:rPr>
              <a:t>学时）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基本触发器的原理及其各种变型</a:t>
            </a:r>
            <a:r>
              <a:rPr lang="zh-CN" altLang="en-US" sz="2000" b="1" dirty="0" smtClean="0">
                <a:latin typeface="微软雅黑" panose="020B0503020204020204" pitchFamily="34" charset="-122"/>
                <a:ea typeface="微软雅黑" panose="020B0503020204020204" pitchFamily="34" charset="-122"/>
              </a:rPr>
              <a:t>触发器：包括基本</a:t>
            </a:r>
            <a:r>
              <a:rPr lang="en-US" altLang="zh-CN" sz="2000" b="1" dirty="0" smtClean="0">
                <a:latin typeface="微软雅黑" panose="020B0503020204020204" pitchFamily="34" charset="-122"/>
                <a:ea typeface="微软雅黑" panose="020B0503020204020204" pitchFamily="34" charset="-122"/>
              </a:rPr>
              <a:t>R-S</a:t>
            </a:r>
            <a:r>
              <a:rPr lang="zh-CN" altLang="en-US" sz="2000" b="1" dirty="0" smtClean="0">
                <a:latin typeface="微软雅黑" panose="020B0503020204020204" pitchFamily="34" charset="-122"/>
                <a:ea typeface="微软雅黑" panose="020B0503020204020204" pitchFamily="34" charset="-122"/>
              </a:rPr>
              <a:t>锁存器、钟控锁存器、主从触发器、边沿触发器（</a:t>
            </a:r>
            <a:r>
              <a:rPr lang="en-US" altLang="zh-CN" sz="2000" b="1" dirty="0" smtClean="0">
                <a:latin typeface="微软雅黑" panose="020B0503020204020204" pitchFamily="34" charset="-122"/>
                <a:ea typeface="微软雅黑" panose="020B0503020204020204" pitchFamily="34" charset="-122"/>
              </a:rPr>
              <a:t>D</a:t>
            </a:r>
            <a:r>
              <a:rPr lang="zh-CN" altLang="en-US" sz="2000" b="1" dirty="0" smtClean="0">
                <a:latin typeface="微软雅黑" panose="020B0503020204020204" pitchFamily="34" charset="-122"/>
                <a:ea typeface="微软雅黑" panose="020B0503020204020204" pitchFamily="34" charset="-122"/>
              </a:rPr>
              <a:t>触发器和</a:t>
            </a:r>
            <a:r>
              <a:rPr lang="en-US" altLang="zh-CN" sz="2000" b="1" dirty="0" smtClean="0">
                <a:latin typeface="微软雅黑" panose="020B0503020204020204" pitchFamily="34" charset="-122"/>
                <a:ea typeface="微软雅黑" panose="020B0503020204020204" pitchFamily="34" charset="-122"/>
              </a:rPr>
              <a:t>J-K</a:t>
            </a:r>
            <a:r>
              <a:rPr lang="zh-CN" altLang="en-US" sz="2000" b="1" dirty="0" smtClean="0">
                <a:latin typeface="微软雅黑" panose="020B0503020204020204" pitchFamily="34" charset="-122"/>
                <a:ea typeface="微软雅黑" panose="020B0503020204020204" pitchFamily="34" charset="-122"/>
              </a:rPr>
              <a:t>触发器）。</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1.4</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课程任务与目标</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0153707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31</a:t>
            </a:fld>
            <a:endParaRPr lang="zh-CN" altLang="en-US"/>
          </a:p>
        </p:txBody>
      </p:sp>
      <p:sp>
        <p:nvSpPr>
          <p:cNvPr id="53" name="文本框 52"/>
          <p:cNvSpPr txBox="1"/>
          <p:nvPr/>
        </p:nvSpPr>
        <p:spPr>
          <a:xfrm>
            <a:off x="584461" y="1043120"/>
            <a:ext cx="10925667" cy="3785652"/>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zh-CN" altLang="en-US" sz="2800" b="1" dirty="0" smtClean="0">
                <a:latin typeface="微软雅黑" panose="020B0503020204020204" pitchFamily="34" charset="-122"/>
                <a:ea typeface="微软雅黑" panose="020B0503020204020204" pitchFamily="34" charset="-122"/>
              </a:rPr>
              <a:t>教材的</a:t>
            </a:r>
            <a:r>
              <a:rPr lang="zh-CN" altLang="en-US" sz="2800" b="1" dirty="0">
                <a:latin typeface="微软雅黑" panose="020B0503020204020204" pitchFamily="34" charset="-122"/>
                <a:ea typeface="微软雅黑" panose="020B0503020204020204" pitchFamily="34" charset="-122"/>
              </a:rPr>
              <a:t>内容</a:t>
            </a:r>
            <a:r>
              <a:rPr lang="zh-CN" altLang="en-US" sz="2800" b="1" dirty="0" smtClean="0">
                <a:latin typeface="微软雅黑" panose="020B0503020204020204" pitchFamily="34" charset="-122"/>
                <a:ea typeface="微软雅黑" panose="020B0503020204020204" pitchFamily="34" charset="-122"/>
              </a:rPr>
              <a:t>安排：</a:t>
            </a:r>
            <a:endParaRPr lang="en-US" altLang="zh-CN" sz="2800" b="1" dirty="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6</a:t>
            </a:r>
            <a:r>
              <a:rPr lang="zh-CN" altLang="en-US" sz="2400" b="1" dirty="0" smtClean="0">
                <a:solidFill>
                  <a:srgbClr val="0000CC"/>
                </a:solidFill>
                <a:latin typeface="微软雅黑" panose="020B0503020204020204" pitchFamily="34" charset="-122"/>
                <a:ea typeface="微软雅黑" panose="020B0503020204020204" pitchFamily="34" charset="-122"/>
              </a:rPr>
              <a:t>章 同步时序逻辑电路（√*，难度系数</a:t>
            </a:r>
            <a:r>
              <a:rPr lang="en-US" altLang="zh-CN" sz="2400" b="1" dirty="0" smtClean="0">
                <a:solidFill>
                  <a:srgbClr val="0000CC"/>
                </a:solidFill>
                <a:latin typeface="微软雅黑" panose="020B0503020204020204" pitchFamily="34" charset="-122"/>
                <a:ea typeface="微软雅黑" panose="020B0503020204020204" pitchFamily="34" charset="-122"/>
              </a:rPr>
              <a:t>0.4</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15</a:t>
            </a:r>
            <a:r>
              <a:rPr lang="zh-CN" altLang="en-US" sz="2400" b="1" dirty="0" smtClean="0">
                <a:solidFill>
                  <a:srgbClr val="0000CC"/>
                </a:solidFill>
                <a:latin typeface="微软雅黑" panose="020B0503020204020204" pitchFamily="34" charset="-122"/>
                <a:ea typeface="微软雅黑" panose="020B0503020204020204" pitchFamily="34" charset="-122"/>
              </a:rPr>
              <a:t>学时）</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同步时序</a:t>
            </a:r>
            <a:r>
              <a:rPr lang="zh-CN" altLang="en-US" sz="2000" b="1" dirty="0" smtClean="0">
                <a:latin typeface="微软雅黑" panose="020B0503020204020204" pitchFamily="34" charset="-122"/>
                <a:ea typeface="微软雅黑" panose="020B0503020204020204" pitchFamily="34" charset="-122"/>
              </a:rPr>
              <a:t>逻辑电路</a:t>
            </a:r>
            <a:r>
              <a:rPr lang="zh-CN" altLang="en-US" sz="2000" b="1" dirty="0">
                <a:latin typeface="微软雅黑" panose="020B0503020204020204" pitchFamily="34" charset="-122"/>
                <a:ea typeface="微软雅黑" panose="020B0503020204020204" pitchFamily="34" charset="-122"/>
              </a:rPr>
              <a:t>的分析</a:t>
            </a:r>
            <a:r>
              <a:rPr lang="zh-CN" altLang="en-US" sz="2000" b="1" dirty="0" smtClean="0">
                <a:latin typeface="微软雅黑" panose="020B0503020204020204" pitchFamily="34" charset="-122"/>
                <a:ea typeface="微软雅黑" panose="020B0503020204020204" pitchFamily="34" charset="-122"/>
              </a:rPr>
              <a:t>方法；</a:t>
            </a:r>
            <a:endParaRPr lang="en-US" altLang="zh-CN" sz="2000" b="1" dirty="0" smtClean="0">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同步时序</a:t>
            </a:r>
            <a:r>
              <a:rPr lang="zh-CN" altLang="en-US" sz="2000" b="1" dirty="0" smtClean="0">
                <a:latin typeface="微软雅黑" panose="020B0503020204020204" pitchFamily="34" charset="-122"/>
                <a:ea typeface="微软雅黑" panose="020B0503020204020204" pitchFamily="34" charset="-122"/>
              </a:rPr>
              <a:t>逻辑电路的设计方法；</a:t>
            </a:r>
            <a:endParaRPr lang="en-US" altLang="zh-CN" sz="2000" b="1" dirty="0" smtClean="0">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计算机</a:t>
            </a:r>
            <a:r>
              <a:rPr lang="zh-CN" altLang="en-US" sz="2000" b="1" dirty="0">
                <a:latin typeface="微软雅黑" panose="020B0503020204020204" pitchFamily="34" charset="-122"/>
                <a:ea typeface="微软雅黑" panose="020B0503020204020204" pitchFamily="34" charset="-122"/>
              </a:rPr>
              <a:t>中常用的同步时序</a:t>
            </a:r>
            <a:r>
              <a:rPr lang="zh-CN" altLang="en-US" sz="2000" b="1" dirty="0" smtClean="0">
                <a:latin typeface="微软雅黑" panose="020B0503020204020204" pitchFamily="34" charset="-122"/>
                <a:ea typeface="微软雅黑" panose="020B0503020204020204" pitchFamily="34" charset="-122"/>
              </a:rPr>
              <a:t>逻辑部件：包括</a:t>
            </a:r>
            <a:r>
              <a:rPr lang="zh-CN" altLang="en-US" sz="2000" b="1" dirty="0">
                <a:latin typeface="微软雅黑" panose="020B0503020204020204" pitchFamily="34" charset="-122"/>
                <a:ea typeface="微软雅黑" panose="020B0503020204020204" pitchFamily="34" charset="-122"/>
              </a:rPr>
              <a:t>寄存器、移位器和计数器；</a:t>
            </a:r>
            <a:endParaRPr lang="en-US" altLang="zh-CN" sz="20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7</a:t>
            </a:r>
            <a:r>
              <a:rPr lang="zh-CN" altLang="en-US" sz="2400" b="1" dirty="0" smtClean="0">
                <a:solidFill>
                  <a:srgbClr val="0000CC"/>
                </a:solidFill>
                <a:latin typeface="微软雅黑" panose="020B0503020204020204" pitchFamily="34" charset="-122"/>
                <a:ea typeface="微软雅黑" panose="020B0503020204020204" pitchFamily="34" charset="-122"/>
              </a:rPr>
              <a:t>章 时序逻辑电路存储元件（</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第</a:t>
            </a:r>
            <a:r>
              <a:rPr lang="en-US" altLang="zh-CN" sz="2400" b="1" dirty="0" smtClean="0">
                <a:solidFill>
                  <a:srgbClr val="0000CC"/>
                </a:solidFill>
                <a:latin typeface="微软雅黑" panose="020B0503020204020204" pitchFamily="34" charset="-122"/>
                <a:ea typeface="微软雅黑" panose="020B0503020204020204" pitchFamily="34" charset="-122"/>
              </a:rPr>
              <a:t>8</a:t>
            </a:r>
            <a:r>
              <a:rPr lang="zh-CN" altLang="en-US" sz="2400" b="1" dirty="0" smtClean="0">
                <a:solidFill>
                  <a:srgbClr val="0000CC"/>
                </a:solidFill>
                <a:latin typeface="微软雅黑" panose="020B0503020204020204" pitchFamily="34" charset="-122"/>
                <a:ea typeface="微软雅黑" panose="020B0503020204020204" pitchFamily="34" charset="-122"/>
              </a:rPr>
              <a:t>章 脉冲产生电路（</a:t>
            </a:r>
            <a:r>
              <a:rPr lang="en-US" altLang="zh-CN"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1.4</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课程任务与目标</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346102857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32</a:t>
            </a:fld>
            <a:endParaRPr lang="zh-CN" altLang="en-US"/>
          </a:p>
        </p:txBody>
      </p:sp>
      <p:sp>
        <p:nvSpPr>
          <p:cNvPr id="53" name="文本框 52"/>
          <p:cNvSpPr txBox="1"/>
          <p:nvPr/>
        </p:nvSpPr>
        <p:spPr>
          <a:xfrm>
            <a:off x="3295113" y="2195964"/>
            <a:ext cx="6427111" cy="2308324"/>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3" action="ppaction://hlinksldjump"/>
              </a:rPr>
              <a:t>1.5.1  </a:t>
            </a:r>
            <a:r>
              <a:rPr lang="zh-CN" altLang="en-US" sz="3200" b="1" dirty="0" smtClean="0">
                <a:latin typeface="微软雅黑" panose="020B0503020204020204" pitchFamily="34" charset="-122"/>
                <a:ea typeface="微软雅黑" panose="020B0503020204020204" pitchFamily="34" charset="-122"/>
                <a:hlinkClick r:id="rId3" action="ppaction://hlinksldjump"/>
              </a:rPr>
              <a:t>进位计数制</a:t>
            </a:r>
            <a:endParaRPr lang="en-US" altLang="zh-CN" sz="32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4" action="ppaction://hlinksldjump"/>
              </a:rPr>
              <a:t>1.5.2  </a:t>
            </a:r>
            <a:r>
              <a:rPr lang="zh-CN" altLang="en-US" sz="3200" b="1" dirty="0" smtClean="0">
                <a:latin typeface="微软雅黑" panose="020B0503020204020204" pitchFamily="34" charset="-122"/>
                <a:ea typeface="微软雅黑" panose="020B0503020204020204" pitchFamily="34" charset="-122"/>
                <a:hlinkClick r:id="rId4" action="ppaction://hlinksldjump"/>
              </a:rPr>
              <a:t>二进制与数字信号</a:t>
            </a:r>
            <a:endParaRPr lang="en-US" altLang="zh-CN" sz="32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en-US" altLang="zh-CN" sz="3200" b="1" dirty="0" smtClean="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5" action="ppaction://hlinksldjump"/>
              </a:rPr>
              <a:t>1.5.3  </a:t>
            </a:r>
            <a:r>
              <a:rPr lang="zh-CN" altLang="en-US" sz="3200" b="1" dirty="0" smtClean="0">
                <a:latin typeface="微软雅黑" panose="020B0503020204020204" pitchFamily="34" charset="-122"/>
                <a:ea typeface="微软雅黑" panose="020B0503020204020204" pitchFamily="34" charset="-122"/>
                <a:hlinkClick r:id="rId5" action="ppaction://hlinksldjump"/>
              </a:rPr>
              <a:t>数制转换</a:t>
            </a:r>
            <a:endParaRPr lang="en-US" altLang="zh-CN" sz="32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数制</a:t>
            </a:r>
            <a:endParaRPr lang="zh-CN" altLang="en-US" dirty="0">
              <a:effectLst>
                <a:outerShdw blurRad="38100" dist="38100" dir="2700000" algn="tl">
                  <a:srgbClr val="000000">
                    <a:alpha val="43137"/>
                  </a:srgbClr>
                </a:outerShdw>
              </a:effectLst>
            </a:endParaRPr>
          </a:p>
        </p:txBody>
      </p:sp>
      <p:pic>
        <p:nvPicPr>
          <p:cNvPr id="7" name="图片 6">
            <a:hlinkClick r:id="rId6" action="ppaction://hlinksldjump"/>
          </p:cNvPr>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349728558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33</a:t>
            </a:fld>
            <a:endParaRPr lang="zh-CN" altLang="en-US"/>
          </a:p>
        </p:txBody>
      </p:sp>
      <p:sp>
        <p:nvSpPr>
          <p:cNvPr id="53" name="文本框 52"/>
          <p:cNvSpPr txBox="1"/>
          <p:nvPr/>
        </p:nvSpPr>
        <p:spPr>
          <a:xfrm>
            <a:off x="820854" y="1281564"/>
            <a:ext cx="10582836" cy="4524315"/>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数制：</a:t>
            </a:r>
            <a:r>
              <a:rPr lang="zh-CN" altLang="en-US" sz="2400" b="1" dirty="0" smtClean="0">
                <a:latin typeface="微软雅黑" panose="020B0503020204020204" pitchFamily="34" charset="-122"/>
                <a:ea typeface="微软雅黑" panose="020B0503020204020204" pitchFamily="34" charset="-122"/>
              </a:rPr>
              <a:t>进位</a:t>
            </a:r>
            <a:r>
              <a:rPr lang="zh-CN" altLang="en-US" sz="2400" b="1" dirty="0">
                <a:latin typeface="微软雅黑" panose="020B0503020204020204" pitchFamily="34" charset="-122"/>
                <a:ea typeface="微软雅黑" panose="020B0503020204020204" pitchFamily="34" charset="-122"/>
              </a:rPr>
              <a:t>计数制，即按进位制的方法进行计数</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数制的两</a:t>
            </a:r>
            <a:r>
              <a:rPr lang="zh-CN" altLang="en-US" sz="2400" b="1" dirty="0">
                <a:solidFill>
                  <a:srgbClr val="FF0000"/>
                </a:solidFill>
                <a:latin typeface="微软雅黑" panose="020B0503020204020204" pitchFamily="34" charset="-122"/>
                <a:ea typeface="微软雅黑" panose="020B0503020204020204" pitchFamily="34" charset="-122"/>
              </a:rPr>
              <a:t>大</a:t>
            </a:r>
            <a:r>
              <a:rPr lang="zh-CN" altLang="en-US" sz="2400" b="1" dirty="0" smtClean="0">
                <a:solidFill>
                  <a:srgbClr val="FF0000"/>
                </a:solidFill>
                <a:latin typeface="微软雅黑" panose="020B0503020204020204" pitchFamily="34" charset="-122"/>
                <a:ea typeface="微软雅黑" panose="020B0503020204020204" pitchFamily="34" charset="-122"/>
              </a:rPr>
              <a:t>要素：</a:t>
            </a:r>
            <a:r>
              <a:rPr lang="zh-CN" altLang="en-US" sz="2400" b="1" dirty="0">
                <a:latin typeface="微软雅黑" panose="020B0503020204020204" pitchFamily="34" charset="-122"/>
                <a:ea typeface="微软雅黑" panose="020B0503020204020204" pitchFamily="34" charset="-122"/>
              </a:rPr>
              <a:t>基数</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与各数位的权</a:t>
            </a:r>
            <a:r>
              <a:rPr lang="en-US" altLang="zh-CN" sz="2400" b="1" dirty="0">
                <a:latin typeface="微软雅黑" panose="020B0503020204020204" pitchFamily="34" charset="-122"/>
                <a:ea typeface="微软雅黑" panose="020B0503020204020204" pitchFamily="34" charset="-122"/>
              </a:rPr>
              <a:t>W</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基数</a:t>
            </a:r>
            <a:r>
              <a:rPr lang="en-US" altLang="zh-CN" sz="2400" b="1" dirty="0" smtClean="0">
                <a:solidFill>
                  <a:srgbClr val="0000CC"/>
                </a:solidFill>
                <a:latin typeface="微软雅黑" panose="020B0503020204020204" pitchFamily="34" charset="-122"/>
                <a:ea typeface="微软雅黑" panose="020B0503020204020204" pitchFamily="34" charset="-122"/>
              </a:rPr>
              <a:t>R</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决定</a:t>
            </a:r>
            <a:r>
              <a:rPr lang="zh-CN" altLang="en-US" sz="2400" b="1" dirty="0">
                <a:latin typeface="微软雅黑" panose="020B0503020204020204" pitchFamily="34" charset="-122"/>
                <a:ea typeface="微软雅黑" panose="020B0503020204020204" pitchFamily="34" charset="-122"/>
              </a:rPr>
              <a:t>了数制中各数位上允许出现的数码</a:t>
            </a:r>
            <a:r>
              <a:rPr lang="zh-CN" altLang="en-US" sz="2400" b="1" dirty="0" smtClean="0">
                <a:latin typeface="微软雅黑" panose="020B0503020204020204" pitchFamily="34" charset="-122"/>
                <a:ea typeface="微软雅黑" panose="020B0503020204020204" pitchFamily="34" charset="-122"/>
              </a:rPr>
              <a:t>个数；</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基数</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的数制即称为</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进制数</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权</a:t>
            </a:r>
            <a:r>
              <a:rPr lang="en-US" altLang="zh-CN" sz="2400" b="1" dirty="0" smtClean="0">
                <a:solidFill>
                  <a:srgbClr val="0000CC"/>
                </a:solidFill>
                <a:latin typeface="微软雅黑" panose="020B0503020204020204" pitchFamily="34" charset="-122"/>
                <a:ea typeface="微软雅黑" panose="020B0503020204020204" pitchFamily="34" charset="-122"/>
              </a:rPr>
              <a:t>W</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表明</a:t>
            </a:r>
            <a:r>
              <a:rPr lang="zh-CN" altLang="en-US" sz="2400" b="1" dirty="0">
                <a:latin typeface="微软雅黑" panose="020B0503020204020204" pitchFamily="34" charset="-122"/>
                <a:ea typeface="微软雅黑" panose="020B0503020204020204" pitchFamily="34" charset="-122"/>
              </a:rPr>
              <a:t>该数位上的数码所表示的单位数值大小</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权</a:t>
            </a:r>
            <a:r>
              <a:rPr lang="en-US" altLang="zh-CN" sz="2400" b="1" dirty="0">
                <a:latin typeface="微软雅黑" panose="020B0503020204020204" pitchFamily="34" charset="-122"/>
                <a:ea typeface="微软雅黑" panose="020B0503020204020204" pitchFamily="34" charset="-122"/>
              </a:rPr>
              <a:t>W</a:t>
            </a:r>
            <a:r>
              <a:rPr lang="zh-CN" altLang="en-US" sz="2400" b="1" dirty="0">
                <a:latin typeface="微软雅黑" panose="020B0503020204020204" pitchFamily="34" charset="-122"/>
                <a:ea typeface="微软雅黑" panose="020B0503020204020204" pitchFamily="34" charset="-122"/>
              </a:rPr>
              <a:t>是与数位的位置有关的一个常数：位权</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不同</a:t>
            </a:r>
            <a:r>
              <a:rPr lang="zh-CN" altLang="en-US" sz="2400" b="1" dirty="0">
                <a:latin typeface="微软雅黑" panose="020B0503020204020204" pitchFamily="34" charset="-122"/>
                <a:ea typeface="微软雅黑" panose="020B0503020204020204" pitchFamily="34" charset="-122"/>
              </a:rPr>
              <a:t>的数位有不同的</a:t>
            </a:r>
            <a:r>
              <a:rPr lang="zh-CN" altLang="en-US" sz="2400" b="1" dirty="0" smtClean="0">
                <a:latin typeface="微软雅黑" panose="020B0503020204020204" pitchFamily="34" charset="-122"/>
                <a:ea typeface="微软雅黑" panose="020B0503020204020204" pitchFamily="34" charset="-122"/>
              </a:rPr>
              <a:t>权；</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同</a:t>
            </a:r>
            <a:r>
              <a:rPr lang="zh-CN" altLang="en-US" sz="2400" b="1" dirty="0">
                <a:latin typeface="微软雅黑" panose="020B0503020204020204" pitchFamily="34" charset="-122"/>
                <a:ea typeface="微软雅黑" panose="020B0503020204020204" pitchFamily="34" charset="-122"/>
              </a:rPr>
              <a:t>一个数码位于不同的位置，其所代表的数值也</a:t>
            </a:r>
            <a:r>
              <a:rPr lang="zh-CN" altLang="en-US" sz="2400" b="1" dirty="0" smtClean="0">
                <a:latin typeface="微软雅黑" panose="020B0503020204020204" pitchFamily="34" charset="-122"/>
                <a:ea typeface="微软雅黑" panose="020B0503020204020204" pitchFamily="34" charset="-122"/>
              </a:rPr>
              <a:t>不同。</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160791" y="97943"/>
            <a:ext cx="2975985" cy="732155"/>
          </a:xfrm>
        </p:spPr>
        <p:txBody>
          <a:bodyPr>
            <a:normAutofit/>
          </a:bodyPr>
          <a:lstStyle/>
          <a:p>
            <a:r>
              <a:rPr lang="zh-CN" altLang="en-US" dirty="0" smtClean="0">
                <a:effectLst>
                  <a:outerShdw blurRad="38100" dist="38100" dir="2700000" algn="tl">
                    <a:srgbClr val="000000">
                      <a:alpha val="43137"/>
                    </a:srgbClr>
                  </a:outerShdw>
                </a:effectLst>
              </a:rPr>
              <a:t>进位计数制</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1951006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34</a:t>
            </a:fld>
            <a:endParaRPr lang="zh-CN" altLang="en-US"/>
          </a:p>
        </p:txBody>
      </p:sp>
      <p:sp>
        <p:nvSpPr>
          <p:cNvPr id="53" name="文本框 52"/>
          <p:cNvSpPr txBox="1"/>
          <p:nvPr/>
        </p:nvSpPr>
        <p:spPr>
          <a:xfrm>
            <a:off x="640775" y="1204414"/>
            <a:ext cx="10582836" cy="3508653"/>
          </a:xfrm>
          <a:prstGeom prst="rect">
            <a:avLst/>
          </a:prstGeom>
          <a:noFill/>
        </p:spPr>
        <p:txBody>
          <a:bodyPr wrap="square" rtlCol="0">
            <a:spAutoFit/>
          </a:bodyPr>
          <a:lstStyle/>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假设</a:t>
            </a:r>
            <a:r>
              <a:rPr lang="zh-CN" altLang="en-US" sz="2400" b="1" dirty="0">
                <a:latin typeface="微软雅黑" panose="020B0503020204020204" pitchFamily="34" charset="-122"/>
                <a:ea typeface="微软雅黑" panose="020B0503020204020204" pitchFamily="34" charset="-122"/>
              </a:rPr>
              <a:t>任意数值</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用</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进制数来表示，表示形式为用</a:t>
            </a:r>
            <a:r>
              <a:rPr lang="en-US" altLang="zh-CN" sz="2400" b="1" dirty="0" err="1">
                <a:latin typeface="微软雅黑" panose="020B0503020204020204" pitchFamily="34" charset="-122"/>
                <a:ea typeface="微软雅黑" panose="020B0503020204020204" pitchFamily="34" charset="-122"/>
              </a:rPr>
              <a:t>m+k</a:t>
            </a:r>
            <a:r>
              <a:rPr lang="zh-CN" altLang="en-US" sz="2400" b="1" dirty="0">
                <a:latin typeface="微软雅黑" panose="020B0503020204020204" pitchFamily="34" charset="-122"/>
                <a:ea typeface="微软雅黑" panose="020B0503020204020204" pitchFamily="34" charset="-122"/>
              </a:rPr>
              <a:t>个自左向右排列的符号来表示</a:t>
            </a:r>
            <a:r>
              <a:rPr lang="en-US" altLang="zh-CN" sz="2400" b="1" dirty="0">
                <a:latin typeface="微软雅黑" panose="020B0503020204020204" pitchFamily="34" charset="-122"/>
                <a:ea typeface="微软雅黑" panose="020B0503020204020204" pitchFamily="34" charset="-122"/>
              </a:rPr>
              <a:t>N</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lvl="1" algn="ctr" defTabSz="540000">
              <a:lnSpc>
                <a:spcPct val="150000"/>
              </a:lnSpc>
              <a:buClr>
                <a:srgbClr val="235EB8"/>
              </a:buClr>
              <a:buSzPct val="85000"/>
            </a:pPr>
            <a:r>
              <a:rPr lang="en-US" altLang="zh-CN" sz="2800" b="1" dirty="0">
                <a:solidFill>
                  <a:srgbClr val="0000CC"/>
                </a:solidFill>
                <a:latin typeface="微软雅黑" panose="020B0503020204020204" pitchFamily="34" charset="-122"/>
                <a:ea typeface="微软雅黑" panose="020B0503020204020204" pitchFamily="34" charset="-122"/>
              </a:rPr>
              <a:t>N=</a:t>
            </a:r>
            <a:r>
              <a:rPr lang="zh-CN" altLang="zh-CN"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m-1</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m-2</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0 </a:t>
            </a:r>
            <a:r>
              <a:rPr lang="zh-CN" altLang="zh-CN"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-1</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-2 </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-k</a:t>
            </a:r>
            <a:r>
              <a:rPr lang="en-US" altLang="zh-CN" sz="2800" b="1" dirty="0">
                <a:solidFill>
                  <a:srgbClr val="0000CC"/>
                </a:solidFill>
                <a:latin typeface="微软雅黑" panose="020B0503020204020204" pitchFamily="34" charset="-122"/>
                <a:ea typeface="微软雅黑" panose="020B0503020204020204" pitchFamily="34" charset="-122"/>
              </a:rPr>
              <a:t> </a:t>
            </a:r>
            <a:r>
              <a:rPr lang="zh-CN" altLang="zh-CN" sz="2800" b="1" dirty="0">
                <a:solidFill>
                  <a:srgbClr val="0000CC"/>
                </a:solidFill>
                <a:latin typeface="微软雅黑" panose="020B0503020204020204" pitchFamily="34" charset="-122"/>
                <a:ea typeface="微软雅黑" panose="020B0503020204020204" pitchFamily="34" charset="-122"/>
              </a:rPr>
              <a:t>）</a:t>
            </a:r>
            <a:r>
              <a:rPr lang="en-US" altLang="zh-CN" sz="2800" b="1" baseline="-25000" dirty="0">
                <a:solidFill>
                  <a:srgbClr val="0000CC"/>
                </a:solidFill>
                <a:latin typeface="微软雅黑" panose="020B0503020204020204" pitchFamily="34" charset="-122"/>
                <a:ea typeface="微软雅黑" panose="020B0503020204020204" pitchFamily="34" charset="-122"/>
              </a:rPr>
              <a:t>R</a:t>
            </a:r>
            <a:r>
              <a:rPr lang="en-US" altLang="zh-CN" sz="2800" b="1" dirty="0">
                <a:solidFill>
                  <a:srgbClr val="0000CC"/>
                </a:solidFill>
                <a:latin typeface="微软雅黑" panose="020B0503020204020204" pitchFamily="34" charset="-122"/>
                <a:ea typeface="微软雅黑" panose="020B0503020204020204" pitchFamily="34" charset="-122"/>
              </a:rPr>
              <a:t> </a:t>
            </a:r>
          </a:p>
          <a:p>
            <a:pPr marL="800100" lvl="1" indent="-342900" defTabSz="54000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D</a:t>
            </a:r>
            <a:r>
              <a:rPr lang="en-US" altLang="zh-CN" sz="2400" b="1" baseline="-25000" dirty="0" smtClean="0">
                <a:solidFill>
                  <a:srgbClr val="FF0000"/>
                </a:solidFill>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为该进制的基本符号，</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R-1]</a:t>
            </a:r>
            <a:r>
              <a:rPr lang="zh-CN" altLang="en-US"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为各个数位的编号，</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  -k</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-k+1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m-1</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小数点</a:t>
            </a:r>
            <a:r>
              <a:rPr lang="zh-CN" altLang="en-US" sz="2400" b="1" dirty="0" smtClean="0">
                <a:latin typeface="微软雅黑" panose="020B0503020204020204" pitchFamily="34" charset="-122"/>
                <a:ea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D</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之间，则数值</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的实际值为</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57295436"/>
              </p:ext>
            </p:extLst>
          </p:nvPr>
        </p:nvGraphicFramePr>
        <p:xfrm>
          <a:off x="3810491" y="4796706"/>
          <a:ext cx="3052222" cy="1230932"/>
        </p:xfrm>
        <a:graphic>
          <a:graphicData uri="http://schemas.openxmlformats.org/presentationml/2006/ole">
            <mc:AlternateContent xmlns:mc="http://schemas.openxmlformats.org/markup-compatibility/2006">
              <mc:Choice xmlns:v="urn:schemas-microsoft-com:vml" Requires="v">
                <p:oleObj spid="_x0000_s10433" name="Equation" r:id="rId4" imgW="1079280" imgH="431640" progId="Equation.DSMT4">
                  <p:embed/>
                </p:oleObj>
              </mc:Choice>
              <mc:Fallback>
                <p:oleObj name="Equation" r:id="rId4" imgW="1079280" imgH="431640" progId="Equation.DSMT4">
                  <p:embed/>
                  <p:pic>
                    <p:nvPicPr>
                      <p:cNvPr id="0" name="Object 1"/>
                      <p:cNvPicPr>
                        <a:picLocks noChangeAspect="1" noChangeArrowheads="1"/>
                      </p:cNvPicPr>
                      <p:nvPr/>
                    </p:nvPicPr>
                    <p:blipFill>
                      <a:blip r:embed="rId5"/>
                      <a:srcRect/>
                      <a:stretch>
                        <a:fillRect/>
                      </a:stretch>
                    </p:blipFill>
                    <p:spPr bwMode="auto">
                      <a:xfrm>
                        <a:off x="3810491" y="4796706"/>
                        <a:ext cx="3052222" cy="1230932"/>
                      </a:xfrm>
                      <a:prstGeom prst="rect">
                        <a:avLst/>
                      </a:prstGeom>
                      <a:solidFill>
                        <a:schemeClr val="accent2">
                          <a:lumMod val="20000"/>
                          <a:lumOff val="80000"/>
                        </a:schemeClr>
                      </a:solidFill>
                    </p:spPr>
                  </p:pic>
                </p:oleObj>
              </mc:Fallback>
            </mc:AlternateContent>
          </a:graphicData>
        </a:graphic>
      </p:graphicFrame>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60791" y="97943"/>
            <a:ext cx="2975985" cy="732155"/>
          </a:xfrm>
        </p:spPr>
        <p:txBody>
          <a:bodyPr>
            <a:normAutofit/>
          </a:bodyPr>
          <a:lstStyle/>
          <a:p>
            <a:r>
              <a:rPr lang="zh-CN" altLang="en-US" dirty="0" smtClean="0">
                <a:effectLst>
                  <a:outerShdw blurRad="38100" dist="38100" dir="2700000" algn="tl">
                    <a:srgbClr val="000000">
                      <a:alpha val="43137"/>
                    </a:srgbClr>
                  </a:outerShdw>
                </a:effectLst>
              </a:rPr>
              <a:t>进位计数制</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199360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35</a:t>
            </a:fld>
            <a:endParaRPr lang="zh-CN" altLang="en-US"/>
          </a:p>
        </p:txBody>
      </p:sp>
      <p:sp>
        <p:nvSpPr>
          <p:cNvPr id="53" name="文本框 52"/>
          <p:cNvSpPr txBox="1"/>
          <p:nvPr/>
        </p:nvSpPr>
        <p:spPr>
          <a:xfrm>
            <a:off x="565360" y="3841911"/>
            <a:ext cx="11020182" cy="1754326"/>
          </a:xfrm>
          <a:prstGeom prst="rect">
            <a:avLst/>
          </a:prstGeom>
          <a:noFill/>
        </p:spPr>
        <p:txBody>
          <a:bodyPr wrap="square" rtlCol="0">
            <a:spAutoFit/>
          </a:bodyPr>
          <a:lstStyle/>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第</a:t>
            </a:r>
            <a:r>
              <a:rPr lang="en-US" altLang="zh-CN" sz="2400" b="1" dirty="0" err="1">
                <a:solidFill>
                  <a:srgbClr val="FF0000"/>
                </a:solidFill>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位的权</a:t>
            </a:r>
            <a:r>
              <a:rPr lang="en-US" altLang="zh-CN" sz="2400" b="1" dirty="0" smtClean="0">
                <a:latin typeface="微软雅黑" panose="020B0503020204020204" pitchFamily="34" charset="-122"/>
                <a:ea typeface="微软雅黑" panose="020B0503020204020204" pitchFamily="34" charset="-122"/>
              </a:rPr>
              <a:t>W</a:t>
            </a:r>
            <a:r>
              <a:rPr lang="en-US" altLang="zh-CN" sz="2400" b="1" baseline="-25000" dirty="0" smtClean="0">
                <a:solidFill>
                  <a:srgbClr val="FF0000"/>
                </a:solidFill>
                <a:latin typeface="微软雅黑" panose="020B0503020204020204" pitchFamily="34" charset="-122"/>
                <a:ea typeface="微软雅黑" panose="020B0503020204020204" pitchFamily="34" charset="-122"/>
              </a:rPr>
              <a:t>i</a:t>
            </a:r>
            <a:r>
              <a:rPr lang="en-US" altLang="zh-CN" sz="2400" b="1" dirty="0" smtClean="0">
                <a:latin typeface="微软雅黑" panose="020B0503020204020204" pitchFamily="34" charset="-122"/>
                <a:ea typeface="微软雅黑" panose="020B0503020204020204" pitchFamily="34" charset="-122"/>
              </a:rPr>
              <a:t>=</a:t>
            </a:r>
            <a:r>
              <a:rPr lang="en-US" altLang="zh-CN" sz="2400" b="1" dirty="0" err="1" smtClean="0">
                <a:latin typeface="微软雅黑" panose="020B0503020204020204" pitchFamily="34" charset="-122"/>
                <a:ea typeface="微软雅黑" panose="020B0503020204020204" pitchFamily="34" charset="-122"/>
              </a:rPr>
              <a:t>R</a:t>
            </a:r>
            <a:r>
              <a:rPr lang="en-US" altLang="zh-CN" sz="2400" b="1" baseline="30000" dirty="0" err="1" smtClean="0">
                <a:solidFill>
                  <a:srgbClr val="FF0000"/>
                </a:solidFill>
                <a:latin typeface="微软雅黑" panose="020B0503020204020204" pitchFamily="34" charset="-122"/>
                <a:ea typeface="微软雅黑" panose="020B0503020204020204" pitchFamily="34" charset="-122"/>
              </a:rPr>
              <a:t>i</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最高有效位</a:t>
            </a:r>
            <a:r>
              <a:rPr lang="en-US" altLang="zh-CN" sz="2400" b="1" dirty="0">
                <a:solidFill>
                  <a:srgbClr val="FF0000"/>
                </a:solidFill>
                <a:latin typeface="微软雅黑" panose="020B0503020204020204" pitchFamily="34" charset="-122"/>
                <a:ea typeface="微软雅黑" panose="020B0503020204020204" pitchFamily="34" charset="-122"/>
              </a:rPr>
              <a:t>MSB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most significant bit</a:t>
            </a:r>
            <a:r>
              <a:rPr lang="zh-CN" altLang="en-US" sz="2400" b="1" dirty="0" smtClean="0">
                <a:latin typeface="微软雅黑" panose="020B0503020204020204" pitchFamily="34" charset="-122"/>
                <a:ea typeface="微软雅黑" panose="020B0503020204020204" pitchFamily="34" charset="-122"/>
              </a:rPr>
              <a:t>）：最</a:t>
            </a:r>
            <a:r>
              <a:rPr lang="zh-CN" altLang="en-US" sz="2400" b="1" dirty="0">
                <a:latin typeface="微软雅黑" panose="020B0503020204020204" pitchFamily="34" charset="-122"/>
                <a:ea typeface="微软雅黑" panose="020B0503020204020204" pitchFamily="34" charset="-122"/>
              </a:rPr>
              <a:t>左边的数位</a:t>
            </a:r>
            <a:r>
              <a:rPr lang="en-US" altLang="zh-CN" sz="2400" b="1" dirty="0" smtClean="0">
                <a:latin typeface="微软雅黑" panose="020B0503020204020204" pitchFamily="34" charset="-122"/>
                <a:ea typeface="微软雅黑" panose="020B0503020204020204" pitchFamily="34" charset="-122"/>
              </a:rPr>
              <a:t>D</a:t>
            </a:r>
            <a:r>
              <a:rPr lang="en-US" altLang="zh-CN" sz="2400" b="1" baseline="-25000" dirty="0" smtClean="0">
                <a:latin typeface="微软雅黑" panose="020B0503020204020204" pitchFamily="34" charset="-122"/>
                <a:ea typeface="微软雅黑" panose="020B0503020204020204" pitchFamily="34" charset="-122"/>
              </a:rPr>
              <a:t>m-1</a:t>
            </a:r>
            <a:r>
              <a:rPr lang="zh-CN" altLang="en-US" sz="2400" b="1" dirty="0" smtClean="0">
                <a:latin typeface="微软雅黑" panose="020B0503020204020204" pitchFamily="34" charset="-122"/>
                <a:ea typeface="微软雅黑" panose="020B0503020204020204" pitchFamily="34" charset="-122"/>
              </a:rPr>
              <a:t>，权最大；</a:t>
            </a:r>
            <a:endParaRPr lang="en-US" altLang="zh-CN" sz="24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最低</a:t>
            </a:r>
            <a:r>
              <a:rPr lang="zh-CN" altLang="en-US" sz="2400" b="1" dirty="0">
                <a:solidFill>
                  <a:srgbClr val="FF0000"/>
                </a:solidFill>
                <a:latin typeface="微软雅黑" panose="020B0503020204020204" pitchFamily="34" charset="-122"/>
                <a:ea typeface="微软雅黑" panose="020B0503020204020204" pitchFamily="34" charset="-122"/>
              </a:rPr>
              <a:t>有效位</a:t>
            </a:r>
            <a:r>
              <a:rPr lang="en-US" altLang="zh-CN" sz="2400" b="1" dirty="0">
                <a:solidFill>
                  <a:srgbClr val="FF0000"/>
                </a:solidFill>
                <a:latin typeface="微软雅黑" panose="020B0503020204020204" pitchFamily="34" charset="-122"/>
                <a:ea typeface="微软雅黑" panose="020B0503020204020204" pitchFamily="34" charset="-122"/>
              </a:rPr>
              <a:t>LSB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least significant bit</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最右边的数位</a:t>
            </a:r>
            <a:r>
              <a:rPr lang="en-US" altLang="zh-CN" sz="2400" b="1" dirty="0">
                <a:latin typeface="微软雅黑" panose="020B0503020204020204" pitchFamily="34" charset="-122"/>
                <a:ea typeface="微软雅黑" panose="020B0503020204020204" pitchFamily="34" charset="-122"/>
              </a:rPr>
              <a:t>D</a:t>
            </a:r>
            <a:r>
              <a:rPr lang="zh-CN" altLang="en-US" sz="2400" b="1" baseline="-25000" dirty="0">
                <a:latin typeface="微软雅黑" panose="020B0503020204020204" pitchFamily="34" charset="-122"/>
                <a:ea typeface="微软雅黑" panose="020B0503020204020204" pitchFamily="34" charset="-122"/>
              </a:rPr>
              <a:t>－</a:t>
            </a:r>
            <a:r>
              <a:rPr lang="en-US" altLang="zh-CN" sz="2400" b="1" baseline="-25000" dirty="0" smtClean="0">
                <a:latin typeface="微软雅黑" panose="020B0503020204020204" pitchFamily="34" charset="-122"/>
                <a:ea typeface="微软雅黑" panose="020B0503020204020204" pitchFamily="34" charset="-122"/>
              </a:rPr>
              <a:t>k</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权</a:t>
            </a:r>
            <a:r>
              <a:rPr lang="zh-CN" altLang="en-US" sz="2400" b="1" dirty="0" smtClean="0">
                <a:latin typeface="微软雅黑" panose="020B0503020204020204" pitchFamily="34" charset="-122"/>
                <a:ea typeface="微软雅黑" panose="020B0503020204020204" pitchFamily="34" charset="-122"/>
              </a:rPr>
              <a:t>最小；</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60791" y="97943"/>
            <a:ext cx="2975985" cy="732155"/>
          </a:xfrm>
        </p:spPr>
        <p:txBody>
          <a:bodyPr>
            <a:normAutofit/>
          </a:bodyPr>
          <a:lstStyle/>
          <a:p>
            <a:r>
              <a:rPr lang="zh-CN" altLang="en-US" dirty="0" smtClean="0">
                <a:effectLst>
                  <a:outerShdw blurRad="38100" dist="38100" dir="2700000" algn="tl">
                    <a:srgbClr val="000000">
                      <a:alpha val="43137"/>
                    </a:srgbClr>
                  </a:outerShdw>
                </a:effectLst>
              </a:rPr>
              <a:t>进位计数制</a:t>
            </a:r>
            <a:endParaRPr lang="zh-CN" altLang="en-US" dirty="0">
              <a:effectLst>
                <a:outerShdw blurRad="38100" dist="38100" dir="2700000" algn="tl">
                  <a:srgbClr val="000000">
                    <a:alpha val="43137"/>
                  </a:srgbClr>
                </a:outerShdw>
              </a:effectLs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39772180"/>
              </p:ext>
            </p:extLst>
          </p:nvPr>
        </p:nvGraphicFramePr>
        <p:xfrm>
          <a:off x="3932548" y="2346451"/>
          <a:ext cx="3052763" cy="1230313"/>
        </p:xfrm>
        <a:graphic>
          <a:graphicData uri="http://schemas.openxmlformats.org/presentationml/2006/ole">
            <mc:AlternateContent xmlns:mc="http://schemas.openxmlformats.org/markup-compatibility/2006">
              <mc:Choice xmlns:v="urn:schemas-microsoft-com:vml" Requires="v">
                <p:oleObj spid="_x0000_s11455" name="Equation" r:id="rId4" imgW="1079280" imgH="431640" progId="Equation.DSMT4">
                  <p:embed/>
                </p:oleObj>
              </mc:Choice>
              <mc:Fallback>
                <p:oleObj name="Equation" r:id="rId4" imgW="1079280" imgH="43164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548" y="2346451"/>
                        <a:ext cx="3052763" cy="1230313"/>
                      </a:xfrm>
                      <a:prstGeom prst="rect">
                        <a:avLst/>
                      </a:prstGeom>
                      <a:solidFill>
                        <a:srgbClr val="FBE5D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1917384" y="1379043"/>
            <a:ext cx="7641395" cy="738664"/>
          </a:xfrm>
          <a:prstGeom prst="rect">
            <a:avLst/>
          </a:prstGeom>
          <a:solidFill>
            <a:schemeClr val="accent6">
              <a:lumMod val="20000"/>
              <a:lumOff val="80000"/>
            </a:schemeClr>
          </a:solidFill>
        </p:spPr>
        <p:txBody>
          <a:bodyPr wrap="square">
            <a:spAutoFit/>
          </a:bodyPr>
          <a:lstStyle/>
          <a:p>
            <a:pPr lvl="1" algn="ctr" defTabSz="540000">
              <a:lnSpc>
                <a:spcPct val="150000"/>
              </a:lnSpc>
              <a:buClr>
                <a:srgbClr val="235EB8"/>
              </a:buClr>
              <a:buSzPct val="85000"/>
            </a:pPr>
            <a:r>
              <a:rPr lang="en-US" altLang="zh-CN" sz="2800" b="1" dirty="0">
                <a:solidFill>
                  <a:srgbClr val="0000CC"/>
                </a:solidFill>
                <a:latin typeface="微软雅黑" panose="020B0503020204020204" pitchFamily="34" charset="-122"/>
                <a:ea typeface="微软雅黑" panose="020B0503020204020204" pitchFamily="34" charset="-122"/>
              </a:rPr>
              <a:t>N=</a:t>
            </a:r>
            <a:r>
              <a:rPr lang="zh-CN" altLang="zh-CN"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m-1</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m-2</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0 </a:t>
            </a:r>
            <a:r>
              <a:rPr lang="zh-CN" altLang="zh-CN" sz="2800" b="1" dirty="0">
                <a:solidFill>
                  <a:srgbClr val="0000CC"/>
                </a:solidFill>
                <a:latin typeface="微软雅黑" panose="020B0503020204020204" pitchFamily="34" charset="-122"/>
                <a:ea typeface="微软雅黑" panose="020B0503020204020204" pitchFamily="34" charset="-122"/>
              </a:rPr>
              <a:t>．</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-1</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-2 </a:t>
            </a:r>
            <a:r>
              <a:rPr lang="en-US" altLang="zh-CN" sz="2800" b="1" dirty="0">
                <a:solidFill>
                  <a:srgbClr val="0000CC"/>
                </a:solidFill>
                <a:latin typeface="微软雅黑" panose="020B0503020204020204" pitchFamily="34" charset="-122"/>
                <a:ea typeface="微软雅黑" panose="020B0503020204020204" pitchFamily="34" charset="-122"/>
              </a:rPr>
              <a:t>…D</a:t>
            </a:r>
            <a:r>
              <a:rPr lang="en-US" altLang="zh-CN" sz="2800" b="1" baseline="-25000" dirty="0">
                <a:solidFill>
                  <a:srgbClr val="0000CC"/>
                </a:solidFill>
                <a:latin typeface="微软雅黑" panose="020B0503020204020204" pitchFamily="34" charset="-122"/>
                <a:ea typeface="微软雅黑" panose="020B0503020204020204" pitchFamily="34" charset="-122"/>
              </a:rPr>
              <a:t>-k</a:t>
            </a:r>
            <a:r>
              <a:rPr lang="en-US" altLang="zh-CN" sz="2800" b="1" dirty="0">
                <a:solidFill>
                  <a:srgbClr val="0000CC"/>
                </a:solidFill>
                <a:latin typeface="微软雅黑" panose="020B0503020204020204" pitchFamily="34" charset="-122"/>
                <a:ea typeface="微软雅黑" panose="020B0503020204020204" pitchFamily="34" charset="-122"/>
              </a:rPr>
              <a:t> </a:t>
            </a:r>
            <a:r>
              <a:rPr lang="zh-CN" altLang="zh-CN" sz="2800" b="1" dirty="0">
                <a:solidFill>
                  <a:srgbClr val="0000CC"/>
                </a:solidFill>
                <a:latin typeface="微软雅黑" panose="020B0503020204020204" pitchFamily="34" charset="-122"/>
                <a:ea typeface="微软雅黑" panose="020B0503020204020204" pitchFamily="34" charset="-122"/>
              </a:rPr>
              <a:t>）</a:t>
            </a:r>
            <a:r>
              <a:rPr lang="en-US" altLang="zh-CN" sz="2800" b="1" baseline="-25000" dirty="0">
                <a:solidFill>
                  <a:srgbClr val="0000CC"/>
                </a:solidFill>
                <a:latin typeface="微软雅黑" panose="020B0503020204020204" pitchFamily="34" charset="-122"/>
                <a:ea typeface="微软雅黑" panose="020B0503020204020204" pitchFamily="34" charset="-122"/>
              </a:rPr>
              <a:t>R</a:t>
            </a:r>
            <a:r>
              <a:rPr lang="en-US" altLang="zh-CN" sz="2800" b="1" dirty="0">
                <a:solidFill>
                  <a:srgbClr val="0000CC"/>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66964104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36</a:t>
            </a:fld>
            <a:endParaRPr lang="zh-CN" altLang="en-US"/>
          </a:p>
        </p:txBody>
      </p:sp>
      <p:sp>
        <p:nvSpPr>
          <p:cNvPr id="53" name="文本框 52"/>
          <p:cNvSpPr txBox="1"/>
          <p:nvPr/>
        </p:nvSpPr>
        <p:spPr>
          <a:xfrm>
            <a:off x="565360" y="1079858"/>
            <a:ext cx="10582836" cy="5539978"/>
          </a:xfrm>
          <a:prstGeom prst="rect">
            <a:avLst/>
          </a:prstGeom>
          <a:noFill/>
        </p:spPr>
        <p:txBody>
          <a:bodyPr wrap="square" rtlCol="0">
            <a:spAutoFit/>
          </a:bodyPr>
          <a:lstStyle/>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十进制：</a:t>
            </a:r>
            <a:r>
              <a:rPr lang="zh-CN" altLang="en-US" sz="2400" b="1" dirty="0" smtClean="0">
                <a:latin typeface="微软雅黑" panose="020B0503020204020204" pitchFamily="34" charset="-122"/>
                <a:ea typeface="微软雅黑" panose="020B0503020204020204" pitchFamily="34" charset="-122"/>
              </a:rPr>
              <a:t>基数</a:t>
            </a:r>
            <a:r>
              <a:rPr lang="en-US" altLang="zh-CN" sz="2400" b="1" dirty="0" smtClean="0">
                <a:latin typeface="微软雅黑" panose="020B0503020204020204" pitchFamily="34" charset="-122"/>
                <a:ea typeface="微软雅黑" panose="020B0503020204020204" pitchFamily="34" charset="-122"/>
              </a:rPr>
              <a:t>R=10</a:t>
            </a:r>
            <a:r>
              <a:rPr lang="zh-CN" altLang="en-US" sz="2400" b="1" dirty="0">
                <a:latin typeface="微软雅黑" panose="020B0503020204020204" pitchFamily="34" charset="-122"/>
                <a:ea typeface="微软雅黑" panose="020B0503020204020204" pitchFamily="34" charset="-122"/>
              </a:rPr>
              <a:t>，它允许使用的数字是</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个，即</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十进制数</a:t>
            </a:r>
            <a:r>
              <a:rPr lang="en-US" altLang="zh-CN" sz="2400" b="1" dirty="0">
                <a:latin typeface="微软雅黑" panose="020B0503020204020204" pitchFamily="34" charset="-122"/>
                <a:ea typeface="微软雅黑" panose="020B0503020204020204" pitchFamily="34" charset="-122"/>
              </a:rPr>
              <a:t>1635.458</a:t>
            </a:r>
            <a:r>
              <a:rPr lang="zh-CN" altLang="en-US" sz="2400" b="1" dirty="0">
                <a:latin typeface="微软雅黑" panose="020B0503020204020204" pitchFamily="34" charset="-122"/>
                <a:ea typeface="微软雅黑" panose="020B0503020204020204" pitchFamily="34" charset="-122"/>
              </a:rPr>
              <a:t>就可以写为</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lvl="1" defTabSz="540000">
              <a:lnSpc>
                <a:spcPct val="150000"/>
              </a:lnSpc>
              <a:buClr>
                <a:srgbClr val="235EB8"/>
              </a:buClr>
              <a:buSzPct val="85000"/>
            </a:pPr>
            <a:r>
              <a:rPr lang="en-US" altLang="zh-CN" sz="2000" b="1" dirty="0" smtClean="0">
                <a:latin typeface="微软雅黑" panose="020B0503020204020204" pitchFamily="34" charset="-122"/>
                <a:ea typeface="微软雅黑" panose="020B0503020204020204" pitchFamily="34" charset="-122"/>
              </a:rPr>
              <a:t>		1635.458=1×10</a:t>
            </a:r>
            <a:r>
              <a:rPr lang="en-US" altLang="zh-CN" sz="2000" b="1" baseline="30000" dirty="0" smtClean="0">
                <a:latin typeface="微软雅黑" panose="020B0503020204020204" pitchFamily="34" charset="-122"/>
                <a:ea typeface="微软雅黑" panose="020B0503020204020204" pitchFamily="34" charset="-122"/>
              </a:rPr>
              <a:t>3 </a:t>
            </a:r>
            <a:r>
              <a:rPr lang="en-US" altLang="zh-CN" sz="2000" b="1" dirty="0">
                <a:latin typeface="微软雅黑" panose="020B0503020204020204" pitchFamily="34" charset="-122"/>
                <a:ea typeface="微软雅黑" panose="020B0503020204020204" pitchFamily="34" charset="-122"/>
              </a:rPr>
              <a:t>+ 6×10</a:t>
            </a:r>
            <a:r>
              <a:rPr lang="en-US" altLang="zh-CN" sz="2000" b="1" baseline="30000" dirty="0">
                <a:latin typeface="微软雅黑" panose="020B0503020204020204" pitchFamily="34" charset="-122"/>
                <a:ea typeface="微软雅黑" panose="020B0503020204020204" pitchFamily="34" charset="-122"/>
              </a:rPr>
              <a:t>2 </a:t>
            </a:r>
            <a:r>
              <a:rPr lang="en-US" altLang="zh-CN" sz="2000" b="1" dirty="0">
                <a:latin typeface="微软雅黑" panose="020B0503020204020204" pitchFamily="34" charset="-122"/>
                <a:ea typeface="微软雅黑" panose="020B0503020204020204" pitchFamily="34" charset="-122"/>
              </a:rPr>
              <a:t>+3×10</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+ 5×10</a:t>
            </a:r>
            <a:r>
              <a:rPr lang="en-US" altLang="zh-CN" sz="2000" b="1" baseline="30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+ 4×10</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+ 5×10</a:t>
            </a:r>
            <a:r>
              <a:rPr lang="en-US" altLang="zh-CN" sz="2000" b="1" baseline="30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+ 8×10</a:t>
            </a:r>
            <a:r>
              <a:rPr lang="en-US" altLang="zh-CN" sz="2000" b="1" baseline="30000" dirty="0">
                <a:latin typeface="微软雅黑" panose="020B0503020204020204" pitchFamily="34" charset="-122"/>
                <a:ea typeface="微软雅黑" panose="020B0503020204020204" pitchFamily="34" charset="-122"/>
              </a:rPr>
              <a:t>-3</a:t>
            </a:r>
            <a:r>
              <a:rPr lang="en-US" altLang="zh-CN" sz="2000" b="1" dirty="0">
                <a:latin typeface="微软雅黑" panose="020B0503020204020204" pitchFamily="34" charset="-122"/>
                <a:ea typeface="微软雅黑" panose="020B0503020204020204" pitchFamily="34" charset="-122"/>
              </a:rPr>
              <a:t> </a:t>
            </a:r>
          </a:p>
          <a:p>
            <a:pPr marL="800100" lvl="1" indent="-342900" defTabSz="54000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R</a:t>
            </a:r>
            <a:r>
              <a:rPr lang="zh-CN" altLang="en-US" sz="2400" b="1" dirty="0">
                <a:solidFill>
                  <a:srgbClr val="FF0000"/>
                </a:solidFill>
                <a:latin typeface="微软雅黑" panose="020B0503020204020204" pitchFamily="34" charset="-122"/>
                <a:ea typeface="微软雅黑" panose="020B0503020204020204" pitchFamily="34" charset="-122"/>
              </a:rPr>
              <a:t>进位计数制的主要特点就是逢</a:t>
            </a:r>
            <a:r>
              <a:rPr lang="en-US" altLang="zh-CN" sz="2400" b="1" dirty="0">
                <a:solidFill>
                  <a:srgbClr val="FF0000"/>
                </a:solidFill>
                <a:latin typeface="微软雅黑" panose="020B0503020204020204" pitchFamily="34" charset="-122"/>
                <a:ea typeface="微软雅黑" panose="020B0503020204020204" pitchFamily="34" charset="-122"/>
              </a:rPr>
              <a:t>R</a:t>
            </a:r>
            <a:r>
              <a:rPr lang="zh-CN" altLang="en-US" sz="2400" b="1" dirty="0">
                <a:solidFill>
                  <a:srgbClr val="FF0000"/>
                </a:solidFill>
                <a:latin typeface="微软雅黑" panose="020B0503020204020204" pitchFamily="34" charset="-122"/>
                <a:ea typeface="微软雅黑" panose="020B0503020204020204" pitchFamily="34" charset="-122"/>
              </a:rPr>
              <a:t>进一</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计算机</a:t>
            </a:r>
            <a:r>
              <a:rPr lang="zh-CN" altLang="en-US" sz="2400" b="1" dirty="0">
                <a:latin typeface="微软雅黑" panose="020B0503020204020204" pitchFamily="34" charset="-122"/>
                <a:ea typeface="微软雅黑" panose="020B0503020204020204" pitchFamily="34" charset="-122"/>
              </a:rPr>
              <a:t>中常见的数制</a:t>
            </a:r>
            <a:r>
              <a:rPr lang="zh-CN" altLang="en-US" sz="2400" b="1" dirty="0" smtClean="0">
                <a:latin typeface="微软雅黑" panose="020B0503020204020204" pitchFamily="34" charset="-122"/>
                <a:ea typeface="微软雅黑" panose="020B0503020204020204" pitchFamily="34" charset="-122"/>
              </a:rPr>
              <a:t>有：</a:t>
            </a:r>
            <a:endParaRPr lang="en-US" altLang="zh-CN" sz="2400" b="1" dirty="0" smtClean="0">
              <a:latin typeface="微软雅黑" panose="020B0503020204020204" pitchFamily="34" charset="-122"/>
              <a:ea typeface="微软雅黑" panose="020B0503020204020204" pitchFamily="34" charset="-122"/>
            </a:endParaRPr>
          </a:p>
          <a:p>
            <a:pPr marL="1257300" lvl="2"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二进制：</a:t>
            </a:r>
            <a:r>
              <a:rPr lang="zh-CN" altLang="en-US" sz="2400" b="1" dirty="0">
                <a:latin typeface="微软雅黑" panose="020B0503020204020204" pitchFamily="34" charset="-122"/>
                <a:ea typeface="微软雅黑" panose="020B0503020204020204" pitchFamily="34" charset="-122"/>
              </a:rPr>
              <a:t>允许使用的</a:t>
            </a:r>
            <a:r>
              <a:rPr lang="zh-CN" altLang="en-US" sz="2400" b="1" dirty="0" smtClean="0">
                <a:latin typeface="微软雅黑" panose="020B0503020204020204" pitchFamily="34" charset="-122"/>
                <a:ea typeface="微软雅黑" panose="020B0503020204020204" pitchFamily="34" charset="-122"/>
              </a:rPr>
              <a:t>数字符号</a:t>
            </a:r>
            <a:r>
              <a:rPr lang="en-US" altLang="zh-CN" sz="2400" b="1" dirty="0" smtClean="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a:t>
            </a:r>
          </a:p>
          <a:p>
            <a:pPr marL="1257300" lvl="2"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八进制：</a:t>
            </a:r>
            <a:r>
              <a:rPr lang="zh-CN" altLang="en-US" sz="2400" b="1" dirty="0">
                <a:latin typeface="微软雅黑" panose="020B0503020204020204" pitchFamily="34" charset="-122"/>
                <a:ea typeface="微软雅黑" panose="020B0503020204020204" pitchFamily="34" charset="-122"/>
              </a:rPr>
              <a:t>允许使用的数字符号</a:t>
            </a:r>
            <a:r>
              <a:rPr lang="en-US" altLang="zh-CN" sz="2400" b="1" dirty="0" smtClean="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7</a:t>
            </a:r>
          </a:p>
          <a:p>
            <a:pPr marL="1257300" lvl="2"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十进制：</a:t>
            </a:r>
            <a:r>
              <a:rPr lang="zh-CN" altLang="en-US" sz="2400" b="1" dirty="0">
                <a:latin typeface="微软雅黑" panose="020B0503020204020204" pitchFamily="34" charset="-122"/>
                <a:ea typeface="微软雅黑" panose="020B0503020204020204" pitchFamily="34" charset="-122"/>
              </a:rPr>
              <a:t>允许使用的数字符号</a:t>
            </a:r>
            <a:r>
              <a:rPr lang="en-US" altLang="zh-CN" sz="2400" b="1" dirty="0" smtClean="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9</a:t>
            </a:r>
          </a:p>
          <a:p>
            <a:pPr marL="1257300" lvl="2"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十六进制：</a:t>
            </a:r>
            <a:r>
              <a:rPr lang="zh-CN" altLang="en-US" sz="2400" b="1" dirty="0">
                <a:latin typeface="微软雅黑" panose="020B0503020204020204" pitchFamily="34" charset="-122"/>
                <a:ea typeface="微软雅黑" panose="020B0503020204020204" pitchFamily="34" charset="-122"/>
              </a:rPr>
              <a:t>允许使用的数字符号</a:t>
            </a:r>
            <a:r>
              <a:rPr lang="en-US" altLang="zh-CN" sz="2400" b="1" dirty="0" smtClean="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及</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 </a:t>
            </a: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15</a:t>
            </a:r>
            <a:r>
              <a:rPr lang="zh-CN" altLang="en-US" sz="2400" b="1" dirty="0">
                <a:latin typeface="微软雅黑" panose="020B0503020204020204" pitchFamily="34" charset="-122"/>
                <a:ea typeface="微软雅黑" panose="020B0503020204020204" pitchFamily="34" charset="-122"/>
              </a:rPr>
              <a:t>的十六进制符号</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60791" y="97943"/>
            <a:ext cx="2975985" cy="732155"/>
          </a:xfrm>
        </p:spPr>
        <p:txBody>
          <a:bodyPr>
            <a:normAutofit/>
          </a:bodyPr>
          <a:lstStyle/>
          <a:p>
            <a:r>
              <a:rPr lang="zh-CN" altLang="en-US" dirty="0" smtClean="0">
                <a:effectLst>
                  <a:outerShdw blurRad="38100" dist="38100" dir="2700000" algn="tl">
                    <a:srgbClr val="000000">
                      <a:alpha val="43137"/>
                    </a:srgbClr>
                  </a:outerShdw>
                </a:effectLst>
              </a:rPr>
              <a:t>进位计数制</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9701350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37</a:t>
            </a:fld>
            <a:endParaRPr lang="zh-CN" altLang="en-US"/>
          </a:p>
        </p:txBody>
      </p:sp>
      <p:sp>
        <p:nvSpPr>
          <p:cNvPr id="53" name="文本框 52"/>
          <p:cNvSpPr txBox="1"/>
          <p:nvPr/>
        </p:nvSpPr>
        <p:spPr>
          <a:xfrm>
            <a:off x="304512" y="1197556"/>
            <a:ext cx="6002588" cy="1135054"/>
          </a:xfrm>
          <a:prstGeom prst="rect">
            <a:avLst/>
          </a:prstGeom>
          <a:noFill/>
        </p:spPr>
        <p:txBody>
          <a:bodyPr wrap="square" rtlCol="0">
            <a:spAutoFit/>
          </a:bodyPr>
          <a:lstStyle/>
          <a:p>
            <a:pPr marL="3429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二进制</a:t>
            </a:r>
            <a:r>
              <a:rPr lang="zh-CN" altLang="en-US" sz="2400" b="1" dirty="0">
                <a:latin typeface="微软雅黑" panose="020B0503020204020204" pitchFamily="34" charset="-122"/>
                <a:ea typeface="微软雅黑" panose="020B0503020204020204" pitchFamily="34" charset="-122"/>
              </a:rPr>
              <a:t>、八进制、十进制、十六进制数据之间的</a:t>
            </a:r>
            <a:r>
              <a:rPr lang="zh-CN" altLang="en-US" sz="2400" b="1" dirty="0" smtClean="0">
                <a:latin typeface="微软雅黑" panose="020B0503020204020204" pitchFamily="34" charset="-122"/>
                <a:ea typeface="微软雅黑" panose="020B0503020204020204" pitchFamily="34" charset="-122"/>
              </a:rPr>
              <a:t>关系</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664597120"/>
              </p:ext>
            </p:extLst>
          </p:nvPr>
        </p:nvGraphicFramePr>
        <p:xfrm>
          <a:off x="6673974" y="575030"/>
          <a:ext cx="4749014" cy="6152810"/>
        </p:xfrm>
        <a:graphic>
          <a:graphicData uri="http://schemas.openxmlformats.org/drawingml/2006/table">
            <a:tbl>
              <a:tblPr/>
              <a:tblGrid>
                <a:gridCol w="1186892">
                  <a:extLst>
                    <a:ext uri="{9D8B030D-6E8A-4147-A177-3AD203B41FA5}">
                      <a16:colId xmlns:a16="http://schemas.microsoft.com/office/drawing/2014/main" xmlns="" val="3681759764"/>
                    </a:ext>
                  </a:extLst>
                </a:gridCol>
                <a:gridCol w="1187615">
                  <a:extLst>
                    <a:ext uri="{9D8B030D-6E8A-4147-A177-3AD203B41FA5}">
                      <a16:colId xmlns:a16="http://schemas.microsoft.com/office/drawing/2014/main" xmlns="" val="234075961"/>
                    </a:ext>
                  </a:extLst>
                </a:gridCol>
                <a:gridCol w="1186892">
                  <a:extLst>
                    <a:ext uri="{9D8B030D-6E8A-4147-A177-3AD203B41FA5}">
                      <a16:colId xmlns:a16="http://schemas.microsoft.com/office/drawing/2014/main" xmlns="" val="1022130503"/>
                    </a:ext>
                  </a:extLst>
                </a:gridCol>
                <a:gridCol w="1187615">
                  <a:extLst>
                    <a:ext uri="{9D8B030D-6E8A-4147-A177-3AD203B41FA5}">
                      <a16:colId xmlns:a16="http://schemas.microsoft.com/office/drawing/2014/main" xmlns="" val="1399721600"/>
                    </a:ext>
                  </a:extLst>
                </a:gridCol>
              </a:tblGrid>
              <a:tr h="363404">
                <a:tc>
                  <a:txBody>
                    <a:bodyPr/>
                    <a:lstStyle/>
                    <a:p>
                      <a:pPr algn="ctr">
                        <a:lnSpc>
                          <a:spcPts val="2000"/>
                        </a:lnSpc>
                        <a:spcAft>
                          <a:spcPts val="0"/>
                        </a:spcAft>
                      </a:pPr>
                      <a:r>
                        <a:rPr lang="zh-CN" sz="2000" b="1"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二进制</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zh-CN" sz="2000" b="1"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八进制</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zh-CN" sz="2000" b="1"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十进制</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zh-CN" sz="2000" b="1"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十六进制</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254896498"/>
                  </a:ext>
                </a:extLst>
              </a:tr>
              <a:tr h="275686">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00000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56377348"/>
                  </a:ext>
                </a:extLst>
              </a:tr>
              <a:tr h="275686">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00001</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757653636"/>
                  </a:ext>
                </a:extLst>
              </a:tr>
              <a:tr h="275686">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00010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02</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02</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02</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098036515"/>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00011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03</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03</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03</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004281743"/>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00100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04</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04</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04</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842944714"/>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00101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05</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05</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05</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536240885"/>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00110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06</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06</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06</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487613176"/>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00111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07</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07</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07</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847321943"/>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01000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08</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08</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792743917"/>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01001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09</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09</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708614053"/>
                  </a:ext>
                </a:extLst>
              </a:tr>
              <a:tr h="275686">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01010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12</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418678805"/>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01011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13</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11</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0B</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4151099986"/>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01100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14</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12</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0C</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59443671"/>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01101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15</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13</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0D</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749327960"/>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01110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16</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14</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0E</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580847716"/>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01111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17</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15</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0F</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771358412"/>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10000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16</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664203406"/>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10001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17</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11</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492867055"/>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10010</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22</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18</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12</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3629956468"/>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10011</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indent="-6350"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23</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19</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13</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2201003983"/>
                  </a:ext>
                </a:extLst>
              </a:tr>
              <a:tr h="275686">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indent="-6350"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a:lnSpc>
                          <a:spcPts val="2000"/>
                        </a:lnSpc>
                        <a:spcAft>
                          <a:spcPts val="0"/>
                        </a:spcAft>
                      </a:pPr>
                      <a:r>
                        <a:rPr lang="en-US" sz="2000" kern="1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3403" marR="53403"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xmlns="" val="1623989736"/>
                  </a:ext>
                </a:extLst>
              </a:tr>
            </a:tbl>
          </a:graphicData>
        </a:graphic>
      </p:graphicFrame>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60791" y="97943"/>
            <a:ext cx="2975985" cy="732155"/>
          </a:xfrm>
        </p:spPr>
        <p:txBody>
          <a:bodyPr>
            <a:normAutofit/>
          </a:bodyPr>
          <a:lstStyle/>
          <a:p>
            <a:r>
              <a:rPr lang="zh-CN" altLang="en-US" dirty="0" smtClean="0">
                <a:effectLst>
                  <a:outerShdw blurRad="38100" dist="38100" dir="2700000" algn="tl">
                    <a:srgbClr val="000000">
                      <a:alpha val="43137"/>
                    </a:srgbClr>
                  </a:outerShdw>
                </a:effectLst>
              </a:rPr>
              <a:t>进位计数制</a:t>
            </a:r>
            <a:endParaRPr lang="zh-CN" altLang="en-US" dirty="0">
              <a:effectLst>
                <a:outerShdw blurRad="38100" dist="38100" dir="2700000" algn="tl">
                  <a:srgbClr val="000000">
                    <a:alpha val="43137"/>
                  </a:srgbClr>
                </a:outerShdw>
              </a:effectLst>
            </a:endParaRPr>
          </a:p>
        </p:txBody>
      </p:sp>
      <p:pic>
        <p:nvPicPr>
          <p:cNvPr id="9" name="图片 8">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336383037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38</a:t>
            </a:fld>
            <a:endParaRPr lang="zh-CN" altLang="en-US"/>
          </a:p>
        </p:txBody>
      </p:sp>
      <p:sp>
        <p:nvSpPr>
          <p:cNvPr id="53" name="文本框 52"/>
          <p:cNvSpPr txBox="1"/>
          <p:nvPr/>
        </p:nvSpPr>
        <p:spPr>
          <a:xfrm>
            <a:off x="565360" y="1079858"/>
            <a:ext cx="10582836" cy="5078313"/>
          </a:xfrm>
          <a:prstGeom prst="rect">
            <a:avLst/>
          </a:prstGeom>
          <a:noFill/>
        </p:spPr>
        <p:txBody>
          <a:bodyPr wrap="square" rtlCol="0">
            <a:spAutoFit/>
          </a:bodyPr>
          <a:lstStyle/>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数字电路</a:t>
            </a:r>
            <a:r>
              <a:rPr lang="zh-CN" altLang="en-US" sz="2400" b="1" dirty="0">
                <a:latin typeface="微软雅黑" panose="020B0503020204020204" pitchFamily="34" charset="-122"/>
                <a:ea typeface="微软雅黑" panose="020B0503020204020204" pitchFamily="34" charset="-122"/>
              </a:rPr>
              <a:t>处理的对象是</a:t>
            </a:r>
            <a:r>
              <a:rPr lang="zh-CN" altLang="en-US" sz="2400" b="1" dirty="0">
                <a:solidFill>
                  <a:srgbClr val="FF0000"/>
                </a:solidFill>
                <a:latin typeface="微软雅黑" panose="020B0503020204020204" pitchFamily="34" charset="-122"/>
                <a:ea typeface="微软雅黑" panose="020B0503020204020204" pitchFamily="34" charset="-122"/>
              </a:rPr>
              <a:t>数字信号</a:t>
            </a:r>
            <a:r>
              <a:rPr lang="zh-CN" altLang="en-US" sz="2400" b="1" dirty="0">
                <a:latin typeface="微软雅黑" panose="020B0503020204020204" pitchFamily="34" charset="-122"/>
                <a:ea typeface="微软雅黑" panose="020B0503020204020204" pitchFamily="34" charset="-122"/>
              </a:rPr>
              <a:t>，虽然编码方式和波形不同，但是处理的数字量</a:t>
            </a:r>
            <a:r>
              <a:rPr lang="zh-CN" altLang="en-US" sz="2400" b="1" dirty="0">
                <a:solidFill>
                  <a:srgbClr val="FF0000"/>
                </a:solidFill>
                <a:latin typeface="微软雅黑" panose="020B0503020204020204" pitchFamily="34" charset="-122"/>
                <a:ea typeface="微软雅黑" panose="020B0503020204020204" pitchFamily="34" charset="-122"/>
              </a:rPr>
              <a:t>都是基于二进制编码的二值信号</a:t>
            </a:r>
            <a:r>
              <a:rPr lang="zh-CN" altLang="en-US" sz="2400" b="1" dirty="0">
                <a:latin typeface="微软雅黑" panose="020B0503020204020204" pitchFamily="34" charset="-122"/>
                <a:ea typeface="微软雅黑" panose="020B0503020204020204" pitchFamily="34" charset="-122"/>
              </a:rPr>
              <a:t>，即在时间和值上均是离散的、具有“</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两种值的脉冲或者电平信号</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a:solidFill>
                  <a:srgbClr val="0000CC"/>
                </a:solidFill>
                <a:latin typeface="微软雅黑" panose="020B0503020204020204" pitchFamily="34" charset="-122"/>
                <a:ea typeface="微软雅黑" panose="020B0503020204020204" pitchFamily="34" charset="-122"/>
              </a:rPr>
              <a:t>二进制的</a:t>
            </a:r>
            <a:r>
              <a:rPr lang="en-US" altLang="zh-CN" sz="2400" b="1" dirty="0">
                <a:solidFill>
                  <a:srgbClr val="0000CC"/>
                </a:solidFill>
                <a:latin typeface="微软雅黑" panose="020B0503020204020204" pitchFamily="34" charset="-122"/>
                <a:ea typeface="微软雅黑" panose="020B0503020204020204" pitchFamily="34" charset="-122"/>
              </a:rPr>
              <a:t>0</a:t>
            </a:r>
            <a:r>
              <a:rPr lang="zh-CN" altLang="en-US" sz="2400" b="1" dirty="0">
                <a:solidFill>
                  <a:srgbClr val="0000CC"/>
                </a:solidFill>
                <a:latin typeface="微软雅黑" panose="020B0503020204020204" pitchFamily="34" charset="-122"/>
                <a:ea typeface="微软雅黑" panose="020B0503020204020204" pitchFamily="34" charset="-122"/>
              </a:rPr>
              <a:t>和</a:t>
            </a:r>
            <a:r>
              <a:rPr lang="en-US" altLang="zh-CN" sz="2400" b="1" dirty="0">
                <a:solidFill>
                  <a:srgbClr val="0000CC"/>
                </a:solidFill>
                <a:latin typeface="微软雅黑" panose="020B0503020204020204" pitchFamily="34" charset="-122"/>
                <a:ea typeface="微软雅黑" panose="020B0503020204020204" pitchFamily="34" charset="-122"/>
              </a:rPr>
              <a:t>1</a:t>
            </a:r>
            <a:r>
              <a:rPr lang="zh-CN" altLang="en-US" sz="2400" b="1" dirty="0">
                <a:solidFill>
                  <a:srgbClr val="0000CC"/>
                </a:solidFill>
                <a:latin typeface="微软雅黑" panose="020B0503020204020204" pitchFamily="34" charset="-122"/>
                <a:ea typeface="微软雅黑" panose="020B0503020204020204" pitchFamily="34" charset="-122"/>
              </a:rPr>
              <a:t>是构成数字系统的基本信号</a:t>
            </a:r>
            <a:r>
              <a:rPr lang="zh-CN" altLang="en-US" sz="2400" b="1" dirty="0">
                <a:latin typeface="微软雅黑" panose="020B0503020204020204" pitchFamily="34" charset="-122"/>
                <a:ea typeface="微软雅黑" panose="020B0503020204020204" pitchFamily="34" charset="-122"/>
              </a:rPr>
              <a:t>，一个二进制位称为一个</a:t>
            </a:r>
            <a:r>
              <a:rPr lang="zh-CN" altLang="en-US" sz="2400" b="1" dirty="0">
                <a:solidFill>
                  <a:srgbClr val="0000CC"/>
                </a:solidFill>
                <a:latin typeface="微软雅黑" panose="020B0503020204020204" pitchFamily="34" charset="-122"/>
                <a:ea typeface="微软雅黑" panose="020B0503020204020204" pitchFamily="34" charset="-122"/>
              </a:rPr>
              <a:t>比特</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bit</a:t>
            </a:r>
            <a:r>
              <a:rPr lang="zh-CN" altLang="en-US" sz="2400" b="1" dirty="0">
                <a:latin typeface="微软雅黑" panose="020B0503020204020204" pitchFamily="34" charset="-122"/>
                <a:ea typeface="微软雅黑" panose="020B0503020204020204" pitchFamily="34" charset="-122"/>
              </a:rPr>
              <a:t>），一个</a:t>
            </a:r>
            <a:r>
              <a:rPr lang="zh-CN" altLang="en-US" sz="2400" b="1" dirty="0">
                <a:solidFill>
                  <a:srgbClr val="0000CC"/>
                </a:solidFill>
                <a:latin typeface="微软雅黑" panose="020B0503020204020204" pitchFamily="34" charset="-122"/>
                <a:ea typeface="微软雅黑" panose="020B0503020204020204" pitchFamily="34" charset="-122"/>
              </a:rPr>
              <a:t>字节</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Byte</a:t>
            </a:r>
            <a:r>
              <a:rPr lang="zh-CN" altLang="en-US" sz="2400" b="1" dirty="0">
                <a:latin typeface="微软雅黑" panose="020B0503020204020204" pitchFamily="34" charset="-122"/>
                <a:ea typeface="微软雅黑" panose="020B0503020204020204" pitchFamily="34" charset="-122"/>
              </a:rPr>
              <a:t>）包含</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比特</a:t>
            </a:r>
            <a:r>
              <a:rPr lang="zh-CN" altLang="en-US" sz="2400" b="1" dirty="0" smtClean="0">
                <a:latin typeface="微软雅黑" panose="020B0503020204020204" pitchFamily="34" charset="-122"/>
                <a:ea typeface="微软雅黑" panose="020B0503020204020204" pitchFamily="34" charset="-122"/>
              </a:rPr>
              <a:t>。即：</a:t>
            </a:r>
            <a:endParaRPr lang="en-US" altLang="zh-CN" sz="2400" b="1" dirty="0" smtClean="0">
              <a:latin typeface="微软雅黑" panose="020B0503020204020204" pitchFamily="34" charset="-122"/>
              <a:ea typeface="微软雅黑" panose="020B0503020204020204" pitchFamily="34" charset="-122"/>
            </a:endParaRPr>
          </a:p>
          <a:p>
            <a:pPr lvl="1" algn="ctr" defTabSz="540000">
              <a:lnSpc>
                <a:spcPct val="150000"/>
              </a:lnSpc>
              <a:buClr>
                <a:srgbClr val="235EB8"/>
              </a:buClr>
              <a:buSzPct val="85000"/>
            </a:pPr>
            <a:r>
              <a:rPr lang="en-US" altLang="zh-CN" sz="2400" b="1" dirty="0" smtClean="0">
                <a:solidFill>
                  <a:srgbClr val="00CC00"/>
                </a:solidFill>
                <a:latin typeface="微软雅黑" panose="020B0503020204020204" pitchFamily="34" charset="-122"/>
                <a:ea typeface="微软雅黑" panose="020B0503020204020204" pitchFamily="34" charset="-122"/>
              </a:rPr>
              <a:t>1 Byte  =  8 bits</a:t>
            </a: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计算机</a:t>
            </a:r>
            <a:r>
              <a:rPr lang="zh-CN" altLang="en-US" sz="2400" b="1" dirty="0">
                <a:latin typeface="微软雅黑" panose="020B0503020204020204" pitchFamily="34" charset="-122"/>
                <a:ea typeface="微软雅黑" panose="020B0503020204020204" pitchFamily="34" charset="-122"/>
              </a:rPr>
              <a:t>的存储器容量和运算器单位，一般都以字节为度量单位</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defTabSz="5400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计算机中是</a:t>
            </a:r>
            <a:r>
              <a:rPr lang="zh-CN" altLang="en-US" sz="2400" b="1" dirty="0">
                <a:latin typeface="微软雅黑" panose="020B0503020204020204" pitchFamily="34" charset="-122"/>
                <a:ea typeface="微软雅黑" panose="020B0503020204020204" pitchFamily="34" charset="-122"/>
              </a:rPr>
              <a:t>用二进制表示信息的。</a:t>
            </a:r>
          </a:p>
          <a:p>
            <a:pPr lvl="1" defTabSz="540000">
              <a:lnSpc>
                <a:spcPct val="150000"/>
              </a:lnSpc>
              <a:buClr>
                <a:srgbClr val="235EB8"/>
              </a:buClr>
              <a:buSzPct val="85000"/>
            </a:pP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281814" y="97943"/>
            <a:ext cx="4253457" cy="732155"/>
          </a:xfrm>
        </p:spPr>
        <p:txBody>
          <a:bodyPr>
            <a:normAutofit/>
          </a:bodyPr>
          <a:lstStyle/>
          <a:p>
            <a:r>
              <a:rPr lang="zh-CN" altLang="en-US" dirty="0" smtClean="0">
                <a:effectLst>
                  <a:outerShdw blurRad="38100" dist="38100" dir="2700000" algn="tl">
                    <a:srgbClr val="000000">
                      <a:alpha val="43137"/>
                    </a:srgbClr>
                  </a:outerShdw>
                </a:effectLst>
              </a:rPr>
              <a:t>二进制与数字信号</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1016798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39</a:t>
            </a:fld>
            <a:endParaRPr lang="zh-CN" altLang="en-US"/>
          </a:p>
        </p:txBody>
      </p:sp>
      <p:sp>
        <p:nvSpPr>
          <p:cNvPr id="53" name="文本框 52"/>
          <p:cNvSpPr txBox="1"/>
          <p:nvPr/>
        </p:nvSpPr>
        <p:spPr>
          <a:xfrm>
            <a:off x="565360" y="1079858"/>
            <a:ext cx="10582836" cy="4524315"/>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为何</a:t>
            </a:r>
            <a:r>
              <a:rPr lang="zh-CN" altLang="en-US" sz="2400" b="1" dirty="0">
                <a:latin typeface="微软雅黑" panose="020B0503020204020204" pitchFamily="34" charset="-122"/>
                <a:ea typeface="微软雅黑" panose="020B0503020204020204" pitchFamily="34" charset="-122"/>
              </a:rPr>
              <a:t>在数字系统和计算机中，</a:t>
            </a:r>
            <a:r>
              <a:rPr lang="zh-CN" altLang="en-US" sz="2400" b="1" dirty="0">
                <a:solidFill>
                  <a:srgbClr val="FF0000"/>
                </a:solidFill>
                <a:latin typeface="微软雅黑" panose="020B0503020204020204" pitchFamily="34" charset="-122"/>
                <a:ea typeface="微软雅黑" panose="020B0503020204020204" pitchFamily="34" charset="-122"/>
              </a:rPr>
              <a:t>要使用二进制来表示信息</a:t>
            </a:r>
            <a:r>
              <a:rPr lang="zh-CN" altLang="en-US" sz="2400" b="1" dirty="0">
                <a:latin typeface="微软雅黑" panose="020B0503020204020204" pitchFamily="34" charset="-122"/>
                <a:ea typeface="微软雅黑" panose="020B0503020204020204" pitchFamily="34" charset="-122"/>
              </a:rPr>
              <a:t>并处理信息呢</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原因</a:t>
            </a:r>
            <a:r>
              <a:rPr lang="zh-CN" altLang="en-US" sz="2400" b="1" dirty="0">
                <a:latin typeface="微软雅黑" panose="020B0503020204020204" pitchFamily="34" charset="-122"/>
                <a:ea typeface="微软雅黑" panose="020B0503020204020204" pitchFamily="34" charset="-122"/>
              </a:rPr>
              <a:t>主要有以下几点：</a:t>
            </a:r>
          </a:p>
          <a:p>
            <a:pPr marL="914400" lvl="1" indent="-457200" defTabSz="540000">
              <a:lnSpc>
                <a:spcPct val="150000"/>
              </a:lnSpc>
              <a:buClr>
                <a:srgbClr val="235EB8"/>
              </a:buClr>
              <a:buSzPct val="100000"/>
              <a:buFont typeface="+mj-ea"/>
              <a:buAutoNum type="circleNumDbPlain"/>
            </a:pPr>
            <a:r>
              <a:rPr lang="zh-CN" altLang="en-US" sz="2400" b="1" dirty="0" smtClean="0">
                <a:solidFill>
                  <a:srgbClr val="0000CC"/>
                </a:solidFill>
                <a:latin typeface="微软雅黑" panose="020B0503020204020204" pitchFamily="34" charset="-122"/>
                <a:ea typeface="微软雅黑" panose="020B0503020204020204" pitchFamily="34" charset="-122"/>
              </a:rPr>
              <a:t>比较</a:t>
            </a:r>
            <a:r>
              <a:rPr lang="zh-CN" altLang="en-US" sz="2400" b="1" dirty="0">
                <a:solidFill>
                  <a:srgbClr val="0000CC"/>
                </a:solidFill>
                <a:latin typeface="微软雅黑" panose="020B0503020204020204" pitchFamily="34" charset="-122"/>
                <a:ea typeface="微软雅黑" panose="020B0503020204020204" pitchFamily="34" charset="-122"/>
              </a:rPr>
              <a:t>容易找到具有二值状态的物理器件</a:t>
            </a:r>
            <a:r>
              <a:rPr lang="zh-CN" altLang="en-US" sz="2400" b="1" dirty="0">
                <a:latin typeface="微软雅黑" panose="020B0503020204020204" pitchFamily="34" charset="-122"/>
                <a:ea typeface="微软雅黑" panose="020B0503020204020204" pitchFamily="34" charset="-122"/>
              </a:rPr>
              <a:t>来表示和实现存储</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defTabSz="5400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二</a:t>
            </a:r>
            <a:r>
              <a:rPr lang="zh-CN" altLang="en-US" sz="2400" b="1" dirty="0">
                <a:latin typeface="微软雅黑" panose="020B0503020204020204" pitchFamily="34" charset="-122"/>
                <a:ea typeface="微软雅黑" panose="020B0503020204020204" pitchFamily="34" charset="-122"/>
              </a:rPr>
              <a:t>值性使二进制数据的存储</a:t>
            </a:r>
            <a:r>
              <a:rPr lang="zh-CN" altLang="en-US" sz="2400" b="1" dirty="0">
                <a:solidFill>
                  <a:srgbClr val="0000CC"/>
                </a:solidFill>
                <a:latin typeface="微软雅黑" panose="020B0503020204020204" pitchFamily="34" charset="-122"/>
                <a:ea typeface="微软雅黑" panose="020B0503020204020204" pitchFamily="34" charset="-122"/>
              </a:rPr>
              <a:t>具有抗干扰能力强，可靠性高的优点</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914400" lvl="1" indent="-457200" defTabSz="540000">
              <a:lnSpc>
                <a:spcPct val="150000"/>
              </a:lnSpc>
              <a:buClr>
                <a:srgbClr val="235EB8"/>
              </a:buClr>
              <a:buSzPct val="100000"/>
              <a:buFont typeface="+mj-ea"/>
              <a:buAutoNum type="circleNumDbPlain"/>
            </a:pPr>
            <a:r>
              <a:rPr lang="zh-CN" altLang="en-US" sz="2400" b="1" dirty="0">
                <a:solidFill>
                  <a:srgbClr val="0000CC"/>
                </a:solidFill>
                <a:latin typeface="微软雅黑" panose="020B0503020204020204" pitchFamily="34" charset="-122"/>
                <a:ea typeface="微软雅黑" panose="020B0503020204020204" pitchFamily="34" charset="-122"/>
              </a:rPr>
              <a:t>二进制数的运算规则非常简单，</a:t>
            </a:r>
            <a:r>
              <a:rPr lang="zh-CN" altLang="en-US" sz="2400" b="1" dirty="0">
                <a:latin typeface="微软雅黑" panose="020B0503020204020204" pitchFamily="34" charset="-122"/>
                <a:ea typeface="微软雅黑" panose="020B0503020204020204" pitchFamily="34" charset="-122"/>
              </a:rPr>
              <a:t>运算输入状态和输出状态较少，</a:t>
            </a:r>
            <a:r>
              <a:rPr lang="zh-CN" altLang="en-US" sz="2400" b="1" dirty="0">
                <a:solidFill>
                  <a:srgbClr val="0000CC"/>
                </a:solidFill>
                <a:latin typeface="微软雅黑" panose="020B0503020204020204" pitchFamily="34" charset="-122"/>
                <a:ea typeface="微软雅黑" panose="020B0503020204020204" pitchFamily="34" charset="-122"/>
              </a:rPr>
              <a:t>便于</a:t>
            </a:r>
            <a:r>
              <a:rPr lang="zh-CN" altLang="en-US" sz="2400" b="1" dirty="0">
                <a:latin typeface="微软雅黑" panose="020B0503020204020204" pitchFamily="34" charset="-122"/>
                <a:ea typeface="微软雅黑" panose="020B0503020204020204" pitchFamily="34" charset="-122"/>
              </a:rPr>
              <a:t>使用数字电路</a:t>
            </a:r>
            <a:r>
              <a:rPr lang="zh-CN" altLang="en-US" sz="2400" b="1" dirty="0">
                <a:solidFill>
                  <a:srgbClr val="0000CC"/>
                </a:solidFill>
                <a:latin typeface="微软雅黑" panose="020B0503020204020204" pitchFamily="34" charset="-122"/>
                <a:ea typeface="微软雅黑" panose="020B0503020204020204" pitchFamily="34" charset="-122"/>
              </a:rPr>
              <a:t>实现</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914400" lvl="1" indent="-457200" defTabSz="540000">
              <a:lnSpc>
                <a:spcPct val="150000"/>
              </a:lnSpc>
              <a:buClr>
                <a:srgbClr val="235EB8"/>
              </a:buClr>
              <a:buSzPct val="100000"/>
              <a:buFont typeface="+mj-ea"/>
              <a:buAutoNum type="circleNumDbPlain"/>
            </a:pPr>
            <a:r>
              <a:rPr lang="zh-CN" altLang="en-US" sz="2400" b="1" dirty="0" smtClean="0">
                <a:solidFill>
                  <a:srgbClr val="0000CC"/>
                </a:solidFill>
                <a:latin typeface="微软雅黑" panose="020B0503020204020204" pitchFamily="34" charset="-122"/>
                <a:ea typeface="微软雅黑" panose="020B0503020204020204" pitchFamily="34" charset="-122"/>
              </a:rPr>
              <a:t>二进制数</a:t>
            </a:r>
            <a:r>
              <a:rPr lang="zh-CN" altLang="en-US" sz="2400" b="1" dirty="0">
                <a:solidFill>
                  <a:srgbClr val="0000CC"/>
                </a:solidFill>
                <a:latin typeface="微软雅黑" panose="020B0503020204020204" pitchFamily="34" charset="-122"/>
                <a:ea typeface="微软雅黑" panose="020B0503020204020204" pitchFamily="34" charset="-122"/>
              </a:rPr>
              <a:t>据的</a:t>
            </a:r>
            <a:r>
              <a:rPr lang="en-US" altLang="zh-CN" sz="2400" b="1" dirty="0">
                <a:solidFill>
                  <a:srgbClr val="0000CC"/>
                </a:solidFill>
                <a:latin typeface="微软雅黑" panose="020B0503020204020204" pitchFamily="34" charset="-122"/>
                <a:ea typeface="微软雅黑" panose="020B0503020204020204" pitchFamily="34" charset="-122"/>
              </a:rPr>
              <a:t>0</a:t>
            </a:r>
            <a:r>
              <a:rPr lang="zh-CN" altLang="en-US" sz="2400" b="1" dirty="0">
                <a:solidFill>
                  <a:srgbClr val="0000CC"/>
                </a:solidFill>
                <a:latin typeface="微软雅黑" panose="020B0503020204020204" pitchFamily="34" charset="-122"/>
                <a:ea typeface="微软雅黑" panose="020B0503020204020204" pitchFamily="34" charset="-122"/>
              </a:rPr>
              <a:t>和</a:t>
            </a:r>
            <a:r>
              <a:rPr lang="en-US" altLang="zh-CN" sz="2400" b="1" dirty="0">
                <a:solidFill>
                  <a:srgbClr val="0000CC"/>
                </a:solidFill>
                <a:latin typeface="微软雅黑" panose="020B0503020204020204" pitchFamily="34" charset="-122"/>
                <a:ea typeface="微软雅黑" panose="020B0503020204020204" pitchFamily="34" charset="-122"/>
              </a:rPr>
              <a:t>1</a:t>
            </a:r>
            <a:r>
              <a:rPr lang="zh-CN" altLang="en-US" sz="2400" b="1" dirty="0">
                <a:solidFill>
                  <a:srgbClr val="0000CC"/>
                </a:solidFill>
                <a:latin typeface="微软雅黑" panose="020B0503020204020204" pitchFamily="34" charset="-122"/>
                <a:ea typeface="微软雅黑" panose="020B0503020204020204" pitchFamily="34" charset="-122"/>
              </a:rPr>
              <a:t>与逻辑推理中的“真”和“假”相对应</a:t>
            </a:r>
            <a:r>
              <a:rPr lang="zh-CN" altLang="en-US" sz="2400" b="1" dirty="0">
                <a:latin typeface="微软雅黑" panose="020B0503020204020204" pitchFamily="34" charset="-122"/>
                <a:ea typeface="微软雅黑" panose="020B0503020204020204" pitchFamily="34" charset="-122"/>
              </a:rPr>
              <a:t>，为实现逻辑运算和逻辑判断提供了便利</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12" name="平行四边形 11"/>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标题 2"/>
          <p:cNvSpPr>
            <a:spLocks noGrp="1"/>
          </p:cNvSpPr>
          <p:nvPr>
            <p:ph type="title"/>
          </p:nvPr>
        </p:nvSpPr>
        <p:spPr>
          <a:xfrm>
            <a:off x="2281814" y="97943"/>
            <a:ext cx="4253457" cy="732155"/>
          </a:xfrm>
        </p:spPr>
        <p:txBody>
          <a:bodyPr>
            <a:normAutofit/>
          </a:bodyPr>
          <a:lstStyle/>
          <a:p>
            <a:r>
              <a:rPr lang="zh-CN" altLang="en-US" dirty="0" smtClean="0">
                <a:effectLst>
                  <a:outerShdw blurRad="38100" dist="38100" dir="2700000" algn="tl">
                    <a:srgbClr val="000000">
                      <a:alpha val="43137"/>
                    </a:srgbClr>
                  </a:outerShdw>
                </a:effectLst>
              </a:rPr>
              <a:t>二进制与数字信号</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187365966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a:xfrm>
            <a:off x="294681" y="129600"/>
            <a:ext cx="1295687" cy="612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6D9C768-8413-45FA-BDC7-53DA68035736}" type="slidenum">
              <a:rPr lang="zh-CN" altLang="en-US" smtClean="0"/>
              <a:t>4</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内容占位符 44"/>
          <p:cNvSpPr>
            <a:spLocks noGrp="1"/>
          </p:cNvSpPr>
          <p:nvPr>
            <p:ph idx="4294967295"/>
          </p:nvPr>
        </p:nvSpPr>
        <p:spPr>
          <a:xfrm>
            <a:off x="563880" y="1083365"/>
            <a:ext cx="10937240" cy="5426765"/>
          </a:xfrm>
          <a:prstGeom prst="rect">
            <a:avLst/>
          </a:prstGeom>
        </p:spPr>
        <p:txBody>
          <a:bodyPr>
            <a:noAutofit/>
          </a:bodyPr>
          <a:lstStyle/>
          <a:p>
            <a:pPr marL="285750" indent="-285750">
              <a:lnSpc>
                <a:spcPct val="100000"/>
              </a:lnSpc>
              <a:buClr>
                <a:srgbClr val="235EB8"/>
              </a:buClr>
              <a:buSzPct val="85000"/>
              <a:buFont typeface="Wingdings" panose="05000000000000000000" pitchFamily="2" charset="2"/>
              <a:buChar char="n"/>
            </a:pPr>
            <a:r>
              <a:rPr lang="en-US" altLang="zh-CN" dirty="0">
                <a:solidFill>
                  <a:srgbClr val="FF0000"/>
                </a:solidFill>
              </a:rPr>
              <a:t>2</a:t>
            </a:r>
            <a:r>
              <a:rPr lang="zh-CN" altLang="en-US" dirty="0">
                <a:solidFill>
                  <a:srgbClr val="FF0000"/>
                </a:solidFill>
              </a:rPr>
              <a:t>、电子数字计算机的发展史</a:t>
            </a:r>
          </a:p>
          <a:p>
            <a:pPr lvl="1">
              <a:lnSpc>
                <a:spcPct val="100000"/>
              </a:lnSpc>
              <a:buClr>
                <a:srgbClr val="3859CD"/>
              </a:buClr>
              <a:buFont typeface="Wingdings" panose="05000000000000000000" pitchFamily="2" charset="2"/>
              <a:buChar char="n"/>
            </a:pPr>
            <a:r>
              <a:rPr lang="zh-CN" altLang="en-US" dirty="0" smtClean="0">
                <a:solidFill>
                  <a:schemeClr val="bg2">
                    <a:lumMod val="10000"/>
                  </a:schemeClr>
                </a:solidFill>
              </a:rPr>
              <a:t>第一代电子管计算机</a:t>
            </a:r>
            <a:endParaRPr lang="en-US" altLang="zh-CN" dirty="0" smtClean="0">
              <a:solidFill>
                <a:schemeClr val="bg2">
                  <a:lumMod val="10000"/>
                </a:schemeClr>
              </a:solidFill>
            </a:endParaRPr>
          </a:p>
          <a:p>
            <a:pPr marL="1257289" lvl="2" indent="-342900">
              <a:lnSpc>
                <a:spcPct val="100000"/>
              </a:lnSpc>
              <a:buFont typeface="Wingdings" panose="05000000000000000000" pitchFamily="2" charset="2"/>
              <a:buChar char="n"/>
            </a:pPr>
            <a:r>
              <a:rPr lang="en-US" altLang="zh-CN" dirty="0">
                <a:solidFill>
                  <a:schemeClr val="bg2">
                    <a:lumMod val="10000"/>
                  </a:schemeClr>
                </a:solidFill>
              </a:rPr>
              <a:t>1946</a:t>
            </a:r>
            <a:r>
              <a:rPr lang="zh-CN" altLang="en-US" dirty="0" smtClean="0">
                <a:solidFill>
                  <a:schemeClr val="bg2">
                    <a:lumMod val="10000"/>
                  </a:schemeClr>
                </a:solidFill>
              </a:rPr>
              <a:t>年→</a:t>
            </a:r>
            <a:r>
              <a:rPr lang="en-US" altLang="zh-CN" dirty="0" smtClean="0">
                <a:solidFill>
                  <a:schemeClr val="bg2">
                    <a:lumMod val="10000"/>
                  </a:schemeClr>
                </a:solidFill>
              </a:rPr>
              <a:t>ENIAC</a:t>
            </a:r>
            <a:r>
              <a:rPr lang="zh-CN" altLang="en-US" dirty="0" smtClean="0">
                <a:solidFill>
                  <a:schemeClr val="bg2">
                    <a:lumMod val="10000"/>
                  </a:schemeClr>
                </a:solidFill>
              </a:rPr>
              <a:t>→宾西法尼亚大学</a:t>
            </a:r>
            <a:endParaRPr lang="en-US" altLang="zh-CN" dirty="0" smtClean="0">
              <a:solidFill>
                <a:schemeClr val="bg2">
                  <a:lumMod val="10000"/>
                </a:schemeClr>
              </a:solidFill>
            </a:endParaRPr>
          </a:p>
          <a:p>
            <a:pPr marL="1257289" lvl="2" indent="-342900">
              <a:lnSpc>
                <a:spcPct val="100000"/>
              </a:lnSpc>
              <a:buFont typeface="Wingdings" panose="05000000000000000000" pitchFamily="2" charset="2"/>
              <a:buChar char="n"/>
            </a:pPr>
            <a:r>
              <a:rPr lang="zh-CN" altLang="en-US" dirty="0">
                <a:solidFill>
                  <a:schemeClr val="bg2">
                    <a:lumMod val="10000"/>
                  </a:schemeClr>
                </a:solidFill>
              </a:rPr>
              <a:t>特点：体积大，耗电多，可靠性差，成本高，容量小，没有系统软件</a:t>
            </a:r>
            <a:endParaRPr lang="en-US" altLang="zh-CN" sz="1600" dirty="0" smtClean="0">
              <a:solidFill>
                <a:schemeClr val="bg2">
                  <a:lumMod val="10000"/>
                </a:schemeClr>
              </a:solidFill>
            </a:endParaRPr>
          </a:p>
          <a:p>
            <a:pPr lvl="1">
              <a:lnSpc>
                <a:spcPct val="100000"/>
              </a:lnSpc>
              <a:buClr>
                <a:srgbClr val="3859CD"/>
              </a:buClr>
              <a:buFont typeface="Wingdings" panose="05000000000000000000" pitchFamily="2" charset="2"/>
              <a:buChar char="n"/>
            </a:pPr>
            <a:r>
              <a:rPr lang="zh-CN" altLang="en-US" dirty="0">
                <a:solidFill>
                  <a:schemeClr val="bg2">
                    <a:lumMod val="10000"/>
                  </a:schemeClr>
                </a:solidFill>
              </a:rPr>
              <a:t>第二</a:t>
            </a:r>
            <a:r>
              <a:rPr lang="zh-CN" altLang="en-US" dirty="0" smtClean="0">
                <a:solidFill>
                  <a:schemeClr val="bg2">
                    <a:lumMod val="10000"/>
                  </a:schemeClr>
                </a:solidFill>
              </a:rPr>
              <a:t>代晶体管计算机</a:t>
            </a:r>
            <a:endParaRPr lang="en-US" altLang="zh-CN" dirty="0" smtClean="0">
              <a:solidFill>
                <a:schemeClr val="bg2">
                  <a:lumMod val="10000"/>
                </a:schemeClr>
              </a:solidFill>
            </a:endParaRPr>
          </a:p>
          <a:p>
            <a:pPr marL="1257289" lvl="2" indent="-342900">
              <a:lnSpc>
                <a:spcPct val="100000"/>
              </a:lnSpc>
              <a:buFont typeface="Wingdings" panose="05000000000000000000" pitchFamily="2" charset="2"/>
              <a:buChar char="n"/>
            </a:pPr>
            <a:r>
              <a:rPr lang="en-US" altLang="zh-CN" dirty="0">
                <a:solidFill>
                  <a:schemeClr val="bg2">
                    <a:lumMod val="10000"/>
                  </a:schemeClr>
                </a:solidFill>
              </a:rPr>
              <a:t>1959</a:t>
            </a:r>
            <a:r>
              <a:rPr lang="zh-CN" altLang="en-US" dirty="0">
                <a:solidFill>
                  <a:schemeClr val="bg2">
                    <a:lumMod val="10000"/>
                  </a:schemeClr>
                </a:solidFill>
              </a:rPr>
              <a:t>年美国研制成第一台大型通用晶体管计算机。</a:t>
            </a:r>
            <a:endParaRPr lang="en-US" altLang="zh-CN" dirty="0">
              <a:solidFill>
                <a:schemeClr val="bg2">
                  <a:lumMod val="10000"/>
                </a:schemeClr>
              </a:solidFill>
            </a:endParaRPr>
          </a:p>
          <a:p>
            <a:pPr marL="1257289" lvl="2" indent="-342900">
              <a:lnSpc>
                <a:spcPct val="100000"/>
              </a:lnSpc>
              <a:buFont typeface="Wingdings" panose="05000000000000000000" pitchFamily="2" charset="2"/>
              <a:buChar char="n"/>
            </a:pPr>
            <a:r>
              <a:rPr lang="zh-CN" altLang="en-US" dirty="0">
                <a:solidFill>
                  <a:schemeClr val="bg2">
                    <a:lumMod val="10000"/>
                  </a:schemeClr>
                </a:solidFill>
              </a:rPr>
              <a:t>特点：速度快、寿命长、重量轻、体积小、功耗小</a:t>
            </a:r>
            <a:endParaRPr lang="en-US" altLang="zh-CN" dirty="0">
              <a:solidFill>
                <a:schemeClr val="bg2">
                  <a:lumMod val="10000"/>
                </a:schemeClr>
              </a:solidFill>
            </a:endParaRPr>
          </a:p>
          <a:p>
            <a:pPr lvl="1">
              <a:lnSpc>
                <a:spcPct val="100000"/>
              </a:lnSpc>
              <a:buClr>
                <a:srgbClr val="3859CD"/>
              </a:buClr>
              <a:buFont typeface="Wingdings" panose="05000000000000000000" pitchFamily="2" charset="2"/>
              <a:buChar char="n"/>
            </a:pPr>
            <a:r>
              <a:rPr lang="zh-CN" altLang="en-US" dirty="0">
                <a:solidFill>
                  <a:schemeClr val="bg2">
                    <a:lumMod val="10000"/>
                  </a:schemeClr>
                </a:solidFill>
              </a:rPr>
              <a:t>第</a:t>
            </a:r>
            <a:r>
              <a:rPr lang="zh-CN" altLang="en-US" dirty="0" smtClean="0">
                <a:solidFill>
                  <a:schemeClr val="bg2">
                    <a:lumMod val="10000"/>
                  </a:schemeClr>
                </a:solidFill>
              </a:rPr>
              <a:t>三代集成电路计算机</a:t>
            </a:r>
            <a:endParaRPr lang="en-US" altLang="zh-CN" dirty="0" smtClean="0">
              <a:solidFill>
                <a:schemeClr val="bg2">
                  <a:lumMod val="10000"/>
                </a:schemeClr>
              </a:solidFill>
            </a:endParaRPr>
          </a:p>
          <a:p>
            <a:pPr marL="1257289" lvl="2" indent="-342900">
              <a:lnSpc>
                <a:spcPct val="100000"/>
              </a:lnSpc>
              <a:buFont typeface="Wingdings" panose="05000000000000000000" pitchFamily="2" charset="2"/>
              <a:buChar char="n"/>
            </a:pPr>
            <a:r>
              <a:rPr lang="en-US" altLang="zh-CN" dirty="0">
                <a:solidFill>
                  <a:schemeClr val="bg2">
                    <a:lumMod val="10000"/>
                  </a:schemeClr>
                </a:solidFill>
              </a:rPr>
              <a:t>1964</a:t>
            </a:r>
            <a:r>
              <a:rPr lang="zh-CN" altLang="en-US" dirty="0">
                <a:solidFill>
                  <a:schemeClr val="bg2">
                    <a:lumMod val="10000"/>
                  </a:schemeClr>
                </a:solidFill>
              </a:rPr>
              <a:t>年，美国</a:t>
            </a:r>
            <a:r>
              <a:rPr lang="en-US" altLang="zh-CN" dirty="0">
                <a:solidFill>
                  <a:schemeClr val="bg2">
                    <a:lumMod val="10000"/>
                  </a:schemeClr>
                </a:solidFill>
              </a:rPr>
              <a:t>IBM</a:t>
            </a:r>
            <a:r>
              <a:rPr lang="zh-CN" altLang="en-US" dirty="0">
                <a:solidFill>
                  <a:schemeClr val="bg2">
                    <a:lumMod val="10000"/>
                  </a:schemeClr>
                </a:solidFill>
              </a:rPr>
              <a:t>公司宣布制成通用的集成电路</a:t>
            </a:r>
            <a:r>
              <a:rPr lang="zh-CN" altLang="en-US" dirty="0" smtClean="0">
                <a:solidFill>
                  <a:schemeClr val="bg2">
                    <a:lumMod val="10000"/>
                  </a:schemeClr>
                </a:solidFill>
              </a:rPr>
              <a:t>计算机</a:t>
            </a:r>
            <a:endParaRPr lang="en-US" altLang="zh-CN" dirty="0">
              <a:solidFill>
                <a:schemeClr val="bg2">
                  <a:lumMod val="10000"/>
                </a:schemeClr>
              </a:solidFill>
            </a:endParaRPr>
          </a:p>
          <a:p>
            <a:pPr marL="1257289" lvl="2" indent="-342900">
              <a:lnSpc>
                <a:spcPct val="100000"/>
              </a:lnSpc>
              <a:buFont typeface="Wingdings" panose="05000000000000000000" pitchFamily="2" charset="2"/>
              <a:buChar char="n"/>
            </a:pPr>
            <a:r>
              <a:rPr lang="zh-CN" altLang="en-US" dirty="0">
                <a:solidFill>
                  <a:schemeClr val="bg2">
                    <a:lumMod val="10000"/>
                  </a:schemeClr>
                </a:solidFill>
              </a:rPr>
              <a:t>特点：计算机体积更小、耗电更省，成本更低，运算速度提高，分时操作系统</a:t>
            </a:r>
            <a:endParaRPr lang="en-US" altLang="zh-CN" dirty="0">
              <a:solidFill>
                <a:schemeClr val="bg2">
                  <a:lumMod val="10000"/>
                </a:schemeClr>
              </a:solidFill>
            </a:endParaRPr>
          </a:p>
          <a:p>
            <a:pPr lvl="1">
              <a:lnSpc>
                <a:spcPct val="100000"/>
              </a:lnSpc>
              <a:buClr>
                <a:srgbClr val="3859CD"/>
              </a:buClr>
              <a:buFont typeface="Wingdings" panose="05000000000000000000" pitchFamily="2" charset="2"/>
              <a:buChar char="n"/>
            </a:pPr>
            <a:r>
              <a:rPr lang="zh-CN" altLang="en-US" dirty="0">
                <a:solidFill>
                  <a:schemeClr val="bg2">
                    <a:lumMod val="10000"/>
                  </a:schemeClr>
                </a:solidFill>
              </a:rPr>
              <a:t>第四</a:t>
            </a:r>
            <a:r>
              <a:rPr lang="zh-CN" altLang="en-US" dirty="0" smtClean="0">
                <a:solidFill>
                  <a:schemeClr val="bg2">
                    <a:lumMod val="10000"/>
                  </a:schemeClr>
                </a:solidFill>
              </a:rPr>
              <a:t>代大规模集成电路计算机</a:t>
            </a:r>
            <a:endParaRPr lang="en-US" altLang="zh-CN" dirty="0" smtClean="0">
              <a:solidFill>
                <a:schemeClr val="bg2">
                  <a:lumMod val="10000"/>
                </a:schemeClr>
              </a:solidFill>
            </a:endParaRPr>
          </a:p>
          <a:p>
            <a:pPr marL="1257289" lvl="2" indent="-342900">
              <a:lnSpc>
                <a:spcPct val="100000"/>
              </a:lnSpc>
              <a:buFont typeface="Wingdings" panose="05000000000000000000" pitchFamily="2" charset="2"/>
              <a:buChar char="n"/>
            </a:pPr>
            <a:r>
              <a:rPr lang="en-US" altLang="zh-CN" dirty="0">
                <a:solidFill>
                  <a:schemeClr val="bg2">
                    <a:lumMod val="10000"/>
                  </a:schemeClr>
                </a:solidFill>
              </a:rPr>
              <a:t>1971</a:t>
            </a:r>
            <a:r>
              <a:rPr lang="zh-CN" altLang="en-US" dirty="0">
                <a:solidFill>
                  <a:schemeClr val="bg2">
                    <a:lumMod val="10000"/>
                  </a:schemeClr>
                </a:solidFill>
              </a:rPr>
              <a:t>年，英特尔公司发布了世界上第一个微处理器芯片</a:t>
            </a:r>
            <a:r>
              <a:rPr lang="en-US" altLang="zh-CN" dirty="0">
                <a:solidFill>
                  <a:schemeClr val="bg2">
                    <a:lumMod val="10000"/>
                  </a:schemeClr>
                </a:solidFill>
              </a:rPr>
              <a:t>4004</a:t>
            </a:r>
          </a:p>
          <a:p>
            <a:pPr lvl="1">
              <a:lnSpc>
                <a:spcPct val="100000"/>
              </a:lnSpc>
              <a:buClr>
                <a:srgbClr val="3859CD"/>
              </a:buClr>
              <a:buFont typeface="Wingdings" panose="05000000000000000000" pitchFamily="2" charset="2"/>
              <a:buChar char="n"/>
            </a:pPr>
            <a:r>
              <a:rPr lang="zh-CN" altLang="en-US" dirty="0" smtClean="0">
                <a:solidFill>
                  <a:schemeClr val="bg2">
                    <a:lumMod val="10000"/>
                  </a:schemeClr>
                </a:solidFill>
              </a:rPr>
              <a:t>新一代计算机</a:t>
            </a:r>
            <a:endParaRPr lang="en-US" altLang="zh-CN" dirty="0" smtClean="0">
              <a:solidFill>
                <a:schemeClr val="bg2">
                  <a:lumMod val="10000"/>
                </a:schemeClr>
              </a:solidFill>
            </a:endParaRPr>
          </a:p>
        </p:txBody>
      </p:sp>
      <p:sp>
        <p:nvSpPr>
          <p:cNvPr id="7" name="平行四边形 6"/>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数字电路与</a:t>
            </a:r>
            <a:r>
              <a:rPr lang="zh-CN" altLang="en-US" dirty="0" smtClean="0">
                <a:effectLst>
                  <a:outerShdw blurRad="38100" dist="38100" dir="2700000" algn="tl">
                    <a:srgbClr val="000000">
                      <a:alpha val="43137"/>
                    </a:srgbClr>
                  </a:outerShdw>
                </a:effectLst>
              </a:rPr>
              <a:t>计算机</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8683508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40</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
        <p:nvSpPr>
          <p:cNvPr id="7" name="文本框 52"/>
          <p:cNvSpPr txBox="1"/>
          <p:nvPr/>
        </p:nvSpPr>
        <p:spPr>
          <a:xfrm>
            <a:off x="565360" y="1079858"/>
            <a:ext cx="10582836" cy="5170646"/>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1.</a:t>
            </a:r>
            <a:r>
              <a:rPr lang="zh-CN" altLang="en-US" sz="2800" b="1" dirty="0" smtClean="0">
                <a:solidFill>
                  <a:srgbClr val="FF0000"/>
                </a:solidFill>
                <a:latin typeface="微软雅黑" panose="020B0503020204020204" pitchFamily="34" charset="-122"/>
                <a:ea typeface="微软雅黑" panose="020B0503020204020204" pitchFamily="34" charset="-122"/>
              </a:rPr>
              <a:t>二进制数</a:t>
            </a:r>
            <a:r>
              <a:rPr lang="zh-CN" altLang="en-US" sz="2800" b="1" dirty="0">
                <a:solidFill>
                  <a:srgbClr val="FF0000"/>
                </a:solidFill>
                <a:latin typeface="微软雅黑" panose="020B0503020204020204" pitchFamily="34" charset="-122"/>
                <a:ea typeface="微软雅黑" panose="020B0503020204020204" pitchFamily="34" charset="-122"/>
              </a:rPr>
              <a:t>转换成</a:t>
            </a:r>
            <a:r>
              <a:rPr lang="zh-CN" altLang="en-US" sz="2800" b="1" dirty="0" smtClean="0">
                <a:solidFill>
                  <a:srgbClr val="FF0000"/>
                </a:solidFill>
                <a:latin typeface="微软雅黑" panose="020B0503020204020204" pitchFamily="34" charset="-122"/>
                <a:ea typeface="微软雅黑" panose="020B0503020204020204" pitchFamily="34" charset="-122"/>
              </a:rPr>
              <a:t>十进制数</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转换方法</a:t>
            </a:r>
            <a:r>
              <a:rPr lang="zh-CN" altLang="en-US" sz="2400" b="1" dirty="0" smtClean="0">
                <a:latin typeface="微软雅黑" panose="020B0503020204020204" pitchFamily="34" charset="-122"/>
                <a:ea typeface="微软雅黑" panose="020B0503020204020204" pitchFamily="34" charset="-122"/>
              </a:rPr>
              <a:t>：</a:t>
            </a:r>
            <a:r>
              <a:rPr lang="zh-CN" altLang="en-US" sz="2400" b="1" dirty="0" smtClean="0">
                <a:solidFill>
                  <a:srgbClr val="00CC00"/>
                </a:solidFill>
                <a:latin typeface="微软雅黑" panose="020B0503020204020204" pitchFamily="34" charset="-122"/>
                <a:ea typeface="微软雅黑" panose="020B0503020204020204" pitchFamily="34" charset="-122"/>
              </a:rPr>
              <a:t>加权求和</a:t>
            </a:r>
            <a:endParaRPr lang="en-US" altLang="zh-CN" sz="2400" b="1" dirty="0" smtClean="0">
              <a:solidFill>
                <a:srgbClr val="00CC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任何</a:t>
            </a:r>
            <a:r>
              <a:rPr lang="zh-CN" altLang="en-US" sz="2400" b="1" dirty="0">
                <a:latin typeface="微软雅黑" panose="020B0503020204020204" pitchFamily="34" charset="-122"/>
                <a:ea typeface="微软雅黑" panose="020B0503020204020204" pitchFamily="34" charset="-122"/>
              </a:rPr>
              <a:t>进制数转换成十进制数，都只需加权求和。</a:t>
            </a:r>
          </a:p>
          <a:p>
            <a:pPr marL="800100" lvl="1"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二进制</a:t>
            </a:r>
            <a:r>
              <a:rPr lang="zh-CN" altLang="en-US" sz="2400" b="1" dirty="0">
                <a:latin typeface="微软雅黑" panose="020B0503020204020204" pitchFamily="34" charset="-122"/>
                <a:ea typeface="微软雅黑" panose="020B0503020204020204" pitchFamily="34" charset="-122"/>
              </a:rPr>
              <a:t>、十进制、八进制或十六进制数字串的</a:t>
            </a:r>
            <a:r>
              <a:rPr lang="zh-CN" altLang="en-US" sz="2400" b="1" dirty="0">
                <a:solidFill>
                  <a:srgbClr val="0000CC"/>
                </a:solidFill>
                <a:latin typeface="微软雅黑" panose="020B0503020204020204" pitchFamily="34" charset="-122"/>
                <a:ea typeface="微软雅黑" panose="020B0503020204020204" pitchFamily="34" charset="-122"/>
              </a:rPr>
              <a:t>区分表示</a:t>
            </a:r>
            <a:r>
              <a:rPr lang="zh-CN" altLang="en-US" sz="2400" b="1" dirty="0">
                <a:latin typeface="微软雅黑" panose="020B0503020204020204" pitchFamily="34" charset="-122"/>
                <a:ea typeface="微软雅黑" panose="020B0503020204020204" pitchFamily="34" charset="-122"/>
              </a:rPr>
              <a:t>：</a:t>
            </a: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下标</a:t>
            </a:r>
            <a:r>
              <a:rPr lang="zh-CN" altLang="en-US" sz="2000" b="1" dirty="0">
                <a:latin typeface="微软雅黑" panose="020B0503020204020204" pitchFamily="34" charset="-122"/>
                <a:ea typeface="微软雅黑" panose="020B0503020204020204" pitchFamily="34" charset="-122"/>
              </a:rPr>
              <a:t>法：将数字串用括弧括起来，括弧外边右下角标以数制的基数</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a:t>
            </a: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后缀法</a:t>
            </a:r>
            <a:r>
              <a:rPr lang="zh-CN" altLang="en-US" sz="2000" b="1" dirty="0">
                <a:latin typeface="微软雅黑" panose="020B0503020204020204" pitchFamily="34" charset="-122"/>
                <a:ea typeface="微软雅黑" panose="020B0503020204020204" pitchFamily="34" charset="-122"/>
              </a:rPr>
              <a:t>：可以直接在数字串后面缀以大写或</a:t>
            </a:r>
            <a:r>
              <a:rPr lang="zh-CN" altLang="en-US" sz="2000" b="1" dirty="0" smtClean="0">
                <a:latin typeface="微软雅黑" panose="020B0503020204020204" pitchFamily="34" charset="-122"/>
                <a:ea typeface="微软雅黑" panose="020B0503020204020204" pitchFamily="34" charset="-122"/>
              </a:rPr>
              <a:t>小写的特定字母：</a:t>
            </a:r>
            <a:endParaRPr lang="en-US" altLang="zh-CN" sz="2000" b="1" dirty="0" smtClean="0">
              <a:latin typeface="微软雅黑" panose="020B0503020204020204" pitchFamily="34" charset="-122"/>
              <a:ea typeface="微软雅黑" panose="020B0503020204020204" pitchFamily="34" charset="-122"/>
            </a:endParaRPr>
          </a:p>
          <a:p>
            <a:pPr marL="1714500" lvl="3"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B”</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二进制（</a:t>
            </a:r>
            <a:r>
              <a:rPr lang="en-US" altLang="zh-CN" sz="2000" b="1" dirty="0">
                <a:latin typeface="微软雅黑" panose="020B0503020204020204" pitchFamily="34" charset="-122"/>
                <a:ea typeface="微软雅黑" panose="020B0503020204020204" pitchFamily="34" charset="-122"/>
              </a:rPr>
              <a:t>Binary</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714500" lvl="3"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D”</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十进制（</a:t>
            </a:r>
            <a:r>
              <a:rPr lang="en-US" altLang="zh-CN" sz="2000" b="1" dirty="0">
                <a:latin typeface="微软雅黑" panose="020B0503020204020204" pitchFamily="34" charset="-122"/>
                <a:ea typeface="微软雅黑" panose="020B0503020204020204" pitchFamily="34" charset="-122"/>
              </a:rPr>
              <a:t>Decimal</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714500" lvl="3"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Q”</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八进制（</a:t>
            </a:r>
            <a:r>
              <a:rPr lang="en-US" altLang="zh-CN" sz="2000" b="1" dirty="0">
                <a:latin typeface="微软雅黑" panose="020B0503020204020204" pitchFamily="34" charset="-122"/>
                <a:ea typeface="微软雅黑" panose="020B0503020204020204" pitchFamily="34" charset="-122"/>
              </a:rPr>
              <a:t>Octal</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1714500" lvl="3"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H”</a:t>
            </a:r>
            <a:r>
              <a:rPr lang="zh-CN" altLang="en-US" sz="2000" b="1" dirty="0" smtClean="0">
                <a:latin typeface="微软雅黑" panose="020B0503020204020204" pitchFamily="34" charset="-122"/>
                <a:ea typeface="微软雅黑" panose="020B0503020204020204" pitchFamily="34" charset="-122"/>
              </a:rPr>
              <a:t>：十六进制</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Hexdecimal</a:t>
            </a:r>
            <a:r>
              <a:rPr lang="zh-CN" altLang="en-US" sz="20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513417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41</a:t>
            </a:fld>
            <a:endParaRPr lang="zh-CN" altLang="en-US"/>
          </a:p>
        </p:txBody>
      </p:sp>
      <p:sp>
        <p:nvSpPr>
          <p:cNvPr id="53" name="文本框 52"/>
          <p:cNvSpPr txBox="1"/>
          <p:nvPr/>
        </p:nvSpPr>
        <p:spPr>
          <a:xfrm>
            <a:off x="565360" y="1079858"/>
            <a:ext cx="10582836" cy="4062651"/>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latin typeface="微软雅黑" panose="020B0503020204020204" pitchFamily="34" charset="-122"/>
                <a:ea typeface="微软雅黑" panose="020B0503020204020204" pitchFamily="34" charset="-122"/>
              </a:rPr>
              <a:t>二进制数转换成十进制数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表示举例：</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二进制数据</a:t>
            </a:r>
            <a:r>
              <a:rPr lang="en-US" altLang="zh-CN" sz="2400" b="1" dirty="0" smtClean="0">
                <a:latin typeface="微软雅黑" panose="020B0503020204020204" pitchFamily="34" charset="-122"/>
                <a:ea typeface="微软雅黑" panose="020B0503020204020204" pitchFamily="34" charset="-122"/>
              </a:rPr>
              <a:t>1011</a:t>
            </a:r>
            <a:r>
              <a:rPr lang="zh-CN" altLang="en-US" sz="2400" b="1" dirty="0" smtClean="0">
                <a:latin typeface="微软雅黑" panose="020B0503020204020204" pitchFamily="34" charset="-122"/>
                <a:ea typeface="微软雅黑" panose="020B0503020204020204" pitchFamily="34" charset="-122"/>
              </a:rPr>
              <a:t>的表示方法：（</a:t>
            </a:r>
            <a:r>
              <a:rPr lang="en-US" altLang="zh-CN" sz="2400" b="1" dirty="0">
                <a:latin typeface="微软雅黑" panose="020B0503020204020204" pitchFamily="34" charset="-122"/>
                <a:ea typeface="微软雅黑" panose="020B0503020204020204" pitchFamily="34" charset="-122"/>
              </a:rPr>
              <a:t>1011</a:t>
            </a:r>
            <a:r>
              <a:rPr lang="zh-CN" altLang="en-US" sz="2400" b="1" dirty="0" smtClean="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1011B</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1011b</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十进制数据</a:t>
            </a:r>
            <a:r>
              <a:rPr lang="en-US" altLang="zh-CN" sz="2400" b="1" dirty="0" smtClean="0">
                <a:latin typeface="微软雅黑" panose="020B0503020204020204" pitchFamily="34" charset="-122"/>
                <a:ea typeface="微软雅黑" panose="020B0503020204020204" pitchFamily="34" charset="-122"/>
              </a:rPr>
              <a:t>123.45</a:t>
            </a:r>
            <a:r>
              <a:rPr lang="zh-CN" altLang="en-US" sz="2400" b="1" dirty="0">
                <a:latin typeface="微软雅黑" panose="020B0503020204020204" pitchFamily="34" charset="-122"/>
                <a:ea typeface="微软雅黑" panose="020B0503020204020204" pitchFamily="34" charset="-122"/>
              </a:rPr>
              <a:t>的表示方法： （</a:t>
            </a:r>
            <a:r>
              <a:rPr lang="en-US" altLang="zh-CN" sz="2400" b="1" dirty="0">
                <a:latin typeface="微软雅黑" panose="020B0503020204020204" pitchFamily="34" charset="-122"/>
                <a:ea typeface="微软雅黑" panose="020B0503020204020204" pitchFamily="34" charset="-122"/>
              </a:rPr>
              <a:t>123.45</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123.45D</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123.45d</a:t>
            </a:r>
            <a:r>
              <a:rPr lang="zh-CN" altLang="en-US" sz="2400" b="1" dirty="0" smtClean="0">
                <a:latin typeface="微软雅黑" panose="020B0503020204020204" pitchFamily="34" charset="-122"/>
                <a:ea typeface="微软雅黑" panose="020B0503020204020204" pitchFamily="34" charset="-122"/>
              </a:rPr>
              <a:t>，或者</a:t>
            </a:r>
            <a:r>
              <a:rPr lang="zh-CN" altLang="en-US" sz="2400" b="1" dirty="0">
                <a:latin typeface="微软雅黑" panose="020B0503020204020204" pitchFamily="34" charset="-122"/>
                <a:ea typeface="微软雅黑" panose="020B0503020204020204" pitchFamily="34" charset="-122"/>
              </a:rPr>
              <a:t>直接用</a:t>
            </a:r>
            <a:r>
              <a:rPr lang="en-US" altLang="zh-CN" sz="2400" b="1" dirty="0">
                <a:latin typeface="微软雅黑" panose="020B0503020204020204" pitchFamily="34" charset="-122"/>
                <a:ea typeface="微软雅黑" panose="020B0503020204020204" pitchFamily="34" charset="-122"/>
              </a:rPr>
              <a:t>123.45</a:t>
            </a:r>
            <a:r>
              <a:rPr lang="zh-CN" altLang="en-US" sz="2400" b="1" dirty="0">
                <a:latin typeface="微软雅黑" panose="020B0503020204020204" pitchFamily="34" charset="-122"/>
                <a:ea typeface="微软雅黑" panose="020B0503020204020204" pitchFamily="34" charset="-122"/>
              </a:rPr>
              <a:t>来表示。</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不同</a:t>
            </a:r>
            <a:r>
              <a:rPr lang="zh-CN" altLang="en-US" sz="2400" b="1" dirty="0">
                <a:latin typeface="微软雅黑" panose="020B0503020204020204" pitchFamily="34" charset="-122"/>
                <a:ea typeface="微软雅黑" panose="020B0503020204020204" pitchFamily="34" charset="-122"/>
              </a:rPr>
              <a:t>进制数可在同一表达式中</a:t>
            </a:r>
            <a:r>
              <a:rPr lang="zh-CN" altLang="en-US" sz="2400" b="1" dirty="0" smtClean="0">
                <a:latin typeface="微软雅黑" panose="020B0503020204020204" pitchFamily="34" charset="-122"/>
                <a:ea typeface="微软雅黑" panose="020B0503020204020204" pitchFamily="34" charset="-122"/>
              </a:rPr>
              <a:t>出现；</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例如表达式：  </a:t>
            </a:r>
            <a:r>
              <a:rPr lang="en-US" altLang="zh-CN" sz="2400" b="1" dirty="0" smtClean="0">
                <a:solidFill>
                  <a:srgbClr val="00CC00"/>
                </a:solidFill>
                <a:latin typeface="微软雅黑" panose="020B0503020204020204" pitchFamily="34" charset="-122"/>
                <a:ea typeface="微软雅黑" panose="020B0503020204020204" pitchFamily="34" charset="-122"/>
              </a:rPr>
              <a:t>2B.DH=43.8125D=53.64Q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正确的</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8695386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42</a:t>
            </a:fld>
            <a:endParaRPr lang="zh-CN" altLang="en-US"/>
          </a:p>
        </p:txBody>
      </p:sp>
      <p:sp>
        <p:nvSpPr>
          <p:cNvPr id="53" name="文本框 52"/>
          <p:cNvSpPr txBox="1"/>
          <p:nvPr/>
        </p:nvSpPr>
        <p:spPr>
          <a:xfrm>
            <a:off x="565360" y="1079858"/>
            <a:ext cx="10582836" cy="4616648"/>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latin typeface="微软雅黑" panose="020B0503020204020204" pitchFamily="34" charset="-122"/>
                <a:ea typeface="微软雅黑" panose="020B0503020204020204" pitchFamily="34" charset="-122"/>
              </a:rPr>
              <a:t>二进制数转换成</a:t>
            </a:r>
            <a:r>
              <a:rPr lang="zh-CN" altLang="en-US" sz="2800" b="1" dirty="0" smtClean="0">
                <a:solidFill>
                  <a:srgbClr val="FF0000"/>
                </a:solidFill>
                <a:latin typeface="微软雅黑" panose="020B0503020204020204" pitchFamily="34" charset="-122"/>
                <a:ea typeface="微软雅黑" panose="020B0503020204020204" pitchFamily="34" charset="-122"/>
              </a:rPr>
              <a:t>十进制数</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在</a:t>
            </a:r>
            <a:r>
              <a:rPr lang="zh-CN" altLang="en-US" sz="2400" b="1" dirty="0">
                <a:solidFill>
                  <a:srgbClr val="0000CC"/>
                </a:solidFill>
                <a:latin typeface="微软雅黑" panose="020B0503020204020204" pitchFamily="34" charset="-122"/>
                <a:ea typeface="微软雅黑" panose="020B0503020204020204" pitchFamily="34" charset="-122"/>
              </a:rPr>
              <a:t>不同的计算机编程语言中，进位计数制的表达方式也不同（与编译器有关）</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譬如：十六进制</a:t>
            </a:r>
            <a:r>
              <a:rPr lang="zh-CN" altLang="en-US" sz="2400" b="1" dirty="0">
                <a:latin typeface="微软雅黑" panose="020B0503020204020204" pitchFamily="34" charset="-122"/>
                <a:ea typeface="微软雅黑" panose="020B0503020204020204" pitchFamily="34" charset="-122"/>
              </a:rPr>
              <a:t>数</a:t>
            </a:r>
            <a:r>
              <a:rPr lang="en-US" altLang="zh-CN" sz="2400" b="1" dirty="0" smtClean="0">
                <a:latin typeface="微软雅黑" panose="020B0503020204020204" pitchFamily="34" charset="-122"/>
                <a:ea typeface="微软雅黑" panose="020B0503020204020204" pitchFamily="34" charset="-122"/>
              </a:rPr>
              <a:t>2A8CH</a:t>
            </a:r>
          </a:p>
          <a:p>
            <a:pPr marL="1257300" lvl="2"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C</a:t>
            </a:r>
            <a:r>
              <a:rPr lang="zh-CN" altLang="en-US" sz="2400" b="1" dirty="0" smtClean="0">
                <a:latin typeface="微软雅黑" panose="020B0503020204020204" pitchFamily="34" charset="-122"/>
                <a:ea typeface="微软雅黑" panose="020B0503020204020204" pitchFamily="34" charset="-122"/>
              </a:rPr>
              <a:t>语言：</a:t>
            </a:r>
            <a:r>
              <a:rPr lang="en-US" altLang="zh-CN" sz="2400" b="1" dirty="0" smtClean="0">
                <a:solidFill>
                  <a:srgbClr val="FF0000"/>
                </a:solidFill>
                <a:latin typeface="微软雅黑" panose="020B0503020204020204" pitchFamily="34" charset="-122"/>
                <a:ea typeface="微软雅黑" panose="020B0503020204020204" pitchFamily="34" charset="-122"/>
              </a:rPr>
              <a:t>0x2A8C</a:t>
            </a:r>
          </a:p>
          <a:p>
            <a:pPr marL="1257300" lvl="2" indent="-342900">
              <a:lnSpc>
                <a:spcPct val="150000"/>
              </a:lnSpc>
              <a:buClr>
                <a:srgbClr val="235EB8"/>
              </a:buClr>
              <a:buSzPct val="85000"/>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Pascal</a:t>
            </a:r>
            <a:r>
              <a:rPr lang="zh-CN" altLang="en-US" sz="2400" b="1" dirty="0" smtClean="0">
                <a:latin typeface="微软雅黑" panose="020B0503020204020204" pitchFamily="34" charset="-122"/>
                <a:ea typeface="微软雅黑" panose="020B0503020204020204" pitchFamily="34" charset="-122"/>
              </a:rPr>
              <a:t>语言：</a:t>
            </a:r>
            <a:r>
              <a:rPr lang="en-US" altLang="zh-CN" sz="2400" b="1" dirty="0" smtClean="0">
                <a:solidFill>
                  <a:srgbClr val="FF0000"/>
                </a:solidFill>
                <a:latin typeface="微软雅黑" panose="020B0503020204020204" pitchFamily="34" charset="-122"/>
                <a:ea typeface="微软雅黑" panose="020B0503020204020204" pitchFamily="34" charset="-122"/>
              </a:rPr>
              <a:t>$2A8C</a:t>
            </a:r>
          </a:p>
          <a:p>
            <a:pPr marL="1257300" lvl="2" indent="-342900">
              <a:lnSpc>
                <a:spcPct val="150000"/>
              </a:lnSpc>
              <a:buClr>
                <a:srgbClr val="235EB8"/>
              </a:buClr>
              <a:buSzPct val="85000"/>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Verilog </a:t>
            </a:r>
            <a:r>
              <a:rPr lang="en-US" altLang="zh-CN" sz="2400" b="1" dirty="0" smtClean="0">
                <a:latin typeface="微软雅黑" panose="020B0503020204020204" pitchFamily="34" charset="-122"/>
                <a:ea typeface="微软雅黑" panose="020B0503020204020204" pitchFamily="34" charset="-122"/>
              </a:rPr>
              <a:t>HDL</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14ꞌh2A8C</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ꞌ”</a:t>
            </a:r>
            <a:r>
              <a:rPr lang="zh-CN" altLang="en-US" sz="2400" b="1" dirty="0">
                <a:latin typeface="微软雅黑" panose="020B0503020204020204" pitchFamily="34" charset="-122"/>
                <a:ea typeface="微软雅黑" panose="020B0503020204020204" pitchFamily="34" charset="-122"/>
              </a:rPr>
              <a:t>前的</a:t>
            </a:r>
            <a:r>
              <a:rPr lang="en-US" altLang="zh-CN" sz="2400" b="1" dirty="0" smtClean="0">
                <a:latin typeface="微软雅黑" panose="020B0503020204020204" pitchFamily="34" charset="-122"/>
                <a:ea typeface="微软雅黑" panose="020B0503020204020204" pitchFamily="34" charset="-122"/>
              </a:rPr>
              <a:t>14</a:t>
            </a:r>
            <a:r>
              <a:rPr lang="zh-CN" altLang="en-US" sz="2400" b="1" dirty="0" smtClean="0">
                <a:latin typeface="微软雅黑" panose="020B0503020204020204" pitchFamily="34" charset="-122"/>
                <a:ea typeface="微软雅黑" panose="020B0503020204020204" pitchFamily="34" charset="-122"/>
              </a:rPr>
              <a:t>表示</a:t>
            </a:r>
            <a:r>
              <a:rPr lang="en-US" altLang="zh-CN" sz="2400" b="1" dirty="0" smtClean="0">
                <a:latin typeface="微软雅黑" panose="020B0503020204020204" pitchFamily="34" charset="-122"/>
                <a:ea typeface="微软雅黑" panose="020B0503020204020204" pitchFamily="34" charset="-122"/>
              </a:rPr>
              <a:t>14</a:t>
            </a:r>
            <a:r>
              <a:rPr lang="zh-CN" altLang="en-US" sz="2400" b="1" dirty="0" smtClean="0">
                <a:latin typeface="微软雅黑" panose="020B0503020204020204" pitchFamily="34" charset="-122"/>
                <a:ea typeface="微软雅黑" panose="020B0503020204020204" pitchFamily="34" charset="-122"/>
              </a:rPr>
              <a:t>位</a:t>
            </a:r>
            <a:r>
              <a:rPr lang="zh-CN" altLang="en-US" sz="2400" b="1" dirty="0">
                <a:latin typeface="微软雅黑" panose="020B0503020204020204" pitchFamily="34" charset="-122"/>
                <a:ea typeface="微软雅黑" panose="020B0503020204020204" pitchFamily="34" charset="-122"/>
              </a:rPr>
              <a:t>二进制，</a:t>
            </a:r>
            <a:r>
              <a:rPr lang="en-US" altLang="zh-CN" sz="2400" b="1" dirty="0">
                <a:latin typeface="微软雅黑" panose="020B0503020204020204" pitchFamily="34" charset="-122"/>
                <a:ea typeface="微软雅黑" panose="020B0503020204020204" pitchFamily="34" charset="-122"/>
              </a:rPr>
              <a:t>h</a:t>
            </a:r>
            <a:r>
              <a:rPr lang="zh-CN" altLang="en-US" sz="2400" b="1" dirty="0">
                <a:latin typeface="微软雅黑" panose="020B0503020204020204" pitchFamily="34" charset="-122"/>
                <a:ea typeface="微软雅黑" panose="020B0503020204020204" pitchFamily="34" charset="-122"/>
              </a:rPr>
              <a:t>表示它之后是</a:t>
            </a:r>
            <a:r>
              <a:rPr lang="en-US" altLang="zh-CN" sz="2400" b="1" dirty="0">
                <a:latin typeface="微软雅黑" panose="020B0503020204020204" pitchFamily="34" charset="-122"/>
                <a:ea typeface="微软雅黑" panose="020B0503020204020204" pitchFamily="34" charset="-122"/>
              </a:rPr>
              <a:t>16</a:t>
            </a:r>
            <a:r>
              <a:rPr lang="zh-CN" altLang="en-US" sz="2400" b="1" dirty="0">
                <a:latin typeface="微软雅黑" panose="020B0503020204020204" pitchFamily="34" charset="-122"/>
                <a:ea typeface="微软雅黑" panose="020B0503020204020204" pitchFamily="34" charset="-122"/>
              </a:rPr>
              <a:t>进制的数串</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204569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43</a:t>
            </a:fld>
            <a:endParaRPr lang="zh-CN" altLang="en-US"/>
          </a:p>
        </p:txBody>
      </p:sp>
      <p:sp>
        <p:nvSpPr>
          <p:cNvPr id="53" name="文本框 52"/>
          <p:cNvSpPr txBox="1"/>
          <p:nvPr/>
        </p:nvSpPr>
        <p:spPr>
          <a:xfrm>
            <a:off x="565359" y="1079858"/>
            <a:ext cx="10727952" cy="5262979"/>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rPr>
              <a:t>1.</a:t>
            </a:r>
            <a:r>
              <a:rPr lang="zh-CN" altLang="en-US" sz="2800" b="1" dirty="0">
                <a:solidFill>
                  <a:srgbClr val="FF0000"/>
                </a:solidFill>
                <a:latin typeface="微软雅黑" panose="020B0503020204020204" pitchFamily="34" charset="-122"/>
                <a:ea typeface="微软雅黑" panose="020B0503020204020204" pitchFamily="34" charset="-122"/>
              </a:rPr>
              <a:t>二进制数转换成十进制数</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将</a:t>
            </a:r>
            <a:r>
              <a:rPr lang="zh-CN" altLang="en-US" sz="2400" b="1" dirty="0">
                <a:latin typeface="微软雅黑" panose="020B0503020204020204" pitchFamily="34" charset="-122"/>
                <a:ea typeface="微软雅黑" panose="020B0503020204020204" pitchFamily="34" charset="-122"/>
              </a:rPr>
              <a:t>下列各数转化为十进制数。</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解</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lvl="1">
              <a:lnSpc>
                <a:spcPct val="150000"/>
              </a:lnSpc>
              <a:buClr>
                <a:srgbClr val="235EB8"/>
              </a:buClr>
              <a:buSzPct val="85000"/>
            </a:pPr>
            <a:r>
              <a:rPr lang="zh-CN" altLang="en-US"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5AC.E6</a:t>
            </a:r>
            <a:r>
              <a:rPr lang="zh-CN" altLang="en-US" sz="2000" b="1" dirty="0">
                <a:latin typeface="微软雅黑" panose="020B0503020204020204" pitchFamily="34" charset="-122"/>
                <a:ea typeface="微软雅黑" panose="020B0503020204020204" pitchFamily="34" charset="-122"/>
              </a:rPr>
              <a:t>）</a:t>
            </a:r>
            <a:r>
              <a:rPr lang="en-US" altLang="zh-CN" sz="2000" b="1" baseline="-25000"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5×16</a:t>
            </a:r>
            <a:r>
              <a:rPr lang="en-US" altLang="zh-CN" sz="2000" b="1" baseline="30000"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10×16</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12×16</a:t>
            </a:r>
            <a:r>
              <a:rPr lang="en-US" altLang="zh-CN" sz="2000" b="1" baseline="30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14×16</a:t>
            </a:r>
            <a:r>
              <a:rPr lang="zh-CN" altLang="en-US" sz="2000" b="1" baseline="30000" dirty="0">
                <a:latin typeface="微软雅黑" panose="020B0503020204020204" pitchFamily="34" charset="-122"/>
                <a:ea typeface="微软雅黑" panose="020B0503020204020204" pitchFamily="34" charset="-122"/>
              </a:rPr>
              <a:t>－</a:t>
            </a:r>
            <a:r>
              <a:rPr lang="en-US" altLang="zh-CN" sz="2000" b="1" baseline="30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6×16</a:t>
            </a:r>
            <a:r>
              <a:rPr lang="zh-CN" altLang="en-US" sz="2000" b="1" baseline="30000" dirty="0">
                <a:latin typeface="微软雅黑" panose="020B0503020204020204" pitchFamily="34" charset="-122"/>
                <a:ea typeface="微软雅黑" panose="020B0503020204020204" pitchFamily="34" charset="-122"/>
              </a:rPr>
              <a:t>－</a:t>
            </a:r>
            <a:r>
              <a:rPr lang="en-US" altLang="zh-CN" sz="2000" b="1" baseline="30000" dirty="0">
                <a:latin typeface="微软雅黑" panose="020B0503020204020204" pitchFamily="34" charset="-122"/>
                <a:ea typeface="微软雅黑" panose="020B0503020204020204" pitchFamily="34" charset="-122"/>
              </a:rPr>
              <a:t>2 </a:t>
            </a:r>
            <a:endParaRPr lang="en-US" altLang="zh-CN" sz="2000" b="1" baseline="30000" dirty="0" smtClean="0">
              <a:latin typeface="微软雅黑" panose="020B0503020204020204" pitchFamily="34" charset="-122"/>
              <a:ea typeface="微软雅黑" panose="020B0503020204020204" pitchFamily="34" charset="-122"/>
            </a:endParaRPr>
          </a:p>
          <a:p>
            <a:pPr lvl="1">
              <a:lnSpc>
                <a:spcPct val="150000"/>
              </a:lnSpc>
              <a:buClr>
                <a:srgbClr val="235EB8"/>
              </a:buClr>
              <a:buSzPct val="85000"/>
            </a:pPr>
            <a:r>
              <a:rPr lang="en-US" altLang="zh-CN" sz="2000" b="1" baseline="30000" dirty="0">
                <a:latin typeface="微软雅黑" panose="020B0503020204020204" pitchFamily="34" charset="-122"/>
                <a:ea typeface="微软雅黑" panose="020B0503020204020204" pitchFamily="34" charset="-122"/>
              </a:rPr>
              <a:t> </a:t>
            </a:r>
            <a:r>
              <a:rPr lang="en-US" altLang="zh-CN" sz="2000" b="1" baseline="30000"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1452.8984375</a:t>
            </a:r>
            <a:r>
              <a:rPr lang="zh-CN" altLang="en-US" sz="2000" b="1" dirty="0">
                <a:latin typeface="微软雅黑" panose="020B0503020204020204" pitchFamily="34" charset="-122"/>
                <a:ea typeface="微软雅黑" panose="020B0503020204020204" pitchFamily="34" charset="-122"/>
              </a:rPr>
              <a:t>）</a:t>
            </a:r>
            <a:r>
              <a:rPr lang="en-US" altLang="zh-CN" sz="2000" b="1" baseline="-25000" dirty="0">
                <a:latin typeface="微软雅黑" panose="020B0503020204020204" pitchFamily="34" charset="-122"/>
                <a:ea typeface="微软雅黑" panose="020B0503020204020204" pitchFamily="34" charset="-122"/>
              </a:rPr>
              <a:t>10</a:t>
            </a:r>
          </a:p>
          <a:p>
            <a:pPr lvl="1">
              <a:lnSpc>
                <a:spcPct val="150000"/>
              </a:lnSpc>
              <a:buClr>
                <a:srgbClr val="235EB8"/>
              </a:buClr>
              <a:buSzPct val="85000"/>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123.67</a:t>
            </a:r>
            <a:r>
              <a:rPr lang="zh-CN" altLang="en-US" sz="2000" b="1" dirty="0">
                <a:latin typeface="微软雅黑" panose="020B0503020204020204" pitchFamily="34" charset="-122"/>
                <a:ea typeface="微软雅黑" panose="020B0503020204020204" pitchFamily="34" charset="-122"/>
              </a:rPr>
              <a:t>）</a:t>
            </a:r>
            <a:r>
              <a:rPr lang="en-US" altLang="zh-CN" sz="2000" b="1" baseline="-25000"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1×8</a:t>
            </a:r>
            <a:r>
              <a:rPr lang="en-US" altLang="zh-CN" sz="2000" b="1" baseline="30000"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2×8</a:t>
            </a:r>
            <a:r>
              <a:rPr lang="en-US" altLang="zh-CN" sz="2000" b="1" baseline="30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3×8</a:t>
            </a:r>
            <a:r>
              <a:rPr lang="en-US" altLang="zh-CN" sz="2000" b="1" baseline="30000"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6×8</a:t>
            </a:r>
            <a:r>
              <a:rPr lang="en-US" altLang="zh-CN" sz="2000" b="1" baseline="30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7×8</a:t>
            </a:r>
            <a:r>
              <a:rPr lang="en-US" altLang="zh-CN" sz="2000" b="1" baseline="30000" dirty="0" smtClean="0">
                <a:latin typeface="微软雅黑" panose="020B0503020204020204" pitchFamily="34" charset="-122"/>
                <a:ea typeface="微软雅黑" panose="020B0503020204020204" pitchFamily="34" charset="-122"/>
              </a:rPr>
              <a:t>-2</a:t>
            </a:r>
          </a:p>
          <a:p>
            <a:pPr lvl="1">
              <a:lnSpc>
                <a:spcPct val="150000"/>
              </a:lnSpc>
              <a:buClr>
                <a:srgbClr val="235EB8"/>
              </a:buClr>
              <a:buSzPct val="85000"/>
            </a:pPr>
            <a:r>
              <a:rPr lang="en-US" altLang="zh-CN" sz="2000" b="1" baseline="30000" dirty="0">
                <a:latin typeface="微软雅黑" panose="020B0503020204020204" pitchFamily="34" charset="-122"/>
                <a:ea typeface="微软雅黑" panose="020B0503020204020204" pitchFamily="34" charset="-122"/>
              </a:rPr>
              <a:t> </a:t>
            </a:r>
            <a:r>
              <a:rPr lang="en-US" altLang="zh-CN" sz="2000" b="1" baseline="30000"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83.859375</a:t>
            </a:r>
            <a:r>
              <a:rPr lang="zh-CN" altLang="en-US" sz="2000" b="1" dirty="0">
                <a:latin typeface="微软雅黑" panose="020B0503020204020204" pitchFamily="34" charset="-122"/>
                <a:ea typeface="微软雅黑" panose="020B0503020204020204" pitchFamily="34" charset="-122"/>
              </a:rPr>
              <a:t>）</a:t>
            </a:r>
            <a:r>
              <a:rPr lang="en-US" altLang="zh-CN" sz="2000" b="1" baseline="-25000" dirty="0">
                <a:latin typeface="微软雅黑" panose="020B0503020204020204" pitchFamily="34" charset="-122"/>
                <a:ea typeface="微软雅黑" panose="020B0503020204020204" pitchFamily="34" charset="-122"/>
              </a:rPr>
              <a:t>10</a:t>
            </a:r>
          </a:p>
          <a:p>
            <a:pPr lvl="1">
              <a:lnSpc>
                <a:spcPct val="150000"/>
              </a:lnSpc>
              <a:buClr>
                <a:srgbClr val="235EB8"/>
              </a:buClr>
              <a:buSzPct val="85000"/>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11011.011</a:t>
            </a:r>
            <a:r>
              <a:rPr lang="zh-CN" altLang="en-US" sz="2000" b="1" dirty="0">
                <a:latin typeface="微软雅黑" panose="020B0503020204020204" pitchFamily="34" charset="-122"/>
                <a:ea typeface="微软雅黑" panose="020B0503020204020204" pitchFamily="34" charset="-122"/>
              </a:rPr>
              <a:t>）</a:t>
            </a:r>
            <a:r>
              <a:rPr lang="en-US" altLang="zh-CN" sz="2000" b="1" baseline="-25000"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1×2</a:t>
            </a:r>
            <a:r>
              <a:rPr lang="en-US" altLang="zh-CN" sz="2000" b="1" baseline="30000"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1×2</a:t>
            </a:r>
            <a:r>
              <a:rPr lang="en-US" altLang="zh-CN" sz="2000" b="1" baseline="30000"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0×2</a:t>
            </a:r>
            <a:r>
              <a:rPr lang="en-US" altLang="zh-CN" sz="2000" b="1" baseline="30000"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1×2</a:t>
            </a:r>
            <a:r>
              <a:rPr lang="en-US" altLang="zh-CN" sz="2000" b="1" baseline="30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1×2</a:t>
            </a:r>
            <a:r>
              <a:rPr lang="en-US" altLang="zh-CN" sz="2000" b="1" baseline="30000"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0×2</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1×2</a:t>
            </a:r>
            <a:r>
              <a:rPr lang="en-US" altLang="zh-CN" sz="2000" b="1" baseline="30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1×2</a:t>
            </a:r>
            <a:r>
              <a:rPr lang="en-US" altLang="zh-CN" sz="2000" b="1" baseline="30000" dirty="0">
                <a:latin typeface="微软雅黑" panose="020B0503020204020204" pitchFamily="34" charset="-122"/>
                <a:ea typeface="微软雅黑" panose="020B0503020204020204" pitchFamily="34" charset="-122"/>
              </a:rPr>
              <a:t>-3</a:t>
            </a:r>
          </a:p>
          <a:p>
            <a:pPr lvl="1">
              <a:lnSpc>
                <a:spcPct val="150000"/>
              </a:lnSpc>
              <a:buClr>
                <a:srgbClr val="235EB8"/>
              </a:buClr>
              <a:buSzPct val="85000"/>
            </a:pPr>
            <a:r>
              <a:rPr lang="zh-CN" altLang="en-US"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27.375</a:t>
            </a:r>
            <a:r>
              <a:rPr lang="zh-CN" altLang="en-US" sz="2000" b="1" dirty="0">
                <a:latin typeface="微软雅黑" panose="020B0503020204020204" pitchFamily="34" charset="-122"/>
                <a:ea typeface="微软雅黑" panose="020B0503020204020204" pitchFamily="34" charset="-122"/>
              </a:rPr>
              <a:t>）</a:t>
            </a:r>
            <a:r>
              <a:rPr lang="en-US" altLang="zh-CN" sz="2000" b="1" baseline="-25000" dirty="0">
                <a:latin typeface="微软雅黑" panose="020B0503020204020204" pitchFamily="34" charset="-122"/>
                <a:ea typeface="微软雅黑" panose="020B0503020204020204" pitchFamily="34" charset="-122"/>
              </a:rPr>
              <a:t>10</a:t>
            </a:r>
          </a:p>
          <a:p>
            <a:pPr lvl="1">
              <a:lnSpc>
                <a:spcPct val="150000"/>
              </a:lnSpc>
              <a:buClr>
                <a:srgbClr val="235EB8"/>
              </a:buClr>
              <a:buSzPct val="85000"/>
            </a:pP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12594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anim calcmode="lin" valueType="num">
                                      <p:cBhvr additive="base">
                                        <p:cTn id="7"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
                                            <p:txEl>
                                              <p:pRg st="3" end="3"/>
                                            </p:txEl>
                                          </p:spTgt>
                                        </p:tgtEl>
                                        <p:attrNameLst>
                                          <p:attrName>style.visibility</p:attrName>
                                        </p:attrNameLst>
                                      </p:cBhvr>
                                      <p:to>
                                        <p:strVal val="visible"/>
                                      </p:to>
                                    </p:set>
                                    <p:anim calcmode="lin" valueType="num">
                                      <p:cBhvr additive="base">
                                        <p:cTn id="13"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
                                            <p:txEl>
                                              <p:pRg st="4" end="4"/>
                                            </p:txEl>
                                          </p:spTgt>
                                        </p:tgtEl>
                                        <p:attrNameLst>
                                          <p:attrName>style.visibility</p:attrName>
                                        </p:attrNameLst>
                                      </p:cBhvr>
                                      <p:to>
                                        <p:strVal val="visible"/>
                                      </p:to>
                                    </p:set>
                                    <p:anim calcmode="lin" valueType="num">
                                      <p:cBhvr additive="base">
                                        <p:cTn id="19"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xEl>
                                              <p:pRg st="5" end="5"/>
                                            </p:txEl>
                                          </p:spTgt>
                                        </p:tgtEl>
                                        <p:attrNameLst>
                                          <p:attrName>style.visibility</p:attrName>
                                        </p:attrNameLst>
                                      </p:cBhvr>
                                      <p:to>
                                        <p:strVal val="visible"/>
                                      </p:to>
                                    </p:set>
                                    <p:anim calcmode="lin" valueType="num">
                                      <p:cBhvr additive="base">
                                        <p:cTn id="25" dur="500" fill="hold"/>
                                        <p:tgtEl>
                                          <p:spTgt spid="5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
                                            <p:txEl>
                                              <p:pRg st="6" end="6"/>
                                            </p:txEl>
                                          </p:spTgt>
                                        </p:tgtEl>
                                        <p:attrNameLst>
                                          <p:attrName>style.visibility</p:attrName>
                                        </p:attrNameLst>
                                      </p:cBhvr>
                                      <p:to>
                                        <p:strVal val="visible"/>
                                      </p:to>
                                    </p:set>
                                    <p:anim calcmode="lin" valueType="num">
                                      <p:cBhvr additive="base">
                                        <p:cTn id="31" dur="500" fill="hold"/>
                                        <p:tgtEl>
                                          <p:spTgt spid="5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
                                            <p:txEl>
                                              <p:pRg st="7" end="7"/>
                                            </p:txEl>
                                          </p:spTgt>
                                        </p:tgtEl>
                                        <p:attrNameLst>
                                          <p:attrName>style.visibility</p:attrName>
                                        </p:attrNameLst>
                                      </p:cBhvr>
                                      <p:to>
                                        <p:strVal val="visible"/>
                                      </p:to>
                                    </p:set>
                                    <p:anim calcmode="lin" valueType="num">
                                      <p:cBhvr additive="base">
                                        <p:cTn id="37"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3">
                                            <p:txEl>
                                              <p:pRg st="8" end="8"/>
                                            </p:txEl>
                                          </p:spTgt>
                                        </p:tgtEl>
                                        <p:attrNameLst>
                                          <p:attrName>style.visibility</p:attrName>
                                        </p:attrNameLst>
                                      </p:cBhvr>
                                      <p:to>
                                        <p:strVal val="visible"/>
                                      </p:to>
                                    </p:set>
                                    <p:anim calcmode="lin" valueType="num">
                                      <p:cBhvr additive="base">
                                        <p:cTn id="43" dur="500" fill="hold"/>
                                        <p:tgtEl>
                                          <p:spTgt spid="5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44</a:t>
            </a:fld>
            <a:endParaRPr lang="zh-CN" altLang="en-US"/>
          </a:p>
        </p:txBody>
      </p:sp>
      <p:sp>
        <p:nvSpPr>
          <p:cNvPr id="53" name="文本框 52"/>
          <p:cNvSpPr txBox="1"/>
          <p:nvPr/>
        </p:nvSpPr>
        <p:spPr>
          <a:xfrm>
            <a:off x="565360" y="1079858"/>
            <a:ext cx="10582836" cy="5355312"/>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十</a:t>
            </a:r>
            <a:r>
              <a:rPr lang="zh-CN" altLang="en-US" sz="2800" b="1" dirty="0" smtClean="0">
                <a:solidFill>
                  <a:srgbClr val="FF0000"/>
                </a:solidFill>
                <a:latin typeface="微软雅黑" panose="020B0503020204020204" pitchFamily="34" charset="-122"/>
                <a:ea typeface="微软雅黑" panose="020B0503020204020204" pitchFamily="34" charset="-122"/>
              </a:rPr>
              <a:t>进制数转换成二进制数</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整数</a:t>
            </a:r>
            <a:r>
              <a:rPr lang="zh-CN" altLang="en-US" sz="2400" b="1" dirty="0">
                <a:latin typeface="微软雅黑" panose="020B0503020204020204" pitchFamily="34" charset="-122"/>
                <a:ea typeface="微软雅黑" panose="020B0503020204020204" pitchFamily="34" charset="-122"/>
              </a:rPr>
              <a:t>部分和小数</a:t>
            </a:r>
            <a:r>
              <a:rPr lang="zh-CN" altLang="en-US" sz="2400" b="1" dirty="0" smtClean="0">
                <a:latin typeface="微软雅黑" panose="020B0503020204020204" pitchFamily="34" charset="-122"/>
                <a:ea typeface="微软雅黑" panose="020B0503020204020204" pitchFamily="34" charset="-122"/>
              </a:rPr>
              <a:t>部分</a:t>
            </a:r>
            <a:r>
              <a:rPr lang="zh-CN" altLang="en-US" sz="2400" b="1" dirty="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分别</a:t>
            </a:r>
            <a:r>
              <a:rPr lang="zh-CN" altLang="en-US" sz="2400" b="1" dirty="0">
                <a:latin typeface="微软雅黑" panose="020B0503020204020204" pitchFamily="34" charset="-122"/>
                <a:ea typeface="微软雅黑" panose="020B0503020204020204" pitchFamily="34" charset="-122"/>
              </a:rPr>
              <a:t>进行转换处理，得出结果后再合并。</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十进制</a:t>
            </a:r>
            <a:r>
              <a:rPr lang="zh-CN" altLang="en-US" sz="2400" b="1" dirty="0" smtClean="0">
                <a:solidFill>
                  <a:srgbClr val="FF0000"/>
                </a:solidFill>
                <a:latin typeface="微软雅黑" panose="020B0503020204020204" pitchFamily="34" charset="-122"/>
                <a:ea typeface="微软雅黑" panose="020B0503020204020204" pitchFamily="34" charset="-122"/>
              </a:rPr>
              <a:t>整数→二进制数</a:t>
            </a:r>
            <a:r>
              <a:rPr lang="zh-CN" altLang="en-US" sz="2400" b="1" dirty="0">
                <a:latin typeface="微软雅黑" panose="020B0503020204020204" pitchFamily="34" charset="-122"/>
                <a:ea typeface="微软雅黑" panose="020B0503020204020204" pitchFamily="34" charset="-122"/>
              </a:rPr>
              <a:t>的方法是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solidFill>
                  <a:srgbClr val="00CC00"/>
                </a:solidFill>
                <a:latin typeface="微软雅黑" panose="020B0503020204020204" pitchFamily="34" charset="-122"/>
                <a:ea typeface="微软雅黑" panose="020B0503020204020204" pitchFamily="34" charset="-122"/>
              </a:rPr>
              <a:t>除</a:t>
            </a:r>
            <a:r>
              <a:rPr lang="zh-CN" altLang="en-US" sz="2000" b="1" dirty="0">
                <a:solidFill>
                  <a:srgbClr val="00CC00"/>
                </a:solidFill>
                <a:latin typeface="微软雅黑" panose="020B0503020204020204" pitchFamily="34" charset="-122"/>
                <a:ea typeface="微软雅黑" panose="020B0503020204020204" pitchFamily="34" charset="-122"/>
              </a:rPr>
              <a:t>以</a:t>
            </a:r>
            <a:r>
              <a:rPr lang="en-US" altLang="zh-CN" sz="2000" b="1" dirty="0">
                <a:solidFill>
                  <a:srgbClr val="00CC00"/>
                </a:solidFill>
                <a:latin typeface="微软雅黑" panose="020B0503020204020204" pitchFamily="34" charset="-122"/>
                <a:ea typeface="微软雅黑" panose="020B0503020204020204" pitchFamily="34" charset="-122"/>
              </a:rPr>
              <a:t>2</a:t>
            </a:r>
            <a:r>
              <a:rPr lang="zh-CN" altLang="en-US" sz="2000" b="1" dirty="0">
                <a:solidFill>
                  <a:srgbClr val="00CC00"/>
                </a:solidFill>
                <a:latin typeface="微软雅黑" panose="020B0503020204020204" pitchFamily="34" charset="-122"/>
                <a:ea typeface="微软雅黑" panose="020B0503020204020204" pitchFamily="34" charset="-122"/>
              </a:rPr>
              <a:t>取余数，先得整数低位</a:t>
            </a:r>
            <a:r>
              <a:rPr lang="zh-CN" altLang="en-US" sz="2000" b="1" dirty="0" smtClean="0">
                <a:solidFill>
                  <a:srgbClr val="00CC00"/>
                </a:solidFill>
                <a:latin typeface="微软雅黑" panose="020B0503020204020204" pitchFamily="34" charset="-122"/>
                <a:ea typeface="微软雅黑" panose="020B0503020204020204" pitchFamily="34" charset="-122"/>
              </a:rPr>
              <a:t>。</a:t>
            </a:r>
            <a:endParaRPr lang="en-US" altLang="zh-CN" sz="2000" b="1" dirty="0" smtClean="0">
              <a:solidFill>
                <a:srgbClr val="00CC00"/>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除</a:t>
            </a:r>
            <a:r>
              <a:rPr lang="zh-CN" altLang="en-US" sz="2000" b="1" dirty="0">
                <a:latin typeface="微软雅黑" panose="020B0503020204020204" pitchFamily="34" charset="-122"/>
                <a:ea typeface="微软雅黑" panose="020B0503020204020204" pitchFamily="34" charset="-122"/>
              </a:rPr>
              <a:t>以</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取余数后，继续对商做除法，直至商为</a:t>
            </a:r>
            <a:r>
              <a:rPr lang="en-US" altLang="zh-CN" sz="2000" b="1" dirty="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十进制</a:t>
            </a:r>
            <a:r>
              <a:rPr lang="zh-CN" altLang="en-US" sz="2400" b="1" dirty="0" smtClean="0">
                <a:solidFill>
                  <a:srgbClr val="FF0000"/>
                </a:solidFill>
                <a:latin typeface="微软雅黑" panose="020B0503020204020204" pitchFamily="34" charset="-122"/>
                <a:ea typeface="微软雅黑" panose="020B0503020204020204" pitchFamily="34" charset="-122"/>
              </a:rPr>
              <a:t>小数→二进制数</a:t>
            </a:r>
            <a:r>
              <a:rPr lang="zh-CN" altLang="en-US" sz="2400" b="1" dirty="0">
                <a:latin typeface="微软雅黑" panose="020B0503020204020204" pitchFamily="34" charset="-122"/>
                <a:ea typeface="微软雅黑" panose="020B0503020204020204" pitchFamily="34" charset="-122"/>
              </a:rPr>
              <a:t>的方法是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solidFill>
                  <a:srgbClr val="00CC00"/>
                </a:solidFill>
                <a:latin typeface="微软雅黑" panose="020B0503020204020204" pitchFamily="34" charset="-122"/>
                <a:ea typeface="微软雅黑" panose="020B0503020204020204" pitchFamily="34" charset="-122"/>
              </a:rPr>
              <a:t>乘</a:t>
            </a:r>
            <a:r>
              <a:rPr lang="zh-CN" altLang="en-US" sz="2000" b="1" dirty="0">
                <a:solidFill>
                  <a:srgbClr val="00CC00"/>
                </a:solidFill>
                <a:latin typeface="微软雅黑" panose="020B0503020204020204" pitchFamily="34" charset="-122"/>
                <a:ea typeface="微软雅黑" panose="020B0503020204020204" pitchFamily="34" charset="-122"/>
              </a:rPr>
              <a:t>以</a:t>
            </a:r>
            <a:r>
              <a:rPr lang="en-US" altLang="zh-CN" sz="2000" b="1" dirty="0">
                <a:solidFill>
                  <a:srgbClr val="00CC00"/>
                </a:solidFill>
                <a:latin typeface="微软雅黑" panose="020B0503020204020204" pitchFamily="34" charset="-122"/>
                <a:ea typeface="微软雅黑" panose="020B0503020204020204" pitchFamily="34" charset="-122"/>
              </a:rPr>
              <a:t>2</a:t>
            </a:r>
            <a:r>
              <a:rPr lang="zh-CN" altLang="en-US" sz="2000" b="1" dirty="0">
                <a:solidFill>
                  <a:srgbClr val="00CC00"/>
                </a:solidFill>
                <a:latin typeface="微软雅黑" panose="020B0503020204020204" pitchFamily="34" charset="-122"/>
                <a:ea typeface="微软雅黑" panose="020B0503020204020204" pitchFamily="34" charset="-122"/>
              </a:rPr>
              <a:t>取整数，先得小数高位</a:t>
            </a:r>
            <a:r>
              <a:rPr lang="zh-CN" altLang="en-US" sz="2000" b="1" dirty="0" smtClean="0">
                <a:solidFill>
                  <a:srgbClr val="00CC00"/>
                </a:solidFill>
                <a:latin typeface="微软雅黑" panose="020B0503020204020204" pitchFamily="34" charset="-122"/>
                <a:ea typeface="微软雅黑" panose="020B0503020204020204" pitchFamily="34" charset="-122"/>
              </a:rPr>
              <a:t>。</a:t>
            </a:r>
            <a:endParaRPr lang="en-US" altLang="zh-CN" sz="2000" b="1" dirty="0" smtClean="0">
              <a:solidFill>
                <a:srgbClr val="00CC00"/>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乘</a:t>
            </a:r>
            <a:r>
              <a:rPr lang="zh-CN" altLang="en-US" sz="2000" b="1" dirty="0">
                <a:latin typeface="微软雅黑" panose="020B0503020204020204" pitchFamily="34" charset="-122"/>
                <a:ea typeface="微软雅黑" panose="020B0503020204020204" pitchFamily="34" charset="-122"/>
              </a:rPr>
              <a:t>以</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取整数后，继续对小数做乘法，直至积为</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或小数位数已满足精度要求。</a:t>
            </a:r>
          </a:p>
          <a:p>
            <a:pPr marL="800100" lvl="1"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solidFill>
                  <a:srgbClr val="0000CC"/>
                </a:solidFill>
                <a:latin typeface="微软雅黑" panose="020B0503020204020204" pitchFamily="34" charset="-122"/>
                <a:ea typeface="微软雅黑" panose="020B0503020204020204" pitchFamily="34" charset="-122"/>
              </a:rPr>
              <a:t>并不是</a:t>
            </a:r>
            <a:r>
              <a:rPr lang="zh-CN" altLang="en-US" sz="2400" b="1" dirty="0">
                <a:latin typeface="微软雅黑" panose="020B0503020204020204" pitchFamily="34" charset="-122"/>
                <a:ea typeface="微软雅黑" panose="020B0503020204020204" pitchFamily="34" charset="-122"/>
              </a:rPr>
              <a:t>所有的</a:t>
            </a:r>
            <a:r>
              <a:rPr lang="zh-CN" altLang="en-US" sz="2400" b="1" dirty="0">
                <a:solidFill>
                  <a:srgbClr val="0000CC"/>
                </a:solidFill>
                <a:latin typeface="微软雅黑" panose="020B0503020204020204" pitchFamily="34" charset="-122"/>
                <a:ea typeface="微软雅黑" panose="020B0503020204020204" pitchFamily="34" charset="-122"/>
              </a:rPr>
              <a:t>十进制小数</a:t>
            </a:r>
            <a:r>
              <a:rPr lang="zh-CN" altLang="en-US" sz="2400" b="1" dirty="0">
                <a:latin typeface="微软雅黑" panose="020B0503020204020204" pitchFamily="34" charset="-122"/>
                <a:ea typeface="微软雅黑" panose="020B0503020204020204" pitchFamily="34" charset="-122"/>
              </a:rPr>
              <a:t>都可以完全</a:t>
            </a:r>
            <a:r>
              <a:rPr lang="zh-CN" altLang="en-US" sz="2400" b="1" dirty="0">
                <a:solidFill>
                  <a:srgbClr val="0000CC"/>
                </a:solidFill>
                <a:latin typeface="微软雅黑" panose="020B0503020204020204" pitchFamily="34" charset="-122"/>
                <a:ea typeface="微软雅黑" panose="020B0503020204020204" pitchFamily="34" charset="-122"/>
              </a:rPr>
              <a:t>等价地转化为二进制数</a:t>
            </a:r>
            <a:r>
              <a:rPr lang="zh-CN" altLang="en-US" sz="2400" b="1" dirty="0">
                <a:latin typeface="微软雅黑" panose="020B0503020204020204" pitchFamily="34" charset="-122"/>
                <a:ea typeface="微软雅黑" panose="020B0503020204020204" pitchFamily="34" charset="-122"/>
              </a:rPr>
              <a:t>，即有可能乘积不能够为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，此时必须</a:t>
            </a:r>
            <a:r>
              <a:rPr lang="zh-CN" altLang="en-US" sz="2400" b="1" dirty="0">
                <a:solidFill>
                  <a:srgbClr val="0000CC"/>
                </a:solidFill>
                <a:latin typeface="微软雅黑" panose="020B0503020204020204" pitchFamily="34" charset="-122"/>
                <a:ea typeface="微软雅黑" panose="020B0503020204020204" pitchFamily="34" charset="-122"/>
              </a:rPr>
              <a:t>使用精度来控制</a:t>
            </a:r>
            <a:r>
              <a:rPr lang="zh-CN" altLang="en-US" sz="2400" b="1" dirty="0">
                <a:latin typeface="微软雅黑" panose="020B0503020204020204" pitchFamily="34" charset="-122"/>
                <a:ea typeface="微软雅黑" panose="020B0503020204020204" pitchFamily="34" charset="-122"/>
              </a:rPr>
              <a:t>转换结束</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800354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45</a:t>
            </a:fld>
            <a:endParaRPr lang="zh-CN" altLang="en-US"/>
          </a:p>
        </p:txBody>
      </p:sp>
      <p:sp>
        <p:nvSpPr>
          <p:cNvPr id="53" name="文本框 52"/>
          <p:cNvSpPr txBox="1"/>
          <p:nvPr/>
        </p:nvSpPr>
        <p:spPr>
          <a:xfrm>
            <a:off x="594857" y="1089690"/>
            <a:ext cx="10582836" cy="1292662"/>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十</a:t>
            </a:r>
            <a:r>
              <a:rPr lang="zh-CN" altLang="en-US" sz="2800" b="1" dirty="0" smtClean="0">
                <a:solidFill>
                  <a:srgbClr val="FF0000"/>
                </a:solidFill>
                <a:latin typeface="微软雅黑" panose="020B0503020204020204" pitchFamily="34" charset="-122"/>
                <a:ea typeface="微软雅黑" panose="020B0503020204020204" pitchFamily="34" charset="-122"/>
              </a:rPr>
              <a:t>进制数转换成二进制数</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lvl="1">
              <a:lnSpc>
                <a:spcPct val="150000"/>
              </a:lnSpc>
              <a:buClr>
                <a:srgbClr val="235EB8"/>
              </a:buClr>
              <a:buSzPct val="85000"/>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1.2</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将</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114.35</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转化为二进制数，要求精度大于</a:t>
            </a:r>
            <a:r>
              <a:rPr lang="en-US" altLang="zh-CN" sz="2400" b="1" dirty="0">
                <a:latin typeface="微软雅黑" panose="020B0503020204020204" pitchFamily="34" charset="-122"/>
                <a:ea typeface="微软雅黑" panose="020B0503020204020204" pitchFamily="34" charset="-122"/>
              </a:rPr>
              <a:t>10%</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67063124"/>
              </p:ext>
            </p:extLst>
          </p:nvPr>
        </p:nvGraphicFramePr>
        <p:xfrm>
          <a:off x="500589" y="2936349"/>
          <a:ext cx="4137072" cy="3363206"/>
        </p:xfrm>
        <a:graphic>
          <a:graphicData uri="http://schemas.openxmlformats.org/presentationml/2006/ole">
            <mc:AlternateContent xmlns:mc="http://schemas.openxmlformats.org/markup-compatibility/2006">
              <mc:Choice xmlns:v="urn:schemas-microsoft-com:vml" Requires="v">
                <p:oleObj spid="_x0000_s12615" name="Visio" r:id="rId4" imgW="1787740" imgH="1458540" progId="Visio.Drawing.11">
                  <p:embed/>
                </p:oleObj>
              </mc:Choice>
              <mc:Fallback>
                <p:oleObj name="Visio" r:id="rId4" imgW="1787740" imgH="145854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589" y="2936349"/>
                        <a:ext cx="4137072" cy="3363206"/>
                      </a:xfrm>
                      <a:prstGeom prst="rect">
                        <a:avLst/>
                      </a:prstGeom>
                      <a:solidFill>
                        <a:schemeClr val="tx2">
                          <a:lumMod val="20000"/>
                          <a:lumOff val="80000"/>
                        </a:schemeClr>
                      </a:solidFill>
                    </p:spPr>
                  </p:pic>
                </p:oleObj>
              </mc:Fallback>
            </mc:AlternateContent>
          </a:graphicData>
        </a:graphic>
      </p:graphicFrame>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510447221"/>
              </p:ext>
            </p:extLst>
          </p:nvPr>
        </p:nvGraphicFramePr>
        <p:xfrm>
          <a:off x="7689804" y="3021190"/>
          <a:ext cx="4178541" cy="3482667"/>
        </p:xfrm>
        <a:graphic>
          <a:graphicData uri="http://schemas.openxmlformats.org/presentationml/2006/ole">
            <mc:AlternateContent xmlns:mc="http://schemas.openxmlformats.org/markup-compatibility/2006">
              <mc:Choice xmlns:v="urn:schemas-microsoft-com:vml" Requires="v">
                <p:oleObj spid="_x0000_s12616" name="Visio" r:id="rId6" imgW="2008168" imgH="1672920" progId="Visio.Drawing.11">
                  <p:embed/>
                </p:oleObj>
              </mc:Choice>
              <mc:Fallback>
                <p:oleObj name="Visio" r:id="rId6" imgW="2008168" imgH="167292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9804" y="3021190"/>
                        <a:ext cx="4178541" cy="3482667"/>
                      </a:xfrm>
                      <a:prstGeom prst="rect">
                        <a:avLst/>
                      </a:prstGeom>
                      <a:solidFill>
                        <a:schemeClr val="tx2">
                          <a:lumMod val="20000"/>
                          <a:lumOff val="80000"/>
                        </a:schemeClr>
                      </a:solidFill>
                    </p:spPr>
                  </p:pic>
                </p:oleObj>
              </mc:Fallback>
            </mc:AlternateContent>
          </a:graphicData>
        </a:graphic>
      </p:graphicFrame>
      <p:sp>
        <p:nvSpPr>
          <p:cNvPr id="12" name="平行四边形 11"/>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
        <p:nvSpPr>
          <p:cNvPr id="8" name="矩形 7"/>
          <p:cNvSpPr/>
          <p:nvPr/>
        </p:nvSpPr>
        <p:spPr>
          <a:xfrm>
            <a:off x="4826521" y="3417116"/>
            <a:ext cx="2771483" cy="1477328"/>
          </a:xfrm>
          <a:prstGeom prst="rect">
            <a:avLst/>
          </a:prstGeom>
        </p:spPr>
        <p:txBody>
          <a:bodyPr wrap="square">
            <a:spAutoFit/>
          </a:bodyPr>
          <a:lstStyle/>
          <a:p>
            <a:pPr defTabSz="540000">
              <a:lnSpc>
                <a:spcPct val="150000"/>
              </a:lnSpc>
            </a:pPr>
            <a:r>
              <a:rPr lang="en-US" altLang="zh-CN" sz="2000" b="1" dirty="0">
                <a:latin typeface="微软雅黑" panose="020B0503020204020204" pitchFamily="34" charset="-122"/>
                <a:ea typeface="微软雅黑" panose="020B0503020204020204" pitchFamily="34" charset="-122"/>
              </a:rPr>
              <a:t>1/16 &lt; 1/10 =</a:t>
            </a:r>
            <a:r>
              <a:rPr lang="en-US" altLang="zh-CN" sz="2000" b="1" dirty="0" smtClean="0">
                <a:latin typeface="微软雅黑" panose="020B0503020204020204" pitchFamily="34" charset="-122"/>
                <a:ea typeface="微软雅黑" panose="020B0503020204020204" pitchFamily="34" charset="-122"/>
              </a:rPr>
              <a:t>10%</a:t>
            </a:r>
          </a:p>
          <a:p>
            <a:pPr defTabSz="540000">
              <a:lnSpc>
                <a:spcPct val="150000"/>
              </a:lnSpc>
            </a:pPr>
            <a:r>
              <a:rPr lang="en-US" altLang="zh-CN" sz="2000" b="1" dirty="0" smtClean="0">
                <a:latin typeface="微软雅黑" panose="020B0503020204020204" pitchFamily="34" charset="-122"/>
                <a:ea typeface="微软雅黑" panose="020B0503020204020204" pitchFamily="34" charset="-122"/>
              </a:rPr>
              <a:t>16=2</a:t>
            </a:r>
            <a:r>
              <a:rPr lang="en-US" altLang="zh-CN" sz="2000" b="1" baseline="30000" dirty="0" smtClean="0">
                <a:solidFill>
                  <a:srgbClr val="FF0000"/>
                </a:solidFill>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，取</a:t>
            </a:r>
            <a:r>
              <a:rPr lang="en-US" altLang="zh-CN" sz="2000" b="1" dirty="0">
                <a:solidFill>
                  <a:srgbClr val="FF0000"/>
                </a:solidFill>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位</a:t>
            </a:r>
            <a:r>
              <a:rPr lang="zh-CN" altLang="en-US" sz="2000" b="1" dirty="0" smtClean="0">
                <a:latin typeface="微软雅黑" panose="020B0503020204020204" pitchFamily="34" charset="-122"/>
                <a:ea typeface="微软雅黑" panose="020B0503020204020204" pitchFamily="34" charset="-122"/>
              </a:rPr>
              <a:t>小数即可满足精度</a:t>
            </a:r>
            <a:r>
              <a:rPr lang="zh-CN" altLang="en-US" sz="2000" b="1" dirty="0">
                <a:latin typeface="微软雅黑" panose="020B0503020204020204" pitchFamily="34" charset="-122"/>
                <a:ea typeface="微软雅黑" panose="020B0503020204020204" pitchFamily="34" charset="-122"/>
              </a:rPr>
              <a:t>要求</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387467" y="2505330"/>
            <a:ext cx="4580454" cy="400110"/>
          </a:xfrm>
          <a:prstGeom prst="rect">
            <a:avLst/>
          </a:prstGeom>
          <a:solidFill>
            <a:srgbClr val="FFFFCC"/>
          </a:solidFill>
        </p:spPr>
        <p:txBody>
          <a:bodyPr wrap="square">
            <a:spAutoFit/>
          </a:bodyPr>
          <a:lstStyle/>
          <a:p>
            <a:r>
              <a:rPr lang="zh-CN" altLang="en-US" sz="2000" b="1" dirty="0">
                <a:solidFill>
                  <a:srgbClr val="0000CC"/>
                </a:solidFill>
                <a:latin typeface="微软雅黑" panose="020B0503020204020204" pitchFamily="34" charset="-122"/>
                <a:ea typeface="微软雅黑" panose="020B0503020204020204" pitchFamily="34" charset="-122"/>
              </a:rPr>
              <a:t>除</a:t>
            </a:r>
            <a:r>
              <a:rPr lang="en-US" altLang="zh-CN" sz="2000" b="1" dirty="0">
                <a:solidFill>
                  <a:srgbClr val="0000CC"/>
                </a:solidFill>
                <a:latin typeface="微软雅黑" panose="020B0503020204020204" pitchFamily="34" charset="-122"/>
                <a:ea typeface="微软雅黑" panose="020B0503020204020204" pitchFamily="34" charset="-122"/>
              </a:rPr>
              <a:t>2</a:t>
            </a:r>
            <a:r>
              <a:rPr lang="zh-CN" altLang="en-US" sz="2000" b="1" dirty="0">
                <a:solidFill>
                  <a:srgbClr val="0000CC"/>
                </a:solidFill>
                <a:latin typeface="微软雅黑" panose="020B0503020204020204" pitchFamily="34" charset="-122"/>
                <a:ea typeface="微软雅黑" panose="020B0503020204020204" pitchFamily="34" charset="-122"/>
              </a:rPr>
              <a:t>取</a:t>
            </a:r>
            <a:r>
              <a:rPr lang="zh-CN" altLang="en-US" sz="2000" b="1" dirty="0" smtClean="0">
                <a:solidFill>
                  <a:srgbClr val="0000CC"/>
                </a:solidFill>
                <a:latin typeface="微软雅黑" panose="020B0503020204020204" pitchFamily="34" charset="-122"/>
                <a:ea typeface="微软雅黑" panose="020B0503020204020204" pitchFamily="34" charset="-122"/>
              </a:rPr>
              <a:t>余（</a:t>
            </a:r>
            <a:r>
              <a:rPr lang="en-US" altLang="zh-CN" sz="2000" b="1" dirty="0">
                <a:solidFill>
                  <a:srgbClr val="0000CC"/>
                </a:solidFill>
                <a:latin typeface="微软雅黑" panose="020B0503020204020204" pitchFamily="34" charset="-122"/>
                <a:ea typeface="微软雅黑" panose="020B0503020204020204" pitchFamily="34" charset="-122"/>
              </a:rPr>
              <a:t>114</a:t>
            </a:r>
            <a:r>
              <a:rPr lang="zh-CN" altLang="en-US" sz="2000" b="1" dirty="0">
                <a:solidFill>
                  <a:srgbClr val="0000CC"/>
                </a:solidFill>
                <a:latin typeface="微软雅黑" panose="020B0503020204020204" pitchFamily="34" charset="-122"/>
                <a:ea typeface="微软雅黑" panose="020B0503020204020204" pitchFamily="34" charset="-122"/>
              </a:rPr>
              <a:t>）</a:t>
            </a:r>
            <a:r>
              <a:rPr lang="en-US" altLang="zh-CN" sz="2000" b="1" baseline="-25000" dirty="0">
                <a:solidFill>
                  <a:srgbClr val="0000CC"/>
                </a:solidFill>
                <a:latin typeface="微软雅黑" panose="020B0503020204020204" pitchFamily="34" charset="-122"/>
                <a:ea typeface="微软雅黑" panose="020B0503020204020204" pitchFamily="34" charset="-122"/>
              </a:rPr>
              <a:t>10  </a:t>
            </a:r>
            <a:r>
              <a:rPr lang="en-US" altLang="zh-CN" sz="2000" b="1" dirty="0">
                <a:solidFill>
                  <a:srgbClr val="0000CC"/>
                </a:solidFill>
                <a:latin typeface="微软雅黑" panose="020B0503020204020204" pitchFamily="34" charset="-122"/>
                <a:ea typeface="微软雅黑" panose="020B0503020204020204" pitchFamily="34" charset="-122"/>
              </a:rPr>
              <a:t>= </a:t>
            </a:r>
            <a:r>
              <a:rPr lang="zh-CN" altLang="en-US" sz="2000" b="1" dirty="0">
                <a:solidFill>
                  <a:srgbClr val="0000CC"/>
                </a:solidFill>
                <a:latin typeface="微软雅黑" panose="020B0503020204020204" pitchFamily="34" charset="-122"/>
                <a:ea typeface="微软雅黑" panose="020B0503020204020204" pitchFamily="34" charset="-122"/>
              </a:rPr>
              <a:t>（</a:t>
            </a:r>
            <a:r>
              <a:rPr lang="en-US" altLang="zh-CN" sz="2000" b="1" dirty="0">
                <a:solidFill>
                  <a:srgbClr val="0000CC"/>
                </a:solidFill>
                <a:latin typeface="微软雅黑" panose="020B0503020204020204" pitchFamily="34" charset="-122"/>
                <a:ea typeface="微软雅黑" panose="020B0503020204020204" pitchFamily="34" charset="-122"/>
              </a:rPr>
              <a:t>1110010</a:t>
            </a:r>
            <a:r>
              <a:rPr lang="zh-CN" altLang="en-US" sz="2000" b="1" dirty="0">
                <a:solidFill>
                  <a:srgbClr val="0000CC"/>
                </a:solidFill>
                <a:latin typeface="微软雅黑" panose="020B0503020204020204" pitchFamily="34" charset="-122"/>
                <a:ea typeface="微软雅黑" panose="020B0503020204020204" pitchFamily="34" charset="-122"/>
              </a:rPr>
              <a:t>）</a:t>
            </a:r>
            <a:r>
              <a:rPr lang="en-US" altLang="zh-CN" sz="2000" b="1" baseline="-25000" dirty="0">
                <a:solidFill>
                  <a:srgbClr val="0000CC"/>
                </a:solidFill>
                <a:latin typeface="微软雅黑" panose="020B0503020204020204" pitchFamily="34" charset="-122"/>
                <a:ea typeface="微软雅黑" panose="020B0503020204020204" pitchFamily="34" charset="-122"/>
              </a:rPr>
              <a:t>2 </a:t>
            </a:r>
            <a:endParaRPr lang="zh-CN" altLang="en-US" sz="1600" dirty="0">
              <a:solidFill>
                <a:srgbClr val="0000CC"/>
              </a:solidFill>
            </a:endParaRPr>
          </a:p>
        </p:txBody>
      </p:sp>
      <p:sp>
        <p:nvSpPr>
          <p:cNvPr id="11" name="矩形 10"/>
          <p:cNvSpPr/>
          <p:nvPr/>
        </p:nvSpPr>
        <p:spPr>
          <a:xfrm>
            <a:off x="7513163" y="2536239"/>
            <a:ext cx="4487159" cy="400110"/>
          </a:xfrm>
          <a:prstGeom prst="rect">
            <a:avLst/>
          </a:prstGeom>
          <a:solidFill>
            <a:srgbClr val="FFFFCC"/>
          </a:solidFill>
        </p:spPr>
        <p:txBody>
          <a:bodyPr wrap="square">
            <a:spAutoFit/>
          </a:bodyPr>
          <a:lstStyle/>
          <a:p>
            <a:r>
              <a:rPr lang="zh-CN" altLang="en-US" sz="2000" b="1" dirty="0" smtClean="0">
                <a:solidFill>
                  <a:srgbClr val="0000CC"/>
                </a:solidFill>
                <a:latin typeface="微软雅黑" panose="020B0503020204020204" pitchFamily="34" charset="-122"/>
                <a:ea typeface="微软雅黑" panose="020B0503020204020204" pitchFamily="34" charset="-122"/>
              </a:rPr>
              <a:t>乘</a:t>
            </a:r>
            <a:r>
              <a:rPr lang="en-US" altLang="zh-CN" sz="2000" b="1" dirty="0">
                <a:solidFill>
                  <a:srgbClr val="0000CC"/>
                </a:solidFill>
                <a:latin typeface="微软雅黑" panose="020B0503020204020204" pitchFamily="34" charset="-122"/>
                <a:ea typeface="微软雅黑" panose="020B0503020204020204" pitchFamily="34" charset="-122"/>
              </a:rPr>
              <a:t>2</a:t>
            </a:r>
            <a:r>
              <a:rPr lang="zh-CN" altLang="en-US" sz="2000" b="1" dirty="0">
                <a:solidFill>
                  <a:srgbClr val="0000CC"/>
                </a:solidFill>
                <a:latin typeface="微软雅黑" panose="020B0503020204020204" pitchFamily="34" charset="-122"/>
                <a:ea typeface="微软雅黑" panose="020B0503020204020204" pitchFamily="34" charset="-122"/>
              </a:rPr>
              <a:t>取</a:t>
            </a:r>
            <a:r>
              <a:rPr lang="zh-CN" altLang="en-US" sz="2000" b="1" dirty="0" smtClean="0">
                <a:solidFill>
                  <a:srgbClr val="0000CC"/>
                </a:solidFill>
                <a:latin typeface="微软雅黑" panose="020B0503020204020204" pitchFamily="34" charset="-122"/>
                <a:ea typeface="微软雅黑" panose="020B0503020204020204" pitchFamily="34" charset="-122"/>
              </a:rPr>
              <a:t>整  （</a:t>
            </a:r>
            <a:r>
              <a:rPr lang="en-US" altLang="zh-CN" sz="2000" b="1" dirty="0">
                <a:solidFill>
                  <a:srgbClr val="0000CC"/>
                </a:solidFill>
                <a:latin typeface="微软雅黑" panose="020B0503020204020204" pitchFamily="34" charset="-122"/>
                <a:ea typeface="微软雅黑" panose="020B0503020204020204" pitchFamily="34" charset="-122"/>
              </a:rPr>
              <a:t>0.35</a:t>
            </a:r>
            <a:r>
              <a:rPr lang="zh-CN" altLang="en-US" sz="2000" b="1" dirty="0">
                <a:solidFill>
                  <a:srgbClr val="0000CC"/>
                </a:solidFill>
                <a:latin typeface="微软雅黑" panose="020B0503020204020204" pitchFamily="34" charset="-122"/>
                <a:ea typeface="微软雅黑" panose="020B0503020204020204" pitchFamily="34" charset="-122"/>
              </a:rPr>
              <a:t>）</a:t>
            </a:r>
            <a:r>
              <a:rPr lang="en-US" altLang="zh-CN" sz="2000" b="1" baseline="-25000" dirty="0">
                <a:solidFill>
                  <a:srgbClr val="0000CC"/>
                </a:solidFill>
                <a:latin typeface="微软雅黑" panose="020B0503020204020204" pitchFamily="34" charset="-122"/>
                <a:ea typeface="微软雅黑" panose="020B0503020204020204" pitchFamily="34" charset="-122"/>
              </a:rPr>
              <a:t>10  </a:t>
            </a:r>
            <a:r>
              <a:rPr lang="en-US" altLang="zh-CN" sz="2000" b="1" dirty="0">
                <a:solidFill>
                  <a:srgbClr val="0000CC"/>
                </a:solidFill>
                <a:latin typeface="微软雅黑" panose="020B0503020204020204" pitchFamily="34" charset="-122"/>
                <a:ea typeface="微软雅黑" panose="020B0503020204020204" pitchFamily="34" charset="-122"/>
              </a:rPr>
              <a:t>= </a:t>
            </a:r>
            <a:r>
              <a:rPr lang="zh-CN" altLang="en-US" sz="2000" b="1" dirty="0">
                <a:solidFill>
                  <a:srgbClr val="0000CC"/>
                </a:solidFill>
                <a:latin typeface="微软雅黑" panose="020B0503020204020204" pitchFamily="34" charset="-122"/>
                <a:ea typeface="微软雅黑" panose="020B0503020204020204" pitchFamily="34" charset="-122"/>
              </a:rPr>
              <a:t>（</a:t>
            </a:r>
            <a:r>
              <a:rPr lang="en-US" altLang="zh-CN" sz="2000" b="1" dirty="0">
                <a:solidFill>
                  <a:srgbClr val="FF33CC"/>
                </a:solidFill>
                <a:latin typeface="微软雅黑" panose="020B0503020204020204" pitchFamily="34" charset="-122"/>
                <a:ea typeface="微软雅黑" panose="020B0503020204020204" pitchFamily="34" charset="-122"/>
              </a:rPr>
              <a:t>0.0101</a:t>
            </a:r>
            <a:r>
              <a:rPr lang="zh-CN" altLang="en-US" sz="2000" b="1" dirty="0">
                <a:solidFill>
                  <a:srgbClr val="0000CC"/>
                </a:solidFill>
                <a:latin typeface="微软雅黑" panose="020B0503020204020204" pitchFamily="34" charset="-122"/>
                <a:ea typeface="微软雅黑" panose="020B0503020204020204" pitchFamily="34" charset="-122"/>
              </a:rPr>
              <a:t>）</a:t>
            </a:r>
            <a:r>
              <a:rPr lang="en-US" altLang="zh-CN" sz="2000" b="1" baseline="-25000" dirty="0">
                <a:solidFill>
                  <a:srgbClr val="0000CC"/>
                </a:solidFill>
                <a:latin typeface="微软雅黑" panose="020B0503020204020204" pitchFamily="34" charset="-122"/>
                <a:ea typeface="微软雅黑" panose="020B0503020204020204" pitchFamily="34" charset="-122"/>
              </a:rPr>
              <a:t>2 </a:t>
            </a:r>
            <a:endParaRPr lang="zh-CN" altLang="en-US" sz="1600" dirty="0">
              <a:solidFill>
                <a:srgbClr val="0000CC"/>
              </a:solidFill>
            </a:endParaRPr>
          </a:p>
        </p:txBody>
      </p:sp>
      <p:sp>
        <p:nvSpPr>
          <p:cNvPr id="14" name="矩形 13"/>
          <p:cNvSpPr/>
          <p:nvPr/>
        </p:nvSpPr>
        <p:spPr>
          <a:xfrm>
            <a:off x="3677001" y="6101767"/>
            <a:ext cx="4837997" cy="553998"/>
          </a:xfrm>
          <a:prstGeom prst="rect">
            <a:avLst/>
          </a:prstGeom>
          <a:solidFill>
            <a:srgbClr val="FFFFCC"/>
          </a:solidFill>
        </p:spPr>
        <p:txBody>
          <a:bodyPr wrap="square">
            <a:spAutoFit/>
          </a:bodyPr>
          <a:lstStyle/>
          <a:p>
            <a:pPr lvl="0" defTabSz="540000">
              <a:lnSpc>
                <a:spcPct val="150000"/>
              </a:lnSpc>
            </a:pPr>
            <a:r>
              <a:rPr lang="zh-CN" altLang="en-US" sz="2000" b="1" dirty="0">
                <a:solidFill>
                  <a:srgbClr val="00CC00"/>
                </a:solidFill>
                <a:latin typeface="微软雅黑" panose="020B0503020204020204" pitchFamily="34" charset="-122"/>
                <a:ea typeface="微软雅黑" panose="020B0503020204020204" pitchFamily="34" charset="-122"/>
              </a:rPr>
              <a:t>（</a:t>
            </a:r>
            <a:r>
              <a:rPr lang="en-US" altLang="zh-CN" sz="2000" b="1" dirty="0">
                <a:solidFill>
                  <a:srgbClr val="00CC00"/>
                </a:solidFill>
                <a:latin typeface="微软雅黑" panose="020B0503020204020204" pitchFamily="34" charset="-122"/>
                <a:ea typeface="微软雅黑" panose="020B0503020204020204" pitchFamily="34" charset="-122"/>
              </a:rPr>
              <a:t>114.35</a:t>
            </a:r>
            <a:r>
              <a:rPr lang="zh-CN" altLang="en-US" sz="2000" b="1" dirty="0">
                <a:solidFill>
                  <a:srgbClr val="00CC00"/>
                </a:solidFill>
                <a:latin typeface="微软雅黑" panose="020B0503020204020204" pitchFamily="34" charset="-122"/>
                <a:ea typeface="微软雅黑" panose="020B0503020204020204" pitchFamily="34" charset="-122"/>
              </a:rPr>
              <a:t>）</a:t>
            </a:r>
            <a:r>
              <a:rPr lang="en-US" altLang="zh-CN" sz="2000" b="1" baseline="-25000" dirty="0">
                <a:solidFill>
                  <a:srgbClr val="00CC00"/>
                </a:solidFill>
                <a:latin typeface="微软雅黑" panose="020B0503020204020204" pitchFamily="34" charset="-122"/>
                <a:ea typeface="微软雅黑" panose="020B0503020204020204" pitchFamily="34" charset="-122"/>
              </a:rPr>
              <a:t>10 </a:t>
            </a:r>
            <a:r>
              <a:rPr lang="en-US" altLang="zh-CN" sz="2000" b="1" dirty="0">
                <a:solidFill>
                  <a:srgbClr val="00CC00"/>
                </a:solidFill>
                <a:latin typeface="微软雅黑" panose="020B0503020204020204" pitchFamily="34" charset="-122"/>
                <a:ea typeface="微软雅黑" panose="020B0503020204020204" pitchFamily="34" charset="-122"/>
              </a:rPr>
              <a:t>=</a:t>
            </a:r>
            <a:r>
              <a:rPr lang="zh-CN" altLang="en-US" sz="2000" b="1" dirty="0">
                <a:solidFill>
                  <a:srgbClr val="00CC00"/>
                </a:solidFill>
                <a:latin typeface="微软雅黑" panose="020B0503020204020204" pitchFamily="34" charset="-122"/>
                <a:ea typeface="微软雅黑" panose="020B0503020204020204" pitchFamily="34" charset="-122"/>
              </a:rPr>
              <a:t>（</a:t>
            </a:r>
            <a:r>
              <a:rPr lang="en-US" altLang="zh-CN" sz="2000" b="1" dirty="0">
                <a:solidFill>
                  <a:srgbClr val="0000CC"/>
                </a:solidFill>
                <a:latin typeface="微软雅黑" panose="020B0503020204020204" pitchFamily="34" charset="-122"/>
                <a:ea typeface="微软雅黑" panose="020B0503020204020204" pitchFamily="34" charset="-122"/>
              </a:rPr>
              <a:t>1110010</a:t>
            </a:r>
            <a:r>
              <a:rPr lang="en-US" altLang="zh-CN" sz="2000" b="1" dirty="0">
                <a:solidFill>
                  <a:srgbClr val="00CC00"/>
                </a:solidFill>
                <a:latin typeface="微软雅黑" panose="020B0503020204020204" pitchFamily="34" charset="-122"/>
                <a:ea typeface="微软雅黑" panose="020B0503020204020204" pitchFamily="34" charset="-122"/>
              </a:rPr>
              <a:t>. </a:t>
            </a:r>
            <a:r>
              <a:rPr lang="en-US" altLang="zh-CN" sz="2000" b="1" dirty="0">
                <a:solidFill>
                  <a:srgbClr val="FF33CC"/>
                </a:solidFill>
                <a:latin typeface="微软雅黑" panose="020B0503020204020204" pitchFamily="34" charset="-122"/>
                <a:ea typeface="微软雅黑" panose="020B0503020204020204" pitchFamily="34" charset="-122"/>
              </a:rPr>
              <a:t>0101</a:t>
            </a:r>
            <a:r>
              <a:rPr lang="zh-CN" altLang="en-US" sz="2000" b="1" dirty="0">
                <a:solidFill>
                  <a:srgbClr val="00CC00"/>
                </a:solidFill>
                <a:latin typeface="微软雅黑" panose="020B0503020204020204" pitchFamily="34" charset="-122"/>
                <a:ea typeface="微软雅黑" panose="020B0503020204020204" pitchFamily="34" charset="-122"/>
              </a:rPr>
              <a:t>）</a:t>
            </a:r>
            <a:r>
              <a:rPr lang="zh-CN" altLang="en-US" sz="2000" b="1" baseline="-25000" dirty="0">
                <a:solidFill>
                  <a:srgbClr val="00CC00"/>
                </a:solidFill>
                <a:latin typeface="微软雅黑" panose="020B0503020204020204" pitchFamily="34" charset="-122"/>
                <a:ea typeface="微软雅黑" panose="020B0503020204020204" pitchFamily="34" charset="-122"/>
              </a:rPr>
              <a:t> </a:t>
            </a:r>
            <a:r>
              <a:rPr lang="en-US" altLang="zh-CN" sz="2000" b="1" baseline="-25000" dirty="0">
                <a:solidFill>
                  <a:srgbClr val="00CC00"/>
                </a:solidFill>
                <a:latin typeface="微软雅黑" panose="020B0503020204020204" pitchFamily="34" charset="-122"/>
                <a:ea typeface="微软雅黑" panose="020B0503020204020204" pitchFamily="34" charset="-122"/>
              </a:rPr>
              <a:t>2 </a:t>
            </a:r>
            <a:endParaRPr lang="zh-CN" altLang="en-US" sz="2000" b="1" dirty="0">
              <a:solidFill>
                <a:srgbClr val="00CC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288053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46</a:t>
            </a:fld>
            <a:endParaRPr lang="zh-CN" altLang="en-US"/>
          </a:p>
        </p:txBody>
      </p:sp>
      <p:sp>
        <p:nvSpPr>
          <p:cNvPr id="53" name="文本框 52"/>
          <p:cNvSpPr txBox="1"/>
          <p:nvPr/>
        </p:nvSpPr>
        <p:spPr>
          <a:xfrm>
            <a:off x="565360" y="1079858"/>
            <a:ext cx="10582836" cy="4616648"/>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3.</a:t>
            </a:r>
            <a:r>
              <a:rPr lang="zh-CN" altLang="en-US" sz="2800" b="1" dirty="0">
                <a:solidFill>
                  <a:srgbClr val="FF0000"/>
                </a:solidFill>
                <a:latin typeface="微软雅黑" panose="020B0503020204020204" pitchFamily="34" charset="-122"/>
                <a:ea typeface="微软雅黑" panose="020B0503020204020204" pitchFamily="34" charset="-122"/>
              </a:rPr>
              <a:t> </a:t>
            </a:r>
            <a:r>
              <a:rPr lang="zh-CN" altLang="en-US" sz="2800" b="1" dirty="0" smtClean="0">
                <a:solidFill>
                  <a:srgbClr val="FF0000"/>
                </a:solidFill>
                <a:latin typeface="微软雅黑" panose="020B0503020204020204" pitchFamily="34" charset="-122"/>
                <a:ea typeface="微软雅黑" panose="020B0503020204020204" pitchFamily="34" charset="-122"/>
              </a:rPr>
              <a:t>二进制数</a:t>
            </a:r>
            <a:r>
              <a:rPr lang="zh-CN" altLang="en-US" sz="2800" b="1" dirty="0">
                <a:solidFill>
                  <a:srgbClr val="FF0000"/>
                </a:solidFill>
                <a:latin typeface="微软雅黑" panose="020B0503020204020204" pitchFamily="34" charset="-122"/>
                <a:ea typeface="微软雅黑" panose="020B0503020204020204" pitchFamily="34" charset="-122"/>
              </a:rPr>
              <a:t>与八进制、十六进制数之间的转换</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二进制数→八进制数：</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solidFill>
                  <a:srgbClr val="00CC00"/>
                </a:solidFill>
                <a:latin typeface="微软雅黑" panose="020B0503020204020204" pitchFamily="34" charset="-122"/>
                <a:ea typeface="微软雅黑" panose="020B0503020204020204" pitchFamily="34" charset="-122"/>
              </a:rPr>
              <a:t>从</a:t>
            </a:r>
            <a:r>
              <a:rPr lang="zh-CN" altLang="en-US" sz="2000" b="1" dirty="0">
                <a:solidFill>
                  <a:srgbClr val="00CC00"/>
                </a:solidFill>
                <a:latin typeface="微软雅黑" panose="020B0503020204020204" pitchFamily="34" charset="-122"/>
                <a:ea typeface="微软雅黑" panose="020B0503020204020204" pitchFamily="34" charset="-122"/>
              </a:rPr>
              <a:t>小数点开始，向两边每</a:t>
            </a:r>
            <a:r>
              <a:rPr lang="en-US" altLang="zh-CN" sz="2000" b="1" dirty="0">
                <a:solidFill>
                  <a:srgbClr val="00CC00"/>
                </a:solidFill>
                <a:latin typeface="微软雅黑" panose="020B0503020204020204" pitchFamily="34" charset="-122"/>
                <a:ea typeface="微软雅黑" panose="020B0503020204020204" pitchFamily="34" charset="-122"/>
              </a:rPr>
              <a:t>3</a:t>
            </a:r>
            <a:r>
              <a:rPr lang="zh-CN" altLang="en-US" sz="2000" b="1" dirty="0">
                <a:solidFill>
                  <a:srgbClr val="00CC00"/>
                </a:solidFill>
                <a:latin typeface="微软雅黑" panose="020B0503020204020204" pitchFamily="34" charset="-122"/>
                <a:ea typeface="微软雅黑" panose="020B0503020204020204" pitchFamily="34" charset="-122"/>
              </a:rPr>
              <a:t>位划为一</a:t>
            </a:r>
            <a:r>
              <a:rPr lang="zh-CN" altLang="en-US" sz="2000" b="1" dirty="0" smtClean="0">
                <a:solidFill>
                  <a:srgbClr val="00CC00"/>
                </a:solidFill>
                <a:latin typeface="微软雅黑" panose="020B0503020204020204" pitchFamily="34" charset="-122"/>
                <a:ea typeface="微软雅黑" panose="020B0503020204020204" pitchFamily="34" charset="-122"/>
              </a:rPr>
              <a:t>组；</a:t>
            </a:r>
            <a:endParaRPr lang="en-US" altLang="zh-CN" sz="2000" b="1" dirty="0" smtClean="0">
              <a:solidFill>
                <a:srgbClr val="00CC00"/>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整数</a:t>
            </a:r>
            <a:r>
              <a:rPr lang="zh-CN" altLang="en-US" sz="2000" b="1" dirty="0">
                <a:latin typeface="微软雅黑" panose="020B0503020204020204" pitchFamily="34" charset="-122"/>
                <a:ea typeface="微软雅黑" panose="020B0503020204020204" pitchFamily="34" charset="-122"/>
              </a:rPr>
              <a:t>部分不足</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位的，在前面补“</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，小数部分不足</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位的，在后面补“</a:t>
            </a:r>
            <a:r>
              <a:rPr lang="en-US" altLang="zh-CN" sz="2000" b="1" dirty="0">
                <a:latin typeface="微软雅黑" panose="020B0503020204020204" pitchFamily="34" charset="-122"/>
                <a:ea typeface="微软雅黑" panose="020B0503020204020204" pitchFamily="34" charset="-122"/>
              </a:rPr>
              <a:t>0</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写出</a:t>
            </a:r>
            <a:r>
              <a:rPr lang="zh-CN" altLang="en-US" sz="2000" b="1" dirty="0">
                <a:latin typeface="微软雅黑" panose="020B0503020204020204" pitchFamily="34" charset="-122"/>
                <a:ea typeface="微软雅黑" panose="020B0503020204020204" pitchFamily="34" charset="-122"/>
              </a:rPr>
              <a:t>各组的八进制数字。</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二进制数→十六进制数：</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solidFill>
                  <a:srgbClr val="00CC00"/>
                </a:solidFill>
                <a:latin typeface="微软雅黑" panose="020B0503020204020204" pitchFamily="34" charset="-122"/>
                <a:ea typeface="微软雅黑" panose="020B0503020204020204" pitchFamily="34" charset="-122"/>
              </a:rPr>
              <a:t>从</a:t>
            </a:r>
            <a:r>
              <a:rPr lang="zh-CN" altLang="en-US" sz="2000" b="1" dirty="0">
                <a:solidFill>
                  <a:srgbClr val="00CC00"/>
                </a:solidFill>
                <a:latin typeface="微软雅黑" panose="020B0503020204020204" pitchFamily="34" charset="-122"/>
                <a:ea typeface="微软雅黑" panose="020B0503020204020204" pitchFamily="34" charset="-122"/>
              </a:rPr>
              <a:t>小数点开始，向两边每</a:t>
            </a:r>
            <a:r>
              <a:rPr lang="en-US" altLang="zh-CN" sz="2000" b="1" dirty="0">
                <a:solidFill>
                  <a:srgbClr val="00CC00"/>
                </a:solidFill>
                <a:latin typeface="微软雅黑" panose="020B0503020204020204" pitchFamily="34" charset="-122"/>
                <a:ea typeface="微软雅黑" panose="020B0503020204020204" pitchFamily="34" charset="-122"/>
              </a:rPr>
              <a:t>4</a:t>
            </a:r>
            <a:r>
              <a:rPr lang="zh-CN" altLang="en-US" sz="2000" b="1" dirty="0">
                <a:solidFill>
                  <a:srgbClr val="00CC00"/>
                </a:solidFill>
                <a:latin typeface="微软雅黑" panose="020B0503020204020204" pitchFamily="34" charset="-122"/>
                <a:ea typeface="微软雅黑" panose="020B0503020204020204" pitchFamily="34" charset="-122"/>
              </a:rPr>
              <a:t>位一</a:t>
            </a:r>
            <a:r>
              <a:rPr lang="zh-CN" altLang="en-US" sz="2000" b="1" dirty="0" smtClean="0">
                <a:solidFill>
                  <a:srgbClr val="00CC00"/>
                </a:solidFill>
                <a:latin typeface="微软雅黑" panose="020B0503020204020204" pitchFamily="34" charset="-122"/>
                <a:ea typeface="微软雅黑" panose="020B0503020204020204" pitchFamily="34" charset="-122"/>
              </a:rPr>
              <a:t>组；</a:t>
            </a:r>
            <a:endParaRPr lang="en-US" altLang="zh-CN" sz="2000" b="1" dirty="0" smtClean="0">
              <a:solidFill>
                <a:srgbClr val="00CC00"/>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整数</a:t>
            </a:r>
            <a:r>
              <a:rPr lang="zh-CN" altLang="en-US" sz="2000" b="1" dirty="0">
                <a:latin typeface="微软雅黑" panose="020B0503020204020204" pitchFamily="34" charset="-122"/>
                <a:ea typeface="微软雅黑" panose="020B0503020204020204" pitchFamily="34" charset="-122"/>
              </a:rPr>
              <a:t>部分不足</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位的，在前面补“</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，小数部分不足</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位的，在后面补“</a:t>
            </a:r>
            <a:r>
              <a:rPr lang="en-US" altLang="zh-CN" sz="2000" b="1" dirty="0">
                <a:latin typeface="微软雅黑" panose="020B0503020204020204" pitchFamily="34" charset="-122"/>
                <a:ea typeface="微软雅黑" panose="020B0503020204020204" pitchFamily="34" charset="-122"/>
              </a:rPr>
              <a:t>0</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写出</a:t>
            </a:r>
            <a:r>
              <a:rPr lang="zh-CN" altLang="en-US" sz="2000" b="1" dirty="0">
                <a:latin typeface="微软雅黑" panose="020B0503020204020204" pitchFamily="34" charset="-122"/>
                <a:ea typeface="微软雅黑" panose="020B0503020204020204" pitchFamily="34" charset="-122"/>
              </a:rPr>
              <a:t>各组的十六进制数字符号</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45743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47</a:t>
            </a:fld>
            <a:endParaRPr lang="zh-CN" altLang="en-US"/>
          </a:p>
        </p:txBody>
      </p:sp>
      <p:sp>
        <p:nvSpPr>
          <p:cNvPr id="53" name="文本框 52"/>
          <p:cNvSpPr txBox="1"/>
          <p:nvPr/>
        </p:nvSpPr>
        <p:spPr>
          <a:xfrm>
            <a:off x="565359" y="1079858"/>
            <a:ext cx="11081997" cy="3877985"/>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2800" b="1" dirty="0">
                <a:solidFill>
                  <a:srgbClr val="FF0000"/>
                </a:solidFill>
                <a:latin typeface="微软雅黑" panose="020B0503020204020204" pitchFamily="34" charset="-122"/>
                <a:ea typeface="微软雅黑" panose="020B0503020204020204" pitchFamily="34" charset="-122"/>
              </a:rPr>
              <a:t>3.</a:t>
            </a:r>
            <a:r>
              <a:rPr lang="zh-CN" altLang="en-US" sz="2800" b="1" dirty="0">
                <a:solidFill>
                  <a:srgbClr val="FF0000"/>
                </a:solidFill>
                <a:latin typeface="微软雅黑" panose="020B0503020204020204" pitchFamily="34" charset="-122"/>
                <a:ea typeface="微软雅黑" panose="020B0503020204020204" pitchFamily="34" charset="-122"/>
              </a:rPr>
              <a:t> 二进制数与八进制、十六进制数之间的转换</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八进制数→二进制数：</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将</a:t>
            </a:r>
            <a:r>
              <a:rPr lang="zh-CN" altLang="en-US" sz="2000" b="1" dirty="0">
                <a:latin typeface="微软雅黑" panose="020B0503020204020204" pitchFamily="34" charset="-122"/>
                <a:ea typeface="微软雅黑" panose="020B0503020204020204" pitchFamily="34" charset="-122"/>
              </a:rPr>
              <a:t>每一位八进制数字写出它的</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位二进制编码</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十六进制数→二进制数：</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将</a:t>
            </a:r>
            <a:r>
              <a:rPr lang="zh-CN" altLang="en-US" sz="2000" b="1" dirty="0">
                <a:latin typeface="微软雅黑" panose="020B0503020204020204" pitchFamily="34" charset="-122"/>
                <a:ea typeface="微软雅黑" panose="020B0503020204020204" pitchFamily="34" charset="-122"/>
              </a:rPr>
              <a:t>每一位十六进制数字写出它的</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位</a:t>
            </a:r>
            <a:r>
              <a:rPr lang="zh-CN" altLang="en-US" sz="2000" b="1" dirty="0" smtClean="0">
                <a:latin typeface="微软雅黑" panose="020B0503020204020204" pitchFamily="34" charset="-122"/>
                <a:ea typeface="微软雅黑" panose="020B0503020204020204" pitchFamily="34" charset="-122"/>
              </a:rPr>
              <a:t>二进制编码。</a:t>
            </a:r>
            <a:endParaRPr lang="en-US" altLang="zh-CN" sz="20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注意，当全部转换</a:t>
            </a:r>
            <a:r>
              <a:rPr lang="zh-CN" altLang="en-US" sz="2400" b="1" dirty="0">
                <a:solidFill>
                  <a:srgbClr val="0000CC"/>
                </a:solidFill>
                <a:latin typeface="微软雅黑" panose="020B0503020204020204" pitchFamily="34" charset="-122"/>
                <a:ea typeface="微软雅黑" panose="020B0503020204020204" pitchFamily="34" charset="-122"/>
              </a:rPr>
              <a:t>完成时，才可以省略高位或低位的“</a:t>
            </a:r>
            <a:r>
              <a:rPr lang="en-US" altLang="zh-CN" sz="2400" b="1" dirty="0">
                <a:solidFill>
                  <a:srgbClr val="0000CC"/>
                </a:solidFill>
                <a:latin typeface="微软雅黑" panose="020B0503020204020204" pitchFamily="34" charset="-122"/>
                <a:ea typeface="微软雅黑" panose="020B0503020204020204" pitchFamily="34" charset="-122"/>
              </a:rPr>
              <a:t>0”</a:t>
            </a:r>
            <a:r>
              <a:rPr lang="zh-CN" altLang="en-US" sz="2400" b="1" dirty="0">
                <a:solidFill>
                  <a:srgbClr val="0000CC"/>
                </a:solidFill>
                <a:latin typeface="微软雅黑" panose="020B0503020204020204" pitchFamily="34" charset="-122"/>
                <a:ea typeface="微软雅黑" panose="020B0503020204020204" pitchFamily="34" charset="-122"/>
              </a:rPr>
              <a:t>。</a:t>
            </a:r>
          </a:p>
          <a:p>
            <a:pPr lvl="1">
              <a:lnSpc>
                <a:spcPct val="150000"/>
              </a:lnSpc>
              <a:buClr>
                <a:srgbClr val="235EB8"/>
              </a:buClr>
              <a:buSzPct val="85000"/>
            </a:pP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279788"/>
            <a:ext cx="452586" cy="452586"/>
          </a:xfrm>
          <a:prstGeom prst="rect">
            <a:avLst/>
          </a:prstGeom>
          <a:solidFill>
            <a:srgbClr val="3859CD"/>
          </a:solidFill>
          <a:effectLst>
            <a:glow rad="63500">
              <a:schemeClr val="accent1">
                <a:satMod val="175000"/>
                <a:alpha val="40000"/>
              </a:schemeClr>
            </a:glow>
            <a:softEdge rad="31750"/>
          </a:effectLst>
        </p:spPr>
      </p:pic>
      <p:sp>
        <p:nvSpPr>
          <p:cNvPr id="11" name="平行四边形 10"/>
          <p:cNvSpPr/>
          <p:nvPr/>
        </p:nvSpPr>
        <p:spPr>
          <a:xfrm>
            <a:off x="304512" y="129448"/>
            <a:ext cx="1793229"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1.5.3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322155" y="97943"/>
            <a:ext cx="2438104" cy="732155"/>
          </a:xfrm>
        </p:spPr>
        <p:txBody>
          <a:bodyPr>
            <a:normAutofit/>
          </a:bodyPr>
          <a:lstStyle/>
          <a:p>
            <a:r>
              <a:rPr lang="zh-CN" altLang="en-US" dirty="0" smtClean="0">
                <a:effectLst>
                  <a:outerShdw blurRad="38100" dist="38100" dir="2700000" algn="tl">
                    <a:srgbClr val="000000">
                      <a:alpha val="43137"/>
                    </a:srgbClr>
                  </a:outerShdw>
                </a:effectLst>
              </a:rPr>
              <a:t>数制转换</a:t>
            </a:r>
            <a:endParaRPr lang="zh-CN" altLang="en-US" dirty="0">
              <a:effectLst>
                <a:outerShdw blurRad="38100" dist="38100" dir="2700000" algn="tl">
                  <a:srgbClr val="000000">
                    <a:alpha val="43137"/>
                  </a:srgbClr>
                </a:outerShdw>
              </a:effectLst>
            </a:endParaRPr>
          </a:p>
        </p:txBody>
      </p:sp>
      <p:sp>
        <p:nvSpPr>
          <p:cNvPr id="2" name="矩形 1"/>
          <p:cNvSpPr/>
          <p:nvPr/>
        </p:nvSpPr>
        <p:spPr>
          <a:xfrm>
            <a:off x="656191" y="3553529"/>
            <a:ext cx="10925176" cy="2400657"/>
          </a:xfrm>
          <a:prstGeom prst="rect">
            <a:avLst/>
          </a:prstGeom>
          <a:solidFill>
            <a:schemeClr val="accent2">
              <a:lumMod val="20000"/>
              <a:lumOff val="80000"/>
            </a:schemeClr>
          </a:solidFill>
        </p:spPr>
        <p:txBody>
          <a:bodyPr wrap="square">
            <a:spAutoFit/>
          </a:bodyPr>
          <a:lstStyle/>
          <a:p>
            <a:pPr lvl="1" indent="-457200">
              <a:lnSpc>
                <a:spcPct val="150000"/>
              </a:lnSpc>
              <a:buClr>
                <a:srgbClr val="235EB8"/>
              </a:buClr>
              <a:buSzPct val="85000"/>
            </a:pP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例</a:t>
            </a:r>
            <a:r>
              <a:rPr lang="en-US" altLang="zh-CN" sz="2000" b="1" dirty="0">
                <a:solidFill>
                  <a:prstClr val="black"/>
                </a:solidFill>
                <a:latin typeface="微软雅黑" panose="020B0503020204020204" pitchFamily="34" charset="-122"/>
                <a:ea typeface="微软雅黑" panose="020B0503020204020204" pitchFamily="34" charset="-122"/>
              </a:rPr>
              <a:t>1.3】</a:t>
            </a:r>
            <a:r>
              <a:rPr lang="zh-CN" altLang="en-US" sz="2000" b="1" dirty="0">
                <a:solidFill>
                  <a:prstClr val="black"/>
                </a:solidFill>
                <a:latin typeface="微软雅黑" panose="020B0503020204020204" pitchFamily="34" charset="-122"/>
                <a:ea typeface="微软雅黑" panose="020B0503020204020204" pitchFamily="34" charset="-122"/>
              </a:rPr>
              <a:t>将（</a:t>
            </a:r>
            <a:r>
              <a:rPr lang="en-US" altLang="zh-CN" sz="2000" b="1" dirty="0">
                <a:solidFill>
                  <a:prstClr val="black"/>
                </a:solidFill>
                <a:latin typeface="微软雅黑" panose="020B0503020204020204" pitchFamily="34" charset="-122"/>
                <a:ea typeface="微软雅黑" panose="020B0503020204020204" pitchFamily="34" charset="-122"/>
              </a:rPr>
              <a:t>11011.11001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2</a:t>
            </a:r>
            <a:r>
              <a:rPr lang="zh-CN" altLang="en-US" sz="2000" b="1" dirty="0">
                <a:solidFill>
                  <a:prstClr val="black"/>
                </a:solidFill>
                <a:latin typeface="微软雅黑" panose="020B0503020204020204" pitchFamily="34" charset="-122"/>
                <a:ea typeface="微软雅黑" panose="020B0503020204020204" pitchFamily="34" charset="-122"/>
              </a:rPr>
              <a:t>转化为八进制、十六进制和十进制数，将（</a:t>
            </a:r>
            <a:r>
              <a:rPr lang="en-US" altLang="zh-CN" sz="2000" b="1" dirty="0">
                <a:solidFill>
                  <a:prstClr val="black"/>
                </a:solidFill>
                <a:latin typeface="微软雅黑" panose="020B0503020204020204" pitchFamily="34" charset="-122"/>
                <a:ea typeface="微软雅黑" panose="020B0503020204020204" pitchFamily="34" charset="-122"/>
              </a:rPr>
              <a:t>571.23</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8</a:t>
            </a:r>
            <a:r>
              <a:rPr lang="zh-CN" altLang="en-US" sz="2000" b="1" dirty="0">
                <a:solidFill>
                  <a:prstClr val="black"/>
                </a:solidFill>
                <a:latin typeface="微软雅黑" panose="020B0503020204020204" pitchFamily="34" charset="-122"/>
                <a:ea typeface="微软雅黑" panose="020B0503020204020204" pitchFamily="34" charset="-122"/>
              </a:rPr>
              <a:t>和 （</a:t>
            </a:r>
            <a:r>
              <a:rPr lang="en-US" altLang="zh-CN" sz="2000" b="1" dirty="0">
                <a:solidFill>
                  <a:prstClr val="black"/>
                </a:solidFill>
                <a:latin typeface="微软雅黑" panose="020B0503020204020204" pitchFamily="34" charset="-122"/>
                <a:ea typeface="微软雅黑" panose="020B0503020204020204" pitchFamily="34" charset="-122"/>
              </a:rPr>
              <a:t>A8.E9</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16</a:t>
            </a:r>
            <a:r>
              <a:rPr lang="zh-CN" altLang="en-US" sz="2000" b="1" dirty="0">
                <a:solidFill>
                  <a:prstClr val="black"/>
                </a:solidFill>
                <a:latin typeface="微软雅黑" panose="020B0503020204020204" pitchFamily="34" charset="-122"/>
                <a:ea typeface="微软雅黑" panose="020B0503020204020204" pitchFamily="34" charset="-122"/>
              </a:rPr>
              <a:t>转转化为二进制数。</a:t>
            </a:r>
          </a:p>
          <a:p>
            <a:pPr lvl="1" indent="-457200">
              <a:lnSpc>
                <a:spcPct val="150000"/>
              </a:lnSpc>
              <a:buClr>
                <a:srgbClr val="235EB8"/>
              </a:buClr>
              <a:buSzPct val="85000"/>
            </a:pPr>
            <a:r>
              <a:rPr lang="zh-CN" altLang="en-US" sz="2000" b="1" dirty="0">
                <a:solidFill>
                  <a:prstClr val="black"/>
                </a:solidFill>
                <a:latin typeface="微软雅黑" panose="020B0503020204020204" pitchFamily="34" charset="-122"/>
                <a:ea typeface="微软雅黑" panose="020B0503020204020204" pitchFamily="34" charset="-122"/>
              </a:rPr>
              <a:t>解：（</a:t>
            </a:r>
            <a:r>
              <a:rPr lang="en-US" altLang="zh-CN" sz="2000" b="1" dirty="0">
                <a:solidFill>
                  <a:prstClr val="black"/>
                </a:solidFill>
                <a:latin typeface="微软雅黑" panose="020B0503020204020204" pitchFamily="34" charset="-122"/>
                <a:ea typeface="微软雅黑" panose="020B0503020204020204" pitchFamily="34" charset="-122"/>
              </a:rPr>
              <a:t>11011.11001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2 </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33.62</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8 </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1B.C8</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16 </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27.78125</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10</a:t>
            </a:r>
          </a:p>
          <a:p>
            <a:pPr lvl="1">
              <a:lnSpc>
                <a:spcPct val="150000"/>
              </a:lnSpc>
              <a:buClr>
                <a:srgbClr val="235EB8"/>
              </a:buClr>
              <a:buSzPct val="85000"/>
            </a:pPr>
            <a:r>
              <a:rPr lang="zh-CN" altLang="en-US" sz="2000" b="1" dirty="0" smtClean="0">
                <a:solidFill>
                  <a:prstClr val="black"/>
                </a:solidFill>
                <a:latin typeface="微软雅黑" panose="020B0503020204020204" pitchFamily="34" charset="-122"/>
                <a:ea typeface="微软雅黑" panose="020B0503020204020204" pitchFamily="34" charset="-122"/>
              </a:rPr>
              <a:t>                   或 </a:t>
            </a:r>
            <a:r>
              <a:rPr lang="en-US" altLang="zh-CN" sz="2000" b="1" dirty="0">
                <a:solidFill>
                  <a:prstClr val="black"/>
                </a:solidFill>
                <a:latin typeface="微软雅黑" panose="020B0503020204020204" pitchFamily="34" charset="-122"/>
                <a:ea typeface="微软雅黑" panose="020B0503020204020204" pitchFamily="34" charset="-122"/>
              </a:rPr>
              <a:t>11011.11001B =33.62Q =1B.C8H=27.78125D</a:t>
            </a:r>
          </a:p>
          <a:p>
            <a:pPr lvl="1">
              <a:lnSpc>
                <a:spcPct val="150000"/>
              </a:lnSpc>
              <a:buClr>
                <a:srgbClr val="235EB8"/>
              </a:buClr>
              <a:buSzPct val="85000"/>
            </a:pP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571.23</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8 </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101 111 001.010 011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2</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A8.E9</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16 </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1010 1000.1110 1001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baseline="-25000" dirty="0">
                <a:solidFill>
                  <a:prstClr val="black"/>
                </a:solidFill>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277901623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48</a:t>
            </a:fld>
            <a:endParaRPr lang="zh-CN" altLang="en-US"/>
          </a:p>
        </p:txBody>
      </p:sp>
      <p:sp>
        <p:nvSpPr>
          <p:cNvPr id="53" name="文本框 52"/>
          <p:cNvSpPr txBox="1"/>
          <p:nvPr/>
        </p:nvSpPr>
        <p:spPr>
          <a:xfrm>
            <a:off x="3295113" y="2195964"/>
            <a:ext cx="6427111" cy="2308324"/>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3" action="ppaction://hlinksldjump"/>
              </a:rPr>
              <a:t>1.6.1  </a:t>
            </a:r>
            <a:r>
              <a:rPr lang="zh-CN" altLang="en-US" sz="3200" b="1" dirty="0" smtClean="0">
                <a:latin typeface="微软雅黑" panose="020B0503020204020204" pitchFamily="34" charset="-122"/>
                <a:ea typeface="微软雅黑" panose="020B0503020204020204" pitchFamily="34" charset="-122"/>
                <a:hlinkClick r:id="rId3" action="ppaction://hlinksldjump"/>
              </a:rPr>
              <a:t>十进制编码</a:t>
            </a:r>
            <a:endParaRPr lang="en-US" altLang="zh-CN" sz="32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4" action="ppaction://hlinksldjump"/>
              </a:rPr>
              <a:t>1.6.2  </a:t>
            </a:r>
            <a:r>
              <a:rPr lang="zh-CN" altLang="en-US" sz="3200" b="1" dirty="0" smtClean="0">
                <a:latin typeface="微软雅黑" panose="020B0503020204020204" pitchFamily="34" charset="-122"/>
                <a:ea typeface="微软雅黑" panose="020B0503020204020204" pitchFamily="34" charset="-122"/>
                <a:hlinkClick r:id="rId4" action="ppaction://hlinksldjump"/>
              </a:rPr>
              <a:t>字符编码</a:t>
            </a:r>
            <a:endParaRPr lang="en-US" altLang="zh-CN" sz="32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en-US" altLang="zh-CN" sz="3200" b="1" dirty="0" smtClean="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5" action="ppaction://hlinksldjump"/>
              </a:rPr>
              <a:t>1.6.3  </a:t>
            </a:r>
            <a:r>
              <a:rPr lang="zh-CN" altLang="en-US" sz="3200" b="1" dirty="0" smtClean="0">
                <a:latin typeface="微软雅黑" panose="020B0503020204020204" pitchFamily="34" charset="-122"/>
                <a:ea typeface="微软雅黑" panose="020B0503020204020204" pitchFamily="34" charset="-122"/>
                <a:hlinkClick r:id="rId5" action="ppaction://hlinksldjump"/>
              </a:rPr>
              <a:t>逻辑抽象与状态编码</a:t>
            </a:r>
            <a:endParaRPr lang="en-US" altLang="zh-CN" sz="32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计算机中常用的编码</a:t>
            </a:r>
            <a:endParaRPr lang="zh-CN" altLang="en-US" dirty="0">
              <a:effectLst>
                <a:outerShdw blurRad="38100" dist="38100" dir="2700000" algn="tl">
                  <a:srgbClr val="000000">
                    <a:alpha val="43137"/>
                  </a:srgbClr>
                </a:outerShdw>
              </a:effectLst>
            </a:endParaRPr>
          </a:p>
        </p:txBody>
      </p:sp>
      <p:pic>
        <p:nvPicPr>
          <p:cNvPr id="7" name="图片 6">
            <a:hlinkClick r:id="rId6" action="ppaction://hlinksldjump"/>
          </p:cNvPr>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286443343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49</a:t>
            </a:fld>
            <a:endParaRPr lang="zh-CN" altLang="en-US"/>
          </a:p>
        </p:txBody>
      </p:sp>
      <p:sp>
        <p:nvSpPr>
          <p:cNvPr id="53" name="文本框 52"/>
          <p:cNvSpPr txBox="1"/>
          <p:nvPr/>
        </p:nvSpPr>
        <p:spPr>
          <a:xfrm>
            <a:off x="565359" y="1079858"/>
            <a:ext cx="11081997" cy="4708981"/>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800" b="1" dirty="0" smtClean="0">
                <a:solidFill>
                  <a:srgbClr val="0000CC"/>
                </a:solidFill>
                <a:latin typeface="微软雅黑" panose="020B0503020204020204" pitchFamily="34" charset="-122"/>
                <a:ea typeface="微软雅黑" panose="020B0503020204020204" pitchFamily="34" charset="-122"/>
              </a:rPr>
              <a:t>问题</a:t>
            </a: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：十进制在计算机中如何表示？</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二</a:t>
            </a:r>
            <a:r>
              <a:rPr lang="en-US" altLang="zh-CN" sz="2400" b="1" dirty="0" smtClean="0">
                <a:solidFill>
                  <a:srgbClr val="FF0000"/>
                </a:solidFill>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十进制码</a:t>
            </a:r>
            <a:r>
              <a:rPr lang="zh-CN" altLang="en-US" sz="2400" b="1" dirty="0" smtClean="0">
                <a:latin typeface="微软雅黑" panose="020B0503020204020204" pitchFamily="34" charset="-122"/>
                <a:ea typeface="微软雅黑" panose="020B0503020204020204" pitchFamily="34" charset="-122"/>
              </a:rPr>
              <a:t>：简称</a:t>
            </a:r>
            <a:r>
              <a:rPr lang="en-US" altLang="zh-CN" sz="2400" b="1" dirty="0" smtClean="0">
                <a:solidFill>
                  <a:srgbClr val="FF0000"/>
                </a:solidFill>
                <a:latin typeface="微软雅黑" panose="020B0503020204020204" pitchFamily="34" charset="-122"/>
                <a:ea typeface="微软雅黑" panose="020B0503020204020204" pitchFamily="34" charset="-122"/>
              </a:rPr>
              <a:t>BCD</a:t>
            </a:r>
            <a:r>
              <a:rPr lang="zh-CN" altLang="en-US" sz="2400" b="1" dirty="0">
                <a:solidFill>
                  <a:srgbClr val="FF0000"/>
                </a:solidFill>
                <a:latin typeface="微软雅黑" panose="020B0503020204020204" pitchFamily="34" charset="-122"/>
                <a:ea typeface="微软雅黑" panose="020B0503020204020204" pitchFamily="34" charset="-122"/>
              </a:rPr>
              <a:t>码</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Binary Coded Decimal</a:t>
            </a:r>
            <a:r>
              <a:rPr lang="zh-CN" altLang="en-US" sz="2400" b="1" dirty="0" smtClean="0">
                <a:latin typeface="微软雅黑" panose="020B0503020204020204" pitchFamily="34" charset="-122"/>
                <a:ea typeface="微软雅黑" panose="020B0503020204020204" pitchFamily="34" charset="-122"/>
              </a:rPr>
              <a:t>），就是</a:t>
            </a:r>
            <a:r>
              <a:rPr lang="zh-CN" altLang="en-US" sz="2400" b="1" dirty="0" smtClean="0">
                <a:solidFill>
                  <a:srgbClr val="00CC00"/>
                </a:solidFill>
                <a:latin typeface="微软雅黑" panose="020B0503020204020204" pitchFamily="34" charset="-122"/>
                <a:ea typeface="微软雅黑" panose="020B0503020204020204" pitchFamily="34" charset="-122"/>
              </a:rPr>
              <a:t>使用二进制来编码十进制数字</a:t>
            </a:r>
            <a:r>
              <a:rPr lang="en-US" altLang="zh-CN" sz="2400" b="1" dirty="0" smtClean="0">
                <a:solidFill>
                  <a:srgbClr val="00CC00"/>
                </a:solidFill>
                <a:latin typeface="微软雅黑" panose="020B0503020204020204" pitchFamily="34" charset="-122"/>
                <a:ea typeface="微软雅黑" panose="020B0503020204020204" pitchFamily="34" charset="-122"/>
              </a:rPr>
              <a:t>0</a:t>
            </a:r>
            <a:r>
              <a:rPr lang="zh-CN" altLang="en-US" sz="2400" b="1" dirty="0" smtClean="0">
                <a:solidFill>
                  <a:srgbClr val="00CC00"/>
                </a:solidFill>
                <a:latin typeface="微软雅黑" panose="020B0503020204020204" pitchFamily="34" charset="-122"/>
                <a:ea typeface="微软雅黑" panose="020B0503020204020204" pitchFamily="34" charset="-122"/>
              </a:rPr>
              <a:t>～</a:t>
            </a:r>
            <a:r>
              <a:rPr lang="en-US" altLang="zh-CN" sz="2400" b="1" dirty="0" smtClean="0">
                <a:solidFill>
                  <a:srgbClr val="00CC00"/>
                </a:solidFill>
                <a:latin typeface="微软雅黑" panose="020B0503020204020204" pitchFamily="34" charset="-122"/>
                <a:ea typeface="微软雅黑" panose="020B0503020204020204" pitchFamily="34" charset="-122"/>
              </a:rPr>
              <a:t>9</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800" b="1" dirty="0" smtClean="0">
                <a:solidFill>
                  <a:srgbClr val="0000CC"/>
                </a:solidFill>
                <a:latin typeface="微软雅黑" panose="020B0503020204020204" pitchFamily="34" charset="-122"/>
                <a:ea typeface="微软雅黑" panose="020B0503020204020204" pitchFamily="34" charset="-122"/>
              </a:rPr>
              <a:t>问题</a:t>
            </a: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：用几位二进制来编码十进制数字？</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十进制数字</a:t>
            </a:r>
            <a:r>
              <a:rPr lang="zh-CN" altLang="en-US" sz="2400" b="1" dirty="0">
                <a:latin typeface="微软雅黑" panose="020B0503020204020204" pitchFamily="34" charset="-122"/>
                <a:ea typeface="微软雅黑" panose="020B0503020204020204" pitchFamily="34" charset="-122"/>
              </a:rPr>
              <a:t>有</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个，所以二进制编码状态也必须有</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个，因此一般</a:t>
            </a:r>
            <a:r>
              <a:rPr lang="zh-CN" altLang="en-US" sz="2400" b="1" dirty="0" smtClean="0">
                <a:latin typeface="微软雅黑" panose="020B0503020204020204" pitchFamily="34" charset="-122"/>
                <a:ea typeface="微软雅黑" panose="020B0503020204020204" pitchFamily="34" charset="-122"/>
              </a:rPr>
              <a:t>使用</a:t>
            </a:r>
            <a:r>
              <a:rPr lang="en-US" altLang="zh-CN" sz="2400" b="1" dirty="0" smtClean="0">
                <a:solidFill>
                  <a:srgbClr val="FF0000"/>
                </a:solidFill>
                <a:latin typeface="微软雅黑" panose="020B0503020204020204" pitchFamily="34" charset="-122"/>
                <a:ea typeface="微软雅黑" panose="020B0503020204020204" pitchFamily="34" charset="-122"/>
              </a:rPr>
              <a:t>4</a:t>
            </a:r>
            <a:r>
              <a:rPr lang="zh-CN" altLang="en-US" sz="2400" b="1" dirty="0" smtClean="0">
                <a:solidFill>
                  <a:srgbClr val="FF0000"/>
                </a:solidFill>
                <a:latin typeface="微软雅黑" panose="020B0503020204020204" pitchFamily="34" charset="-122"/>
                <a:ea typeface="微软雅黑" panose="020B0503020204020204" pitchFamily="34" charset="-122"/>
              </a:rPr>
              <a:t>位</a:t>
            </a:r>
            <a:r>
              <a:rPr lang="zh-CN" altLang="en-US" sz="2400" b="1" dirty="0">
                <a:solidFill>
                  <a:srgbClr val="FF0000"/>
                </a:solidFill>
                <a:latin typeface="微软雅黑" panose="020B0503020204020204" pitchFamily="34" charset="-122"/>
                <a:ea typeface="微软雅黑" panose="020B0503020204020204" pitchFamily="34" charset="-122"/>
              </a:rPr>
              <a:t>二进制编码</a:t>
            </a:r>
            <a:r>
              <a:rPr lang="zh-CN" altLang="en-US" sz="2400" b="1" dirty="0">
                <a:latin typeface="微软雅黑" panose="020B0503020204020204" pitchFamily="34" charset="-122"/>
                <a:ea typeface="微软雅黑" panose="020B0503020204020204" pitchFamily="34" charset="-122"/>
              </a:rPr>
              <a:t>来表示一位</a:t>
            </a:r>
            <a:r>
              <a:rPr lang="zh-CN" altLang="en-US" sz="2400" b="1" dirty="0" smtClean="0">
                <a:latin typeface="微软雅黑" panose="020B0503020204020204" pitchFamily="34" charset="-122"/>
                <a:ea typeface="微软雅黑" panose="020B0503020204020204" pitchFamily="34" charset="-122"/>
              </a:rPr>
              <a:t>十进制数字；</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a:t>
            </a:r>
            <a:r>
              <a:rPr lang="zh-CN" altLang="en-US" sz="2400" b="1" dirty="0" smtClean="0">
                <a:latin typeface="微软雅黑" panose="020B0503020204020204" pitchFamily="34" charset="-122"/>
                <a:ea typeface="微软雅黑" panose="020B0503020204020204" pitchFamily="34" charset="-122"/>
              </a:rPr>
              <a:t>二进制编码有</a:t>
            </a:r>
            <a:r>
              <a:rPr lang="en-US" altLang="zh-CN" sz="2400" b="1" dirty="0" smtClean="0">
                <a:latin typeface="微软雅黑" panose="020B0503020204020204" pitchFamily="34" charset="-122"/>
                <a:ea typeface="微软雅黑" panose="020B0503020204020204" pitchFamily="34" charset="-122"/>
              </a:rPr>
              <a:t>16</a:t>
            </a:r>
            <a:r>
              <a:rPr lang="zh-CN" altLang="en-US" sz="2400" b="1" dirty="0" smtClean="0">
                <a:latin typeface="微软雅黑" panose="020B0503020204020204" pitchFamily="34" charset="-122"/>
                <a:ea typeface="微软雅黑" panose="020B0503020204020204" pitchFamily="34" charset="-122"/>
              </a:rPr>
              <a:t>个，选用其中的</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个来表示数字</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a:solidFill>
                  <a:srgbClr val="00CC00"/>
                </a:solidFill>
                <a:latin typeface="微软雅黑" panose="020B0503020204020204" pitchFamily="34" charset="-122"/>
                <a:ea typeface="微软雅黑" panose="020B0503020204020204" pitchFamily="34" charset="-122"/>
              </a:rPr>
              <a:t>不同的选择构成不同的</a:t>
            </a:r>
            <a:r>
              <a:rPr lang="en-US" altLang="zh-CN" sz="2400" b="1" dirty="0">
                <a:solidFill>
                  <a:srgbClr val="00CC00"/>
                </a:solidFill>
                <a:latin typeface="微软雅黑" panose="020B0503020204020204" pitchFamily="34" charset="-122"/>
                <a:ea typeface="微软雅黑" panose="020B0503020204020204" pitchFamily="34" charset="-122"/>
              </a:rPr>
              <a:t>BCD</a:t>
            </a:r>
            <a:r>
              <a:rPr lang="zh-CN" altLang="en-US" sz="2400" b="1" dirty="0">
                <a:solidFill>
                  <a:srgbClr val="00CC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519723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7" name="文本框 6"/>
          <p:cNvSpPr txBox="1"/>
          <p:nvPr/>
        </p:nvSpPr>
        <p:spPr>
          <a:xfrm>
            <a:off x="231494" y="1024128"/>
            <a:ext cx="6809338" cy="5016758"/>
          </a:xfrm>
          <a:prstGeom prst="rect">
            <a:avLst/>
          </a:prstGeom>
          <a:noFill/>
        </p:spPr>
        <p:txBody>
          <a:bodyPr wrap="square" rtlCol="0">
            <a:spAutoFit/>
          </a:bodyPr>
          <a:lstStyle/>
          <a:p>
            <a:pPr marL="285750" indent="-285750">
              <a:spcBef>
                <a:spcPts val="1000"/>
              </a:spcBef>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3</a:t>
            </a:r>
            <a:r>
              <a:rPr lang="zh-CN" altLang="en-US" sz="2800" b="1" dirty="0" smtClean="0">
                <a:solidFill>
                  <a:srgbClr val="FF0000"/>
                </a:solidFill>
                <a:latin typeface="微软雅黑" panose="020B0503020204020204" pitchFamily="34" charset="-122"/>
                <a:ea typeface="微软雅黑" panose="020B0503020204020204" pitchFamily="34" charset="-122"/>
              </a:rPr>
              <a:t>、计算机</a:t>
            </a:r>
            <a:r>
              <a:rPr lang="zh-CN" altLang="zh-CN" sz="2800" b="1" dirty="0" smtClean="0">
                <a:solidFill>
                  <a:srgbClr val="FF0000"/>
                </a:solidFill>
                <a:latin typeface="微软雅黑" panose="020B0503020204020204" pitchFamily="34" charset="-122"/>
                <a:ea typeface="微软雅黑" panose="020B0503020204020204" pitchFamily="34" charset="-122"/>
              </a:rPr>
              <a:t>系统</a:t>
            </a:r>
            <a:r>
              <a:rPr lang="zh-CN" altLang="zh-CN" sz="2800" b="1" dirty="0">
                <a:solidFill>
                  <a:srgbClr val="FF0000"/>
                </a:solidFill>
                <a:latin typeface="微软雅黑" panose="020B0503020204020204" pitchFamily="34" charset="-122"/>
                <a:ea typeface="微软雅黑" panose="020B0503020204020204" pitchFamily="34" charset="-122"/>
              </a:rPr>
              <a:t>的层次结构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物理层</a:t>
            </a:r>
            <a:r>
              <a:rPr lang="zh-CN" altLang="en-US" sz="2400" b="1" dirty="0">
                <a:solidFill>
                  <a:srgbClr val="0000CC"/>
                </a:solidFill>
                <a:latin typeface="微软雅黑" panose="020B0503020204020204" pitchFamily="34" charset="-122"/>
                <a:ea typeface="微软雅黑" panose="020B0503020204020204" pitchFamily="34" charset="-122"/>
              </a:rPr>
              <a:t>：</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电子</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的运动。</a:t>
            </a:r>
          </a:p>
          <a:p>
            <a:pPr marL="800100" lvl="1" indent="-342900" defTabSz="468000">
              <a:lnSpc>
                <a:spcPct val="150000"/>
              </a:lnSpc>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器件级：</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晶体管</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或者真空管等</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电子器件；</a:t>
            </a:r>
            <a:endParaRPr lang="en-US" altLang="zh-CN" sz="2400" b="1" dirty="0" smtClean="0">
              <a:solidFill>
                <a:schemeClr val="bg2">
                  <a:lumMod val="10000"/>
                </a:schemeClr>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模拟电路级：</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将</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器件组合在一起，构造成放大器或者滤波器等</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组件；模拟</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电路的输入输出是连续变化的电压值</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1" dirty="0" smtClean="0">
              <a:solidFill>
                <a:schemeClr val="bg2">
                  <a:lumMod val="10000"/>
                </a:schemeClr>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数字电路级：</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用</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与、或、非等逻辑门器件</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构成，信号抽象为</a:t>
            </a:r>
            <a:r>
              <a:rPr lang="en-US" altLang="zh-CN" sz="2400" b="1" dirty="0" smtClean="0">
                <a:solidFill>
                  <a:schemeClr val="bg2">
                    <a:lumMod val="10000"/>
                  </a:schemeClr>
                </a:solidFill>
                <a:latin typeface="微软雅黑" panose="020B0503020204020204" pitchFamily="34" charset="-122"/>
                <a:ea typeface="微软雅黑" panose="020B0503020204020204" pitchFamily="34" charset="-122"/>
              </a:rPr>
              <a:t>0</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和</a:t>
            </a:r>
            <a:r>
              <a:rPr lang="en-US" altLang="zh-CN" sz="2400" b="1" dirty="0" smtClean="0">
                <a:solidFill>
                  <a:schemeClr val="bg2">
                    <a:lumMod val="10000"/>
                  </a:schemeClr>
                </a:solidFill>
                <a:latin typeface="微软雅黑" panose="020B0503020204020204" pitchFamily="34" charset="-122"/>
                <a:ea typeface="微软雅黑" panose="020B0503020204020204" pitchFamily="34" charset="-122"/>
              </a:rPr>
              <a:t>1</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1" dirty="0" smtClean="0">
              <a:solidFill>
                <a:schemeClr val="bg2">
                  <a:lumMod val="10000"/>
                </a:schemeClr>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endParaRPr lang="zh-CN" altLang="en-US" sz="2400" b="1" dirty="0">
              <a:solidFill>
                <a:schemeClr val="bg2">
                  <a:lumMod val="10000"/>
                </a:schemeClr>
              </a:solidFill>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989954483"/>
              </p:ext>
            </p:extLst>
          </p:nvPr>
        </p:nvGraphicFramePr>
        <p:xfrm>
          <a:off x="7069328" y="1168400"/>
          <a:ext cx="4990291" cy="4886960"/>
        </p:xfrm>
        <a:graphic>
          <a:graphicData uri="http://schemas.openxmlformats.org/presentationml/2006/ole">
            <mc:AlternateContent xmlns:mc="http://schemas.openxmlformats.org/markup-compatibility/2006">
              <mc:Choice xmlns:v="urn:schemas-microsoft-com:vml" Requires="v">
                <p:oleObj spid="_x0000_s5408" name="Visio" r:id="rId4" imgW="3365586" imgH="3311010" progId="Visio.Drawing.11">
                  <p:embed/>
                </p:oleObj>
              </mc:Choice>
              <mc:Fallback>
                <p:oleObj name="Visio" r:id="rId4" imgW="3365586" imgH="3311010" progId="Visio.Drawing.11">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328" y="1168400"/>
                        <a:ext cx="4990291" cy="4886960"/>
                      </a:xfrm>
                      <a:prstGeom prst="rect">
                        <a:avLst/>
                      </a:prstGeom>
                      <a:noFill/>
                    </p:spPr>
                  </p:pic>
                </p:oleObj>
              </mc:Fallback>
            </mc:AlternateContent>
          </a:graphicData>
        </a:graphic>
      </p:graphicFrame>
      <p:sp>
        <p:nvSpPr>
          <p:cNvPr id="8" name="平行四边形 7"/>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数字电路与</a:t>
            </a:r>
            <a:r>
              <a:rPr lang="zh-CN" altLang="en-US" dirty="0" smtClean="0">
                <a:effectLst>
                  <a:outerShdw blurRad="38100" dist="38100" dir="2700000" algn="tl">
                    <a:srgbClr val="000000">
                      <a:alpha val="43137"/>
                    </a:srgbClr>
                  </a:outerShdw>
                </a:effectLst>
              </a:rPr>
              <a:t>计算机</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912949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50</a:t>
            </a:fld>
            <a:endParaRPr lang="zh-CN" altLang="en-US"/>
          </a:p>
        </p:txBody>
      </p:sp>
      <p:sp>
        <p:nvSpPr>
          <p:cNvPr id="53" name="文本框 52"/>
          <p:cNvSpPr txBox="1"/>
          <p:nvPr/>
        </p:nvSpPr>
        <p:spPr>
          <a:xfrm>
            <a:off x="5608949" y="78894"/>
            <a:ext cx="3544478" cy="662554"/>
          </a:xfrm>
          <a:prstGeom prst="rect">
            <a:avLst/>
          </a:prstGeom>
          <a:noFill/>
        </p:spPr>
        <p:txBody>
          <a:bodyPr wrap="square" rtlCol="0">
            <a:spAutoFit/>
          </a:bodyPr>
          <a:lstStyle/>
          <a:p>
            <a:pPr marL="0" lvl="1" algn="ctr" defTabSz="540000">
              <a:lnSpc>
                <a:spcPct val="150000"/>
              </a:lnSpc>
              <a:buClr>
                <a:srgbClr val="235EB8"/>
              </a:buClr>
              <a:buSzPct val="85000"/>
            </a:pPr>
            <a:r>
              <a:rPr lang="en-US" altLang="zh-CN" sz="2800" b="1" dirty="0" smtClean="0">
                <a:solidFill>
                  <a:srgbClr val="235EB8"/>
                </a:solidFill>
                <a:latin typeface="微软雅黑" panose="020B0503020204020204" pitchFamily="34" charset="-122"/>
                <a:ea typeface="微软雅黑" panose="020B0503020204020204" pitchFamily="34" charset="-122"/>
              </a:rPr>
              <a:t>——</a:t>
            </a:r>
            <a:r>
              <a:rPr lang="zh-CN" altLang="en-US" sz="2800" b="1" dirty="0" smtClean="0">
                <a:solidFill>
                  <a:srgbClr val="235EB8"/>
                </a:solidFill>
                <a:latin typeface="微软雅黑" panose="020B0503020204020204" pitchFamily="34" charset="-122"/>
                <a:ea typeface="微软雅黑" panose="020B0503020204020204" pitchFamily="34" charset="-122"/>
              </a:rPr>
              <a:t>常用</a:t>
            </a:r>
            <a:r>
              <a:rPr lang="en-US" altLang="zh-CN" sz="2800" b="1" dirty="0">
                <a:solidFill>
                  <a:srgbClr val="235EB8"/>
                </a:solidFill>
                <a:latin typeface="微软雅黑" panose="020B0503020204020204" pitchFamily="34" charset="-122"/>
                <a:ea typeface="微软雅黑" panose="020B0503020204020204" pitchFamily="34" charset="-122"/>
              </a:rPr>
              <a:t>BCD</a:t>
            </a:r>
            <a:r>
              <a:rPr lang="zh-CN" altLang="en-US" sz="2800" b="1" dirty="0">
                <a:solidFill>
                  <a:srgbClr val="235EB8"/>
                </a:solidFill>
                <a:latin typeface="微软雅黑" panose="020B0503020204020204" pitchFamily="34" charset="-122"/>
                <a:ea typeface="微软雅黑" panose="020B0503020204020204" pitchFamily="34" charset="-122"/>
              </a:rPr>
              <a:t>码</a:t>
            </a:r>
            <a:endParaRPr lang="en-US" altLang="zh-CN" sz="2800" b="1" dirty="0">
              <a:solidFill>
                <a:srgbClr val="235EB8"/>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508290771"/>
              </p:ext>
            </p:extLst>
          </p:nvPr>
        </p:nvGraphicFramePr>
        <p:xfrm>
          <a:off x="663860" y="1225283"/>
          <a:ext cx="10523095" cy="5467539"/>
        </p:xfrm>
        <a:graphic>
          <a:graphicData uri="http://schemas.openxmlformats.org/drawingml/2006/table">
            <a:tbl>
              <a:tblPr firstRow="1" bandRow="1">
                <a:tableStyleId>{FABFCF23-3B69-468F-B69F-88F6DE6A72F2}</a:tableStyleId>
              </a:tblPr>
              <a:tblGrid>
                <a:gridCol w="1479391">
                  <a:extLst>
                    <a:ext uri="{9D8B030D-6E8A-4147-A177-3AD203B41FA5}">
                      <a16:colId xmlns:a16="http://schemas.microsoft.com/office/drawing/2014/main" xmlns="" val="179206868"/>
                    </a:ext>
                  </a:extLst>
                </a:gridCol>
                <a:gridCol w="1242422">
                  <a:extLst>
                    <a:ext uri="{9D8B030D-6E8A-4147-A177-3AD203B41FA5}">
                      <a16:colId xmlns:a16="http://schemas.microsoft.com/office/drawing/2014/main" xmlns="" val="3541422236"/>
                    </a:ext>
                  </a:extLst>
                </a:gridCol>
                <a:gridCol w="1242422">
                  <a:extLst>
                    <a:ext uri="{9D8B030D-6E8A-4147-A177-3AD203B41FA5}">
                      <a16:colId xmlns:a16="http://schemas.microsoft.com/office/drawing/2014/main" xmlns="" val="3626614310"/>
                    </a:ext>
                  </a:extLst>
                </a:gridCol>
                <a:gridCol w="1242422">
                  <a:extLst>
                    <a:ext uri="{9D8B030D-6E8A-4147-A177-3AD203B41FA5}">
                      <a16:colId xmlns:a16="http://schemas.microsoft.com/office/drawing/2014/main" xmlns="" val="1106572733"/>
                    </a:ext>
                  </a:extLst>
                </a:gridCol>
                <a:gridCol w="1243760">
                  <a:extLst>
                    <a:ext uri="{9D8B030D-6E8A-4147-A177-3AD203B41FA5}">
                      <a16:colId xmlns:a16="http://schemas.microsoft.com/office/drawing/2014/main" xmlns="" val="19789001"/>
                    </a:ext>
                  </a:extLst>
                </a:gridCol>
                <a:gridCol w="1500812">
                  <a:extLst>
                    <a:ext uri="{9D8B030D-6E8A-4147-A177-3AD203B41FA5}">
                      <a16:colId xmlns:a16="http://schemas.microsoft.com/office/drawing/2014/main" xmlns="" val="3288551013"/>
                    </a:ext>
                  </a:extLst>
                </a:gridCol>
                <a:gridCol w="1328106">
                  <a:extLst>
                    <a:ext uri="{9D8B030D-6E8A-4147-A177-3AD203B41FA5}">
                      <a16:colId xmlns:a16="http://schemas.microsoft.com/office/drawing/2014/main" xmlns="" val="2669338463"/>
                    </a:ext>
                  </a:extLst>
                </a:gridCol>
                <a:gridCol w="1243760">
                  <a:extLst>
                    <a:ext uri="{9D8B030D-6E8A-4147-A177-3AD203B41FA5}">
                      <a16:colId xmlns:a16="http://schemas.microsoft.com/office/drawing/2014/main" xmlns="" val="4212131933"/>
                    </a:ext>
                  </a:extLst>
                </a:gridCol>
              </a:tblGrid>
              <a:tr h="497049">
                <a:tc>
                  <a:txBody>
                    <a:bodyPr/>
                    <a:lstStyle/>
                    <a:p>
                      <a:pPr algn="ctr">
                        <a:lnSpc>
                          <a:spcPts val="2000"/>
                        </a:lnSpc>
                        <a:spcAft>
                          <a:spcPts val="0"/>
                        </a:spcAft>
                      </a:pPr>
                      <a:r>
                        <a:rPr lang="zh-CN" sz="2000" b="1" kern="100" dirty="0">
                          <a:effectLst/>
                          <a:latin typeface="微软雅黑" panose="020B0503020204020204" pitchFamily="34" charset="-122"/>
                          <a:ea typeface="微软雅黑" panose="020B0503020204020204" pitchFamily="34" charset="-122"/>
                        </a:rPr>
                        <a:t>十进制数</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8421</a:t>
                      </a:r>
                      <a:r>
                        <a:rPr lang="zh-CN" sz="2000" b="1" kern="100" dirty="0">
                          <a:effectLst/>
                          <a:latin typeface="微软雅黑" panose="020B0503020204020204" pitchFamily="34" charset="-122"/>
                          <a:ea typeface="微软雅黑" panose="020B0503020204020204" pitchFamily="34" charset="-122"/>
                        </a:rPr>
                        <a:t>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2421</a:t>
                      </a:r>
                      <a:r>
                        <a:rPr lang="zh-CN" sz="2000" b="1" kern="100" dirty="0">
                          <a:effectLst/>
                          <a:latin typeface="微软雅黑" panose="020B0503020204020204" pitchFamily="34" charset="-122"/>
                          <a:ea typeface="微软雅黑" panose="020B0503020204020204" pitchFamily="34" charset="-122"/>
                        </a:rPr>
                        <a:t>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5211</a:t>
                      </a:r>
                      <a:r>
                        <a:rPr lang="zh-CN" sz="2000" b="1" kern="100" dirty="0">
                          <a:effectLst/>
                          <a:latin typeface="微软雅黑" panose="020B0503020204020204" pitchFamily="34" charset="-122"/>
                          <a:ea typeface="微软雅黑" panose="020B0503020204020204" pitchFamily="34" charset="-122"/>
                        </a:rPr>
                        <a:t>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4311</a:t>
                      </a:r>
                      <a:r>
                        <a:rPr lang="zh-CN" sz="2000" b="1" kern="100" dirty="0">
                          <a:effectLst/>
                          <a:latin typeface="微软雅黑" panose="020B0503020204020204" pitchFamily="34" charset="-122"/>
                          <a:ea typeface="微软雅黑" panose="020B0503020204020204" pitchFamily="34" charset="-122"/>
                        </a:rPr>
                        <a:t>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84-2-1</a:t>
                      </a:r>
                      <a:r>
                        <a:rPr lang="zh-CN" sz="2000" b="1" kern="100" dirty="0">
                          <a:effectLst/>
                          <a:latin typeface="微软雅黑" panose="020B0503020204020204" pitchFamily="34" charset="-122"/>
                          <a:ea typeface="微软雅黑" panose="020B0503020204020204" pitchFamily="34" charset="-122"/>
                        </a:rPr>
                        <a:t>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zh-CN" sz="2000" b="1" kern="100" dirty="0">
                          <a:effectLst/>
                          <a:latin typeface="微软雅黑" panose="020B0503020204020204" pitchFamily="34" charset="-122"/>
                          <a:ea typeface="微软雅黑" panose="020B0503020204020204" pitchFamily="34" charset="-122"/>
                        </a:rPr>
                        <a:t>格雷码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zh-CN" sz="2000" b="1" kern="100" dirty="0">
                          <a:effectLst/>
                          <a:latin typeface="微软雅黑" panose="020B0503020204020204" pitchFamily="34" charset="-122"/>
                          <a:ea typeface="微软雅黑" panose="020B0503020204020204" pitchFamily="34" charset="-122"/>
                        </a:rPr>
                        <a:t>余</a:t>
                      </a:r>
                      <a:r>
                        <a:rPr lang="en-US" sz="2000" b="1" kern="100" dirty="0">
                          <a:effectLst/>
                          <a:latin typeface="微软雅黑" panose="020B0503020204020204" pitchFamily="34" charset="-122"/>
                          <a:ea typeface="微软雅黑" panose="020B0503020204020204" pitchFamily="34" charset="-122"/>
                        </a:rPr>
                        <a:t>3</a:t>
                      </a:r>
                      <a:r>
                        <a:rPr lang="zh-CN" sz="2000" b="1" kern="100" dirty="0">
                          <a:effectLst/>
                          <a:latin typeface="微软雅黑" panose="020B0503020204020204" pitchFamily="34" charset="-122"/>
                          <a:ea typeface="微软雅黑" panose="020B0503020204020204" pitchFamily="34" charset="-122"/>
                        </a:rPr>
                        <a:t>码</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solidFill>
                      <a:srgbClr val="3859CD"/>
                    </a:solidFill>
                  </a:tcPr>
                </a:tc>
                <a:extLst>
                  <a:ext uri="{0D108BD9-81ED-4DB2-BD59-A6C34878D82A}">
                    <a16:rowId xmlns:a16="http://schemas.microsoft.com/office/drawing/2014/main" xmlns="" val="27059553"/>
                  </a:ext>
                </a:extLst>
              </a:tr>
              <a:tr h="497049">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347998254"/>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0001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0001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797362764"/>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2</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0011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877671713"/>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3316264372"/>
                  </a:ext>
                </a:extLst>
              </a:tr>
              <a:tr h="497049">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4</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863123258"/>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5</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1011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0111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4088111598"/>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6</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1011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229378869"/>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7</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1101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1659547770"/>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8</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1110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1110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1110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3655147856"/>
                  </a:ext>
                </a:extLst>
              </a:tr>
              <a:tr h="497049">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9</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1111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1111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5677" marR="115677"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1395929889"/>
                  </a:ext>
                </a:extLst>
              </a:tr>
            </a:tbl>
          </a:graphicData>
        </a:graphic>
      </p:graphicFrame>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134037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51</a:t>
            </a:fld>
            <a:endParaRPr lang="zh-CN" altLang="en-US"/>
          </a:p>
        </p:txBody>
      </p:sp>
      <p:sp>
        <p:nvSpPr>
          <p:cNvPr id="53" name="文本框 52"/>
          <p:cNvSpPr txBox="1"/>
          <p:nvPr/>
        </p:nvSpPr>
        <p:spPr>
          <a:xfrm>
            <a:off x="565359" y="1079858"/>
            <a:ext cx="11081997" cy="5373779"/>
          </a:xfrm>
          <a:prstGeom prst="rect">
            <a:avLst/>
          </a:prstGeom>
          <a:noFill/>
        </p:spPr>
        <p:txBody>
          <a:bodyPr wrap="square" rtlCol="0">
            <a:spAutoFit/>
          </a:bodyPr>
          <a:lstStyle/>
          <a:p>
            <a:pPr marL="457200" indent="-457200">
              <a:lnSpc>
                <a:spcPct val="130000"/>
              </a:lnSpc>
              <a:buClr>
                <a:srgbClr val="235EB8"/>
              </a:buClr>
              <a:buSzPct val="85000"/>
              <a:buFont typeface="Wingdings" panose="05000000000000000000" pitchFamily="2" charset="2"/>
              <a:buChar char="n"/>
            </a:pPr>
            <a:r>
              <a:rPr lang="en-US" altLang="zh-CN" sz="2800" b="1" dirty="0" smtClean="0">
                <a:latin typeface="微软雅黑" panose="020B0503020204020204" pitchFamily="34" charset="-122"/>
                <a:ea typeface="微软雅黑" panose="020B0503020204020204" pitchFamily="34" charset="-122"/>
              </a:rPr>
              <a:t>BCD</a:t>
            </a:r>
            <a:r>
              <a:rPr lang="zh-CN" altLang="en-US" sz="2800" b="1" dirty="0">
                <a:latin typeface="微软雅黑" panose="020B0503020204020204" pitchFamily="34" charset="-122"/>
                <a:ea typeface="微软雅黑" panose="020B0503020204020204" pitchFamily="34" charset="-122"/>
              </a:rPr>
              <a:t>码分为有权码和无权码</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marL="342900" indent="-342900">
              <a:lnSpc>
                <a:spcPct val="13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1</a:t>
            </a:r>
            <a:r>
              <a:rPr lang="zh-CN" altLang="en-US" sz="2800" b="1" dirty="0" smtClean="0">
                <a:solidFill>
                  <a:srgbClr val="FF0000"/>
                </a:solidFill>
                <a:latin typeface="微软雅黑" panose="020B0503020204020204" pitchFamily="34" charset="-122"/>
                <a:ea typeface="微软雅黑" panose="020B0503020204020204" pitchFamily="34" charset="-122"/>
              </a:rPr>
              <a:t>、有</a:t>
            </a:r>
            <a:r>
              <a:rPr lang="zh-CN" altLang="en-US" sz="2800" b="1" dirty="0">
                <a:solidFill>
                  <a:srgbClr val="FF0000"/>
                </a:solidFill>
                <a:latin typeface="微软雅黑" panose="020B0503020204020204" pitchFamily="34" charset="-122"/>
                <a:ea typeface="微软雅黑" panose="020B0503020204020204" pitchFamily="34" charset="-122"/>
              </a:rPr>
              <a:t>权</a:t>
            </a:r>
            <a:r>
              <a:rPr lang="zh-CN" altLang="en-US" sz="2800" b="1" dirty="0" smtClean="0">
                <a:solidFill>
                  <a:srgbClr val="FF0000"/>
                </a:solidFill>
                <a:latin typeface="微软雅黑" panose="020B0503020204020204" pitchFamily="34" charset="-122"/>
                <a:ea typeface="微软雅黑" panose="020B0503020204020204" pitchFamily="34" charset="-122"/>
              </a:rPr>
              <a:t>码</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特点：</a:t>
            </a:r>
            <a:r>
              <a:rPr lang="zh-CN" altLang="en-US" sz="2400" b="1" dirty="0" smtClean="0">
                <a:solidFill>
                  <a:srgbClr val="00CC00"/>
                </a:solidFill>
                <a:latin typeface="微软雅黑" panose="020B0503020204020204" pitchFamily="34" charset="-122"/>
                <a:ea typeface="微软雅黑" panose="020B0503020204020204" pitchFamily="34" charset="-122"/>
              </a:rPr>
              <a:t>每</a:t>
            </a:r>
            <a:r>
              <a:rPr lang="zh-CN" altLang="en-US" sz="2400" b="1" dirty="0">
                <a:solidFill>
                  <a:srgbClr val="00CC00"/>
                </a:solidFill>
                <a:latin typeface="微软雅黑" panose="020B0503020204020204" pitchFamily="34" charset="-122"/>
                <a:ea typeface="微软雅黑" panose="020B0503020204020204" pitchFamily="34" charset="-122"/>
              </a:rPr>
              <a:t>一位都有固定的权值，加权求和的值即是它所表示的十进制数字</a:t>
            </a:r>
            <a:r>
              <a:rPr lang="zh-CN" altLang="en-US" sz="2400" b="1" dirty="0">
                <a:latin typeface="微软雅黑" panose="020B0503020204020204" pitchFamily="34" charset="-122"/>
                <a:ea typeface="微软雅黑" panose="020B0503020204020204" pitchFamily="34" charset="-122"/>
              </a:rPr>
              <a:t>。</a:t>
            </a:r>
          </a:p>
          <a:p>
            <a:pPr marL="800100" lvl="1" indent="-342900">
              <a:lnSpc>
                <a:spcPct val="13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每</a:t>
            </a:r>
            <a:r>
              <a:rPr lang="zh-CN" altLang="en-US" sz="2400" b="1" dirty="0">
                <a:latin typeface="微软雅黑" panose="020B0503020204020204" pitchFamily="34" charset="-122"/>
                <a:ea typeface="微软雅黑" panose="020B0503020204020204" pitchFamily="34" charset="-122"/>
              </a:rPr>
              <a:t>一位的权就是</a:t>
            </a:r>
            <a:r>
              <a:rPr lang="zh-CN" altLang="en-US" sz="2400" b="1" dirty="0">
                <a:solidFill>
                  <a:srgbClr val="00CC00"/>
                </a:solidFill>
                <a:latin typeface="微软雅黑" panose="020B0503020204020204" pitchFamily="34" charset="-122"/>
                <a:ea typeface="微软雅黑" panose="020B0503020204020204" pitchFamily="34" charset="-122"/>
              </a:rPr>
              <a:t>编码名称中的四个</a:t>
            </a:r>
            <a:r>
              <a:rPr lang="zh-CN" altLang="en-US" sz="2400" b="1" dirty="0" smtClean="0">
                <a:solidFill>
                  <a:srgbClr val="00CC00"/>
                </a:solidFill>
                <a:latin typeface="微软雅黑" panose="020B0503020204020204" pitchFamily="34" charset="-122"/>
                <a:ea typeface="微软雅黑" panose="020B0503020204020204" pitchFamily="34" charset="-122"/>
              </a:rPr>
              <a:t>数字</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8421</a:t>
            </a:r>
            <a:r>
              <a:rPr lang="zh-CN" altLang="en-US" sz="2400" b="1" dirty="0">
                <a:latin typeface="微软雅黑" panose="020B0503020204020204" pitchFamily="34" charset="-122"/>
                <a:ea typeface="微软雅黑" panose="020B0503020204020204" pitchFamily="34" charset="-122"/>
              </a:rPr>
              <a:t>码、</a:t>
            </a:r>
            <a:r>
              <a:rPr lang="en-US" altLang="zh-CN" sz="2400" b="1" dirty="0">
                <a:latin typeface="微软雅黑" panose="020B0503020204020204" pitchFamily="34" charset="-122"/>
                <a:ea typeface="微软雅黑" panose="020B0503020204020204" pitchFamily="34" charset="-122"/>
              </a:rPr>
              <a:t>2421</a:t>
            </a:r>
            <a:r>
              <a:rPr lang="zh-CN" altLang="en-US" sz="2400" b="1" dirty="0">
                <a:latin typeface="微软雅黑" panose="020B0503020204020204" pitchFamily="34" charset="-122"/>
                <a:ea typeface="微软雅黑" panose="020B0503020204020204" pitchFamily="34" charset="-122"/>
              </a:rPr>
              <a:t>码、</a:t>
            </a:r>
            <a:r>
              <a:rPr lang="en-US" altLang="zh-CN" sz="2400" b="1" dirty="0">
                <a:latin typeface="微软雅黑" panose="020B0503020204020204" pitchFamily="34" charset="-122"/>
                <a:ea typeface="微软雅黑" panose="020B0503020204020204" pitchFamily="34" charset="-122"/>
              </a:rPr>
              <a:t>5211</a:t>
            </a:r>
            <a:r>
              <a:rPr lang="zh-CN" altLang="en-US" sz="2400" b="1" dirty="0">
                <a:latin typeface="微软雅黑" panose="020B0503020204020204" pitchFamily="34" charset="-122"/>
                <a:ea typeface="微软雅黑" panose="020B0503020204020204" pitchFamily="34" charset="-122"/>
              </a:rPr>
              <a:t>码、</a:t>
            </a:r>
            <a:r>
              <a:rPr lang="en-US" altLang="zh-CN" sz="2400" b="1" dirty="0">
                <a:latin typeface="微软雅黑" panose="020B0503020204020204" pitchFamily="34" charset="-122"/>
                <a:ea typeface="微软雅黑" panose="020B0503020204020204" pitchFamily="34" charset="-122"/>
              </a:rPr>
              <a:t>4311</a:t>
            </a:r>
            <a:r>
              <a:rPr lang="zh-CN" altLang="en-US" sz="2400" b="1" dirty="0">
                <a:latin typeface="微软雅黑" panose="020B0503020204020204" pitchFamily="34" charset="-122"/>
                <a:ea typeface="微软雅黑" panose="020B0503020204020204" pitchFamily="34" charset="-122"/>
              </a:rPr>
              <a:t>码、</a:t>
            </a:r>
            <a:r>
              <a:rPr lang="en-US" altLang="zh-CN" sz="2400" b="1" dirty="0">
                <a:latin typeface="微软雅黑" panose="020B0503020204020204" pitchFamily="34" charset="-122"/>
                <a:ea typeface="微软雅黑" panose="020B0503020204020204" pitchFamily="34" charset="-122"/>
              </a:rPr>
              <a:t>84 -2-1</a:t>
            </a:r>
            <a:r>
              <a:rPr lang="zh-CN" altLang="en-US" sz="2400" b="1" dirty="0">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等。</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en-US" altLang="zh-CN" sz="2400" b="1" dirty="0">
                <a:solidFill>
                  <a:srgbClr val="FF0000"/>
                </a:solidFill>
                <a:latin typeface="微软雅黑" panose="020B0503020204020204" pitchFamily="34" charset="-122"/>
                <a:ea typeface="微软雅黑" panose="020B0503020204020204" pitchFamily="34" charset="-122"/>
              </a:rPr>
              <a:t>8421</a:t>
            </a:r>
            <a:r>
              <a:rPr lang="zh-CN" altLang="en-US" sz="2400" b="1" dirty="0">
                <a:solidFill>
                  <a:srgbClr val="FF0000"/>
                </a:solidFill>
                <a:latin typeface="微软雅黑" panose="020B0503020204020204" pitchFamily="34" charset="-122"/>
                <a:ea typeface="微软雅黑" panose="020B0503020204020204" pitchFamily="34" charset="-122"/>
              </a:rPr>
              <a:t>码：</a:t>
            </a:r>
            <a:r>
              <a:rPr lang="zh-CN" altLang="en-US" sz="2400" b="1" dirty="0">
                <a:latin typeface="微软雅黑" panose="020B0503020204020204" pitchFamily="34" charset="-122"/>
                <a:ea typeface="微软雅黑" panose="020B0503020204020204" pitchFamily="34" charset="-122"/>
              </a:rPr>
              <a:t>实际上就是十进制数字</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的二进制编码本身，是最常用的一种</a:t>
            </a:r>
            <a:r>
              <a:rPr lang="en-US" altLang="zh-CN" sz="2400" b="1" dirty="0">
                <a:latin typeface="微软雅黑" panose="020B0503020204020204" pitchFamily="34" charset="-122"/>
                <a:ea typeface="微软雅黑" panose="020B0503020204020204" pitchFamily="34" charset="-122"/>
              </a:rPr>
              <a:t>BCD</a:t>
            </a:r>
            <a:r>
              <a:rPr lang="zh-CN" altLang="en-US" sz="2400" b="1" dirty="0" smtClean="0">
                <a:latin typeface="微软雅黑" panose="020B0503020204020204" pitchFamily="34" charset="-122"/>
                <a:ea typeface="微软雅黑" panose="020B0503020204020204" pitchFamily="34" charset="-122"/>
              </a:rPr>
              <a:t>码；一般情况</a:t>
            </a:r>
            <a:r>
              <a:rPr lang="zh-CN" altLang="en-US" sz="2400" b="1" dirty="0">
                <a:latin typeface="微软雅黑" panose="020B0503020204020204" pitchFamily="34" charset="-122"/>
                <a:ea typeface="微软雅黑" panose="020B0503020204020204" pitchFamily="34" charset="-122"/>
              </a:rPr>
              <a:t>下</a:t>
            </a:r>
            <a:r>
              <a:rPr lang="zh-CN" altLang="en-US" sz="2400" b="1" dirty="0" smtClean="0">
                <a:latin typeface="微软雅黑" panose="020B0503020204020204" pitchFamily="34" charset="-122"/>
                <a:ea typeface="微软雅黑" panose="020B0503020204020204" pitchFamily="34" charset="-122"/>
              </a:rPr>
              <a:t>，提到的</a:t>
            </a:r>
            <a:r>
              <a:rPr lang="en-US" altLang="zh-CN" sz="2400" b="1" dirty="0" smtClean="0">
                <a:latin typeface="微软雅黑" panose="020B0503020204020204" pitchFamily="34" charset="-122"/>
                <a:ea typeface="微软雅黑" panose="020B0503020204020204" pitchFamily="34" charset="-122"/>
              </a:rPr>
              <a:t>BCD</a:t>
            </a:r>
            <a:r>
              <a:rPr lang="zh-CN" altLang="en-US" sz="2400" b="1" dirty="0">
                <a:latin typeface="微软雅黑" panose="020B0503020204020204" pitchFamily="34" charset="-122"/>
                <a:ea typeface="微软雅黑" panose="020B0503020204020204" pitchFamily="34" charset="-122"/>
              </a:rPr>
              <a:t>码通常就是指</a:t>
            </a:r>
            <a:r>
              <a:rPr lang="en-US" altLang="zh-CN" sz="2400" b="1" dirty="0">
                <a:latin typeface="微软雅黑" panose="020B0503020204020204" pitchFamily="34" charset="-122"/>
                <a:ea typeface="微软雅黑" panose="020B0503020204020204" pitchFamily="34" charset="-122"/>
              </a:rPr>
              <a:t>8421</a:t>
            </a:r>
            <a:r>
              <a:rPr lang="zh-CN" altLang="en-US" sz="2400" b="1" dirty="0">
                <a:latin typeface="微软雅黑" panose="020B0503020204020204" pitchFamily="34" charset="-122"/>
                <a:ea typeface="微软雅黑" panose="020B0503020204020204" pitchFamily="34" charset="-122"/>
              </a:rPr>
              <a:t>码。</a:t>
            </a:r>
          </a:p>
          <a:p>
            <a:pPr marL="800100" lvl="1" indent="-342900">
              <a:lnSpc>
                <a:spcPct val="13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自补码：</a:t>
            </a:r>
            <a:r>
              <a:rPr lang="zh-CN" altLang="en-US" sz="2400" b="1" dirty="0">
                <a:latin typeface="微软雅黑" panose="020B0503020204020204" pitchFamily="34" charset="-122"/>
                <a:ea typeface="微软雅黑" panose="020B0503020204020204" pitchFamily="34" charset="-122"/>
              </a:rPr>
              <a:t>即任何两个相加之和等于</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的编码，互为反码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例如</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4311</a:t>
            </a:r>
            <a:r>
              <a:rPr lang="zh-CN" altLang="en-US" sz="2000" b="1" dirty="0">
                <a:latin typeface="微软雅黑" panose="020B0503020204020204" pitchFamily="34" charset="-122"/>
                <a:ea typeface="微软雅黑" panose="020B0503020204020204" pitchFamily="34" charset="-122"/>
              </a:rPr>
              <a:t>码的“</a:t>
            </a:r>
            <a:r>
              <a:rPr lang="en-US" altLang="zh-CN" sz="2000" b="1" dirty="0">
                <a:latin typeface="微软雅黑" panose="020B0503020204020204" pitchFamily="34" charset="-122"/>
                <a:ea typeface="微软雅黑" panose="020B0503020204020204" pitchFamily="34" charset="-122"/>
              </a:rPr>
              <a:t>3”(0100)</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6”(1011)</a:t>
            </a:r>
            <a:r>
              <a:rPr lang="zh-CN" altLang="en-US" sz="2000" b="1" dirty="0">
                <a:latin typeface="微软雅黑" panose="020B0503020204020204" pitchFamily="34" charset="-122"/>
                <a:ea typeface="微软雅黑" panose="020B0503020204020204" pitchFamily="34" charset="-122"/>
              </a:rPr>
              <a:t>互为</a:t>
            </a:r>
            <a:r>
              <a:rPr lang="zh-CN" altLang="en-US" sz="2000" b="1" dirty="0" smtClean="0">
                <a:latin typeface="微软雅黑" panose="020B0503020204020204" pitchFamily="34" charset="-122"/>
                <a:ea typeface="微软雅黑" panose="020B0503020204020204" pitchFamily="34" charset="-122"/>
              </a:rPr>
              <a:t>反码。</a:t>
            </a:r>
            <a:endParaRPr lang="en-US" altLang="zh-CN" sz="2000" b="1" dirty="0" smtClean="0">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还有哪些是自补码？自补码有什么好处？</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30000"/>
              </a:lnSpc>
              <a:buClr>
                <a:srgbClr val="235EB8"/>
              </a:buClr>
              <a:buSzPct val="85000"/>
              <a:buFont typeface="Wingdings" panose="05000000000000000000" pitchFamily="2" charset="2"/>
              <a:buChar char="n"/>
            </a:pPr>
            <a:r>
              <a:rPr lang="zh-CN" altLang="en-US" sz="2000" b="1" dirty="0" smtClean="0">
                <a:latin typeface="微软雅黑" panose="020B0503020204020204" pitchFamily="34" charset="-122"/>
                <a:ea typeface="微软雅黑" panose="020B0503020204020204" pitchFamily="34" charset="-122"/>
              </a:rPr>
              <a:t>有利于</a:t>
            </a:r>
            <a:r>
              <a:rPr lang="zh-CN" altLang="en-US" sz="2000" b="1" dirty="0">
                <a:latin typeface="微软雅黑" panose="020B0503020204020204" pitchFamily="34" charset="-122"/>
                <a:ea typeface="微软雅黑" panose="020B0503020204020204" pitchFamily="34" charset="-122"/>
              </a:rPr>
              <a:t>减法的运算</a:t>
            </a:r>
            <a:r>
              <a:rPr lang="zh-CN" altLang="en-US" sz="2000" b="1" dirty="0" smtClean="0">
                <a:latin typeface="微软雅黑" panose="020B0503020204020204" pitchFamily="34" charset="-122"/>
                <a:ea typeface="微软雅黑" panose="020B0503020204020204" pitchFamily="34" charset="-122"/>
              </a:rPr>
              <a:t>处理，某些自补码有利于</a:t>
            </a:r>
            <a:r>
              <a:rPr lang="zh-CN" altLang="en-US" sz="2000" b="1" dirty="0">
                <a:latin typeface="微软雅黑" panose="020B0503020204020204" pitchFamily="34" charset="-122"/>
                <a:ea typeface="微软雅黑" panose="020B0503020204020204" pitchFamily="34" charset="-122"/>
              </a:rPr>
              <a:t>实现逢十进一的运算规则</a:t>
            </a:r>
            <a:r>
              <a:rPr lang="zh-CN" altLang="en-US" sz="20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138507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52</a:t>
            </a:fld>
            <a:endParaRPr lang="zh-CN" altLang="en-US"/>
          </a:p>
        </p:txBody>
      </p:sp>
      <p:sp>
        <p:nvSpPr>
          <p:cNvPr id="53" name="文本框 52"/>
          <p:cNvSpPr txBox="1"/>
          <p:nvPr/>
        </p:nvSpPr>
        <p:spPr>
          <a:xfrm>
            <a:off x="565358" y="1024132"/>
            <a:ext cx="11081997" cy="5170646"/>
          </a:xfrm>
          <a:prstGeom prst="rect">
            <a:avLst/>
          </a:prstGeom>
          <a:noFill/>
        </p:spPr>
        <p:txBody>
          <a:bodyPr wrap="square" rtlCol="0">
            <a:spAutoFit/>
          </a:bodyPr>
          <a:lstStyle/>
          <a:p>
            <a:pPr marL="457200" indent="-457200">
              <a:lnSpc>
                <a:spcPct val="150000"/>
              </a:lnSpc>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2</a:t>
            </a:r>
            <a:r>
              <a:rPr lang="zh-CN" altLang="en-US" sz="2800" b="1" dirty="0">
                <a:solidFill>
                  <a:srgbClr val="FF0000"/>
                </a:solidFill>
                <a:latin typeface="微软雅黑" panose="020B0503020204020204" pitchFamily="34" charset="-122"/>
                <a:ea typeface="微软雅黑" panose="020B0503020204020204" pitchFamily="34" charset="-122"/>
              </a:rPr>
              <a:t>．无权码</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特点：</a:t>
            </a:r>
            <a:r>
              <a:rPr lang="zh-CN" altLang="en-US" sz="2400" b="1" dirty="0" smtClean="0">
                <a:latin typeface="微软雅黑" panose="020B0503020204020204" pitchFamily="34" charset="-122"/>
                <a:ea typeface="微软雅黑" panose="020B0503020204020204" pitchFamily="34" charset="-122"/>
              </a:rPr>
              <a:t>四</a:t>
            </a:r>
            <a:r>
              <a:rPr lang="zh-CN" altLang="en-US" sz="2400" b="1" dirty="0">
                <a:latin typeface="微软雅黑" panose="020B0503020204020204" pitchFamily="34" charset="-122"/>
                <a:ea typeface="微软雅黑" panose="020B0503020204020204" pitchFamily="34" charset="-122"/>
              </a:rPr>
              <a:t>位二进制编码的</a:t>
            </a:r>
            <a:r>
              <a:rPr lang="zh-CN" altLang="en-US" sz="2400" b="1" dirty="0">
                <a:solidFill>
                  <a:srgbClr val="00CC00"/>
                </a:solidFill>
                <a:latin typeface="微软雅黑" panose="020B0503020204020204" pitchFamily="34" charset="-122"/>
                <a:ea typeface="微软雅黑" panose="020B0503020204020204" pitchFamily="34" charset="-122"/>
              </a:rPr>
              <a:t>每一位并没有固定的权</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余</a:t>
            </a: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码：</a:t>
            </a:r>
            <a:r>
              <a:rPr lang="en-US" altLang="zh-CN" sz="2400" b="1" dirty="0" smtClean="0">
                <a:solidFill>
                  <a:srgbClr val="FF0000"/>
                </a:solidFill>
                <a:latin typeface="微软雅黑" panose="020B0503020204020204" pitchFamily="34" charset="-122"/>
                <a:ea typeface="微软雅黑" panose="020B0503020204020204" pitchFamily="34" charset="-122"/>
              </a:rPr>
              <a:t>=8421</a:t>
            </a:r>
            <a:r>
              <a:rPr lang="zh-CN" altLang="en-US" sz="2400" b="1" dirty="0" smtClean="0">
                <a:solidFill>
                  <a:srgbClr val="FF0000"/>
                </a:solidFill>
                <a:latin typeface="微软雅黑" panose="020B0503020204020204" pitchFamily="34" charset="-122"/>
                <a:ea typeface="微软雅黑" panose="020B0503020204020204" pitchFamily="34" charset="-122"/>
              </a:rPr>
              <a:t>码</a:t>
            </a:r>
            <a:r>
              <a:rPr lang="en-US" altLang="zh-CN" sz="2400" b="1" dirty="0" smtClean="0">
                <a:solidFill>
                  <a:srgbClr val="FF0000"/>
                </a:solidFill>
                <a:latin typeface="微软雅黑" panose="020B0503020204020204" pitchFamily="34" charset="-122"/>
                <a:ea typeface="微软雅黑" panose="020B0503020204020204" pitchFamily="34" charset="-122"/>
              </a:rPr>
              <a:t>+0011</a:t>
            </a:r>
            <a:r>
              <a:rPr lang="zh-CN" altLang="en-US" sz="2400" b="1" dirty="0" smtClean="0">
                <a:latin typeface="微软雅黑" panose="020B0503020204020204" pitchFamily="34" charset="-122"/>
                <a:ea typeface="微软雅黑" panose="020B0503020204020204" pitchFamily="34" charset="-122"/>
              </a:rPr>
              <a:t>，它的主要优点是执行十进制加法时，</a:t>
            </a:r>
            <a:r>
              <a:rPr lang="zh-CN" altLang="en-US" sz="2400" b="1" dirty="0">
                <a:latin typeface="微软雅黑" panose="020B0503020204020204" pitchFamily="34" charset="-122"/>
                <a:ea typeface="微软雅黑" panose="020B0503020204020204" pitchFamily="34" charset="-122"/>
              </a:rPr>
              <a:t>可以正确地产生进位信号，而且还便于减法运算</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格</a:t>
            </a:r>
            <a:r>
              <a:rPr lang="zh-CN" altLang="en-US" sz="2400" b="1" dirty="0">
                <a:solidFill>
                  <a:srgbClr val="0000CC"/>
                </a:solidFill>
                <a:latin typeface="微软雅黑" panose="020B0503020204020204" pitchFamily="34" charset="-122"/>
                <a:ea typeface="微软雅黑" panose="020B0503020204020204" pitchFamily="34" charset="-122"/>
              </a:rPr>
              <a:t>雷码（</a:t>
            </a:r>
            <a:r>
              <a:rPr lang="en-US" altLang="zh-CN" sz="2400" b="1" dirty="0">
                <a:solidFill>
                  <a:srgbClr val="0000CC"/>
                </a:solidFill>
                <a:latin typeface="微软雅黑" panose="020B0503020204020204" pitchFamily="34" charset="-122"/>
                <a:ea typeface="微软雅黑" panose="020B0503020204020204" pitchFamily="34" charset="-122"/>
              </a:rPr>
              <a:t>Gray Code</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：又</a:t>
            </a:r>
            <a:r>
              <a:rPr lang="zh-CN" altLang="en-US" sz="2400" b="1" dirty="0">
                <a:latin typeface="微软雅黑" panose="020B0503020204020204" pitchFamily="34" charset="-122"/>
                <a:ea typeface="微软雅黑" panose="020B0503020204020204" pitchFamily="34" charset="-122"/>
              </a:rPr>
              <a:t>叫循环码，它的</a:t>
            </a:r>
            <a:r>
              <a:rPr lang="zh-CN" altLang="en-US" sz="2400" b="1" dirty="0">
                <a:solidFill>
                  <a:srgbClr val="00CC00"/>
                </a:solidFill>
                <a:latin typeface="微软雅黑" panose="020B0503020204020204" pitchFamily="34" charset="-122"/>
                <a:ea typeface="微软雅黑" panose="020B0503020204020204" pitchFamily="34" charset="-122"/>
              </a:rPr>
              <a:t>任何相邻的两个编码</a:t>
            </a:r>
            <a:r>
              <a:rPr lang="zh-CN" altLang="en-US" sz="2400" b="1" dirty="0">
                <a:latin typeface="微软雅黑" panose="020B0503020204020204" pitchFamily="34" charset="-122"/>
                <a:ea typeface="微软雅黑" panose="020B0503020204020204" pitchFamily="34" charset="-122"/>
              </a:rPr>
              <a:t>（例如</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等）</a:t>
            </a:r>
            <a:r>
              <a:rPr lang="zh-CN" altLang="en-US" sz="2400" b="1" dirty="0">
                <a:solidFill>
                  <a:srgbClr val="00CC00"/>
                </a:solidFill>
                <a:latin typeface="微软雅黑" panose="020B0503020204020204" pitchFamily="34" charset="-122"/>
                <a:ea typeface="微软雅黑" panose="020B0503020204020204" pitchFamily="34" charset="-122"/>
              </a:rPr>
              <a:t>之间只有一位二进制位不同</a:t>
            </a:r>
            <a:r>
              <a:rPr lang="zh-CN" altLang="en-US" sz="2400" b="1" dirty="0">
                <a:latin typeface="微软雅黑" panose="020B0503020204020204" pitchFamily="34" charset="-122"/>
                <a:ea typeface="微软雅黑" panose="020B0503020204020204" pitchFamily="34" charset="-122"/>
              </a:rPr>
              <a:t>，其余三位二进制对应位均相同。它的优点是用它构成计数器时，在从一个编码变到下一个编码时，只有一个触发器翻转即可，波形更完美、可靠。</a:t>
            </a:r>
          </a:p>
          <a:p>
            <a:pPr lvl="1">
              <a:lnSpc>
                <a:spcPct val="150000"/>
              </a:lnSpc>
              <a:buClr>
                <a:srgbClr val="235EB8"/>
              </a:buClr>
              <a:buSzPct val="85000"/>
            </a:pP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3161620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53</a:t>
            </a:fld>
            <a:endParaRPr lang="zh-CN" altLang="en-US"/>
          </a:p>
        </p:txBody>
      </p:sp>
      <p:sp>
        <p:nvSpPr>
          <p:cNvPr id="53" name="文本框 52"/>
          <p:cNvSpPr txBox="1"/>
          <p:nvPr/>
        </p:nvSpPr>
        <p:spPr>
          <a:xfrm>
            <a:off x="498122" y="1050524"/>
            <a:ext cx="11081997" cy="2492990"/>
          </a:xfrm>
          <a:prstGeom prst="rect">
            <a:avLst/>
          </a:prstGeom>
          <a:noFill/>
        </p:spPr>
        <p:txBody>
          <a:bodyPr wrap="square" rtlCol="0">
            <a:spAutoFit/>
          </a:bodyPr>
          <a:lstStyle/>
          <a:p>
            <a:pPr marL="457200" indent="-457200">
              <a:lnSpc>
                <a:spcPct val="150000"/>
              </a:lnSpc>
              <a:buClr>
                <a:srgbClr val="235EB8"/>
              </a:buClr>
              <a:buSzPct val="85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格雷码：</a:t>
            </a:r>
            <a:r>
              <a:rPr lang="en-US" altLang="zh-CN" sz="3200" b="1" dirty="0" smtClean="0">
                <a:latin typeface="微软雅黑" panose="020B0503020204020204" pitchFamily="34" charset="-122"/>
                <a:ea typeface="微软雅黑" panose="020B0503020204020204" pitchFamily="34" charset="-122"/>
              </a:rPr>
              <a:t>	</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定义：凡是</a:t>
            </a:r>
            <a:r>
              <a:rPr lang="zh-CN" altLang="en-US" sz="2400" b="1" dirty="0">
                <a:latin typeface="微软雅黑" panose="020B0503020204020204" pitchFamily="34" charset="-122"/>
                <a:ea typeface="微软雅黑" panose="020B0503020204020204" pitchFamily="34" charset="-122"/>
              </a:rPr>
              <a:t>符合“</a:t>
            </a:r>
            <a:r>
              <a:rPr lang="zh-CN" altLang="en-US" sz="2400" b="1" dirty="0">
                <a:solidFill>
                  <a:srgbClr val="0000CC"/>
                </a:solidFill>
                <a:latin typeface="微软雅黑" panose="020B0503020204020204" pitchFamily="34" charset="-122"/>
                <a:ea typeface="微软雅黑" panose="020B0503020204020204" pitchFamily="34" charset="-122"/>
              </a:rPr>
              <a:t>相邻编码之间只有一位不同</a:t>
            </a:r>
            <a:r>
              <a:rPr lang="zh-CN" altLang="en-US" sz="2400" b="1" dirty="0">
                <a:latin typeface="微软雅黑" panose="020B0503020204020204" pitchFamily="34" charset="-122"/>
                <a:ea typeface="微软雅黑" panose="020B0503020204020204" pitchFamily="34" charset="-122"/>
              </a:rPr>
              <a:t>”这个规则的编码，都可以称为格雷码，因此</a:t>
            </a:r>
            <a:r>
              <a:rPr lang="zh-CN" altLang="en-US" sz="2400" b="1" dirty="0">
                <a:solidFill>
                  <a:srgbClr val="0000CC"/>
                </a:solidFill>
                <a:latin typeface="微软雅黑" panose="020B0503020204020204" pitchFamily="34" charset="-122"/>
                <a:ea typeface="微软雅黑" panose="020B0503020204020204" pitchFamily="34" charset="-122"/>
              </a:rPr>
              <a:t>格雷码的编码方案有许多</a:t>
            </a:r>
            <a:r>
              <a:rPr lang="zh-CN" altLang="en-US" sz="2400" b="1" dirty="0" smtClean="0">
                <a:solidFill>
                  <a:srgbClr val="0000CC"/>
                </a:solidFill>
                <a:latin typeface="微软雅黑" panose="020B0503020204020204" pitchFamily="34" charset="-122"/>
                <a:ea typeface="微软雅黑" panose="020B0503020204020204" pitchFamily="34" charset="-122"/>
              </a:rPr>
              <a:t>种</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格</a:t>
            </a:r>
            <a:r>
              <a:rPr lang="zh-CN" altLang="en-US" sz="2400" b="1" dirty="0">
                <a:latin typeface="微软雅黑" panose="020B0503020204020204" pitchFamily="34" charset="-122"/>
                <a:ea typeface="微软雅黑" panose="020B0503020204020204" pitchFamily="34" charset="-122"/>
              </a:rPr>
              <a:t>雷码是工程应用非常广泛的一种</a:t>
            </a:r>
            <a:r>
              <a:rPr lang="zh-CN" altLang="en-US" sz="2400" b="1" dirty="0" smtClean="0">
                <a:latin typeface="微软雅黑" panose="020B0503020204020204" pitchFamily="34" charset="-122"/>
                <a:ea typeface="微软雅黑" panose="020B0503020204020204" pitchFamily="34" charset="-122"/>
              </a:rPr>
              <a:t>编码；</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
        <p:nvSpPr>
          <p:cNvPr id="2" name="矩形 1"/>
          <p:cNvSpPr/>
          <p:nvPr/>
        </p:nvSpPr>
        <p:spPr>
          <a:xfrm>
            <a:off x="647207" y="3784909"/>
            <a:ext cx="5515052" cy="2400657"/>
          </a:xfrm>
          <a:prstGeom prst="rect">
            <a:avLst/>
          </a:prstGeom>
        </p:spPr>
        <p:txBody>
          <a:bodyPr wrap="square">
            <a:spAutoFit/>
          </a:bodyPr>
          <a:lstStyle/>
          <a:p>
            <a:pPr marL="342900" indent="-342900">
              <a:lnSpc>
                <a:spcPct val="150000"/>
              </a:lnSpc>
              <a:buClr>
                <a:srgbClr val="235EB8"/>
              </a:buClr>
              <a:buSzPct val="85000"/>
              <a:buFont typeface="Wingdings" panose="05000000000000000000" pitchFamily="2" charset="2"/>
              <a:buChar char="n"/>
            </a:pPr>
            <a:r>
              <a:rPr lang="zh-CN" altLang="en-US" sz="2000" b="1" dirty="0" smtClean="0">
                <a:solidFill>
                  <a:prstClr val="black"/>
                </a:solidFill>
                <a:latin typeface="微软雅黑" panose="020B0503020204020204" pitchFamily="34" charset="-122"/>
                <a:ea typeface="微软雅黑" panose="020B0503020204020204" pitchFamily="34" charset="-122"/>
              </a:rPr>
              <a:t>举例：四</a:t>
            </a:r>
            <a:r>
              <a:rPr lang="zh-CN" altLang="en-US" sz="2000" b="1" dirty="0">
                <a:solidFill>
                  <a:prstClr val="black"/>
                </a:solidFill>
                <a:latin typeface="微软雅黑" panose="020B0503020204020204" pitchFamily="34" charset="-122"/>
                <a:ea typeface="微软雅黑" panose="020B0503020204020204" pitchFamily="34" charset="-122"/>
              </a:rPr>
              <a:t>相八拍的步进电机的脉冲控制</a:t>
            </a:r>
            <a:r>
              <a:rPr lang="zh-CN" altLang="en-US" sz="2000" b="1" dirty="0" smtClean="0">
                <a:solidFill>
                  <a:prstClr val="black"/>
                </a:solidFill>
                <a:latin typeface="微软雅黑" panose="020B0503020204020204" pitchFamily="34" charset="-122"/>
                <a:ea typeface="微软雅黑" panose="020B0503020204020204" pitchFamily="34" charset="-122"/>
              </a:rPr>
              <a:t>编码</a:t>
            </a:r>
            <a:endParaRPr lang="en-US" altLang="zh-CN" sz="2000" b="1"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en-US" altLang="zh-CN" sz="2000" b="1" dirty="0" smtClean="0">
                <a:solidFill>
                  <a:prstClr val="black"/>
                </a:solidFill>
                <a:latin typeface="微软雅黑" panose="020B0503020204020204" pitchFamily="34" charset="-122"/>
                <a:ea typeface="微软雅黑" panose="020B0503020204020204" pitchFamily="34" charset="-122"/>
              </a:rPr>
              <a:t>A</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B</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C</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smtClean="0">
                <a:solidFill>
                  <a:prstClr val="black"/>
                </a:solidFill>
                <a:latin typeface="微软雅黑" panose="020B0503020204020204" pitchFamily="34" charset="-122"/>
                <a:ea typeface="微软雅黑" panose="020B0503020204020204" pitchFamily="34" charset="-122"/>
              </a:rPr>
              <a:t>D</a:t>
            </a:r>
            <a:r>
              <a:rPr lang="zh-CN" altLang="en-US" sz="2000" b="1" dirty="0" smtClean="0">
                <a:solidFill>
                  <a:prstClr val="black"/>
                </a:solidFill>
                <a:latin typeface="微软雅黑" panose="020B0503020204020204" pitchFamily="34" charset="-122"/>
                <a:ea typeface="微软雅黑" panose="020B0503020204020204" pitchFamily="34" charset="-122"/>
              </a:rPr>
              <a:t>：步进电机</a:t>
            </a:r>
            <a:r>
              <a:rPr lang="zh-CN" altLang="en-US" sz="2000" b="1" dirty="0">
                <a:solidFill>
                  <a:prstClr val="black"/>
                </a:solidFill>
                <a:latin typeface="微软雅黑" panose="020B0503020204020204" pitchFamily="34" charset="-122"/>
                <a:ea typeface="微软雅黑" panose="020B0503020204020204" pitchFamily="34" charset="-122"/>
              </a:rPr>
              <a:t>的四个励磁线圈，</a:t>
            </a:r>
            <a:r>
              <a:rPr lang="zh-CN" altLang="en-US" sz="2000" b="1" dirty="0" smtClean="0">
                <a:solidFill>
                  <a:prstClr val="black"/>
                </a:solidFill>
                <a:latin typeface="微软雅黑" panose="020B0503020204020204" pitchFamily="34" charset="-122"/>
                <a:ea typeface="微软雅黑" panose="020B0503020204020204" pitchFamily="34" charset="-122"/>
              </a:rPr>
              <a:t>按照表中控制</a:t>
            </a:r>
            <a:r>
              <a:rPr lang="zh-CN" altLang="en-US" sz="2000" b="1" dirty="0">
                <a:solidFill>
                  <a:prstClr val="black"/>
                </a:solidFill>
                <a:latin typeface="微软雅黑" panose="020B0503020204020204" pitchFamily="34" charset="-122"/>
                <a:ea typeface="微软雅黑" panose="020B0503020204020204" pitchFamily="34" charset="-122"/>
              </a:rPr>
              <a:t>顺序，每通过</a:t>
            </a:r>
            <a:r>
              <a:rPr lang="en-US" altLang="zh-CN" sz="2000" b="1" dirty="0">
                <a:solidFill>
                  <a:prstClr val="black"/>
                </a:solidFill>
                <a:latin typeface="微软雅黑" panose="020B0503020204020204" pitchFamily="34" charset="-122"/>
                <a:ea typeface="微软雅黑" panose="020B0503020204020204" pitchFamily="34" charset="-122"/>
              </a:rPr>
              <a:t>8</a:t>
            </a:r>
            <a:r>
              <a:rPr lang="zh-CN" altLang="en-US" sz="2000" b="1" dirty="0">
                <a:solidFill>
                  <a:prstClr val="black"/>
                </a:solidFill>
                <a:latin typeface="微软雅黑" panose="020B0503020204020204" pitchFamily="34" charset="-122"/>
                <a:ea typeface="微软雅黑" panose="020B0503020204020204" pitchFamily="34" charset="-122"/>
              </a:rPr>
              <a:t>个脉冲，则步进电机转动一步，即转过一个齿距角，譬如</a:t>
            </a:r>
            <a:r>
              <a:rPr lang="en-US" altLang="zh-CN" sz="2000" b="1" dirty="0">
                <a:solidFill>
                  <a:prstClr val="black"/>
                </a:solidFill>
                <a:latin typeface="微软雅黑" panose="020B0503020204020204" pitchFamily="34" charset="-122"/>
                <a:ea typeface="微软雅黑" panose="020B0503020204020204" pitchFamily="34" charset="-122"/>
              </a:rPr>
              <a:t>0.9°</a:t>
            </a:r>
            <a:r>
              <a:rPr lang="zh-CN" altLang="en-US" sz="2000" b="1" dirty="0" smtClean="0">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952982327"/>
              </p:ext>
            </p:extLst>
          </p:nvPr>
        </p:nvGraphicFramePr>
        <p:xfrm>
          <a:off x="6268632" y="3838208"/>
          <a:ext cx="5648385" cy="2271860"/>
        </p:xfrm>
        <a:graphic>
          <a:graphicData uri="http://schemas.openxmlformats.org/drawingml/2006/table">
            <a:tbl>
              <a:tblPr firstRow="1" bandRow="1">
                <a:tableStyleId>{FABFCF23-3B69-468F-B69F-88F6DE6A72F2}</a:tableStyleId>
              </a:tblPr>
              <a:tblGrid>
                <a:gridCol w="1401418">
                  <a:extLst>
                    <a:ext uri="{9D8B030D-6E8A-4147-A177-3AD203B41FA5}">
                      <a16:colId xmlns:a16="http://schemas.microsoft.com/office/drawing/2014/main" xmlns="" val="2607340982"/>
                    </a:ext>
                  </a:extLst>
                </a:gridCol>
                <a:gridCol w="1414315">
                  <a:extLst>
                    <a:ext uri="{9D8B030D-6E8A-4147-A177-3AD203B41FA5}">
                      <a16:colId xmlns:a16="http://schemas.microsoft.com/office/drawing/2014/main" xmlns="" val="2221485408"/>
                    </a:ext>
                  </a:extLst>
                </a:gridCol>
                <a:gridCol w="1431235">
                  <a:extLst>
                    <a:ext uri="{9D8B030D-6E8A-4147-A177-3AD203B41FA5}">
                      <a16:colId xmlns:a16="http://schemas.microsoft.com/office/drawing/2014/main" xmlns="" val="3816100463"/>
                    </a:ext>
                  </a:extLst>
                </a:gridCol>
                <a:gridCol w="1401417">
                  <a:extLst>
                    <a:ext uri="{9D8B030D-6E8A-4147-A177-3AD203B41FA5}">
                      <a16:colId xmlns:a16="http://schemas.microsoft.com/office/drawing/2014/main" xmlns="" val="2674256991"/>
                    </a:ext>
                  </a:extLst>
                </a:gridCol>
              </a:tblGrid>
              <a:tr h="454372">
                <a:tc>
                  <a:txBody>
                    <a:bodyPr/>
                    <a:lstStyle/>
                    <a:p>
                      <a:pPr algn="ctr">
                        <a:lnSpc>
                          <a:spcPts val="2000"/>
                        </a:lnSpc>
                        <a:spcAft>
                          <a:spcPts val="0"/>
                        </a:spcAft>
                      </a:pPr>
                      <a:r>
                        <a:rPr lang="zh-CN" sz="2000" b="1" kern="100" dirty="0">
                          <a:effectLst/>
                          <a:latin typeface="微软雅黑" panose="020B0503020204020204" pitchFamily="34" charset="-122"/>
                          <a:ea typeface="微软雅黑" panose="020B0503020204020204" pitchFamily="34" charset="-122"/>
                        </a:rPr>
                        <a:t>脉冲序号</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R w="12700" cap="flat" cmpd="sng" algn="ctr">
                      <a:solidFill>
                        <a:srgbClr val="00B0F0"/>
                      </a:solidFill>
                      <a:prstDash val="solid"/>
                      <a:round/>
                      <a:headEnd type="none" w="med" len="med"/>
                      <a:tailEnd type="none" w="med" len="med"/>
                    </a:lnR>
                    <a:solidFill>
                      <a:srgbClr val="3859CD"/>
                    </a:solidFill>
                  </a:tcPr>
                </a:tc>
                <a:tc>
                  <a:txBody>
                    <a:bodyPr/>
                    <a:lstStyle/>
                    <a:p>
                      <a:pPr marR="110490" indent="106045" algn="ctr">
                        <a:lnSpc>
                          <a:spcPts val="2000"/>
                        </a:lnSpc>
                        <a:spcAft>
                          <a:spcPts val="0"/>
                        </a:spcAft>
                      </a:pPr>
                      <a:r>
                        <a:rPr lang="en-US" sz="2000" b="1" kern="100" dirty="0" smtClean="0">
                          <a:effectLst/>
                          <a:latin typeface="微软雅黑" panose="020B0503020204020204" pitchFamily="34" charset="-122"/>
                          <a:ea typeface="微软雅黑" panose="020B0503020204020204" pitchFamily="34" charset="-122"/>
                        </a:rPr>
                        <a:t>DCBA</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algn="ctr">
                        <a:lnSpc>
                          <a:spcPts val="2000"/>
                        </a:lnSpc>
                        <a:spcAft>
                          <a:spcPts val="0"/>
                        </a:spcAft>
                      </a:pPr>
                      <a:r>
                        <a:rPr lang="zh-CN" sz="2000" b="1" kern="100" dirty="0">
                          <a:effectLst/>
                          <a:latin typeface="微软雅黑" panose="020B0503020204020204" pitchFamily="34" charset="-122"/>
                          <a:ea typeface="微软雅黑" panose="020B0503020204020204" pitchFamily="34" charset="-122"/>
                        </a:rPr>
                        <a:t>脉冲序号</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solidFill>
                      <a:srgbClr val="3859CD"/>
                    </a:solidFill>
                  </a:tcPr>
                </a:tc>
                <a:tc>
                  <a:txBody>
                    <a:bodyPr/>
                    <a:lstStyle/>
                    <a:p>
                      <a:pPr marR="110490" indent="106045" algn="ctr">
                        <a:lnSpc>
                          <a:spcPts val="2000"/>
                        </a:lnSpc>
                        <a:spcAft>
                          <a:spcPts val="0"/>
                        </a:spcAft>
                      </a:pPr>
                      <a:r>
                        <a:rPr lang="en-US" sz="2000" b="1" kern="100" dirty="0" smtClean="0">
                          <a:effectLst/>
                          <a:latin typeface="微软雅黑" panose="020B0503020204020204" pitchFamily="34" charset="-122"/>
                          <a:ea typeface="微软雅黑" panose="020B0503020204020204" pitchFamily="34" charset="-122"/>
                        </a:rPr>
                        <a:t>DCBA</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solidFill>
                      <a:srgbClr val="3859CD"/>
                    </a:solidFill>
                  </a:tcPr>
                </a:tc>
                <a:extLst>
                  <a:ext uri="{0D108BD9-81ED-4DB2-BD59-A6C34878D82A}">
                    <a16:rowId xmlns:a16="http://schemas.microsoft.com/office/drawing/2014/main" xmlns="" val="1512000698"/>
                  </a:ext>
                </a:extLst>
              </a:tr>
              <a:tr h="454372">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0001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5</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0100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977227952"/>
                  </a:ext>
                </a:extLst>
              </a:tr>
              <a:tr h="454372">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2</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0011</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6</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1100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2002029054"/>
                  </a:ext>
                </a:extLst>
              </a:tr>
              <a:tr h="454372">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3</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0010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7</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1000</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886465029"/>
                  </a:ext>
                </a:extLst>
              </a:tr>
              <a:tr h="454372">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4</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0110</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algn="ctr">
                        <a:lnSpc>
                          <a:spcPts val="2000"/>
                        </a:lnSpc>
                        <a:spcAft>
                          <a:spcPts val="0"/>
                        </a:spcAft>
                      </a:pPr>
                      <a:r>
                        <a:rPr lang="en-US" sz="2000" b="1" kern="100">
                          <a:effectLst/>
                          <a:latin typeface="微软雅黑" panose="020B0503020204020204" pitchFamily="34" charset="-122"/>
                          <a:ea typeface="微软雅黑" panose="020B0503020204020204" pitchFamily="34" charset="-122"/>
                        </a:rPr>
                        <a:t>8</a:t>
                      </a:r>
                      <a:endParaRPr lang="zh-CN" sz="20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tcPr>
                </a:tc>
                <a:tc>
                  <a:txBody>
                    <a:bodyPr/>
                    <a:lstStyle/>
                    <a:p>
                      <a:pPr marR="110490" indent="105410" algn="ctr">
                        <a:lnSpc>
                          <a:spcPts val="2000"/>
                        </a:lnSpc>
                        <a:spcAft>
                          <a:spcPts val="0"/>
                        </a:spcAft>
                      </a:pPr>
                      <a:r>
                        <a:rPr lang="en-US" sz="2000" b="1" kern="100" dirty="0">
                          <a:effectLst/>
                          <a:latin typeface="微软雅黑" panose="020B0503020204020204" pitchFamily="34" charset="-122"/>
                          <a:ea typeface="微软雅黑" panose="020B0503020204020204" pitchFamily="34" charset="-122"/>
                        </a:rPr>
                        <a:t>1001</a:t>
                      </a:r>
                      <a:endParaRPr lang="zh-CN" sz="20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79766" marR="179766" marT="0" marB="0" anchor="ctr">
                    <a:lnL w="12700" cap="flat" cmpd="sng" algn="ctr">
                      <a:solidFill>
                        <a:srgbClr val="00B0F0"/>
                      </a:solidFill>
                      <a:prstDash val="solid"/>
                      <a:round/>
                      <a:headEnd type="none" w="med" len="med"/>
                      <a:tailEnd type="none" w="med" len="med"/>
                    </a:lnL>
                  </a:tcPr>
                </a:tc>
                <a:extLst>
                  <a:ext uri="{0D108BD9-81ED-4DB2-BD59-A6C34878D82A}">
                    <a16:rowId xmlns:a16="http://schemas.microsoft.com/office/drawing/2014/main" xmlns="" val="3520369908"/>
                  </a:ext>
                </a:extLst>
              </a:tr>
            </a:tbl>
          </a:graphicData>
        </a:graphic>
      </p:graphicFrame>
    </p:spTree>
    <p:extLst>
      <p:ext uri="{BB962C8B-B14F-4D97-AF65-F5344CB8AC3E}">
        <p14:creationId xmlns:p14="http://schemas.microsoft.com/office/powerpoint/2010/main" val="31894055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54</a:t>
            </a:fld>
            <a:endParaRPr lang="zh-CN" altLang="en-US"/>
          </a:p>
        </p:txBody>
      </p:sp>
      <p:sp>
        <p:nvSpPr>
          <p:cNvPr id="53" name="文本框 52"/>
          <p:cNvSpPr txBox="1"/>
          <p:nvPr/>
        </p:nvSpPr>
        <p:spPr>
          <a:xfrm>
            <a:off x="565359" y="1079858"/>
            <a:ext cx="11081997" cy="4062651"/>
          </a:xfrm>
          <a:prstGeom prst="rect">
            <a:avLst/>
          </a:prstGeom>
          <a:noFill/>
        </p:spPr>
        <p:txBody>
          <a:bodyPr wrap="square" rtlCol="0">
            <a:spAutoFit/>
          </a:bodyPr>
          <a:lstStyle/>
          <a:p>
            <a:pPr marL="457200" indent="-457200">
              <a:lnSpc>
                <a:spcPct val="150000"/>
              </a:lnSpc>
              <a:buClr>
                <a:srgbClr val="235EB8"/>
              </a:buClr>
              <a:buSzPct val="85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格</a:t>
            </a:r>
            <a:r>
              <a:rPr lang="zh-CN" altLang="en-US" sz="2800" b="1" dirty="0">
                <a:solidFill>
                  <a:srgbClr val="FF0000"/>
                </a:solidFill>
                <a:latin typeface="微软雅黑" panose="020B0503020204020204" pitchFamily="34" charset="-122"/>
                <a:ea typeface="微软雅黑" panose="020B0503020204020204" pitchFamily="34" charset="-122"/>
              </a:rPr>
              <a:t>雷码：</a:t>
            </a:r>
            <a:endParaRPr lang="en-US" altLang="zh-CN" sz="28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构造</a:t>
            </a:r>
            <a:r>
              <a:rPr lang="zh-CN" altLang="en-US" sz="2400" b="1" dirty="0">
                <a:latin typeface="微软雅黑" panose="020B0503020204020204" pitchFamily="34" charset="-122"/>
                <a:ea typeface="微软雅黑" panose="020B0503020204020204" pitchFamily="34" charset="-122"/>
              </a:rPr>
              <a:t>任意位数的格雷</a:t>
            </a:r>
            <a:r>
              <a:rPr lang="zh-CN" altLang="en-US" sz="2400" b="1" dirty="0" smtClean="0">
                <a:latin typeface="微软雅黑" panose="020B0503020204020204" pitchFamily="34" charset="-122"/>
                <a:ea typeface="微软雅黑" panose="020B0503020204020204" pitchFamily="34" charset="-122"/>
              </a:rPr>
              <a:t>码的方法：两种</a:t>
            </a:r>
            <a:endParaRPr lang="zh-CN" altLang="en-US" sz="2400" b="1" dirty="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1</a:t>
            </a:r>
            <a:r>
              <a:rPr lang="zh-CN" altLang="en-US" sz="2400" b="1" dirty="0" smtClean="0">
                <a:solidFill>
                  <a:srgbClr val="FF0000"/>
                </a:solidFill>
                <a:latin typeface="微软雅黑" panose="020B0503020204020204" pitchFamily="34" charset="-122"/>
                <a:ea typeface="微软雅黑" panose="020B0503020204020204" pitchFamily="34" charset="-122"/>
              </a:rPr>
              <a:t>）添加</a:t>
            </a:r>
            <a:r>
              <a:rPr lang="zh-CN" altLang="en-US" sz="2400" b="1" dirty="0">
                <a:solidFill>
                  <a:srgbClr val="FF0000"/>
                </a:solidFill>
                <a:latin typeface="微软雅黑" panose="020B0503020204020204" pitchFamily="34" charset="-122"/>
                <a:ea typeface="微软雅黑" panose="020B0503020204020204" pitchFamily="34" charset="-122"/>
              </a:rPr>
              <a:t>前缀</a:t>
            </a:r>
            <a:r>
              <a:rPr lang="zh-CN" altLang="en-US" sz="2400" b="1" dirty="0" smtClean="0">
                <a:solidFill>
                  <a:srgbClr val="FF0000"/>
                </a:solidFill>
                <a:latin typeface="微软雅黑" panose="020B0503020204020204" pitchFamily="34" charset="-122"/>
                <a:ea typeface="微软雅黑" panose="020B0503020204020204" pitchFamily="34" charset="-122"/>
              </a:rPr>
              <a:t>法：</a:t>
            </a:r>
            <a:r>
              <a:rPr lang="zh-CN" altLang="en-US" sz="2400" b="1" dirty="0" smtClean="0">
                <a:latin typeface="微软雅黑" panose="020B0503020204020204" pitchFamily="34" charset="-122"/>
                <a:ea typeface="微软雅黑" panose="020B0503020204020204" pitchFamily="34" charset="-122"/>
              </a:rPr>
              <a:t>即</a:t>
            </a:r>
            <a:r>
              <a:rPr lang="zh-CN" altLang="en-US" sz="2400" b="1" dirty="0">
                <a:latin typeface="微软雅黑" panose="020B0503020204020204" pitchFamily="34" charset="-122"/>
                <a:ea typeface="微软雅黑" panose="020B0503020204020204" pitchFamily="34" charset="-122"/>
              </a:rPr>
              <a:t>递归地使用如下规则构造（</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）位格雷码：</a:t>
            </a:r>
          </a:p>
          <a:p>
            <a:pPr marL="1371600" lvl="2" indent="-457200">
              <a:lnSpc>
                <a:spcPct val="150000"/>
              </a:lnSpc>
              <a:buClr>
                <a:srgbClr val="235EB8"/>
              </a:buClr>
              <a:buSzPct val="100000"/>
              <a:buFont typeface="+mj-ea"/>
              <a:buAutoNum type="circleNumDbPlain"/>
            </a:pPr>
            <a:r>
              <a:rPr lang="en-US" altLang="zh-CN" sz="2400" b="1" dirty="0" smtClean="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位的格雷码有两个码字：</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p>
          <a:p>
            <a:pPr marL="1371600" lvl="2"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）位格雷码有</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个码字：前</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个码字（即前一半）是在</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位格雷码的前面添加</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前缀，</a:t>
            </a:r>
            <a:r>
              <a:rPr lang="zh-CN" altLang="en-US" sz="2400" b="1" dirty="0" smtClean="0">
                <a:latin typeface="微软雅黑" panose="020B0503020204020204" pitchFamily="34" charset="-122"/>
                <a:ea typeface="微软雅黑" panose="020B0503020204020204" pitchFamily="34" charset="-122"/>
              </a:rPr>
              <a:t>后</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n</a:t>
            </a:r>
            <a:r>
              <a:rPr lang="zh-CN" altLang="en-US" sz="2400" b="1" dirty="0" smtClean="0">
                <a:latin typeface="微软雅黑" panose="020B0503020204020204" pitchFamily="34" charset="-122"/>
                <a:ea typeface="微软雅黑" panose="020B0503020204020204" pitchFamily="34" charset="-122"/>
              </a:rPr>
              <a:t>个</a:t>
            </a:r>
            <a:r>
              <a:rPr lang="zh-CN" altLang="en-US" sz="2400" b="1" dirty="0">
                <a:latin typeface="微软雅黑" panose="020B0503020204020204" pitchFamily="34" charset="-122"/>
                <a:ea typeface="微软雅黑" panose="020B0503020204020204" pitchFamily="34" charset="-122"/>
              </a:rPr>
              <a:t>码字（即后一半）是</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位格雷码逆序排列后，前面添加</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前缀</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457157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55</a:t>
            </a:fld>
            <a:endParaRPr lang="zh-CN" altLang="en-US"/>
          </a:p>
        </p:txBody>
      </p:sp>
      <p:sp>
        <p:nvSpPr>
          <p:cNvPr id="53" name="文本框 52"/>
          <p:cNvSpPr txBox="1"/>
          <p:nvPr/>
        </p:nvSpPr>
        <p:spPr>
          <a:xfrm>
            <a:off x="304512" y="1093202"/>
            <a:ext cx="7670564" cy="5078313"/>
          </a:xfrm>
          <a:prstGeom prst="rect">
            <a:avLst/>
          </a:prstGeom>
          <a:noFill/>
        </p:spPr>
        <p:txBody>
          <a:bodyPr wrap="square" rtlCol="0">
            <a:spAutoFit/>
          </a:bodyPr>
          <a:lstStyle/>
          <a:p>
            <a:pPr>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1.4</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使用</a:t>
            </a:r>
            <a:r>
              <a:rPr lang="zh-CN" altLang="en-US" sz="2400" b="1" dirty="0">
                <a:latin typeface="微软雅黑" panose="020B0503020204020204" pitchFamily="34" charset="-122"/>
                <a:ea typeface="微软雅黑" panose="020B0503020204020204" pitchFamily="34" charset="-122"/>
              </a:rPr>
              <a:t>上述方法构造</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位的格雷码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457200" indent="-4572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图</a:t>
            </a:r>
            <a:r>
              <a:rPr lang="zh-CN" altLang="en-US" sz="2400" b="1" dirty="0">
                <a:latin typeface="微软雅黑" panose="020B0503020204020204" pitchFamily="34" charset="-122"/>
                <a:ea typeface="微软雅黑" panose="020B0503020204020204" pitchFamily="34" charset="-122"/>
              </a:rPr>
              <a:t>中阴影所示方框</a:t>
            </a:r>
            <a:r>
              <a:rPr lang="zh-CN" altLang="en-US" sz="2400" b="1" dirty="0" smtClean="0">
                <a:latin typeface="微软雅黑" panose="020B0503020204020204" pitchFamily="34" charset="-122"/>
                <a:ea typeface="微软雅黑" panose="020B0503020204020204" pitchFamily="34" charset="-122"/>
              </a:rPr>
              <a:t>中数字</a:t>
            </a:r>
            <a:r>
              <a:rPr lang="zh-CN" altLang="en-US" sz="2400" b="1" dirty="0">
                <a:latin typeface="微软雅黑" panose="020B0503020204020204" pitchFamily="34" charset="-122"/>
                <a:ea typeface="微软雅黑" panose="020B0503020204020204" pitchFamily="34" charset="-122"/>
              </a:rPr>
              <a:t>为其上方同样大小的方框中数字的逆序排列，下面有下划线的数字是添加的前缀</a:t>
            </a: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a:t>
            </a:r>
          </a:p>
          <a:p>
            <a:pPr marL="914400" lvl="1" indent="-457200">
              <a:lnSpc>
                <a:spcPct val="150000"/>
              </a:lnSpc>
              <a:buClr>
                <a:srgbClr val="235EB8"/>
              </a:buClr>
              <a:buSzPct val="100000"/>
              <a:buFont typeface="+mj-ea"/>
              <a:buAutoNum type="circleNumDbPlain"/>
            </a:pP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位格雷码，有</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个码字：</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位格雷码，有</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个码字</a:t>
            </a:r>
            <a:r>
              <a:rPr lang="zh-CN" altLang="en-US" sz="2000" b="1" dirty="0" smtClean="0">
                <a:latin typeface="微软雅黑" panose="020B0503020204020204" pitchFamily="34" charset="-122"/>
                <a:ea typeface="微软雅黑" panose="020B0503020204020204" pitchFamily="34" charset="-122"/>
              </a:rPr>
              <a:t>：前</a:t>
            </a:r>
            <a:r>
              <a:rPr lang="en-US" altLang="zh-CN" sz="2000" b="1" dirty="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个添加</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前缀，后</a:t>
            </a:r>
            <a:r>
              <a:rPr lang="en-US" altLang="zh-CN" sz="2000" b="1" dirty="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个添加</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前缀</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逆序</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位格雷码码字；</a:t>
            </a:r>
            <a:endParaRPr lang="en-US" altLang="zh-CN" sz="2000" b="1" dirty="0" smtClean="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位格雷码，有</a:t>
            </a: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码字</a:t>
            </a:r>
            <a:r>
              <a:rPr lang="zh-CN" altLang="en-US" sz="2000" b="1" dirty="0" smtClean="0">
                <a:latin typeface="微软雅黑" panose="020B0503020204020204" pitchFamily="34" charset="-122"/>
                <a:ea typeface="微软雅黑" panose="020B0503020204020204" pitchFamily="34" charset="-122"/>
              </a:rPr>
              <a:t>：前</a:t>
            </a: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添加</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前缀，</a:t>
            </a:r>
            <a:r>
              <a:rPr lang="zh-CN" altLang="en-US" sz="2000" b="1" dirty="0" smtClean="0">
                <a:latin typeface="微软雅黑" panose="020B0503020204020204" pitchFamily="34" charset="-122"/>
                <a:ea typeface="微软雅黑" panose="020B0503020204020204" pitchFamily="34" charset="-122"/>
              </a:rPr>
              <a:t>后</a:t>
            </a: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添加</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前缀</a:t>
            </a:r>
            <a:r>
              <a:rPr lang="en-US" altLang="zh-CN"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逆序</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格雷码码字；</a:t>
            </a:r>
            <a:endParaRPr lang="en-US" altLang="zh-CN" sz="2000" b="1" dirty="0">
              <a:latin typeface="微软雅黑" panose="020B0503020204020204" pitchFamily="34" charset="-122"/>
              <a:ea typeface="微软雅黑" panose="020B0503020204020204" pitchFamily="34" charset="-122"/>
            </a:endParaRPr>
          </a:p>
          <a:p>
            <a:pPr marL="914400" lvl="1" indent="-457200">
              <a:lnSpc>
                <a:spcPct val="150000"/>
              </a:lnSpc>
              <a:buClr>
                <a:srgbClr val="235EB8"/>
              </a:buClr>
              <a:buSzPct val="100000"/>
              <a:buFont typeface="+mj-ea"/>
              <a:buAutoNum type="circleNumDbPlain"/>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格雷码，</a:t>
            </a:r>
            <a:r>
              <a:rPr lang="zh-CN" altLang="en-US" sz="2000" b="1" dirty="0" smtClean="0">
                <a:latin typeface="微软雅黑" panose="020B0503020204020204" pitchFamily="34" charset="-122"/>
                <a:ea typeface="微软雅黑" panose="020B0503020204020204" pitchFamily="34" charset="-122"/>
              </a:rPr>
              <a:t>有</a:t>
            </a:r>
            <a:r>
              <a:rPr lang="en-US" altLang="zh-CN" sz="2000" b="1" dirty="0" smtClean="0">
                <a:latin typeface="微软雅黑" panose="020B0503020204020204" pitchFamily="34" charset="-122"/>
                <a:ea typeface="微软雅黑" panose="020B0503020204020204" pitchFamily="34" charset="-122"/>
              </a:rPr>
              <a:t>16</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码字：</a:t>
            </a:r>
            <a:r>
              <a:rPr lang="zh-CN" altLang="en-US" sz="2000" b="1" dirty="0" smtClean="0">
                <a:latin typeface="微软雅黑" panose="020B0503020204020204" pitchFamily="34" charset="-122"/>
                <a:ea typeface="微软雅黑" panose="020B0503020204020204" pitchFamily="34" charset="-122"/>
              </a:rPr>
              <a:t>前</a:t>
            </a: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个</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后</a:t>
            </a: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个</a:t>
            </a:r>
            <a:r>
              <a:rPr lang="en-US" altLang="zh-CN"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2" name="Rectangle 2"/>
          <p:cNvSpPr>
            <a:spLocks noChangeArrowheads="1"/>
          </p:cNvSpPr>
          <p:nvPr/>
        </p:nvSpPr>
        <p:spPr bwMode="auto">
          <a:xfrm>
            <a:off x="9542206" y="21532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62857588"/>
              </p:ext>
            </p:extLst>
          </p:nvPr>
        </p:nvGraphicFramePr>
        <p:xfrm>
          <a:off x="8169443" y="1232439"/>
          <a:ext cx="3392904" cy="5462184"/>
        </p:xfrm>
        <a:graphic>
          <a:graphicData uri="http://schemas.openxmlformats.org/presentationml/2006/ole">
            <mc:AlternateContent xmlns:mc="http://schemas.openxmlformats.org/markup-compatibility/2006">
              <mc:Choice xmlns:v="urn:schemas-microsoft-com:vml" Requires="v">
                <p:oleObj spid="_x0000_s16510" name="Visio" r:id="rId4" imgW="1798815" imgH="2905740" progId="Visio.Drawing.11">
                  <p:embed/>
                </p:oleObj>
              </mc:Choice>
              <mc:Fallback>
                <p:oleObj name="Visio" r:id="rId4" imgW="1798815" imgH="290574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9443" y="1232439"/>
                        <a:ext cx="3392904" cy="5462184"/>
                      </a:xfrm>
                      <a:prstGeom prst="rect">
                        <a:avLst/>
                      </a:prstGeom>
                      <a:noFill/>
                    </p:spPr>
                  </p:pic>
                </p:oleObj>
              </mc:Fallback>
            </mc:AlternateContent>
          </a:graphicData>
        </a:graphic>
      </p:graphicFrame>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563550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anim calcmode="lin" valueType="num">
                                      <p:cBhvr additive="base">
                                        <p:cTn id="7"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
                                            <p:txEl>
                                              <p:pRg st="3" end="3"/>
                                            </p:txEl>
                                          </p:spTgt>
                                        </p:tgtEl>
                                        <p:attrNameLst>
                                          <p:attrName>style.visibility</p:attrName>
                                        </p:attrNameLst>
                                      </p:cBhvr>
                                      <p:to>
                                        <p:strVal val="visible"/>
                                      </p:to>
                                    </p:set>
                                    <p:anim calcmode="lin" valueType="num">
                                      <p:cBhvr additive="base">
                                        <p:cTn id="11"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
                                            <p:txEl>
                                              <p:pRg st="4" end="4"/>
                                            </p:txEl>
                                          </p:spTgt>
                                        </p:tgtEl>
                                        <p:attrNameLst>
                                          <p:attrName>style.visibility</p:attrName>
                                        </p:attrNameLst>
                                      </p:cBhvr>
                                      <p:to>
                                        <p:strVal val="visible"/>
                                      </p:to>
                                    </p:set>
                                    <p:anim calcmode="lin" valueType="num">
                                      <p:cBhvr additive="base">
                                        <p:cTn id="15"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3">
                                            <p:txEl>
                                              <p:pRg st="5" end="5"/>
                                            </p:txEl>
                                          </p:spTgt>
                                        </p:tgtEl>
                                        <p:attrNameLst>
                                          <p:attrName>style.visibility</p:attrName>
                                        </p:attrNameLst>
                                      </p:cBhvr>
                                      <p:to>
                                        <p:strVal val="visible"/>
                                      </p:to>
                                    </p:set>
                                    <p:anim calcmode="lin" valueType="num">
                                      <p:cBhvr additive="base">
                                        <p:cTn id="19" dur="500" fill="hold"/>
                                        <p:tgtEl>
                                          <p:spTgt spid="5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56</a:t>
            </a:fld>
            <a:endParaRPr lang="zh-CN" altLang="en-US"/>
          </a:p>
        </p:txBody>
      </p:sp>
      <p:sp>
        <p:nvSpPr>
          <p:cNvPr id="53" name="文本框 52"/>
          <p:cNvSpPr txBox="1"/>
          <p:nvPr/>
        </p:nvSpPr>
        <p:spPr>
          <a:xfrm>
            <a:off x="565358" y="1081522"/>
            <a:ext cx="11081997" cy="4062651"/>
          </a:xfrm>
          <a:prstGeom prst="rect">
            <a:avLst/>
          </a:prstGeom>
          <a:noFill/>
        </p:spPr>
        <p:txBody>
          <a:bodyPr wrap="square" rtlCol="0">
            <a:spAutoFit/>
          </a:bodyPr>
          <a:lstStyle/>
          <a:p>
            <a:pPr marL="457200" indent="-457200">
              <a:lnSpc>
                <a:spcPct val="150000"/>
              </a:lnSpc>
              <a:buClr>
                <a:srgbClr val="235EB8"/>
              </a:buClr>
              <a:buSzPct val="85000"/>
              <a:buFont typeface="Wingdings" panose="05000000000000000000" pitchFamily="2" charset="2"/>
              <a:buChar char="n"/>
            </a:pPr>
            <a:r>
              <a:rPr lang="zh-CN" altLang="en-US" sz="2800" b="1" dirty="0" smtClean="0">
                <a:solidFill>
                  <a:srgbClr val="FF0000"/>
                </a:solidFill>
                <a:latin typeface="微软雅黑" panose="020B0503020204020204" pitchFamily="34" charset="-122"/>
                <a:ea typeface="微软雅黑" panose="020B0503020204020204" pitchFamily="34" charset="-122"/>
              </a:rPr>
              <a:t>格</a:t>
            </a:r>
            <a:r>
              <a:rPr lang="zh-CN" altLang="en-US" sz="2800" b="1" dirty="0">
                <a:solidFill>
                  <a:srgbClr val="FF0000"/>
                </a:solidFill>
                <a:latin typeface="微软雅黑" panose="020B0503020204020204" pitchFamily="34" charset="-122"/>
                <a:ea typeface="微软雅黑" panose="020B0503020204020204" pitchFamily="34" charset="-122"/>
              </a:rPr>
              <a:t>雷码：</a:t>
            </a:r>
            <a:endParaRPr lang="en-US" altLang="zh-CN" sz="2800" b="1" dirty="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构造任意位数的格雷码的方法：两种</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2</a:t>
            </a:r>
            <a:r>
              <a:rPr lang="zh-CN" altLang="en-US" sz="2400" b="1" dirty="0" smtClean="0">
                <a:solidFill>
                  <a:srgbClr val="FF0000"/>
                </a:solidFill>
                <a:latin typeface="微软雅黑" panose="020B0503020204020204" pitchFamily="34" charset="-122"/>
                <a:ea typeface="微软雅黑" panose="020B0503020204020204" pitchFamily="34" charset="-122"/>
              </a:rPr>
              <a:t>）异或运算</a:t>
            </a:r>
            <a:r>
              <a:rPr lang="zh-CN" altLang="en-US" sz="2400" b="1" dirty="0">
                <a:solidFill>
                  <a:srgbClr val="FF0000"/>
                </a:solidFill>
                <a:latin typeface="微软雅黑" panose="020B0503020204020204" pitchFamily="34" charset="-122"/>
                <a:ea typeface="微软雅黑" panose="020B0503020204020204" pitchFamily="34" charset="-122"/>
              </a:rPr>
              <a:t>法</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1371600" lvl="2" indent="-457200">
              <a:lnSpc>
                <a:spcPct val="150000"/>
              </a:lnSpc>
              <a:buClr>
                <a:srgbClr val="235EB8"/>
              </a:buClr>
              <a:buSzPct val="100000"/>
              <a:buFont typeface="+mj-ea"/>
              <a:buAutoNum type="circleNumDbPlain"/>
            </a:pPr>
            <a:r>
              <a:rPr lang="zh-CN" altLang="en-US" sz="2400" b="1" dirty="0">
                <a:latin typeface="微软雅黑" panose="020B0503020204020204" pitchFamily="34" charset="-122"/>
                <a:ea typeface="微软雅黑" panose="020B0503020204020204" pitchFamily="34" charset="-122"/>
              </a:rPr>
              <a:t>首先写出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位二进制编码（</a:t>
            </a:r>
            <a:r>
              <a:rPr lang="en-US" altLang="zh-CN" sz="2400" b="1" dirty="0">
                <a:latin typeface="微软雅黑" panose="020B0503020204020204" pitchFamily="34" charset="-122"/>
                <a:ea typeface="微软雅黑" panose="020B0503020204020204" pitchFamily="34" charset="-122"/>
              </a:rPr>
              <a:t>2</a:t>
            </a:r>
            <a:r>
              <a:rPr lang="en-US" altLang="zh-CN" sz="2400" b="1" baseline="30000"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个码字</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371600" lvl="2"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最高位前面添加</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，变成</a:t>
            </a:r>
            <a:r>
              <a:rPr lang="en-US" altLang="zh-CN" sz="2400" b="1" dirty="0">
                <a:latin typeface="微软雅黑" panose="020B0503020204020204" pitchFamily="34" charset="-122"/>
                <a:ea typeface="微软雅黑" panose="020B0503020204020204" pitchFamily="34" charset="-122"/>
              </a:rPr>
              <a:t>n+1</a:t>
            </a:r>
            <a:r>
              <a:rPr lang="zh-CN" altLang="en-US" sz="2400" b="1" dirty="0" smtClean="0">
                <a:latin typeface="微软雅黑" panose="020B0503020204020204" pitchFamily="34" charset="-122"/>
                <a:ea typeface="微软雅黑" panose="020B0503020204020204" pitchFamily="34" charset="-122"/>
              </a:rPr>
              <a:t>位；</a:t>
            </a:r>
            <a:endParaRPr lang="en-US" altLang="zh-CN" sz="2400" b="1" dirty="0" smtClean="0">
              <a:latin typeface="微软雅黑" panose="020B0503020204020204" pitchFamily="34" charset="-122"/>
              <a:ea typeface="微软雅黑" panose="020B0503020204020204" pitchFamily="34" charset="-122"/>
            </a:endParaRPr>
          </a:p>
          <a:p>
            <a:pPr marL="1371600" lvl="2"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对</a:t>
            </a:r>
            <a:r>
              <a:rPr lang="zh-CN" altLang="en-US" sz="2400" b="1" dirty="0">
                <a:latin typeface="微软雅黑" panose="020B0503020204020204" pitchFamily="34" charset="-122"/>
                <a:ea typeface="微软雅黑" panose="020B0503020204020204" pitchFamily="34" charset="-122"/>
              </a:rPr>
              <a:t>每个码字相邻两位做异或运算（相异得</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，相同得</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），得到的即为</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位的格雷码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792347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57</a:t>
            </a:fld>
            <a:endParaRPr lang="zh-CN" altLang="en-US"/>
          </a:p>
        </p:txBody>
      </p:sp>
      <p:sp>
        <p:nvSpPr>
          <p:cNvPr id="53" name="文本框 52"/>
          <p:cNvSpPr txBox="1"/>
          <p:nvPr/>
        </p:nvSpPr>
        <p:spPr>
          <a:xfrm>
            <a:off x="304512" y="1142852"/>
            <a:ext cx="7802540" cy="3508653"/>
          </a:xfrm>
          <a:prstGeom prst="rect">
            <a:avLst/>
          </a:prstGeom>
          <a:noFill/>
        </p:spPr>
        <p:txBody>
          <a:bodyPr wrap="square" rtlCol="0">
            <a:spAutoFit/>
          </a:bodyPr>
          <a:lstStyle/>
          <a:p>
            <a:pPr marL="0" lvl="1">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1.5</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使用</a:t>
            </a:r>
            <a:r>
              <a:rPr lang="zh-CN" altLang="en-US" sz="2400" b="1" dirty="0">
                <a:latin typeface="微软雅黑" panose="020B0503020204020204" pitchFamily="34" charset="-122"/>
                <a:ea typeface="微软雅黑" panose="020B0503020204020204" pitchFamily="34" charset="-122"/>
              </a:rPr>
              <a:t>异或运算方法构造</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位格雷码。</a:t>
            </a:r>
          </a:p>
          <a:p>
            <a:pPr lvl="1">
              <a:lnSpc>
                <a:spcPct val="150000"/>
              </a:lnSpc>
              <a:buClr>
                <a:srgbClr val="235EB8"/>
              </a:buClr>
              <a:buSzPct val="85000"/>
            </a:pP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为异或运算的符号，</a:t>
            </a:r>
            <a:r>
              <a:rPr lang="en-US" altLang="zh-CN" sz="2400" b="1" dirty="0">
                <a:latin typeface="微软雅黑" panose="020B0503020204020204" pitchFamily="34" charset="-122"/>
                <a:ea typeface="微软雅黑" panose="020B0503020204020204" pitchFamily="34" charset="-122"/>
              </a:rPr>
              <a:t>G</a:t>
            </a:r>
            <a:r>
              <a:rPr lang="en-US" altLang="zh-CN" sz="2400" b="1" baseline="-25000" dirty="0">
                <a:latin typeface="微软雅黑" panose="020B0503020204020204" pitchFamily="34" charset="-122"/>
                <a:ea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rPr>
              <a:t> G</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 G</a:t>
            </a:r>
            <a:r>
              <a:rPr lang="en-US" altLang="zh-CN" sz="2400" b="1" baseline="-25000" dirty="0">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 G</a:t>
            </a:r>
            <a:r>
              <a:rPr lang="en-US" altLang="zh-CN" sz="2400" b="1" baseline="-25000"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位格雷码。</a:t>
            </a: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写出</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位二进制的</a:t>
            </a:r>
            <a:r>
              <a:rPr lang="en-US" altLang="zh-CN" sz="2400" b="1" dirty="0">
                <a:latin typeface="微软雅黑" panose="020B0503020204020204" pitchFamily="34" charset="-122"/>
                <a:ea typeface="微软雅黑" panose="020B0503020204020204" pitchFamily="34" charset="-122"/>
              </a:rPr>
              <a:t>16</a:t>
            </a:r>
            <a:r>
              <a:rPr lang="zh-CN" altLang="en-US" sz="2400" b="1" dirty="0">
                <a:latin typeface="微软雅黑" panose="020B0503020204020204" pitchFamily="34" charset="-122"/>
                <a:ea typeface="微软雅黑" panose="020B0503020204020204" pitchFamily="34" charset="-122"/>
              </a:rPr>
              <a:t>个编码：</a:t>
            </a:r>
            <a:r>
              <a:rPr lang="en-US" altLang="zh-CN" sz="2400" b="1" dirty="0">
                <a:latin typeface="微软雅黑" panose="020B0503020204020204" pitchFamily="34" charset="-122"/>
                <a:ea typeface="微软雅黑" panose="020B0503020204020204" pitchFamily="34" charset="-122"/>
              </a:rPr>
              <a:t>0000~1111</a:t>
            </a:r>
            <a:r>
              <a:rPr lang="zh-CN" altLang="en-US" sz="2400" b="1" dirty="0">
                <a:latin typeface="微软雅黑" panose="020B0503020204020204" pitchFamily="34" charset="-122"/>
                <a:ea typeface="微软雅黑" panose="020B0503020204020204" pitchFamily="34" charset="-122"/>
              </a:rPr>
              <a:t>；</a:t>
            </a: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最高位前面添加</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0 0000~0 1111</a:t>
            </a:r>
            <a:r>
              <a:rPr lang="zh-CN" altLang="en-US" sz="2400" b="1" dirty="0">
                <a:latin typeface="微软雅黑" panose="020B0503020204020204" pitchFamily="34" charset="-122"/>
                <a:ea typeface="微软雅黑" panose="020B0503020204020204" pitchFamily="34" charset="-122"/>
              </a:rPr>
              <a:t>；</a:t>
            </a:r>
          </a:p>
          <a:p>
            <a:pPr marL="914400" lvl="1" indent="-457200">
              <a:lnSpc>
                <a:spcPct val="150000"/>
              </a:lnSpc>
              <a:buClr>
                <a:srgbClr val="235EB8"/>
              </a:buClr>
              <a:buSzPct val="100000"/>
              <a:buFont typeface="+mj-ea"/>
              <a:buAutoNum type="circleNumDbPlain"/>
            </a:pPr>
            <a:r>
              <a:rPr lang="zh-CN" altLang="en-US" sz="2400" b="1" dirty="0" smtClean="0">
                <a:latin typeface="微软雅黑" panose="020B0503020204020204" pitchFamily="34" charset="-122"/>
                <a:ea typeface="微软雅黑" panose="020B0503020204020204" pitchFamily="34" charset="-122"/>
              </a:rPr>
              <a:t>对</a:t>
            </a:r>
            <a:r>
              <a:rPr lang="zh-CN" altLang="en-US" sz="2400" b="1" dirty="0">
                <a:latin typeface="微软雅黑" panose="020B0503020204020204" pitchFamily="34" charset="-122"/>
                <a:ea typeface="微软雅黑" panose="020B0503020204020204" pitchFamily="34" charset="-122"/>
              </a:rPr>
              <a:t>每个编码做异或运算，得到格雷码的</a:t>
            </a:r>
            <a:r>
              <a:rPr lang="en-US" altLang="zh-CN" sz="2400" b="1" dirty="0">
                <a:latin typeface="微软雅黑" panose="020B0503020204020204" pitchFamily="34" charset="-122"/>
                <a:ea typeface="微软雅黑" panose="020B0503020204020204" pitchFamily="34" charset="-122"/>
              </a:rPr>
              <a:t>16</a:t>
            </a:r>
            <a:r>
              <a:rPr lang="zh-CN" altLang="en-US" sz="2400" b="1" dirty="0">
                <a:latin typeface="微软雅黑" panose="020B0503020204020204" pitchFamily="34" charset="-122"/>
                <a:ea typeface="微软雅黑" panose="020B0503020204020204" pitchFamily="34" charset="-122"/>
              </a:rPr>
              <a:t>个</a:t>
            </a:r>
            <a:r>
              <a:rPr lang="zh-CN" altLang="en-US" sz="2400" b="1" dirty="0" smtClean="0">
                <a:latin typeface="微软雅黑" panose="020B0503020204020204" pitchFamily="34" charset="-122"/>
                <a:ea typeface="微软雅黑" panose="020B0503020204020204" pitchFamily="34" charset="-122"/>
              </a:rPr>
              <a:t>码字。</a:t>
            </a:r>
            <a:endParaRPr lang="zh-CN" altLang="en-US" sz="2400" b="1" dirty="0">
              <a:latin typeface="微软雅黑" panose="020B0503020204020204" pitchFamily="34" charset="-122"/>
              <a:ea typeface="微软雅黑" panose="020B0503020204020204" pitchFamily="34" charset="-122"/>
            </a:endParaRPr>
          </a:p>
          <a:p>
            <a:pPr lvl="1">
              <a:lnSpc>
                <a:spcPct val="150000"/>
              </a:lnSpc>
              <a:buClr>
                <a:srgbClr val="235EB8"/>
              </a:buClr>
              <a:buSzPct val="85000"/>
            </a:pPr>
            <a:endParaRPr lang="en-US" altLang="zh-CN" sz="28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2" name="Rectangle 2"/>
          <p:cNvSpPr>
            <a:spLocks noChangeArrowheads="1"/>
          </p:cNvSpPr>
          <p:nvPr/>
        </p:nvSpPr>
        <p:spPr bwMode="auto">
          <a:xfrm>
            <a:off x="8366760" y="23088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
        <p:nvSpPr>
          <p:cNvPr id="6" name="Rectangle 1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8218191"/>
              </p:ext>
            </p:extLst>
          </p:nvPr>
        </p:nvGraphicFramePr>
        <p:xfrm>
          <a:off x="8366760" y="1132320"/>
          <a:ext cx="3199929" cy="5451731"/>
        </p:xfrm>
        <a:graphic>
          <a:graphicData uri="http://schemas.openxmlformats.org/presentationml/2006/ole">
            <mc:AlternateContent xmlns:mc="http://schemas.openxmlformats.org/markup-compatibility/2006">
              <mc:Choice xmlns:v="urn:schemas-microsoft-com:vml" Requires="v">
                <p:oleObj spid="_x0000_s19580" name="Visio" r:id="rId4" imgW="1798815" imgH="3067200" progId="Visio.Drawing.11">
                  <p:embed/>
                </p:oleObj>
              </mc:Choice>
              <mc:Fallback>
                <p:oleObj name="Visio" r:id="rId4" imgW="1798815" imgH="3067200" progId="Visio.Drawing.11">
                  <p:embed/>
                  <p:pic>
                    <p:nvPicPr>
                      <p:cNvPr id="0" name="Object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6760" y="1132320"/>
                        <a:ext cx="3199929" cy="5451731"/>
                      </a:xfrm>
                      <a:prstGeom prst="rect">
                        <a:avLst/>
                      </a:prstGeom>
                      <a:solidFill>
                        <a:schemeClr val="accent4">
                          <a:lumMod val="20000"/>
                          <a:lumOff val="80000"/>
                        </a:schemeClr>
                      </a:solidFill>
                    </p:spPr>
                  </p:pic>
                </p:oleObj>
              </mc:Fallback>
            </mc:AlternateContent>
          </a:graphicData>
        </a:graphic>
      </p:graphicFrame>
      <p:sp>
        <p:nvSpPr>
          <p:cNvPr id="8" name="矩形 7"/>
          <p:cNvSpPr/>
          <p:nvPr/>
        </p:nvSpPr>
        <p:spPr>
          <a:xfrm>
            <a:off x="1065230" y="5244785"/>
            <a:ext cx="4930218" cy="540341"/>
          </a:xfrm>
          <a:prstGeom prst="rect">
            <a:avLst/>
          </a:prstGeom>
        </p:spPr>
        <p:txBody>
          <a:bodyPr wrap="square">
            <a:spAutoFit/>
          </a:bodyPr>
          <a:lstStyle/>
          <a:p>
            <a:pPr marL="358775" lvl="1" indent="-358775">
              <a:lnSpc>
                <a:spcPct val="150000"/>
              </a:lnSpc>
              <a:buClr>
                <a:srgbClr val="235EB8"/>
              </a:buClr>
              <a:buSzPct val="100000"/>
              <a:buFont typeface="Wingdings" panose="05000000000000000000" pitchFamily="2" charset="2"/>
              <a:buChar char="n"/>
            </a:pPr>
            <a:r>
              <a:rPr lang="zh-CN" altLang="en-US" sz="2200" b="1" dirty="0" smtClean="0">
                <a:solidFill>
                  <a:srgbClr val="FF0000"/>
                </a:solidFill>
                <a:latin typeface="微软雅黑" panose="020B0503020204020204" pitchFamily="34" charset="-122"/>
                <a:ea typeface="微软雅黑" panose="020B0503020204020204" pitchFamily="34" charset="-122"/>
              </a:rPr>
              <a:t>两种</a:t>
            </a:r>
            <a:r>
              <a:rPr lang="zh-CN" altLang="en-US" sz="2200" b="1" dirty="0">
                <a:solidFill>
                  <a:srgbClr val="FF0000"/>
                </a:solidFill>
                <a:latin typeface="微软雅黑" panose="020B0503020204020204" pitchFamily="34" charset="-122"/>
                <a:ea typeface="微软雅黑" panose="020B0503020204020204" pitchFamily="34" charset="-122"/>
              </a:rPr>
              <a:t>方法构造的格雷码是一致的。</a:t>
            </a:r>
          </a:p>
        </p:txBody>
      </p:sp>
    </p:spTree>
    <p:extLst>
      <p:ext uri="{BB962C8B-B14F-4D97-AF65-F5344CB8AC3E}">
        <p14:creationId xmlns:p14="http://schemas.microsoft.com/office/powerpoint/2010/main" val="232730359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 calcmode="lin" valueType="num">
                                      <p:cBhvr additive="base">
                                        <p:cTn id="7" dur="500" fill="hold"/>
                                        <p:tgtEl>
                                          <p:spTgt spid="5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
                                            <p:txEl>
                                              <p:pRg st="2" end="2"/>
                                            </p:txEl>
                                          </p:spTgt>
                                        </p:tgtEl>
                                        <p:attrNameLst>
                                          <p:attrName>style.visibility</p:attrName>
                                        </p:attrNameLst>
                                      </p:cBhvr>
                                      <p:to>
                                        <p:strVal val="visible"/>
                                      </p:to>
                                    </p:set>
                                    <p:anim calcmode="lin" valueType="num">
                                      <p:cBhvr additive="base">
                                        <p:cTn id="11"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
                                            <p:txEl>
                                              <p:pRg st="3" end="3"/>
                                            </p:txEl>
                                          </p:spTgt>
                                        </p:tgtEl>
                                        <p:attrNameLst>
                                          <p:attrName>style.visibility</p:attrName>
                                        </p:attrNameLst>
                                      </p:cBhvr>
                                      <p:to>
                                        <p:strVal val="visible"/>
                                      </p:to>
                                    </p:set>
                                    <p:anim calcmode="lin" valueType="num">
                                      <p:cBhvr additive="base">
                                        <p:cTn id="15"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3">
                                            <p:txEl>
                                              <p:pRg st="4" end="4"/>
                                            </p:txEl>
                                          </p:spTgt>
                                        </p:tgtEl>
                                        <p:attrNameLst>
                                          <p:attrName>style.visibility</p:attrName>
                                        </p:attrNameLst>
                                      </p:cBhvr>
                                      <p:to>
                                        <p:strVal val="visible"/>
                                      </p:to>
                                    </p:set>
                                    <p:anim calcmode="lin" valueType="num">
                                      <p:cBhvr additive="base">
                                        <p:cTn id="19"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58</a:t>
            </a:fld>
            <a:endParaRPr lang="zh-CN" altLang="en-US"/>
          </a:p>
        </p:txBody>
      </p:sp>
      <p:sp>
        <p:nvSpPr>
          <p:cNvPr id="53" name="文本框 52"/>
          <p:cNvSpPr txBox="1"/>
          <p:nvPr/>
        </p:nvSpPr>
        <p:spPr>
          <a:xfrm>
            <a:off x="609604" y="1079858"/>
            <a:ext cx="11081997" cy="1754326"/>
          </a:xfrm>
          <a:prstGeom prst="rect">
            <a:avLst/>
          </a:prstGeom>
          <a:noFill/>
        </p:spPr>
        <p:txBody>
          <a:bodyPr wrap="square" rtlCol="0">
            <a:spAutoFit/>
          </a:bodyPr>
          <a:lstStyle/>
          <a:p>
            <a:pPr marL="0" lvl="1">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1.6</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完成</a:t>
            </a:r>
            <a:r>
              <a:rPr lang="zh-CN" altLang="en-US" sz="2400" b="1" dirty="0">
                <a:latin typeface="微软雅黑" panose="020B0503020204020204" pitchFamily="34" charset="-122"/>
                <a:ea typeface="微软雅黑" panose="020B0503020204020204" pitchFamily="34" charset="-122"/>
              </a:rPr>
              <a:t>下列转换：</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）写出</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91.3</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8421 BCD</a:t>
            </a:r>
            <a:r>
              <a:rPr lang="zh-CN" altLang="en-US" sz="2400" b="1" dirty="0">
                <a:latin typeface="微软雅黑" panose="020B0503020204020204" pitchFamily="34" charset="-122"/>
                <a:ea typeface="微软雅黑" panose="020B0503020204020204" pitchFamily="34" charset="-122"/>
              </a:rPr>
              <a:t>码、</a:t>
            </a:r>
            <a:r>
              <a:rPr lang="en-US" altLang="zh-CN" sz="2400" b="1" dirty="0">
                <a:latin typeface="微软雅黑" panose="020B0503020204020204" pitchFamily="34" charset="-122"/>
                <a:ea typeface="微软雅黑" panose="020B0503020204020204" pitchFamily="34" charset="-122"/>
              </a:rPr>
              <a:t>5211 BCD</a:t>
            </a:r>
            <a:r>
              <a:rPr lang="zh-CN" altLang="en-US" sz="2400" b="1" dirty="0">
                <a:latin typeface="微软雅黑" panose="020B0503020204020204" pitchFamily="34" charset="-122"/>
                <a:ea typeface="微软雅黑" panose="020B0503020204020204" pitchFamily="34" charset="-122"/>
              </a:rPr>
              <a:t>码和余三码。</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）将</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0111 0010</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8421</a:t>
            </a:r>
            <a:r>
              <a:rPr lang="zh-CN" altLang="en-US" sz="2400" b="1" dirty="0">
                <a:latin typeface="微软雅黑" panose="020B0503020204020204" pitchFamily="34" charset="-122"/>
                <a:ea typeface="微软雅黑" panose="020B0503020204020204" pitchFamily="34" charset="-122"/>
              </a:rPr>
              <a:t>转换为二进制数值</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33897" y="97943"/>
            <a:ext cx="2707044" cy="732155"/>
          </a:xfrm>
        </p:spPr>
        <p:txBody>
          <a:bodyPr>
            <a:normAutofit/>
          </a:bodyPr>
          <a:lstStyle/>
          <a:p>
            <a:r>
              <a:rPr lang="zh-CN" altLang="en-US" dirty="0">
                <a:effectLst>
                  <a:outerShdw blurRad="38100" dist="38100" dir="2700000" algn="tl">
                    <a:srgbClr val="000000">
                      <a:alpha val="43137"/>
                    </a:srgbClr>
                  </a:outerShdw>
                </a:effectLst>
              </a:rPr>
              <a:t>十进制</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
        <p:nvSpPr>
          <p:cNvPr id="2" name="矩形 1"/>
          <p:cNvSpPr/>
          <p:nvPr/>
        </p:nvSpPr>
        <p:spPr>
          <a:xfrm>
            <a:off x="1096652" y="2976043"/>
            <a:ext cx="10083538" cy="1135054"/>
          </a:xfrm>
          <a:prstGeom prst="rect">
            <a:avLst/>
          </a:prstGeom>
        </p:spPr>
        <p:txBody>
          <a:bodyPr wrap="square">
            <a:spAutoFit/>
          </a:bodyPr>
          <a:lstStyle/>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91.3</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10</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1001 0001. 0011</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8421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1111 0001.0101</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smtClean="0">
                <a:latin typeface="微软雅黑" panose="020B0503020204020204" pitchFamily="34" charset="-122"/>
                <a:ea typeface="微软雅黑" panose="020B0503020204020204" pitchFamily="34" charset="-122"/>
              </a:rPr>
              <a:t>5211</a:t>
            </a:r>
          </a:p>
          <a:p>
            <a:pPr lvl="1">
              <a:lnSpc>
                <a:spcPct val="150000"/>
              </a:lnSpc>
              <a:buClr>
                <a:srgbClr val="235EB8"/>
              </a:buClr>
              <a:buSzPct val="85000"/>
            </a:pPr>
            <a:r>
              <a:rPr lang="en-US" altLang="zh-CN" sz="2400" b="1" baseline="-25000" dirty="0">
                <a:latin typeface="微软雅黑" panose="020B0503020204020204" pitchFamily="34" charset="-122"/>
                <a:ea typeface="微软雅黑" panose="020B0503020204020204" pitchFamily="34" charset="-122"/>
              </a:rPr>
              <a:t> </a:t>
            </a:r>
            <a:r>
              <a:rPr lang="en-US" altLang="zh-CN" sz="2400" b="1" baseline="-25000"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1100 0100.0110</a:t>
            </a:r>
            <a:r>
              <a:rPr lang="zh-CN" altLang="en-US" sz="2400" b="1" dirty="0">
                <a:latin typeface="微软雅黑" panose="020B0503020204020204" pitchFamily="34" charset="-122"/>
                <a:ea typeface="微软雅黑" panose="020B0503020204020204" pitchFamily="34" charset="-122"/>
              </a:rPr>
              <a:t>）</a:t>
            </a:r>
            <a:r>
              <a:rPr lang="zh-CN" altLang="en-US" sz="2400" b="1" baseline="-25000" dirty="0">
                <a:latin typeface="微软雅黑" panose="020B0503020204020204" pitchFamily="34" charset="-122"/>
                <a:ea typeface="微软雅黑" panose="020B0503020204020204" pitchFamily="34" charset="-122"/>
              </a:rPr>
              <a:t>余三码</a:t>
            </a:r>
          </a:p>
        </p:txBody>
      </p:sp>
      <p:sp>
        <p:nvSpPr>
          <p:cNvPr id="5" name="矩形 4"/>
          <p:cNvSpPr/>
          <p:nvPr/>
        </p:nvSpPr>
        <p:spPr>
          <a:xfrm>
            <a:off x="1096652" y="4233430"/>
            <a:ext cx="8499836" cy="646331"/>
          </a:xfrm>
          <a:prstGeom prst="rect">
            <a:avLst/>
          </a:prstGeom>
        </p:spPr>
        <p:txBody>
          <a:bodyPr wrap="square">
            <a:spAutoFit/>
          </a:bodyPr>
          <a:lstStyle/>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0111 0010</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8421</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72</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10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1001000</a:t>
            </a:r>
            <a:r>
              <a:rPr lang="zh-CN" altLang="en-US" sz="2400" b="1" dirty="0">
                <a:latin typeface="微软雅黑" panose="020B0503020204020204" pitchFamily="34" charset="-122"/>
                <a:ea typeface="微软雅黑" panose="020B0503020204020204" pitchFamily="34" charset="-122"/>
              </a:rPr>
              <a:t>）</a:t>
            </a:r>
            <a:r>
              <a:rPr lang="en-US" altLang="zh-CN" sz="2400" b="1" baseline="-25000" dirty="0">
                <a:latin typeface="微软雅黑" panose="020B0503020204020204" pitchFamily="34" charset="-122"/>
                <a:ea typeface="微软雅黑" panose="020B0503020204020204" pitchFamily="34" charset="-122"/>
              </a:rPr>
              <a:t>2 </a:t>
            </a:r>
          </a:p>
        </p:txBody>
      </p:sp>
      <p:pic>
        <p:nvPicPr>
          <p:cNvPr id="9" name="图片 8">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36328811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59</a:t>
            </a:fld>
            <a:endParaRPr lang="zh-CN" altLang="en-US"/>
          </a:p>
        </p:txBody>
      </p:sp>
      <p:sp>
        <p:nvSpPr>
          <p:cNvPr id="53" name="文本框 52"/>
          <p:cNvSpPr txBox="1"/>
          <p:nvPr/>
        </p:nvSpPr>
        <p:spPr>
          <a:xfrm>
            <a:off x="609603" y="1199082"/>
            <a:ext cx="11081997" cy="5078313"/>
          </a:xfrm>
          <a:prstGeom prst="rect">
            <a:avLst/>
          </a:prstGeom>
          <a:noFill/>
        </p:spPr>
        <p:txBody>
          <a:bodyPr wrap="square" rtlCol="0">
            <a:spAutoFit/>
          </a:bodyPr>
          <a:lstStyle/>
          <a:p>
            <a:pPr marL="358775" lvl="1" indent="-358775">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计算机</a:t>
            </a:r>
            <a:r>
              <a:rPr lang="zh-CN" altLang="en-US" sz="2400" b="1" dirty="0">
                <a:solidFill>
                  <a:srgbClr val="FF0000"/>
                </a:solidFill>
                <a:latin typeface="微软雅黑" panose="020B0503020204020204" pitchFamily="34" charset="-122"/>
                <a:ea typeface="微软雅黑" panose="020B0503020204020204" pitchFamily="34" charset="-122"/>
              </a:rPr>
              <a:t>中信息：</a:t>
            </a:r>
            <a:r>
              <a:rPr lang="zh-CN" altLang="en-US" sz="2400" b="1" dirty="0">
                <a:solidFill>
                  <a:srgbClr val="00CC00"/>
                </a:solidFill>
                <a:latin typeface="微软雅黑" panose="020B0503020204020204" pitchFamily="34" charset="-122"/>
                <a:ea typeface="微软雅黑" panose="020B0503020204020204" pitchFamily="34" charset="-122"/>
              </a:rPr>
              <a:t>数值信息、非数值信息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58775" lvl="1" indent="-358775">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数值信息：</a:t>
            </a:r>
            <a:r>
              <a:rPr lang="zh-CN" altLang="en-US" sz="2400" b="1" dirty="0" smtClean="0">
                <a:latin typeface="微软雅黑" panose="020B0503020204020204" pitchFamily="34" charset="-122"/>
                <a:ea typeface="微软雅黑" panose="020B0503020204020204" pitchFamily="34" charset="-122"/>
              </a:rPr>
              <a:t>二进制编码、机器数编码、</a:t>
            </a:r>
            <a:r>
              <a:rPr lang="en-US" altLang="zh-CN" sz="2400" b="1" dirty="0" smtClean="0">
                <a:latin typeface="微软雅黑" panose="020B0503020204020204" pitchFamily="34" charset="-122"/>
                <a:ea typeface="微软雅黑" panose="020B0503020204020204" pitchFamily="34" charset="-122"/>
              </a:rPr>
              <a:t>BCD</a:t>
            </a:r>
            <a:r>
              <a:rPr lang="zh-CN" altLang="en-US" sz="2400" b="1" dirty="0" smtClean="0">
                <a:latin typeface="微软雅黑" panose="020B0503020204020204" pitchFamily="34" charset="-122"/>
                <a:ea typeface="微软雅黑" panose="020B0503020204020204" pitchFamily="34" charset="-122"/>
              </a:rPr>
              <a:t>码</a:t>
            </a:r>
            <a:r>
              <a:rPr lang="en-US" altLang="zh-CN" sz="2400" b="1" dirty="0" smtClean="0">
                <a:latin typeface="微软雅黑" panose="020B0503020204020204" pitchFamily="34" charset="-122"/>
                <a:ea typeface="微软雅黑" panose="020B0503020204020204" pitchFamily="34" charset="-122"/>
              </a:rPr>
              <a:t>......</a:t>
            </a: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非</a:t>
            </a:r>
            <a:r>
              <a:rPr lang="zh-CN" altLang="en-US" sz="2400" b="1" dirty="0">
                <a:solidFill>
                  <a:srgbClr val="0000CC"/>
                </a:solidFill>
                <a:latin typeface="微软雅黑" panose="020B0503020204020204" pitchFamily="34" charset="-122"/>
                <a:ea typeface="微软雅黑" panose="020B0503020204020204" pitchFamily="34" charset="-122"/>
              </a:rPr>
              <a:t>数值信息：</a:t>
            </a:r>
            <a:r>
              <a:rPr lang="zh-CN" altLang="en-US" sz="2400" b="1" dirty="0">
                <a:latin typeface="微软雅黑" panose="020B0503020204020204" pitchFamily="34" charset="-122"/>
                <a:ea typeface="微软雅黑" panose="020B0503020204020204" pitchFamily="34" charset="-122"/>
              </a:rPr>
              <a:t>没有数值大小概念的信息，例如</a:t>
            </a:r>
            <a:r>
              <a:rPr lang="zh-CN" altLang="en-US" sz="2400" b="1" dirty="0">
                <a:solidFill>
                  <a:srgbClr val="0000CC"/>
                </a:solidFill>
                <a:latin typeface="微软雅黑" panose="020B0503020204020204" pitchFamily="34" charset="-122"/>
                <a:ea typeface="微软雅黑" panose="020B0503020204020204" pitchFamily="34" charset="-122"/>
              </a:rPr>
              <a:t>字符信息、汉字信息、图形符号信息</a:t>
            </a:r>
            <a:r>
              <a:rPr lang="zh-CN" altLang="en-US" sz="2400" b="1" dirty="0">
                <a:latin typeface="微软雅黑" panose="020B0503020204020204" pitchFamily="34" charset="-122"/>
                <a:ea typeface="微软雅黑" panose="020B0503020204020204" pitchFamily="34" charset="-122"/>
              </a:rPr>
              <a:t>等</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a:solidFill>
                  <a:srgbClr val="0000CC"/>
                </a:solidFill>
                <a:latin typeface="微软雅黑" panose="020B0503020204020204" pitchFamily="34" charset="-122"/>
                <a:ea typeface="微软雅黑" panose="020B0503020204020204" pitchFamily="34" charset="-122"/>
              </a:rPr>
              <a:t>非</a:t>
            </a:r>
            <a:r>
              <a:rPr lang="zh-CN" altLang="en-US" sz="2400" b="1" dirty="0" smtClean="0">
                <a:solidFill>
                  <a:srgbClr val="0000CC"/>
                </a:solidFill>
                <a:latin typeface="微软雅黑" panose="020B0503020204020204" pitchFamily="34" charset="-122"/>
                <a:ea typeface="微软雅黑" panose="020B0503020204020204" pitchFamily="34" charset="-122"/>
              </a:rPr>
              <a:t>数值信息的表示方法：</a:t>
            </a:r>
            <a:r>
              <a:rPr lang="zh-CN" altLang="en-US" sz="2400" b="1" dirty="0" smtClean="0">
                <a:solidFill>
                  <a:srgbClr val="FF0000"/>
                </a:solidFill>
                <a:latin typeface="微软雅黑" panose="020B0503020204020204" pitchFamily="34" charset="-122"/>
                <a:ea typeface="微软雅黑" panose="020B0503020204020204" pitchFamily="34" charset="-122"/>
              </a:rPr>
              <a:t>用二进制编码。</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字符编码</a:t>
            </a:r>
            <a:r>
              <a:rPr lang="zh-CN" altLang="en-US" sz="2400" b="1" dirty="0" smtClean="0">
                <a:latin typeface="微软雅黑" panose="020B0503020204020204" pitchFamily="34" charset="-122"/>
                <a:ea typeface="微软雅黑" panose="020B0503020204020204" pitchFamily="34" charset="-122"/>
              </a:rPr>
              <a:t>方式：有</a:t>
            </a:r>
            <a:r>
              <a:rPr lang="zh-CN" altLang="en-US" sz="2400" b="1" dirty="0">
                <a:latin typeface="微软雅黑" panose="020B0503020204020204" pitchFamily="34" charset="-122"/>
                <a:ea typeface="微软雅黑" panose="020B0503020204020204" pitchFamily="34" charset="-122"/>
              </a:rPr>
              <a:t>很多种，现在应用最广泛的是美国国家信息交换标准字符码，简称</a:t>
            </a:r>
            <a:r>
              <a:rPr lang="en-US" altLang="zh-CN" sz="2400" b="1" dirty="0" smtClean="0">
                <a:solidFill>
                  <a:srgbClr val="FF0000"/>
                </a:solidFill>
                <a:latin typeface="微软雅黑" panose="020B0503020204020204" pitchFamily="34" charset="-122"/>
                <a:ea typeface="微软雅黑" panose="020B0503020204020204" pitchFamily="34" charset="-122"/>
              </a:rPr>
              <a:t>ASCII</a:t>
            </a:r>
            <a:r>
              <a:rPr lang="zh-CN" altLang="en-US" sz="2400" b="1" dirty="0">
                <a:solidFill>
                  <a:srgbClr val="FF00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American Standard Code for Information Interchange</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en-US" altLang="zh-CN" sz="2400" b="1" dirty="0">
                <a:solidFill>
                  <a:srgbClr val="FF0000"/>
                </a:solidFill>
                <a:latin typeface="微软雅黑" panose="020B0503020204020204" pitchFamily="34" charset="-122"/>
                <a:ea typeface="微软雅黑" panose="020B0503020204020204" pitchFamily="34" charset="-122"/>
              </a:rPr>
              <a:t>ASCII</a:t>
            </a:r>
            <a:r>
              <a:rPr lang="zh-CN" altLang="en-US" sz="2400" b="1" dirty="0" smtClean="0">
                <a:solidFill>
                  <a:srgbClr val="FF00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用</a:t>
            </a:r>
            <a:r>
              <a:rPr lang="en-US" altLang="zh-CN" sz="2400" b="1" dirty="0">
                <a:solidFill>
                  <a:srgbClr val="0000CC"/>
                </a:solidFill>
                <a:latin typeface="微软雅黑" panose="020B0503020204020204" pitchFamily="34" charset="-122"/>
                <a:ea typeface="微软雅黑" panose="020B0503020204020204" pitchFamily="34" charset="-122"/>
              </a:rPr>
              <a:t>7</a:t>
            </a:r>
            <a:r>
              <a:rPr lang="zh-CN" altLang="en-US" sz="2400" b="1" dirty="0">
                <a:solidFill>
                  <a:srgbClr val="0000CC"/>
                </a:solidFill>
                <a:latin typeface="微软雅黑" panose="020B0503020204020204" pitchFamily="34" charset="-122"/>
                <a:ea typeface="微软雅黑" panose="020B0503020204020204" pitchFamily="34" charset="-122"/>
              </a:rPr>
              <a:t>位二进制代码</a:t>
            </a:r>
            <a:r>
              <a:rPr lang="zh-CN" altLang="en-US" sz="2400" b="1" dirty="0">
                <a:solidFill>
                  <a:srgbClr val="00CC00"/>
                </a:solidFill>
                <a:latin typeface="微软雅黑" panose="020B0503020204020204" pitchFamily="34" charset="-122"/>
                <a:ea typeface="微软雅黑" panose="020B0503020204020204" pitchFamily="34" charset="-122"/>
              </a:rPr>
              <a:t>表示一个西文字符</a:t>
            </a:r>
            <a:r>
              <a:rPr lang="zh-CN" altLang="en-US" sz="2400" b="1" dirty="0">
                <a:latin typeface="微软雅黑" panose="020B0503020204020204" pitchFamily="34" charset="-122"/>
                <a:ea typeface="微软雅黑" panose="020B0503020204020204" pitchFamily="34" charset="-122"/>
              </a:rPr>
              <a:t>，因此，它可以表示</a:t>
            </a:r>
            <a:r>
              <a:rPr lang="en-US" altLang="zh-CN" sz="2400" b="1" dirty="0">
                <a:latin typeface="微软雅黑" panose="020B0503020204020204" pitchFamily="34" charset="-122"/>
                <a:ea typeface="微软雅黑" panose="020B0503020204020204" pitchFamily="34" charset="-122"/>
              </a:rPr>
              <a:t>128</a:t>
            </a:r>
            <a:r>
              <a:rPr lang="zh-CN" altLang="en-US" sz="2400" b="1" dirty="0">
                <a:latin typeface="微软雅黑" panose="020B0503020204020204" pitchFamily="34" charset="-122"/>
                <a:ea typeface="微软雅黑" panose="020B0503020204020204" pitchFamily="34" charset="-122"/>
              </a:rPr>
              <a:t>个常用字符</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147344" y="97943"/>
            <a:ext cx="2532232" cy="732155"/>
          </a:xfrm>
        </p:spPr>
        <p:txBody>
          <a:bodyPr>
            <a:normAutofit/>
          </a:bodyPr>
          <a:lstStyle/>
          <a:p>
            <a:r>
              <a:rPr lang="zh-CN" altLang="en-US" dirty="0">
                <a:effectLst>
                  <a:outerShdw blurRad="38100" dist="38100" dir="2700000" algn="tl">
                    <a:srgbClr val="000000">
                      <a:alpha val="43137"/>
                    </a:srgbClr>
                  </a:outerShdw>
                </a:effectLst>
              </a:rPr>
              <a:t>字符</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74736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3989954483"/>
              </p:ext>
            </p:extLst>
          </p:nvPr>
        </p:nvGraphicFramePr>
        <p:xfrm>
          <a:off x="7069328" y="1168400"/>
          <a:ext cx="4990291" cy="4886960"/>
        </p:xfrm>
        <a:graphic>
          <a:graphicData uri="http://schemas.openxmlformats.org/presentationml/2006/ole">
            <mc:AlternateContent xmlns:mc="http://schemas.openxmlformats.org/markup-compatibility/2006">
              <mc:Choice xmlns:v="urn:schemas-microsoft-com:vml" Requires="v">
                <p:oleObj spid="_x0000_s9474" name="Visio" r:id="rId4" imgW="3365586" imgH="3311010" progId="Visio.Drawing.11">
                  <p:embed/>
                </p:oleObj>
              </mc:Choice>
              <mc:Fallback>
                <p:oleObj name="Visio" r:id="rId4" imgW="3365586" imgH="3311010" progId="Visio.Drawing.11">
                  <p:embed/>
                  <p:pic>
                    <p:nvPicPr>
                      <p:cNvPr id="9"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328" y="1168400"/>
                        <a:ext cx="4990291" cy="4886960"/>
                      </a:xfrm>
                      <a:prstGeom prst="rect">
                        <a:avLst/>
                      </a:prstGeom>
                      <a:noFill/>
                    </p:spPr>
                  </p:pic>
                </p:oleObj>
              </mc:Fallback>
            </mc:AlternateContent>
          </a:graphicData>
        </a:graphic>
      </p:graphicFrame>
      <p:sp>
        <p:nvSpPr>
          <p:cNvPr id="8" name="文本框 6"/>
          <p:cNvSpPr txBox="1"/>
          <p:nvPr/>
        </p:nvSpPr>
        <p:spPr>
          <a:xfrm>
            <a:off x="231494" y="1024128"/>
            <a:ext cx="6809338" cy="5016758"/>
          </a:xfrm>
          <a:prstGeom prst="rect">
            <a:avLst/>
          </a:prstGeom>
          <a:noFill/>
        </p:spPr>
        <p:txBody>
          <a:bodyPr wrap="square" rtlCol="0">
            <a:spAutoFit/>
          </a:bodyPr>
          <a:lstStyle/>
          <a:p>
            <a:pPr marL="285750" indent="-285750">
              <a:spcBef>
                <a:spcPts val="1000"/>
              </a:spcBef>
              <a:buClr>
                <a:srgbClr val="235EB8"/>
              </a:buClr>
              <a:buSzPct val="85000"/>
              <a:buFont typeface="Wingdings" panose="05000000000000000000" pitchFamily="2" charset="2"/>
              <a:buChar char="n"/>
            </a:pPr>
            <a:r>
              <a:rPr lang="en-US" altLang="zh-CN" sz="2800" b="1" dirty="0" smtClean="0">
                <a:solidFill>
                  <a:srgbClr val="FF0000"/>
                </a:solidFill>
                <a:latin typeface="微软雅黑" panose="020B0503020204020204" pitchFamily="34" charset="-122"/>
                <a:ea typeface="微软雅黑" panose="020B0503020204020204" pitchFamily="34" charset="-122"/>
              </a:rPr>
              <a:t>3</a:t>
            </a:r>
            <a:r>
              <a:rPr lang="zh-CN" altLang="en-US" sz="2800" b="1" dirty="0" smtClean="0">
                <a:solidFill>
                  <a:srgbClr val="FF0000"/>
                </a:solidFill>
                <a:latin typeface="微软雅黑" panose="020B0503020204020204" pitchFamily="34" charset="-122"/>
                <a:ea typeface="微软雅黑" panose="020B0503020204020204" pitchFamily="34" charset="-122"/>
              </a:rPr>
              <a:t>、计算机</a:t>
            </a:r>
            <a:r>
              <a:rPr lang="zh-CN" altLang="zh-CN" sz="2800" b="1" dirty="0" smtClean="0">
                <a:solidFill>
                  <a:srgbClr val="FF0000"/>
                </a:solidFill>
                <a:latin typeface="微软雅黑" panose="020B0503020204020204" pitchFamily="34" charset="-122"/>
                <a:ea typeface="微软雅黑" panose="020B0503020204020204" pitchFamily="34" charset="-122"/>
              </a:rPr>
              <a:t>系统</a:t>
            </a:r>
            <a:r>
              <a:rPr lang="zh-CN" altLang="zh-CN" sz="2800" b="1" dirty="0">
                <a:solidFill>
                  <a:srgbClr val="FF0000"/>
                </a:solidFill>
                <a:latin typeface="微软雅黑" panose="020B0503020204020204" pitchFamily="34" charset="-122"/>
                <a:ea typeface="微软雅黑" panose="020B0503020204020204" pitchFamily="34" charset="-122"/>
              </a:rPr>
              <a:t>的层次结构</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smtClean="0">
                <a:solidFill>
                  <a:srgbClr val="0000FF"/>
                </a:solidFill>
                <a:latin typeface="微软雅黑" panose="020B0503020204020204" pitchFamily="34" charset="-122"/>
                <a:ea typeface="微软雅黑" panose="020B0503020204020204" pitchFamily="34" charset="-122"/>
              </a:rPr>
              <a:t>逻辑部件级：</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使用</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数字电路构造更复杂的逻辑部件，譬如运算器或者存储器等。</a:t>
            </a:r>
            <a:endParaRPr lang="en-US" altLang="zh-CN" sz="2400" b="1" dirty="0">
              <a:solidFill>
                <a:schemeClr val="bg2">
                  <a:lumMod val="10000"/>
                </a:schemeClr>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组成级：</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通过</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控制器，将计算机的各个逻辑部件连接，并控制数据通路，完成指令的执行，实现了计算机的硬件组成</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1" dirty="0" smtClean="0">
              <a:solidFill>
                <a:schemeClr val="bg2">
                  <a:lumMod val="10000"/>
                </a:schemeClr>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体系结构级：</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从</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程序员所看到的计算机的属性，包括指令系统、寄存器组、存储器结构等，这一层次提供了硬件与软件的接口</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a:t>
            </a:r>
            <a:endParaRPr lang="zh-CN" altLang="en-US" sz="24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12" name="平行四边形 11"/>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数字电路与</a:t>
            </a:r>
            <a:r>
              <a:rPr lang="zh-CN" altLang="en-US" dirty="0" smtClean="0">
                <a:effectLst>
                  <a:outerShdw blurRad="38100" dist="38100" dir="2700000" algn="tl">
                    <a:srgbClr val="000000">
                      <a:alpha val="43137"/>
                    </a:srgbClr>
                  </a:outerShdw>
                </a:effectLst>
              </a:rPr>
              <a:t>计算机</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8874010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60</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11" name="平行四边形 10"/>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147344" y="97943"/>
            <a:ext cx="2532232" cy="732155"/>
          </a:xfrm>
        </p:spPr>
        <p:txBody>
          <a:bodyPr>
            <a:normAutofit/>
          </a:bodyPr>
          <a:lstStyle/>
          <a:p>
            <a:r>
              <a:rPr lang="zh-CN" altLang="en-US" dirty="0">
                <a:effectLst>
                  <a:outerShdw blurRad="38100" dist="38100" dir="2700000" algn="tl">
                    <a:srgbClr val="000000">
                      <a:alpha val="43137"/>
                    </a:srgbClr>
                  </a:outerShdw>
                </a:effectLst>
              </a:rPr>
              <a:t>字符</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graphicFrame>
        <p:nvGraphicFramePr>
          <p:cNvPr id="7" name="表格 6"/>
          <p:cNvGraphicFramePr>
            <a:graphicFrameLocks noGrp="1"/>
          </p:cNvGraphicFramePr>
          <p:nvPr>
            <p:extLst>
              <p:ext uri="{D42A27DB-BD31-4B8C-83A1-F6EECF244321}">
                <p14:modId xmlns:p14="http://schemas.microsoft.com/office/powerpoint/2010/main" val="1961085300"/>
              </p:ext>
            </p:extLst>
          </p:nvPr>
        </p:nvGraphicFramePr>
        <p:xfrm>
          <a:off x="2520695" y="167156"/>
          <a:ext cx="8727533" cy="6372515"/>
        </p:xfrm>
        <a:graphic>
          <a:graphicData uri="http://schemas.openxmlformats.org/drawingml/2006/table">
            <a:tbl>
              <a:tblPr firstRow="1" firstCol="1" bandRow="1" bandCol="1"/>
              <a:tblGrid>
                <a:gridCol w="1644981">
                  <a:extLst>
                    <a:ext uri="{9D8B030D-6E8A-4147-A177-3AD203B41FA5}">
                      <a16:colId xmlns:a16="http://schemas.microsoft.com/office/drawing/2014/main" xmlns="" val="1115264606"/>
                    </a:ext>
                  </a:extLst>
                </a:gridCol>
                <a:gridCol w="885319">
                  <a:extLst>
                    <a:ext uri="{9D8B030D-6E8A-4147-A177-3AD203B41FA5}">
                      <a16:colId xmlns:a16="http://schemas.microsoft.com/office/drawing/2014/main" xmlns="" val="1469908038"/>
                    </a:ext>
                  </a:extLst>
                </a:gridCol>
                <a:gridCol w="885319">
                  <a:extLst>
                    <a:ext uri="{9D8B030D-6E8A-4147-A177-3AD203B41FA5}">
                      <a16:colId xmlns:a16="http://schemas.microsoft.com/office/drawing/2014/main" xmlns="" val="4201139315"/>
                    </a:ext>
                  </a:extLst>
                </a:gridCol>
                <a:gridCol w="885319">
                  <a:extLst>
                    <a:ext uri="{9D8B030D-6E8A-4147-A177-3AD203B41FA5}">
                      <a16:colId xmlns:a16="http://schemas.microsoft.com/office/drawing/2014/main" xmlns="" val="1531860071"/>
                    </a:ext>
                  </a:extLst>
                </a:gridCol>
                <a:gridCol w="885319">
                  <a:extLst>
                    <a:ext uri="{9D8B030D-6E8A-4147-A177-3AD203B41FA5}">
                      <a16:colId xmlns:a16="http://schemas.microsoft.com/office/drawing/2014/main" xmlns="" val="2559711132"/>
                    </a:ext>
                  </a:extLst>
                </a:gridCol>
                <a:gridCol w="885319">
                  <a:extLst>
                    <a:ext uri="{9D8B030D-6E8A-4147-A177-3AD203B41FA5}">
                      <a16:colId xmlns:a16="http://schemas.microsoft.com/office/drawing/2014/main" xmlns="" val="510558087"/>
                    </a:ext>
                  </a:extLst>
                </a:gridCol>
                <a:gridCol w="885319">
                  <a:extLst>
                    <a:ext uri="{9D8B030D-6E8A-4147-A177-3AD203B41FA5}">
                      <a16:colId xmlns:a16="http://schemas.microsoft.com/office/drawing/2014/main" xmlns="" val="2069644664"/>
                    </a:ext>
                  </a:extLst>
                </a:gridCol>
                <a:gridCol w="885319">
                  <a:extLst>
                    <a:ext uri="{9D8B030D-6E8A-4147-A177-3AD203B41FA5}">
                      <a16:colId xmlns:a16="http://schemas.microsoft.com/office/drawing/2014/main" xmlns="" val="1186301369"/>
                    </a:ext>
                  </a:extLst>
                </a:gridCol>
                <a:gridCol w="885319">
                  <a:extLst>
                    <a:ext uri="{9D8B030D-6E8A-4147-A177-3AD203B41FA5}">
                      <a16:colId xmlns:a16="http://schemas.microsoft.com/office/drawing/2014/main" xmlns="" val="2500961243"/>
                    </a:ext>
                  </a:extLst>
                </a:gridCol>
              </a:tblGrid>
              <a:tr h="688323">
                <a:tc>
                  <a:txBody>
                    <a:bodyPr/>
                    <a:lstStyle/>
                    <a:p>
                      <a:pPr indent="382270" algn="just">
                        <a:lnSpc>
                          <a:spcPts val="2000"/>
                        </a:lnSpc>
                        <a:spcAft>
                          <a:spcPts val="0"/>
                        </a:spcAft>
                      </a:pPr>
                      <a:r>
                        <a:rPr lang="en-US" sz="1600" b="1" kern="100" dirty="0" smtClean="0">
                          <a:effectLst/>
                          <a:latin typeface="Times New Roman" panose="02020603050405020304" pitchFamily="18" charset="0"/>
                          <a:ea typeface="宋体" panose="02010600030101010101" pitchFamily="2" charset="-122"/>
                          <a:cs typeface="Times New Roman" panose="02020603050405020304" pitchFamily="18" charset="0"/>
                        </a:rPr>
                        <a:t>          B</a:t>
                      </a:r>
                      <a:r>
                        <a:rPr lang="en-US" sz="1600" b="1"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6</a:t>
                      </a:r>
                      <a:r>
                        <a:rPr lang="en-US" sz="1600" b="1" kern="100" dirty="0" smtClean="0">
                          <a:effectLst/>
                          <a:latin typeface="Times New Roman" panose="02020603050405020304" pitchFamily="18" charset="0"/>
                          <a:ea typeface="宋体" panose="02010600030101010101" pitchFamily="2" charset="-122"/>
                          <a:cs typeface="Times New Roman" panose="02020603050405020304" pitchFamily="18" charset="0"/>
                        </a:rPr>
                        <a:t>B</a:t>
                      </a:r>
                      <a:r>
                        <a:rPr lang="en-US" sz="1600" b="1"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5</a:t>
                      </a:r>
                      <a:r>
                        <a:rPr lang="en-US" sz="1600" b="1" kern="100" dirty="0" smtClean="0">
                          <a:effectLst/>
                          <a:latin typeface="Times New Roman" panose="02020603050405020304" pitchFamily="18" charset="0"/>
                          <a:ea typeface="宋体" panose="02010600030101010101" pitchFamily="2" charset="-122"/>
                          <a:cs typeface="Times New Roman" panose="02020603050405020304" pitchFamily="18" charset="0"/>
                        </a:rPr>
                        <a:t>B</a:t>
                      </a:r>
                      <a:r>
                        <a:rPr lang="en-US" sz="1600" b="1" kern="100" baseline="-25000" dirty="0" smtClean="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p>
                      <a:pPr indent="6350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en-US" sz="16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3</a:t>
                      </a: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en-US" sz="16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 B</a:t>
                      </a:r>
                      <a:r>
                        <a:rPr lang="en-US" sz="16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 B</a:t>
                      </a:r>
                      <a:r>
                        <a:rPr lang="en-US" sz="1600" b="1" kern="100" baseline="-250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000</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001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010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011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101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110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111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140684162"/>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NUL</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DLE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SP</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P</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p</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093455910"/>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0001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SOH</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DC1</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Q</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q</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593061708"/>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0010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STX</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DC2</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r</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743130273"/>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0011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ETX</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DC3</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755617547"/>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0100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EOT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DC4</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770738928"/>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0101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ENQ</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NAK</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U</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u</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888136493"/>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0110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ACK</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SYN</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&amp;</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F</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V</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f</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v</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361279624"/>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0111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DEL</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ETB</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G</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g</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w</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257339838"/>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BS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CAN</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H</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h</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x</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4144148317"/>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1001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HT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EM</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Y</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y</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177734211"/>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1010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LF</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SUB</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J</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Z</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j</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z</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023011510"/>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1011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VT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ESC</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638148977"/>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FF</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FS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&lt; </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L</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l</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704518440"/>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1101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CR</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GS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158378850"/>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1110</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SO</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RS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&gt; </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231600725"/>
                  </a:ext>
                </a:extLst>
              </a:tr>
              <a:tr h="355262">
                <a:tc>
                  <a:txBody>
                    <a:bodyPr/>
                    <a:lstStyle/>
                    <a:p>
                      <a:pPr indent="266700" algn="just">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1111</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SI</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US</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O</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a:effectLst/>
                          <a:latin typeface="Times New Roman" panose="02020603050405020304" pitchFamily="18" charset="0"/>
                          <a:ea typeface="宋体" panose="02010600030101010101" pitchFamily="2" charset="-122"/>
                          <a:cs typeface="Times New Roman" panose="02020603050405020304" pitchFamily="18" charset="0"/>
                        </a:rPr>
                        <a:t>_</a:t>
                      </a:r>
                      <a:endParaRPr lang="zh-CN" sz="1600" b="1" kern="10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o</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DEL</a:t>
                      </a:r>
                      <a:endParaRPr lang="zh-CN" sz="16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466" marR="8466" marT="8466" marB="8466"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4027926391"/>
                  </a:ext>
                </a:extLst>
              </a:tr>
            </a:tbl>
          </a:graphicData>
        </a:graphic>
      </p:graphicFrame>
      <p:sp>
        <p:nvSpPr>
          <p:cNvPr id="2" name="矩形 1"/>
          <p:cNvSpPr/>
          <p:nvPr/>
        </p:nvSpPr>
        <p:spPr>
          <a:xfrm>
            <a:off x="992668" y="2218324"/>
            <a:ext cx="1107996" cy="830997"/>
          </a:xfrm>
          <a:prstGeom prst="rect">
            <a:avLst/>
          </a:prstGeom>
        </p:spPr>
        <p:txBody>
          <a:bodyPr wrap="none">
            <a:spAutoFit/>
          </a:bodyPr>
          <a:lstStyle/>
          <a:p>
            <a:r>
              <a:rPr lang="en-US" altLang="zh-CN" sz="2400" b="1" dirty="0" smtClean="0">
                <a:solidFill>
                  <a:srgbClr val="FF0000"/>
                </a:solidFill>
                <a:latin typeface="微软雅黑" panose="020B0503020204020204" pitchFamily="34" charset="-122"/>
                <a:ea typeface="微软雅黑" panose="020B0503020204020204" pitchFamily="34" charset="-122"/>
              </a:rPr>
              <a:t>ASCII</a:t>
            </a:r>
          </a:p>
          <a:p>
            <a:r>
              <a:rPr lang="zh-CN" altLang="en-US" sz="2400" b="1" dirty="0" smtClean="0">
                <a:solidFill>
                  <a:srgbClr val="FF0000"/>
                </a:solidFill>
                <a:latin typeface="微软雅黑" panose="020B0503020204020204" pitchFamily="34" charset="-122"/>
                <a:ea typeface="微软雅黑" panose="020B0503020204020204" pitchFamily="34" charset="-122"/>
              </a:rPr>
              <a:t>编码表</a:t>
            </a:r>
            <a:endParaRPr lang="zh-CN" altLang="en-US" sz="2400" dirty="0"/>
          </a:p>
        </p:txBody>
      </p:sp>
    </p:spTree>
    <p:extLst>
      <p:ext uri="{BB962C8B-B14F-4D97-AF65-F5344CB8AC3E}">
        <p14:creationId xmlns:p14="http://schemas.microsoft.com/office/powerpoint/2010/main" val="128952379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61</a:t>
            </a:fld>
            <a:endParaRPr lang="zh-CN" altLang="en-US"/>
          </a:p>
        </p:txBody>
      </p:sp>
      <p:sp>
        <p:nvSpPr>
          <p:cNvPr id="53" name="文本框 52"/>
          <p:cNvSpPr txBox="1"/>
          <p:nvPr/>
        </p:nvSpPr>
        <p:spPr>
          <a:xfrm>
            <a:off x="534189" y="1031064"/>
            <a:ext cx="11081997" cy="5078313"/>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ASCII</a:t>
            </a:r>
            <a:r>
              <a:rPr lang="zh-CN" altLang="en-US" sz="2400" b="1" dirty="0" smtClean="0">
                <a:solidFill>
                  <a:srgbClr val="FF0000"/>
                </a:solidFill>
                <a:latin typeface="微软雅黑" panose="020B0503020204020204" pitchFamily="34" charset="-122"/>
                <a:ea typeface="微软雅黑" panose="020B0503020204020204" pitchFamily="34" charset="-122"/>
              </a:rPr>
              <a:t>码</a:t>
            </a:r>
            <a:r>
              <a:rPr lang="zh-CN" altLang="en-US" sz="2400" b="1" dirty="0">
                <a:solidFill>
                  <a:srgbClr val="FF0000"/>
                </a:solidFill>
                <a:latin typeface="微软雅黑" panose="020B0503020204020204" pitchFamily="34" charset="-122"/>
                <a:ea typeface="微软雅黑" panose="020B0503020204020204" pitchFamily="34" charset="-122"/>
              </a:rPr>
              <a:t>特点</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95</a:t>
            </a:r>
            <a:r>
              <a:rPr lang="zh-CN" altLang="en-US" sz="2400" b="1" dirty="0">
                <a:solidFill>
                  <a:srgbClr val="0000CC"/>
                </a:solidFill>
                <a:latin typeface="微软雅黑" panose="020B0503020204020204" pitchFamily="34" charset="-122"/>
                <a:ea typeface="微软雅黑" panose="020B0503020204020204" pitchFamily="34" charset="-122"/>
              </a:rPr>
              <a:t>个可打印</a:t>
            </a:r>
            <a:r>
              <a:rPr lang="zh-CN" altLang="en-US" sz="2400" b="1" dirty="0" smtClean="0">
                <a:solidFill>
                  <a:srgbClr val="0000CC"/>
                </a:solidFill>
                <a:latin typeface="微软雅黑" panose="020B0503020204020204" pitchFamily="34" charset="-122"/>
                <a:ea typeface="微软雅黑" panose="020B0503020204020204" pitchFamily="34" charset="-122"/>
              </a:rPr>
              <a:t>字符</a:t>
            </a:r>
            <a:r>
              <a:rPr lang="en-US" altLang="zh-CN" sz="2400" b="1" dirty="0" smtClean="0">
                <a:solidFill>
                  <a:srgbClr val="0000CC"/>
                </a:solidFill>
                <a:latin typeface="微软雅黑" panose="020B0503020204020204" pitchFamily="34" charset="-122"/>
                <a:ea typeface="微软雅黑" panose="020B0503020204020204" pitchFamily="34" charset="-122"/>
              </a:rPr>
              <a:t>+33</a:t>
            </a:r>
            <a:r>
              <a:rPr lang="zh-CN" altLang="en-US" sz="2400" b="1" dirty="0">
                <a:solidFill>
                  <a:srgbClr val="0000CC"/>
                </a:solidFill>
                <a:latin typeface="微软雅黑" panose="020B0503020204020204" pitchFamily="34" charset="-122"/>
                <a:ea typeface="微软雅黑" panose="020B0503020204020204" pitchFamily="34" charset="-122"/>
              </a:rPr>
              <a:t>个</a:t>
            </a:r>
            <a:r>
              <a:rPr lang="zh-CN" altLang="en-US" sz="2400" b="1" dirty="0" smtClean="0">
                <a:solidFill>
                  <a:srgbClr val="0000CC"/>
                </a:solidFill>
                <a:latin typeface="微软雅黑" panose="020B0503020204020204" pitchFamily="34" charset="-122"/>
                <a:ea typeface="微软雅黑" panose="020B0503020204020204" pitchFamily="34" charset="-122"/>
              </a:rPr>
              <a:t>控制字符</a:t>
            </a:r>
            <a:endParaRPr lang="zh-CN" altLang="en-US" sz="2400" b="1" dirty="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95</a:t>
            </a:r>
            <a:r>
              <a:rPr lang="zh-CN" altLang="en-US" sz="2400" b="1" dirty="0">
                <a:solidFill>
                  <a:srgbClr val="0000CC"/>
                </a:solidFill>
                <a:latin typeface="微软雅黑" panose="020B0503020204020204" pitchFamily="34" charset="-122"/>
                <a:ea typeface="微软雅黑" panose="020B0503020204020204" pitchFamily="34" charset="-122"/>
              </a:rPr>
              <a:t>个可打印</a:t>
            </a:r>
            <a:r>
              <a:rPr lang="zh-CN" altLang="en-US" sz="2400" b="1" dirty="0" smtClean="0">
                <a:solidFill>
                  <a:srgbClr val="0000CC"/>
                </a:solidFill>
                <a:latin typeface="微软雅黑" panose="020B0503020204020204" pitchFamily="34" charset="-122"/>
                <a:ea typeface="微软雅黑" panose="020B0503020204020204" pitchFamily="34" charset="-122"/>
              </a:rPr>
              <a:t>字符：</a:t>
            </a:r>
            <a:r>
              <a:rPr lang="zh-CN" altLang="en-US" sz="2400" b="1" dirty="0" smtClean="0">
                <a:latin typeface="微软雅黑" panose="020B0503020204020204" pitchFamily="34" charset="-122"/>
                <a:ea typeface="微软雅黑" panose="020B0503020204020204" pitchFamily="34" charset="-122"/>
              </a:rPr>
              <a:t>对应</a:t>
            </a:r>
            <a:r>
              <a:rPr lang="zh-CN" altLang="en-US" sz="2400" b="1" dirty="0">
                <a:latin typeface="微软雅黑" panose="020B0503020204020204" pitchFamily="34" charset="-122"/>
                <a:ea typeface="微软雅黑" panose="020B0503020204020204" pitchFamily="34" charset="-122"/>
              </a:rPr>
              <a:t>着计算机终端能够敲入并显示和打印出来的</a:t>
            </a:r>
            <a:r>
              <a:rPr lang="zh-CN" altLang="en-US" sz="2400" b="1" dirty="0" smtClean="0">
                <a:latin typeface="微软雅黑" panose="020B0503020204020204" pitchFamily="34" charset="-122"/>
                <a:ea typeface="微软雅黑" panose="020B0503020204020204" pitchFamily="34" charset="-122"/>
              </a:rPr>
              <a:t>字符；</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52</a:t>
            </a:r>
            <a:r>
              <a:rPr lang="zh-CN" altLang="en-US" sz="2400" b="1" dirty="0">
                <a:latin typeface="微软雅黑" panose="020B0503020204020204" pitchFamily="34" charset="-122"/>
                <a:ea typeface="微软雅黑" panose="020B0503020204020204" pitchFamily="34" charset="-122"/>
              </a:rPr>
              <a:t>个英文大写和小写字母（</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Z</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z</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个十进制数字（</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9</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33</a:t>
            </a:r>
            <a:r>
              <a:rPr lang="zh-CN" altLang="en-US" sz="2400" b="1" dirty="0">
                <a:latin typeface="微软雅黑" panose="020B0503020204020204" pitchFamily="34" charset="-122"/>
                <a:ea typeface="微软雅黑" panose="020B0503020204020204" pitchFamily="34" charset="-122"/>
              </a:rPr>
              <a:t>个通用的运算符及</a:t>
            </a:r>
            <a:r>
              <a:rPr lang="zh-CN" altLang="en-US" sz="2400" b="1" dirty="0" smtClean="0">
                <a:latin typeface="微软雅黑" panose="020B0503020204020204" pitchFamily="34" charset="-122"/>
                <a:ea typeface="微软雅黑" panose="020B0503020204020204" pitchFamily="34" charset="-122"/>
              </a:rPr>
              <a:t>标点符号</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数字和英文字母的编码：均是按其自身的顺序排列，以便于转换。</a:t>
            </a:r>
          </a:p>
          <a:p>
            <a:pPr marL="800100" lvl="1" indent="-342900">
              <a:lnSpc>
                <a:spcPct val="150000"/>
              </a:lnSpc>
              <a:buClr>
                <a:srgbClr val="235EB8"/>
              </a:buClr>
              <a:buSzPct val="85000"/>
              <a:buFont typeface="Wingdings" panose="05000000000000000000" pitchFamily="2" charset="2"/>
              <a:buChar char="n"/>
            </a:pP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例如：</a:t>
            </a:r>
            <a:r>
              <a:rPr lang="en-US" altLang="zh-CN" sz="2400" b="1" dirty="0" smtClean="0">
                <a:latin typeface="微软雅黑" panose="020B0503020204020204" pitchFamily="34" charset="-122"/>
                <a:ea typeface="微软雅黑" panose="020B0503020204020204" pitchFamily="34" charset="-122"/>
              </a:rPr>
              <a:t>“A”</a:t>
            </a:r>
            <a:r>
              <a:rPr lang="zh-CN" altLang="en-US" sz="2400" b="1" dirty="0" smtClean="0">
                <a:latin typeface="微软雅黑" panose="020B0503020204020204" pitchFamily="34" charset="-122"/>
                <a:ea typeface="微软雅黑" panose="020B0503020204020204" pitchFamily="34" charset="-122"/>
              </a:rPr>
              <a:t>的</a:t>
            </a:r>
            <a:r>
              <a:rPr lang="en-US" altLang="zh-CN" sz="2400" b="1" dirty="0" smtClean="0">
                <a:latin typeface="微软雅黑" panose="020B0503020204020204" pitchFamily="34" charset="-122"/>
                <a:ea typeface="微软雅黑" panose="020B0503020204020204" pitchFamily="34" charset="-122"/>
              </a:rPr>
              <a:t>ASCII</a:t>
            </a:r>
            <a:r>
              <a:rPr lang="zh-CN" altLang="en-US" sz="2400" b="1" dirty="0" smtClean="0">
                <a:latin typeface="微软雅黑" panose="020B0503020204020204" pitchFamily="34" charset="-122"/>
                <a:ea typeface="微软雅黑" panose="020B0503020204020204" pitchFamily="34" charset="-122"/>
              </a:rPr>
              <a:t>码是</a:t>
            </a:r>
            <a:r>
              <a:rPr lang="en-US" altLang="zh-CN" sz="2400" b="1" dirty="0" smtClean="0">
                <a:latin typeface="微软雅黑" panose="020B0503020204020204" pitchFamily="34" charset="-122"/>
                <a:ea typeface="微软雅黑" panose="020B0503020204020204" pitchFamily="34" charset="-122"/>
              </a:rPr>
              <a:t>41H</a:t>
            </a:r>
            <a:r>
              <a:rPr lang="zh-CN" altLang="en-US" sz="2400" b="1" dirty="0" smtClean="0">
                <a:latin typeface="微软雅黑" panose="020B0503020204020204" pitchFamily="34" charset="-122"/>
                <a:ea typeface="微软雅黑" panose="020B0503020204020204" pitchFamily="34" charset="-122"/>
              </a:rPr>
              <a:t>，则“</a:t>
            </a:r>
            <a:r>
              <a:rPr lang="en-US" altLang="zh-CN" sz="2400" b="1" dirty="0" smtClean="0">
                <a:latin typeface="微软雅黑" panose="020B0503020204020204" pitchFamily="34" charset="-122"/>
                <a:ea typeface="微软雅黑" panose="020B0503020204020204" pitchFamily="34" charset="-122"/>
              </a:rPr>
              <a:t>E</a:t>
            </a:r>
            <a:r>
              <a:rPr lang="zh-CN" altLang="en-US" sz="2400" b="1" dirty="0" smtClean="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ASCII</a:t>
            </a:r>
            <a:r>
              <a:rPr lang="zh-CN" altLang="en-US" sz="2400" b="1" dirty="0">
                <a:latin typeface="微软雅黑" panose="020B0503020204020204" pitchFamily="34" charset="-122"/>
                <a:ea typeface="微软雅黑" panose="020B0503020204020204" pitchFamily="34" charset="-122"/>
              </a:rPr>
              <a:t>码</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47344" y="97943"/>
            <a:ext cx="2532232" cy="732155"/>
          </a:xfrm>
        </p:spPr>
        <p:txBody>
          <a:bodyPr>
            <a:normAutofit/>
          </a:bodyPr>
          <a:lstStyle/>
          <a:p>
            <a:r>
              <a:rPr lang="zh-CN" altLang="en-US" dirty="0">
                <a:effectLst>
                  <a:outerShdw blurRad="38100" dist="38100" dir="2700000" algn="tl">
                    <a:srgbClr val="000000">
                      <a:alpha val="43137"/>
                    </a:srgbClr>
                  </a:outerShdw>
                </a:effectLst>
              </a:rPr>
              <a:t>字符</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798393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62</a:t>
            </a:fld>
            <a:endParaRPr lang="zh-CN" altLang="en-US"/>
          </a:p>
        </p:txBody>
      </p:sp>
      <p:sp>
        <p:nvSpPr>
          <p:cNvPr id="53" name="文本框 52"/>
          <p:cNvSpPr txBox="1"/>
          <p:nvPr/>
        </p:nvSpPr>
        <p:spPr>
          <a:xfrm>
            <a:off x="534189" y="1031064"/>
            <a:ext cx="11081997" cy="5078313"/>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ASCII</a:t>
            </a:r>
            <a:r>
              <a:rPr lang="zh-CN" altLang="en-US" sz="2400" b="1" dirty="0" smtClean="0">
                <a:solidFill>
                  <a:srgbClr val="FF0000"/>
                </a:solidFill>
                <a:latin typeface="微软雅黑" panose="020B0503020204020204" pitchFamily="34" charset="-122"/>
                <a:ea typeface="微软雅黑" panose="020B0503020204020204" pitchFamily="34" charset="-122"/>
              </a:rPr>
              <a:t>码</a:t>
            </a:r>
            <a:r>
              <a:rPr lang="zh-CN" altLang="en-US" sz="2400" b="1" dirty="0">
                <a:solidFill>
                  <a:srgbClr val="FF0000"/>
                </a:solidFill>
                <a:latin typeface="微软雅黑" panose="020B0503020204020204" pitchFamily="34" charset="-122"/>
                <a:ea typeface="微软雅黑" panose="020B0503020204020204" pitchFamily="34" charset="-122"/>
              </a:rPr>
              <a:t>特点</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95</a:t>
            </a:r>
            <a:r>
              <a:rPr lang="zh-CN" altLang="en-US" sz="2400" b="1" dirty="0">
                <a:solidFill>
                  <a:srgbClr val="0000CC"/>
                </a:solidFill>
                <a:latin typeface="微软雅黑" panose="020B0503020204020204" pitchFamily="34" charset="-122"/>
                <a:ea typeface="微软雅黑" panose="020B0503020204020204" pitchFamily="34" charset="-122"/>
              </a:rPr>
              <a:t>个可打印</a:t>
            </a:r>
            <a:r>
              <a:rPr lang="zh-CN" altLang="en-US" sz="2400" b="1" dirty="0" smtClean="0">
                <a:solidFill>
                  <a:srgbClr val="0000CC"/>
                </a:solidFill>
                <a:latin typeface="微软雅黑" panose="020B0503020204020204" pitchFamily="34" charset="-122"/>
                <a:ea typeface="微软雅黑" panose="020B0503020204020204" pitchFamily="34" charset="-122"/>
              </a:rPr>
              <a:t>字符</a:t>
            </a:r>
            <a:r>
              <a:rPr lang="en-US" altLang="zh-CN" sz="2400" b="1" dirty="0" smtClean="0">
                <a:solidFill>
                  <a:srgbClr val="0000CC"/>
                </a:solidFill>
                <a:latin typeface="微软雅黑" panose="020B0503020204020204" pitchFamily="34" charset="-122"/>
                <a:ea typeface="微软雅黑" panose="020B0503020204020204" pitchFamily="34" charset="-122"/>
              </a:rPr>
              <a:t>+33</a:t>
            </a:r>
            <a:r>
              <a:rPr lang="zh-CN" altLang="en-US" sz="2400" b="1" dirty="0">
                <a:solidFill>
                  <a:srgbClr val="0000CC"/>
                </a:solidFill>
                <a:latin typeface="微软雅黑" panose="020B0503020204020204" pitchFamily="34" charset="-122"/>
                <a:ea typeface="微软雅黑" panose="020B0503020204020204" pitchFamily="34" charset="-122"/>
              </a:rPr>
              <a:t>个</a:t>
            </a:r>
            <a:r>
              <a:rPr lang="zh-CN" altLang="en-US" sz="2400" b="1" dirty="0" smtClean="0">
                <a:solidFill>
                  <a:srgbClr val="0000CC"/>
                </a:solidFill>
                <a:latin typeface="微软雅黑" panose="020B0503020204020204" pitchFamily="34" charset="-122"/>
                <a:ea typeface="微软雅黑" panose="020B0503020204020204" pitchFamily="34" charset="-122"/>
              </a:rPr>
              <a:t>控制字符</a:t>
            </a:r>
            <a:endParaRPr lang="zh-CN" altLang="en-US" sz="2400" b="1" dirty="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33</a:t>
            </a:r>
            <a:r>
              <a:rPr lang="zh-CN" altLang="en-US" sz="2400" b="1" dirty="0">
                <a:solidFill>
                  <a:srgbClr val="0000CC"/>
                </a:solidFill>
                <a:latin typeface="微软雅黑" panose="020B0503020204020204" pitchFamily="34" charset="-122"/>
                <a:ea typeface="微软雅黑" panose="020B0503020204020204" pitchFamily="34" charset="-122"/>
              </a:rPr>
              <a:t>个</a:t>
            </a:r>
            <a:r>
              <a:rPr lang="zh-CN" altLang="en-US" sz="2400" b="1" dirty="0" smtClean="0">
                <a:solidFill>
                  <a:srgbClr val="0000CC"/>
                </a:solidFill>
                <a:latin typeface="微软雅黑" panose="020B0503020204020204" pitchFamily="34" charset="-122"/>
                <a:ea typeface="微软雅黑" panose="020B0503020204020204" pitchFamily="34" charset="-122"/>
              </a:rPr>
              <a:t>控制字符：</a:t>
            </a:r>
            <a:r>
              <a:rPr lang="zh-CN" altLang="en-US" sz="2400" b="1" dirty="0" smtClean="0">
                <a:latin typeface="微软雅黑" panose="020B0503020204020204" pitchFamily="34" charset="-122"/>
                <a:ea typeface="微软雅黑" panose="020B0503020204020204" pitchFamily="34" charset="-122"/>
              </a:rPr>
              <a:t>用作</a:t>
            </a:r>
            <a:r>
              <a:rPr lang="zh-CN" altLang="en-US" sz="2400" b="1" dirty="0">
                <a:latin typeface="微软雅黑" panose="020B0503020204020204" pitchFamily="34" charset="-122"/>
                <a:ea typeface="微软雅黑" panose="020B0503020204020204" pitchFamily="34" charset="-122"/>
              </a:rPr>
              <a:t>控制码</a:t>
            </a:r>
            <a:r>
              <a:rPr lang="zh-CN" altLang="en-US" sz="2400" b="1" dirty="0" smtClean="0">
                <a:latin typeface="微软雅黑" panose="020B0503020204020204" pitchFamily="34" charset="-122"/>
                <a:ea typeface="微软雅黑" panose="020B0503020204020204" pitchFamily="34" charset="-122"/>
              </a:rPr>
              <a:t>，控制</a:t>
            </a:r>
            <a:r>
              <a:rPr lang="zh-CN" altLang="en-US" sz="2400" b="1" dirty="0">
                <a:latin typeface="微软雅黑" panose="020B0503020204020204" pitchFamily="34" charset="-122"/>
                <a:ea typeface="微软雅黑" panose="020B0503020204020204" pitchFamily="34" charset="-122"/>
              </a:rPr>
              <a:t>计算机某些外围设备的工作特性、通信协议或者某些计算机软件的运行情况，包括清除屏幕、退格、换行等。</a:t>
            </a:r>
          </a:p>
          <a:p>
            <a:pPr marL="12573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最为</a:t>
            </a:r>
            <a:r>
              <a:rPr lang="zh-CN" altLang="en-US" sz="2400" b="1" dirty="0">
                <a:latin typeface="微软雅黑" panose="020B0503020204020204" pitchFamily="34" charset="-122"/>
                <a:ea typeface="微软雅黑" panose="020B0503020204020204" pitchFamily="34" charset="-122"/>
              </a:rPr>
              <a:t>熟悉和常用的两个控制字符是“回车”（</a:t>
            </a:r>
            <a:r>
              <a:rPr lang="en-US" altLang="zh-CN" sz="2400" b="1" dirty="0">
                <a:latin typeface="微软雅黑" panose="020B0503020204020204" pitchFamily="34" charset="-122"/>
                <a:ea typeface="微软雅黑" panose="020B0503020204020204" pitchFamily="34" charset="-122"/>
              </a:rPr>
              <a:t>CR</a:t>
            </a:r>
            <a:r>
              <a:rPr lang="zh-CN" altLang="en-US" sz="2400" b="1" dirty="0">
                <a:latin typeface="微软雅黑" panose="020B0503020204020204" pitchFamily="34" charset="-122"/>
                <a:ea typeface="微软雅黑" panose="020B0503020204020204" pitchFamily="34" charset="-122"/>
              </a:rPr>
              <a:t>）和“换行”（</a:t>
            </a:r>
            <a:r>
              <a:rPr lang="en-US" altLang="zh-CN" sz="2400" b="1" dirty="0">
                <a:latin typeface="微软雅黑" panose="020B0503020204020204" pitchFamily="34" charset="-122"/>
                <a:ea typeface="微软雅黑" panose="020B0503020204020204" pitchFamily="34" charset="-122"/>
              </a:rPr>
              <a:t>LF</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ASCII</a:t>
            </a:r>
            <a:r>
              <a:rPr lang="zh-CN" altLang="en-US" sz="2400" b="1" dirty="0">
                <a:latin typeface="微软雅黑" panose="020B0503020204020204" pitchFamily="34" charset="-122"/>
                <a:ea typeface="微软雅黑" panose="020B0503020204020204" pitchFamily="34" charset="-122"/>
              </a:rPr>
              <a:t>编码分别为</a:t>
            </a:r>
            <a:r>
              <a:rPr lang="en-US" altLang="zh-CN" sz="2400" b="1" dirty="0">
                <a:latin typeface="微软雅黑" panose="020B0503020204020204" pitchFamily="34" charset="-122"/>
                <a:ea typeface="微软雅黑" panose="020B0503020204020204" pitchFamily="34" charset="-122"/>
              </a:rPr>
              <a:t>0DH</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0AH</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为了</a:t>
            </a:r>
            <a:r>
              <a:rPr lang="zh-CN" altLang="en-US" sz="2400" b="1" dirty="0">
                <a:latin typeface="微软雅黑" panose="020B0503020204020204" pitchFamily="34" charset="-122"/>
                <a:ea typeface="微软雅黑" panose="020B0503020204020204" pitchFamily="34" charset="-122"/>
              </a:rPr>
              <a:t>从计算机键盘输入控制码，使用</a:t>
            </a:r>
            <a:r>
              <a:rPr lang="en-US" altLang="zh-CN" sz="2400" b="1" dirty="0">
                <a:latin typeface="微软雅黑" panose="020B0503020204020204" pitchFamily="34" charset="-122"/>
                <a:ea typeface="微软雅黑" panose="020B0503020204020204" pitchFamily="34" charset="-122"/>
              </a:rPr>
              <a:t>Ctrl</a:t>
            </a:r>
            <a:r>
              <a:rPr lang="zh-CN" altLang="en-US" sz="2400" b="1" dirty="0">
                <a:latin typeface="微软雅黑" panose="020B0503020204020204" pitchFamily="34" charset="-122"/>
                <a:ea typeface="微软雅黑" panose="020B0503020204020204" pitchFamily="34" charset="-122"/>
              </a:rPr>
              <a:t>键</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字母。譬如，为得到控制码</a:t>
            </a:r>
            <a:r>
              <a:rPr lang="en-US" altLang="zh-CN" sz="2400" b="1" dirty="0">
                <a:latin typeface="微软雅黑" panose="020B0503020204020204" pitchFamily="34" charset="-122"/>
                <a:ea typeface="微软雅黑" panose="020B0503020204020204" pitchFamily="34" charset="-122"/>
              </a:rPr>
              <a:t>01H</a:t>
            </a:r>
            <a:r>
              <a:rPr lang="zh-CN" altLang="en-US" sz="2400" b="1" dirty="0">
                <a:latin typeface="微软雅黑" panose="020B0503020204020204" pitchFamily="34" charset="-122"/>
                <a:ea typeface="微软雅黑" panose="020B0503020204020204" pitchFamily="34" charset="-122"/>
              </a:rPr>
              <a:t>，键入</a:t>
            </a:r>
            <a:r>
              <a:rPr lang="en-US" altLang="zh-CN" sz="2400" b="1" dirty="0" err="1">
                <a:latin typeface="微软雅黑" panose="020B0503020204020204" pitchFamily="34" charset="-122"/>
                <a:ea typeface="微软雅黑" panose="020B0503020204020204" pitchFamily="34" charset="-122"/>
              </a:rPr>
              <a:t>Ctrl+A</a:t>
            </a:r>
            <a:r>
              <a:rPr lang="zh-CN" altLang="en-US" sz="2400" b="1" dirty="0">
                <a:latin typeface="微软雅黑" panose="020B0503020204020204" pitchFamily="34" charset="-122"/>
                <a:ea typeface="微软雅黑" panose="020B0503020204020204" pitchFamily="34" charset="-122"/>
              </a:rPr>
              <a:t>，为得到控制码</a:t>
            </a:r>
            <a:r>
              <a:rPr lang="en-US" altLang="zh-CN" sz="2400" b="1" dirty="0">
                <a:latin typeface="微软雅黑" panose="020B0503020204020204" pitchFamily="34" charset="-122"/>
                <a:ea typeface="微软雅黑" panose="020B0503020204020204" pitchFamily="34" charset="-122"/>
              </a:rPr>
              <a:t>02H</a:t>
            </a:r>
            <a:r>
              <a:rPr lang="zh-CN" altLang="en-US" sz="2400" b="1" dirty="0">
                <a:latin typeface="微软雅黑" panose="020B0503020204020204" pitchFamily="34" charset="-122"/>
                <a:ea typeface="微软雅黑" panose="020B0503020204020204" pitchFamily="34" charset="-122"/>
              </a:rPr>
              <a:t>，键入</a:t>
            </a:r>
            <a:r>
              <a:rPr lang="en-US" altLang="zh-CN" sz="2400" b="1" dirty="0" err="1">
                <a:latin typeface="微软雅黑" panose="020B0503020204020204" pitchFamily="34" charset="-122"/>
                <a:ea typeface="微软雅黑" panose="020B0503020204020204" pitchFamily="34" charset="-122"/>
              </a:rPr>
              <a:t>Ctrl+B</a:t>
            </a:r>
            <a:r>
              <a:rPr lang="zh-CN" altLang="en-US" sz="2400" b="1" dirty="0">
                <a:latin typeface="微软雅黑" panose="020B0503020204020204" pitchFamily="34" charset="-122"/>
                <a:ea typeface="微软雅黑" panose="020B0503020204020204" pitchFamily="34" charset="-122"/>
              </a:rPr>
              <a:t>，以此类推。</a:t>
            </a:r>
          </a:p>
          <a:p>
            <a:pPr marL="800100" lvl="1" indent="-342900">
              <a:lnSpc>
                <a:spcPct val="150000"/>
              </a:lnSpc>
              <a:buClr>
                <a:srgbClr val="235EB8"/>
              </a:buClr>
              <a:buSzPct val="85000"/>
              <a:buFont typeface="Wingdings" panose="05000000000000000000" pitchFamily="2" charset="2"/>
              <a:buChar char="n"/>
            </a:pP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25994"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147344" y="97943"/>
            <a:ext cx="2532232" cy="732155"/>
          </a:xfrm>
        </p:spPr>
        <p:txBody>
          <a:bodyPr>
            <a:normAutofit/>
          </a:bodyPr>
          <a:lstStyle/>
          <a:p>
            <a:r>
              <a:rPr lang="zh-CN" altLang="en-US" dirty="0">
                <a:effectLst>
                  <a:outerShdw blurRad="38100" dist="38100" dir="2700000" algn="tl">
                    <a:srgbClr val="000000">
                      <a:alpha val="43137"/>
                    </a:srgbClr>
                  </a:outerShdw>
                </a:effectLst>
              </a:rPr>
              <a:t>字符</a:t>
            </a:r>
            <a:r>
              <a:rPr lang="zh-CN" altLang="en-US" dirty="0" smtClean="0">
                <a:effectLst>
                  <a:outerShdw blurRad="38100" dist="38100" dir="2700000" algn="tl">
                    <a:srgbClr val="000000">
                      <a:alpha val="43137"/>
                    </a:srgbClr>
                  </a:outerShdw>
                </a:effectLst>
              </a:rPr>
              <a:t>编码</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135516570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63</a:t>
            </a:fld>
            <a:endParaRPr lang="zh-CN" altLang="en-US"/>
          </a:p>
        </p:txBody>
      </p:sp>
      <p:sp>
        <p:nvSpPr>
          <p:cNvPr id="53" name="文本框 52"/>
          <p:cNvSpPr txBox="1"/>
          <p:nvPr/>
        </p:nvSpPr>
        <p:spPr>
          <a:xfrm>
            <a:off x="468202" y="1189793"/>
            <a:ext cx="11081997" cy="5170646"/>
          </a:xfrm>
          <a:prstGeom prst="rect">
            <a:avLst/>
          </a:prstGeom>
          <a:noFill/>
        </p:spPr>
        <p:txBody>
          <a:bodyPr wrap="square" rtlCol="0">
            <a:spAutoFit/>
          </a:bodyPr>
          <a:lstStyle/>
          <a:p>
            <a:pPr marL="457200" indent="-457200">
              <a:lnSpc>
                <a:spcPct val="150000"/>
              </a:lnSpc>
              <a:buClr>
                <a:srgbClr val="235EB8"/>
              </a:buClr>
              <a:buSzPct val="85000"/>
              <a:buFont typeface="Wingdings" panose="05000000000000000000" pitchFamily="2" charset="2"/>
              <a:buChar char="n"/>
            </a:pPr>
            <a:r>
              <a:rPr lang="zh-CN" altLang="en-US" sz="2800" b="1" dirty="0" smtClean="0">
                <a:solidFill>
                  <a:srgbClr val="0000CC"/>
                </a:solidFill>
                <a:latin typeface="微软雅黑" panose="020B0503020204020204" pitchFamily="34" charset="-122"/>
                <a:ea typeface="微软雅黑" panose="020B0503020204020204" pitchFamily="34" charset="-122"/>
              </a:rPr>
              <a:t>问题</a:t>
            </a:r>
            <a:r>
              <a:rPr lang="en-US" altLang="zh-CN" sz="2800" b="1" dirty="0" smtClean="0">
                <a:solidFill>
                  <a:srgbClr val="0000CC"/>
                </a:solidFill>
                <a:latin typeface="微软雅黑" panose="020B0503020204020204" pitchFamily="34" charset="-122"/>
                <a:ea typeface="微软雅黑" panose="020B0503020204020204" pitchFamily="34" charset="-122"/>
              </a:rPr>
              <a:t>1</a:t>
            </a:r>
            <a:r>
              <a:rPr lang="zh-CN" altLang="en-US" sz="2800" b="1" dirty="0" smtClean="0">
                <a:solidFill>
                  <a:srgbClr val="0000CC"/>
                </a:solidFill>
                <a:latin typeface="微软雅黑" panose="020B0503020204020204" pitchFamily="34" charset="-122"/>
                <a:ea typeface="微软雅黑" panose="020B0503020204020204" pitchFamily="34" charset="-122"/>
              </a:rPr>
              <a:t>：为什么要逻辑抽象与状态编码？</a:t>
            </a:r>
            <a:endParaRPr lang="en-US" altLang="zh-CN" sz="2800" b="1" dirty="0" smtClean="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数字电路的特点：</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数学基础</a:t>
            </a:r>
            <a:r>
              <a:rPr lang="zh-CN" altLang="en-US" sz="2400" b="1" dirty="0">
                <a:solidFill>
                  <a:srgbClr val="0000CC"/>
                </a:solidFill>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布尔代数，也叫</a:t>
            </a:r>
            <a:r>
              <a:rPr lang="zh-CN" altLang="en-US" sz="2400" b="1" dirty="0">
                <a:solidFill>
                  <a:srgbClr val="0000CC"/>
                </a:solidFill>
                <a:latin typeface="微软雅黑" panose="020B0503020204020204" pitchFamily="34" charset="-122"/>
                <a:ea typeface="微软雅黑" panose="020B0503020204020204" pitchFamily="34" charset="-122"/>
              </a:rPr>
              <a:t>逻辑代数</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通常</a:t>
            </a:r>
            <a:r>
              <a:rPr lang="zh-CN" altLang="en-US" sz="2400" b="1" dirty="0">
                <a:solidFill>
                  <a:srgbClr val="0000CC"/>
                </a:solidFill>
                <a:latin typeface="微软雅黑" panose="020B0503020204020204" pitchFamily="34" charset="-122"/>
                <a:ea typeface="微软雅黑" panose="020B0503020204020204" pitchFamily="34" charset="-122"/>
              </a:rPr>
              <a:t>用逻辑函数或者方程</a:t>
            </a:r>
            <a:r>
              <a:rPr lang="zh-CN" altLang="en-US" sz="2400" b="1" dirty="0">
                <a:latin typeface="微软雅黑" panose="020B0503020204020204" pitchFamily="34" charset="-122"/>
                <a:ea typeface="微软雅黑" panose="020B0503020204020204" pitchFamily="34" charset="-122"/>
              </a:rPr>
              <a:t>来</a:t>
            </a:r>
            <a:r>
              <a:rPr lang="zh-CN" altLang="en-US" sz="2400" b="1" dirty="0" smtClean="0">
                <a:solidFill>
                  <a:srgbClr val="0000CC"/>
                </a:solidFill>
                <a:latin typeface="微软雅黑" panose="020B0503020204020204" pitchFamily="34" charset="-122"/>
                <a:ea typeface="微软雅黑" panose="020B0503020204020204" pitchFamily="34" charset="-122"/>
              </a:rPr>
              <a:t>描述数字电路</a:t>
            </a:r>
            <a:r>
              <a:rPr lang="zh-CN" altLang="en-US" sz="2400" b="1" dirty="0" smtClean="0">
                <a:latin typeface="微软雅黑" panose="020B0503020204020204" pitchFamily="34" charset="-122"/>
                <a:ea typeface="微软雅黑" panose="020B0503020204020204" pitchFamily="34" charset="-122"/>
              </a:rPr>
              <a:t>输入变量</a:t>
            </a:r>
            <a:r>
              <a:rPr lang="zh-CN" altLang="en-US" sz="2400" b="1" dirty="0">
                <a:latin typeface="微软雅黑" panose="020B0503020204020204" pitchFamily="34" charset="-122"/>
                <a:ea typeface="微软雅黑" panose="020B0503020204020204" pitchFamily="34" charset="-122"/>
              </a:rPr>
              <a:t>和输出变量之间逻辑关系或者状态转移顺序。</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前面</a:t>
            </a:r>
            <a:r>
              <a:rPr lang="zh-CN" altLang="en-US" sz="2400" b="1" dirty="0">
                <a:latin typeface="微软雅黑" panose="020B0503020204020204" pitchFamily="34" charset="-122"/>
                <a:ea typeface="微软雅黑" panose="020B0503020204020204" pitchFamily="34" charset="-122"/>
              </a:rPr>
              <a:t>所述的</a:t>
            </a:r>
            <a:r>
              <a:rPr lang="zh-CN" altLang="en-US" sz="2400" b="1" dirty="0" smtClean="0">
                <a:latin typeface="微软雅黑" panose="020B0503020204020204" pitchFamily="34" charset="-122"/>
                <a:ea typeface="微软雅黑" panose="020B0503020204020204" pitchFamily="34" charset="-122"/>
              </a:rPr>
              <a:t>编码：都是</a:t>
            </a:r>
            <a:r>
              <a:rPr lang="zh-CN" altLang="en-US" sz="2400" b="1" dirty="0">
                <a:latin typeface="微软雅黑" panose="020B0503020204020204" pitchFamily="34" charset="-122"/>
                <a:ea typeface="微软雅黑" panose="020B0503020204020204" pitchFamily="34" charset="-122"/>
              </a:rPr>
              <a:t>对数据（数值型和非数值型）的</a:t>
            </a:r>
            <a:r>
              <a:rPr lang="zh-CN" altLang="en-US" sz="2400" b="1" dirty="0" smtClean="0">
                <a:latin typeface="微软雅黑" panose="020B0503020204020204" pitchFamily="34" charset="-122"/>
                <a:ea typeface="微软雅黑" panose="020B0503020204020204" pitchFamily="34" charset="-122"/>
              </a:rPr>
              <a:t>编码；在</a:t>
            </a:r>
            <a:r>
              <a:rPr lang="zh-CN" altLang="en-US" sz="2400" b="1" dirty="0">
                <a:latin typeface="微软雅黑" panose="020B0503020204020204" pitchFamily="34" charset="-122"/>
                <a:ea typeface="微软雅黑" panose="020B0503020204020204" pitchFamily="34" charset="-122"/>
              </a:rPr>
              <a:t>数字电路的实际应用中，经常会碰到</a:t>
            </a:r>
            <a:r>
              <a:rPr lang="zh-CN" altLang="en-US" sz="2400" b="1" dirty="0">
                <a:solidFill>
                  <a:srgbClr val="FF0000"/>
                </a:solidFill>
                <a:latin typeface="微软雅黑" panose="020B0503020204020204" pitchFamily="34" charset="-122"/>
                <a:ea typeface="微软雅黑" panose="020B0503020204020204" pitchFamily="34" charset="-122"/>
              </a:rPr>
              <a:t>“非数据”的情况</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譬如设备的动作、因果条件、硬件的状态</a:t>
            </a:r>
            <a:r>
              <a:rPr lang="zh-CN" altLang="en-US" sz="2400" b="1" dirty="0">
                <a:latin typeface="微软雅黑" panose="020B0503020204020204" pitchFamily="34" charset="-122"/>
                <a:ea typeface="微软雅黑" panose="020B0503020204020204" pitchFamily="34" charset="-122"/>
              </a:rPr>
              <a:t>等等，</a:t>
            </a:r>
            <a:r>
              <a:rPr lang="zh-CN" altLang="en-US" sz="2400" b="1" dirty="0">
                <a:solidFill>
                  <a:srgbClr val="0000CC"/>
                </a:solidFill>
                <a:latin typeface="微软雅黑" panose="020B0503020204020204" pitchFamily="34" charset="-122"/>
                <a:ea typeface="微软雅黑" panose="020B0503020204020204" pitchFamily="34" charset="-122"/>
              </a:rPr>
              <a:t>这些事件在布尔代数中都要被抽象为逻辑变量</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a:solidFill>
                  <a:srgbClr val="00CC00"/>
                </a:solidFill>
                <a:latin typeface="微软雅黑" panose="020B0503020204020204" pitchFamily="34" charset="-122"/>
                <a:ea typeface="微软雅黑" panose="020B0503020204020204" pitchFamily="34" charset="-122"/>
              </a:rPr>
              <a:t>逻辑抽象与状态编码是进行数字逻辑设计的第一步。 </a:t>
            </a: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4686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64</a:t>
            </a:fld>
            <a:endParaRPr lang="zh-CN" altLang="en-US"/>
          </a:p>
        </p:txBody>
      </p:sp>
      <p:sp>
        <p:nvSpPr>
          <p:cNvPr id="53" name="文本框 52"/>
          <p:cNvSpPr txBox="1"/>
          <p:nvPr/>
        </p:nvSpPr>
        <p:spPr>
          <a:xfrm>
            <a:off x="609604" y="1169275"/>
            <a:ext cx="11081997" cy="4062651"/>
          </a:xfrm>
          <a:prstGeom prst="rect">
            <a:avLst/>
          </a:prstGeom>
          <a:noFill/>
        </p:spPr>
        <p:txBody>
          <a:bodyPr wrap="square" rtlCol="0">
            <a:spAutoFit/>
          </a:bodyPr>
          <a:lstStyle/>
          <a:p>
            <a:pPr marL="457200" indent="-457200">
              <a:lnSpc>
                <a:spcPct val="150000"/>
              </a:lnSpc>
              <a:buClr>
                <a:srgbClr val="235EB8"/>
              </a:buClr>
              <a:buSzPct val="85000"/>
              <a:buFont typeface="Wingdings" panose="05000000000000000000" pitchFamily="2" charset="2"/>
              <a:buChar char="n"/>
            </a:pPr>
            <a:r>
              <a:rPr lang="zh-CN" altLang="en-US" sz="2800" b="1" dirty="0" smtClean="0">
                <a:solidFill>
                  <a:srgbClr val="0000CC"/>
                </a:solidFill>
                <a:latin typeface="微软雅黑" panose="020B0503020204020204" pitchFamily="34" charset="-122"/>
                <a:ea typeface="微软雅黑" panose="020B0503020204020204" pitchFamily="34" charset="-122"/>
              </a:rPr>
              <a:t>问题</a:t>
            </a:r>
            <a:r>
              <a:rPr lang="en-US" altLang="zh-CN" sz="2800" b="1" dirty="0" smtClean="0">
                <a:solidFill>
                  <a:srgbClr val="0000CC"/>
                </a:solidFill>
                <a:latin typeface="微软雅黑" panose="020B0503020204020204" pitchFamily="34" charset="-122"/>
                <a:ea typeface="微软雅黑" panose="020B0503020204020204" pitchFamily="34" charset="-122"/>
              </a:rPr>
              <a:t>2</a:t>
            </a:r>
            <a:r>
              <a:rPr lang="zh-CN" altLang="en-US" sz="2800" b="1" dirty="0" smtClean="0">
                <a:solidFill>
                  <a:srgbClr val="0000CC"/>
                </a:solidFill>
                <a:latin typeface="微软雅黑" panose="020B0503020204020204" pitchFamily="34" charset="-122"/>
                <a:ea typeface="微软雅黑" panose="020B0503020204020204" pitchFamily="34" charset="-122"/>
              </a:rPr>
              <a:t>：什么叫逻辑</a:t>
            </a:r>
            <a:r>
              <a:rPr lang="zh-CN" altLang="en-US" sz="2800" b="1" dirty="0">
                <a:solidFill>
                  <a:srgbClr val="0000CC"/>
                </a:solidFill>
                <a:latin typeface="微软雅黑" panose="020B0503020204020204" pitchFamily="34" charset="-122"/>
                <a:ea typeface="微软雅黑" panose="020B0503020204020204" pitchFamily="34" charset="-122"/>
              </a:rPr>
              <a:t>抽象与状态编码？</a:t>
            </a:r>
            <a:endParaRPr lang="en-US" altLang="zh-CN" sz="2800" b="1" dirty="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逻辑抽象</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就是</a:t>
            </a:r>
            <a:r>
              <a:rPr lang="zh-CN" altLang="en-US" sz="2400" b="1" dirty="0">
                <a:latin typeface="微软雅黑" panose="020B0503020204020204" pitchFamily="34" charset="-122"/>
                <a:ea typeface="微软雅黑" panose="020B0503020204020204" pitchFamily="34" charset="-122"/>
              </a:rPr>
              <a:t>将某个问题用数字电路解决时，把其中的</a:t>
            </a:r>
            <a:r>
              <a:rPr lang="zh-CN" altLang="en-US" sz="2400" b="1" dirty="0">
                <a:solidFill>
                  <a:srgbClr val="00CC00"/>
                </a:solidFill>
                <a:latin typeface="微软雅黑" panose="020B0503020204020204" pitchFamily="34" charset="-122"/>
                <a:ea typeface="微软雅黑" panose="020B0503020204020204" pitchFamily="34" charset="-122"/>
              </a:rPr>
              <a:t>事件、状态、条件或者结果</a:t>
            </a:r>
            <a:r>
              <a:rPr lang="zh-CN" altLang="en-US" sz="2400" b="1" dirty="0">
                <a:latin typeface="微软雅黑" panose="020B0503020204020204" pitchFamily="34" charset="-122"/>
                <a:ea typeface="微软雅黑" panose="020B0503020204020204" pitchFamily="34" charset="-122"/>
              </a:rPr>
              <a:t>等用</a:t>
            </a:r>
            <a:r>
              <a:rPr lang="zh-CN" altLang="en-US" sz="2400" b="1" dirty="0">
                <a:solidFill>
                  <a:srgbClr val="00CC00"/>
                </a:solidFill>
                <a:latin typeface="微软雅黑" panose="020B0503020204020204" pitchFamily="34" charset="-122"/>
                <a:ea typeface="微软雅黑" panose="020B0503020204020204" pitchFamily="34" charset="-122"/>
              </a:rPr>
              <a:t>逻辑变量</a:t>
            </a:r>
            <a:r>
              <a:rPr lang="zh-CN" altLang="en-US" sz="2400" b="1" dirty="0">
                <a:latin typeface="微软雅黑" panose="020B0503020204020204" pitchFamily="34" charset="-122"/>
                <a:ea typeface="微软雅黑" panose="020B0503020204020204" pitchFamily="34" charset="-122"/>
              </a:rPr>
              <a:t>描述；</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状态编码：</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solidFill>
                  <a:srgbClr val="00CC00"/>
                </a:solidFill>
                <a:latin typeface="微软雅黑" panose="020B0503020204020204" pitchFamily="34" charset="-122"/>
                <a:ea typeface="微软雅黑" panose="020B0503020204020204" pitchFamily="34" charset="-122"/>
              </a:rPr>
              <a:t>对逻辑变量进行逻辑赋值</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00CC00"/>
                </a:solidFill>
                <a:latin typeface="微软雅黑" panose="020B0503020204020204" pitchFamily="34" charset="-122"/>
                <a:ea typeface="微软雅黑" panose="020B0503020204020204" pitchFamily="34" charset="-122"/>
              </a:rPr>
              <a:t>定义</a:t>
            </a:r>
            <a:r>
              <a:rPr lang="en-US" altLang="zh-CN" sz="2400" b="1" dirty="0">
                <a:solidFill>
                  <a:srgbClr val="00CC00"/>
                </a:solidFill>
                <a:latin typeface="微软雅黑" panose="020B0503020204020204" pitchFamily="34" charset="-122"/>
                <a:ea typeface="微软雅黑" panose="020B0503020204020204" pitchFamily="34" charset="-122"/>
              </a:rPr>
              <a:t>0/1</a:t>
            </a:r>
            <a:r>
              <a:rPr lang="zh-CN" altLang="en-US" sz="2400" b="1" dirty="0">
                <a:solidFill>
                  <a:srgbClr val="00CC00"/>
                </a:solidFill>
                <a:latin typeface="微软雅黑" panose="020B0503020204020204" pitchFamily="34" charset="-122"/>
                <a:ea typeface="微软雅黑" panose="020B0503020204020204" pitchFamily="34" charset="-122"/>
              </a:rPr>
              <a:t>的含义</a:t>
            </a:r>
            <a:r>
              <a:rPr lang="zh-CN" altLang="en-US" sz="2400" b="1" dirty="0">
                <a:latin typeface="微软雅黑" panose="020B0503020204020204" pitchFamily="34" charset="-122"/>
                <a:ea typeface="微软雅黑" panose="020B0503020204020204" pitchFamily="34" charset="-122"/>
              </a:rPr>
              <a:t>，也可以是对问题中的状态进行编码与定义</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endParaRPr lang="en-US" altLang="zh-CN" sz="2400" b="1" dirty="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逻辑抽象与状态编码是</a:t>
            </a:r>
            <a:r>
              <a:rPr lang="zh-CN" altLang="en-US" sz="2400" b="1" dirty="0">
                <a:solidFill>
                  <a:srgbClr val="0000CC"/>
                </a:solidFill>
                <a:latin typeface="微软雅黑" panose="020B0503020204020204" pitchFamily="34" charset="-122"/>
                <a:ea typeface="微软雅黑" panose="020B0503020204020204" pitchFamily="34" charset="-122"/>
              </a:rPr>
              <a:t>进行数字逻辑设计的第一步。</a:t>
            </a:r>
            <a:r>
              <a:rPr lang="zh-CN" altLang="en-US" sz="2400" b="1" dirty="0">
                <a:solidFill>
                  <a:srgbClr val="00CC00"/>
                </a:solidFill>
                <a:latin typeface="微软雅黑" panose="020B0503020204020204" pitchFamily="34" charset="-122"/>
                <a:ea typeface="微软雅黑" panose="020B0503020204020204" pitchFamily="34" charset="-122"/>
              </a:rPr>
              <a:t> </a:t>
            </a: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869823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65</a:t>
            </a:fld>
            <a:endParaRPr lang="zh-CN" altLang="en-US"/>
          </a:p>
        </p:txBody>
      </p:sp>
      <p:sp>
        <p:nvSpPr>
          <p:cNvPr id="53" name="文本框 52"/>
          <p:cNvSpPr txBox="1"/>
          <p:nvPr/>
        </p:nvSpPr>
        <p:spPr>
          <a:xfrm>
            <a:off x="609605" y="1110220"/>
            <a:ext cx="10740268" cy="5632311"/>
          </a:xfrm>
          <a:prstGeom prst="rect">
            <a:avLst/>
          </a:prstGeom>
          <a:noFill/>
        </p:spPr>
        <p:txBody>
          <a:bodyPr wrap="square" rtlCol="0">
            <a:spAutoFit/>
          </a:bodyPr>
          <a:lstStyle/>
          <a:p>
            <a:pPr marL="0" lvl="1">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smtClean="0">
                <a:latin typeface="微软雅黑" panose="020B0503020204020204" pitchFamily="34" charset="-122"/>
                <a:ea typeface="微软雅黑" panose="020B0503020204020204" pitchFamily="34" charset="-122"/>
              </a:rPr>
              <a:t>1.7】Tom</a:t>
            </a:r>
            <a:r>
              <a:rPr lang="zh-CN" altLang="en-US" sz="2400" b="1" dirty="0">
                <a:latin typeface="微软雅黑" panose="020B0503020204020204" pitchFamily="34" charset="-122"/>
                <a:ea typeface="微软雅黑" panose="020B0503020204020204" pitchFamily="34" charset="-122"/>
              </a:rPr>
              <a:t>正在野炊，如果下雨或者有蚂蚁，</a:t>
            </a:r>
            <a:r>
              <a:rPr lang="en-US" altLang="zh-CN" sz="2400" b="1" dirty="0">
                <a:latin typeface="微软雅黑" panose="020B0503020204020204" pitchFamily="34" charset="-122"/>
                <a:ea typeface="微软雅黑" panose="020B0503020204020204" pitchFamily="34" charset="-122"/>
              </a:rPr>
              <a:t>Tom</a:t>
            </a:r>
            <a:r>
              <a:rPr lang="zh-CN" altLang="en-US" sz="2400" b="1" dirty="0">
                <a:latin typeface="微软雅黑" panose="020B0503020204020204" pitchFamily="34" charset="-122"/>
                <a:ea typeface="微软雅黑" panose="020B0503020204020204" pitchFamily="34" charset="-122"/>
              </a:rPr>
              <a:t>将不能享受野炊；用数字电路输出</a:t>
            </a:r>
            <a:r>
              <a:rPr lang="en-US" altLang="zh-CN" sz="2400" b="1" dirty="0">
                <a:latin typeface="微软雅黑" panose="020B0503020204020204" pitchFamily="34" charset="-122"/>
                <a:ea typeface="微软雅黑" panose="020B0503020204020204" pitchFamily="34" charset="-122"/>
              </a:rPr>
              <a:t>Tom</a:t>
            </a:r>
            <a:r>
              <a:rPr lang="zh-CN" altLang="en-US" sz="2400" b="1" dirty="0">
                <a:latin typeface="微软雅黑" panose="020B0503020204020204" pitchFamily="34" charset="-122"/>
                <a:ea typeface="微软雅黑" panose="020B0503020204020204" pitchFamily="34" charset="-122"/>
              </a:rPr>
              <a:t>能否享受野炊。请对该问题进行逻辑抽象与编码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lvl="1" indent="-457200">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解</a:t>
            </a:r>
            <a:r>
              <a:rPr lang="zh-CN" altLang="en-US" sz="2400" b="1" dirty="0" smtClean="0">
                <a:latin typeface="微软雅黑" panose="020B0503020204020204" pitchFamily="34" charset="-122"/>
                <a:ea typeface="微软雅黑" panose="020B0503020204020204" pitchFamily="34" charset="-122"/>
              </a:rPr>
              <a:t>：关键是搞清楚</a:t>
            </a:r>
            <a:r>
              <a:rPr lang="zh-CN" altLang="en-US" sz="2400" b="1" dirty="0" smtClean="0">
                <a:solidFill>
                  <a:srgbClr val="0000CC"/>
                </a:solidFill>
                <a:latin typeface="微软雅黑" panose="020B0503020204020204" pitchFamily="34" charset="-122"/>
                <a:ea typeface="微软雅黑" panose="020B0503020204020204" pitchFamily="34" charset="-122"/>
              </a:rPr>
              <a:t>条件</a:t>
            </a:r>
            <a:r>
              <a:rPr lang="zh-CN" altLang="en-US" sz="2400" b="1" dirty="0">
                <a:solidFill>
                  <a:srgbClr val="0000CC"/>
                </a:solidFill>
                <a:latin typeface="微软雅黑" panose="020B0503020204020204" pitchFamily="34" charset="-122"/>
                <a:ea typeface="微软雅黑" panose="020B0503020204020204" pitchFamily="34" charset="-122"/>
              </a:rPr>
              <a:t>与</a:t>
            </a:r>
            <a:r>
              <a:rPr lang="zh-CN" altLang="en-US" sz="2400" b="1" dirty="0" smtClean="0">
                <a:solidFill>
                  <a:srgbClr val="0000CC"/>
                </a:solidFill>
                <a:latin typeface="微软雅黑" panose="020B0503020204020204" pitchFamily="34" charset="-122"/>
                <a:ea typeface="微软雅黑" panose="020B0503020204020204" pitchFamily="34" charset="-122"/>
              </a:rPr>
              <a:t>事件结果的逻辑关系</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事件结果：</a:t>
            </a:r>
            <a:r>
              <a:rPr lang="en-US" altLang="zh-CN" sz="2400" b="1" dirty="0" smtClean="0">
                <a:latin typeface="微软雅黑" panose="020B0503020204020204" pitchFamily="34" charset="-122"/>
                <a:ea typeface="微软雅黑" panose="020B0503020204020204" pitchFamily="34" charset="-122"/>
              </a:rPr>
              <a:t>Tom</a:t>
            </a:r>
            <a:r>
              <a:rPr lang="zh-CN" altLang="en-US" sz="2400" b="1" dirty="0">
                <a:latin typeface="微软雅黑" panose="020B0503020204020204" pitchFamily="34" charset="-122"/>
                <a:ea typeface="微软雅黑" panose="020B0503020204020204" pitchFamily="34" charset="-122"/>
              </a:rPr>
              <a:t>是否能享受</a:t>
            </a:r>
            <a:r>
              <a:rPr lang="zh-CN" altLang="en-US" sz="2400" b="1" dirty="0" smtClean="0">
                <a:latin typeface="微软雅黑" panose="020B0503020204020204" pitchFamily="34" charset="-122"/>
                <a:ea typeface="微软雅黑" panose="020B0503020204020204" pitchFamily="34" charset="-122"/>
              </a:rPr>
              <a:t>野炊；</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条件：</a:t>
            </a:r>
            <a:r>
              <a:rPr lang="zh-CN" altLang="en-US" sz="2400" b="1" dirty="0" smtClean="0">
                <a:latin typeface="微软雅黑" panose="020B0503020204020204" pitchFamily="34" charset="-122"/>
                <a:ea typeface="微软雅黑" panose="020B0503020204020204" pitchFamily="34" charset="-122"/>
              </a:rPr>
              <a:t>有</a:t>
            </a:r>
            <a:r>
              <a:rPr lang="zh-CN" altLang="en-US" sz="2400" b="1" dirty="0">
                <a:latin typeface="微软雅黑" panose="020B0503020204020204" pitchFamily="34" charset="-122"/>
                <a:ea typeface="微软雅黑" panose="020B0503020204020204" pitchFamily="34" charset="-122"/>
              </a:rPr>
              <a:t>否</a:t>
            </a:r>
            <a:r>
              <a:rPr lang="zh-CN" altLang="en-US" sz="2400" b="1" dirty="0" smtClean="0">
                <a:latin typeface="微软雅黑" panose="020B0503020204020204" pitchFamily="34" charset="-122"/>
                <a:ea typeface="微软雅黑" panose="020B0503020204020204" pitchFamily="34" charset="-122"/>
              </a:rPr>
              <a:t>下雨、有</a:t>
            </a:r>
            <a:r>
              <a:rPr lang="zh-CN" altLang="en-US" sz="2400" b="1" dirty="0">
                <a:latin typeface="微软雅黑" panose="020B0503020204020204" pitchFamily="34" charset="-122"/>
                <a:ea typeface="微软雅黑" panose="020B0503020204020204" pitchFamily="34" charset="-122"/>
              </a:rPr>
              <a:t>无</a:t>
            </a:r>
            <a:r>
              <a:rPr lang="zh-CN" altLang="en-US" sz="2400" b="1" dirty="0" smtClean="0">
                <a:latin typeface="微软雅黑" panose="020B0503020204020204" pitchFamily="34" charset="-122"/>
                <a:ea typeface="微软雅黑" panose="020B0503020204020204" pitchFamily="34" charset="-122"/>
              </a:rPr>
              <a:t>蚂蚁；</a:t>
            </a:r>
            <a:endParaRPr lang="en-US" altLang="zh-CN" sz="2400" b="1" dirty="0">
              <a:latin typeface="微软雅黑" panose="020B0503020204020204" pitchFamily="34" charset="-122"/>
              <a:ea typeface="微软雅黑" panose="020B0503020204020204" pitchFamily="34" charset="-122"/>
            </a:endParaRPr>
          </a:p>
          <a:p>
            <a:pPr lvl="1" indent="-457200">
              <a:lnSpc>
                <a:spcPct val="150000"/>
              </a:lnSpc>
              <a:buClr>
                <a:srgbClr val="235EB8"/>
              </a:buClr>
              <a:buSzPct val="85000"/>
            </a:pPr>
            <a:r>
              <a:rPr lang="zh-CN" altLang="en-US" sz="2400" b="1" dirty="0" smtClean="0">
                <a:latin typeface="微软雅黑" panose="020B0503020204020204" pitchFamily="34" charset="-122"/>
                <a:ea typeface="微软雅黑" panose="020B0503020204020204" pitchFamily="34" charset="-122"/>
              </a:rPr>
              <a:t>定义如下：</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输入变量</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表示有否下雨，</a:t>
            </a:r>
            <a:r>
              <a:rPr lang="en-US" altLang="zh-CN" sz="2400" b="1" dirty="0">
                <a:solidFill>
                  <a:srgbClr val="0000CC"/>
                </a:solidFill>
                <a:latin typeface="微软雅黑" panose="020B0503020204020204" pitchFamily="34" charset="-122"/>
                <a:ea typeface="微软雅黑" panose="020B0503020204020204" pitchFamily="34" charset="-122"/>
              </a:rPr>
              <a:t>R=1</a:t>
            </a:r>
            <a:r>
              <a:rPr lang="zh-CN" altLang="en-US" sz="2400" b="1" dirty="0">
                <a:latin typeface="微软雅黑" panose="020B0503020204020204" pitchFamily="34" charset="-122"/>
                <a:ea typeface="微软雅黑" panose="020B0503020204020204" pitchFamily="34" charset="-122"/>
              </a:rPr>
              <a:t>表示下雨，</a:t>
            </a:r>
            <a:r>
              <a:rPr lang="en-US" altLang="zh-CN" sz="2400" b="1" dirty="0">
                <a:solidFill>
                  <a:srgbClr val="0000CC"/>
                </a:solidFill>
                <a:latin typeface="微软雅黑" panose="020B0503020204020204" pitchFamily="34" charset="-122"/>
                <a:ea typeface="微软雅黑" panose="020B0503020204020204" pitchFamily="34" charset="-122"/>
              </a:rPr>
              <a:t>R=0</a:t>
            </a:r>
            <a:r>
              <a:rPr lang="zh-CN" altLang="en-US" sz="2400" b="1" dirty="0">
                <a:latin typeface="微软雅黑" panose="020B0503020204020204" pitchFamily="34" charset="-122"/>
                <a:ea typeface="微软雅黑" panose="020B0503020204020204" pitchFamily="34" charset="-122"/>
              </a:rPr>
              <a:t>表示不下雨；</a:t>
            </a:r>
          </a:p>
          <a:p>
            <a:pPr marL="800100" lvl="1" indent="-342900">
              <a:lnSpc>
                <a:spcPct val="15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输入变量</a:t>
            </a:r>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表示有无蚂蚁，</a:t>
            </a:r>
            <a:r>
              <a:rPr lang="en-US" altLang="zh-CN" sz="2400" b="1" dirty="0">
                <a:solidFill>
                  <a:srgbClr val="0000CC"/>
                </a:solidFill>
                <a:latin typeface="微软雅黑" panose="020B0503020204020204" pitchFamily="34" charset="-122"/>
                <a:ea typeface="微软雅黑" panose="020B0503020204020204" pitchFamily="34" charset="-122"/>
              </a:rPr>
              <a:t>A=1</a:t>
            </a:r>
            <a:r>
              <a:rPr lang="zh-CN" altLang="en-US" sz="2400" b="1" dirty="0">
                <a:latin typeface="微软雅黑" panose="020B0503020204020204" pitchFamily="34" charset="-122"/>
                <a:ea typeface="微软雅黑" panose="020B0503020204020204" pitchFamily="34" charset="-122"/>
              </a:rPr>
              <a:t>表示有蚂蚁，</a:t>
            </a:r>
            <a:r>
              <a:rPr lang="en-US" altLang="zh-CN" sz="2400" b="1" dirty="0">
                <a:solidFill>
                  <a:srgbClr val="0000CC"/>
                </a:solidFill>
                <a:latin typeface="微软雅黑" panose="020B0503020204020204" pitchFamily="34" charset="-122"/>
                <a:ea typeface="微软雅黑" panose="020B0503020204020204" pitchFamily="34" charset="-122"/>
              </a:rPr>
              <a:t>A=0</a:t>
            </a:r>
            <a:r>
              <a:rPr lang="zh-CN" altLang="en-US" sz="2400" b="1" dirty="0">
                <a:latin typeface="微软雅黑" panose="020B0503020204020204" pitchFamily="34" charset="-122"/>
                <a:ea typeface="微软雅黑" panose="020B0503020204020204" pitchFamily="34" charset="-122"/>
              </a:rPr>
              <a:t>表示没有蚂蚁；</a:t>
            </a:r>
          </a:p>
          <a:p>
            <a:pPr marL="800100" lvl="1" indent="-342900">
              <a:lnSpc>
                <a:spcPct val="15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输出变量</a:t>
            </a:r>
            <a:r>
              <a:rPr lang="zh-CN" altLang="en-US" sz="2400" b="1" dirty="0">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表示</a:t>
            </a:r>
            <a:r>
              <a:rPr lang="en-US" altLang="zh-CN" sz="2400" b="1" dirty="0">
                <a:latin typeface="微软雅黑" panose="020B0503020204020204" pitchFamily="34" charset="-122"/>
                <a:ea typeface="微软雅黑" panose="020B0503020204020204" pitchFamily="34" charset="-122"/>
              </a:rPr>
              <a:t>Tom</a:t>
            </a:r>
            <a:r>
              <a:rPr lang="zh-CN" altLang="en-US" sz="2400" b="1" dirty="0">
                <a:latin typeface="微软雅黑" panose="020B0503020204020204" pitchFamily="34" charset="-122"/>
                <a:ea typeface="微软雅黑" panose="020B0503020204020204" pitchFamily="34" charset="-122"/>
              </a:rPr>
              <a:t>是否享受野炊，</a:t>
            </a:r>
            <a:r>
              <a:rPr lang="en-US" altLang="zh-CN" sz="2400" b="1" dirty="0">
                <a:solidFill>
                  <a:srgbClr val="0000CC"/>
                </a:solidFill>
                <a:latin typeface="微软雅黑" panose="020B0503020204020204" pitchFamily="34" charset="-122"/>
                <a:ea typeface="微软雅黑" panose="020B0503020204020204" pitchFamily="34" charset="-122"/>
              </a:rPr>
              <a:t>E=1</a:t>
            </a:r>
            <a:r>
              <a:rPr lang="zh-CN" altLang="en-US" sz="2400" b="1" dirty="0">
                <a:latin typeface="微软雅黑" panose="020B0503020204020204" pitchFamily="34" charset="-122"/>
                <a:ea typeface="微软雅黑" panose="020B0503020204020204" pitchFamily="34" charset="-122"/>
              </a:rPr>
              <a:t>表示</a:t>
            </a:r>
            <a:r>
              <a:rPr lang="en-US" altLang="zh-CN" sz="2400" b="1" dirty="0">
                <a:latin typeface="微软雅黑" panose="020B0503020204020204" pitchFamily="34" charset="-122"/>
                <a:ea typeface="微软雅黑" panose="020B0503020204020204" pitchFamily="34" charset="-122"/>
              </a:rPr>
              <a:t>Tom</a:t>
            </a:r>
            <a:r>
              <a:rPr lang="zh-CN" altLang="en-US" sz="2400" b="1" dirty="0">
                <a:latin typeface="微软雅黑" panose="020B0503020204020204" pitchFamily="34" charset="-122"/>
                <a:ea typeface="微软雅黑" panose="020B0503020204020204" pitchFamily="34" charset="-122"/>
              </a:rPr>
              <a:t>很享受野炊，</a:t>
            </a:r>
            <a:r>
              <a:rPr lang="en-US" altLang="zh-CN" sz="2400" b="1" dirty="0">
                <a:solidFill>
                  <a:srgbClr val="0000CC"/>
                </a:solidFill>
                <a:latin typeface="微软雅黑" panose="020B0503020204020204" pitchFamily="34" charset="-122"/>
                <a:ea typeface="微软雅黑" panose="020B0503020204020204" pitchFamily="34" charset="-122"/>
              </a:rPr>
              <a:t>E=0</a:t>
            </a:r>
            <a:r>
              <a:rPr lang="zh-CN" altLang="en-US" sz="2400" b="1" dirty="0">
                <a:latin typeface="微软雅黑" panose="020B0503020204020204" pitchFamily="34" charset="-122"/>
                <a:ea typeface="微软雅黑" panose="020B0503020204020204" pitchFamily="34" charset="-122"/>
              </a:rPr>
              <a:t>表示</a:t>
            </a:r>
            <a:r>
              <a:rPr lang="en-US" altLang="zh-CN" sz="2400" b="1" dirty="0">
                <a:latin typeface="微软雅黑" panose="020B0503020204020204" pitchFamily="34" charset="-122"/>
                <a:ea typeface="微软雅黑" panose="020B0503020204020204" pitchFamily="34" charset="-122"/>
              </a:rPr>
              <a:t>Tom</a:t>
            </a:r>
            <a:r>
              <a:rPr lang="zh-CN" altLang="en-US" sz="2400" b="1" dirty="0">
                <a:latin typeface="微软雅黑" panose="020B0503020204020204" pitchFamily="34" charset="-122"/>
                <a:ea typeface="微软雅黑" panose="020B0503020204020204" pitchFamily="34" charset="-122"/>
              </a:rPr>
              <a:t>没能享受野炊</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
        <p:nvSpPr>
          <p:cNvPr id="2" name="线形标注 1 1"/>
          <p:cNvSpPr/>
          <p:nvPr/>
        </p:nvSpPr>
        <p:spPr>
          <a:xfrm>
            <a:off x="7396906" y="2506531"/>
            <a:ext cx="4546856" cy="1839226"/>
          </a:xfrm>
          <a:prstGeom prst="borderCallout1">
            <a:avLst>
              <a:gd name="adj1" fmla="val 27463"/>
              <a:gd name="adj2" fmla="val -1077"/>
              <a:gd name="adj3" fmla="val 112500"/>
              <a:gd name="adj4" fmla="val -3833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lnSpc>
                <a:spcPct val="120000"/>
              </a:lnSpc>
              <a:buClr>
                <a:srgbClr val="235EB8"/>
              </a:buClr>
              <a:buSzPct val="100000"/>
              <a:buFont typeface="+mj-ea"/>
              <a:buAutoNum type="circleNumDbPlain"/>
            </a:pPr>
            <a:r>
              <a:rPr lang="zh-CN" altLang="en-US" sz="2000" b="1" dirty="0">
                <a:solidFill>
                  <a:srgbClr val="339933"/>
                </a:solidFill>
                <a:latin typeface="微软雅黑" panose="020B0503020204020204" pitchFamily="34" charset="-122"/>
                <a:ea typeface="微软雅黑" panose="020B0503020204020204" pitchFamily="34" charset="-122"/>
              </a:rPr>
              <a:t>编码可以根据需要定义，譬如为了电路简单，也可以定义</a:t>
            </a:r>
            <a:r>
              <a:rPr lang="en-US" altLang="zh-CN" sz="2000" b="1" dirty="0">
                <a:solidFill>
                  <a:srgbClr val="339933"/>
                </a:solidFill>
                <a:latin typeface="微软雅黑" panose="020B0503020204020204" pitchFamily="34" charset="-122"/>
                <a:ea typeface="微软雅黑" panose="020B0503020204020204" pitchFamily="34" charset="-122"/>
              </a:rPr>
              <a:t>R=1</a:t>
            </a:r>
            <a:r>
              <a:rPr lang="zh-CN" altLang="en-US" sz="2000" b="1" dirty="0">
                <a:solidFill>
                  <a:srgbClr val="339933"/>
                </a:solidFill>
                <a:latin typeface="微软雅黑" panose="020B0503020204020204" pitchFamily="34" charset="-122"/>
                <a:ea typeface="微软雅黑" panose="020B0503020204020204" pitchFamily="34" charset="-122"/>
              </a:rPr>
              <a:t>表示不下雨，</a:t>
            </a:r>
            <a:r>
              <a:rPr lang="en-US" altLang="zh-CN" sz="2000" b="1" dirty="0">
                <a:solidFill>
                  <a:srgbClr val="339933"/>
                </a:solidFill>
                <a:latin typeface="微软雅黑" panose="020B0503020204020204" pitchFamily="34" charset="-122"/>
                <a:ea typeface="微软雅黑" panose="020B0503020204020204" pitchFamily="34" charset="-122"/>
              </a:rPr>
              <a:t>A=1</a:t>
            </a:r>
            <a:r>
              <a:rPr lang="zh-CN" altLang="en-US" sz="2000" b="1" dirty="0">
                <a:solidFill>
                  <a:srgbClr val="339933"/>
                </a:solidFill>
                <a:latin typeface="微软雅黑" panose="020B0503020204020204" pitchFamily="34" charset="-122"/>
                <a:ea typeface="微软雅黑" panose="020B0503020204020204" pitchFamily="34" charset="-122"/>
              </a:rPr>
              <a:t>表示无蚂蚁；</a:t>
            </a:r>
          </a:p>
          <a:p>
            <a:pPr lvl="1" indent="-457200">
              <a:lnSpc>
                <a:spcPct val="120000"/>
              </a:lnSpc>
              <a:buClr>
                <a:srgbClr val="235EB8"/>
              </a:buClr>
              <a:buSzPct val="100000"/>
              <a:buFont typeface="+mj-ea"/>
              <a:buAutoNum type="circleNumDbPlain"/>
            </a:pPr>
            <a:r>
              <a:rPr lang="zh-CN" altLang="en-US" sz="2000" b="1" dirty="0">
                <a:solidFill>
                  <a:srgbClr val="339933"/>
                </a:solidFill>
                <a:latin typeface="微软雅黑" panose="020B0503020204020204" pitchFamily="34" charset="-122"/>
                <a:ea typeface="微软雅黑" panose="020B0503020204020204" pitchFamily="34" charset="-122"/>
              </a:rPr>
              <a:t>事件是逻辑型的，可直接定义为代表真假的</a:t>
            </a:r>
            <a:r>
              <a:rPr lang="en-US" altLang="zh-CN" sz="2000" b="1" dirty="0">
                <a:solidFill>
                  <a:srgbClr val="339933"/>
                </a:solidFill>
                <a:latin typeface="微软雅黑" panose="020B0503020204020204" pitchFamily="34" charset="-122"/>
                <a:ea typeface="微软雅黑" panose="020B0503020204020204" pitchFamily="34" charset="-122"/>
              </a:rPr>
              <a:t>0</a:t>
            </a:r>
            <a:r>
              <a:rPr lang="zh-CN" altLang="en-US" sz="2000" b="1" dirty="0">
                <a:solidFill>
                  <a:srgbClr val="339933"/>
                </a:solidFill>
                <a:latin typeface="微软雅黑" panose="020B0503020204020204" pitchFamily="34" charset="-122"/>
                <a:ea typeface="微软雅黑" panose="020B0503020204020204" pitchFamily="34" charset="-122"/>
              </a:rPr>
              <a:t>和</a:t>
            </a:r>
            <a:r>
              <a:rPr lang="en-US" altLang="zh-CN" sz="2000" b="1" dirty="0">
                <a:solidFill>
                  <a:srgbClr val="339933"/>
                </a:solidFill>
                <a:latin typeface="微软雅黑" panose="020B0503020204020204" pitchFamily="34" charset="-122"/>
                <a:ea typeface="微软雅黑" panose="020B0503020204020204" pitchFamily="34" charset="-122"/>
              </a:rPr>
              <a:t>1</a:t>
            </a:r>
            <a:r>
              <a:rPr lang="zh-CN" altLang="en-US" sz="2000" b="1" dirty="0">
                <a:solidFill>
                  <a:srgbClr val="339933"/>
                </a:solidFill>
                <a:latin typeface="微软雅黑" panose="020B0503020204020204" pitchFamily="34" charset="-122"/>
                <a:ea typeface="微软雅黑" panose="020B0503020204020204" pitchFamily="34" charset="-122"/>
              </a:rPr>
              <a:t>。</a:t>
            </a:r>
            <a:endParaRPr lang="en-US" altLang="zh-CN" sz="2000" b="1" dirty="0">
              <a:solidFill>
                <a:srgbClr val="3399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605620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xEl>
                                              <p:pRg st="1" end="1"/>
                                            </p:txEl>
                                          </p:spTgt>
                                        </p:tgtEl>
                                        <p:attrNameLst>
                                          <p:attrName>style.visibility</p:attrName>
                                        </p:attrNameLst>
                                      </p:cBhvr>
                                      <p:to>
                                        <p:strVal val="visible"/>
                                      </p:to>
                                    </p:set>
                                    <p:anim calcmode="lin" valueType="num">
                                      <p:cBhvr additive="base">
                                        <p:cTn id="7" dur="500" fill="hold"/>
                                        <p:tgtEl>
                                          <p:spTgt spid="5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 calcmode="lin" valueType="num">
                                      <p:cBhvr additive="base">
                                        <p:cTn id="13"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
                                            <p:txEl>
                                              <p:pRg st="3" end="3"/>
                                            </p:txEl>
                                          </p:spTgt>
                                        </p:tgtEl>
                                        <p:attrNameLst>
                                          <p:attrName>style.visibility</p:attrName>
                                        </p:attrNameLst>
                                      </p:cBhvr>
                                      <p:to>
                                        <p:strVal val="visible"/>
                                      </p:to>
                                    </p:set>
                                    <p:anim calcmode="lin" valueType="num">
                                      <p:cBhvr additive="base">
                                        <p:cTn id="19"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xEl>
                                              <p:pRg st="4" end="4"/>
                                            </p:txEl>
                                          </p:spTgt>
                                        </p:tgtEl>
                                        <p:attrNameLst>
                                          <p:attrName>style.visibility</p:attrName>
                                        </p:attrNameLst>
                                      </p:cBhvr>
                                      <p:to>
                                        <p:strVal val="visible"/>
                                      </p:to>
                                    </p:set>
                                    <p:anim calcmode="lin" valueType="num">
                                      <p:cBhvr additive="base">
                                        <p:cTn id="25"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
                                            <p:txEl>
                                              <p:pRg st="5" end="5"/>
                                            </p:txEl>
                                          </p:spTgt>
                                        </p:tgtEl>
                                        <p:attrNameLst>
                                          <p:attrName>style.visibility</p:attrName>
                                        </p:attrNameLst>
                                      </p:cBhvr>
                                      <p:to>
                                        <p:strVal val="visible"/>
                                      </p:to>
                                    </p:set>
                                    <p:anim calcmode="lin" valueType="num">
                                      <p:cBhvr additive="base">
                                        <p:cTn id="31" dur="500" fill="hold"/>
                                        <p:tgtEl>
                                          <p:spTgt spid="5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3">
                                            <p:txEl>
                                              <p:pRg st="6" end="6"/>
                                            </p:txEl>
                                          </p:spTgt>
                                        </p:tgtEl>
                                        <p:attrNameLst>
                                          <p:attrName>style.visibility</p:attrName>
                                        </p:attrNameLst>
                                      </p:cBhvr>
                                      <p:to>
                                        <p:strVal val="visible"/>
                                      </p:to>
                                    </p:set>
                                    <p:anim calcmode="lin" valueType="num">
                                      <p:cBhvr additive="base">
                                        <p:cTn id="35" dur="500" fill="hold"/>
                                        <p:tgtEl>
                                          <p:spTgt spid="5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3">
                                            <p:txEl>
                                              <p:pRg st="7" end="7"/>
                                            </p:txEl>
                                          </p:spTgt>
                                        </p:tgtEl>
                                        <p:attrNameLst>
                                          <p:attrName>style.visibility</p:attrName>
                                        </p:attrNameLst>
                                      </p:cBhvr>
                                      <p:to>
                                        <p:strVal val="visible"/>
                                      </p:to>
                                    </p:set>
                                    <p:anim calcmode="lin" valueType="num">
                                      <p:cBhvr additive="base">
                                        <p:cTn id="39" dur="500" fill="hold"/>
                                        <p:tgtEl>
                                          <p:spTgt spid="5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66</a:t>
            </a:fld>
            <a:endParaRPr lang="zh-CN" altLang="en-US"/>
          </a:p>
        </p:txBody>
      </p:sp>
      <p:sp>
        <p:nvSpPr>
          <p:cNvPr id="53" name="文本框 52"/>
          <p:cNvSpPr txBox="1"/>
          <p:nvPr/>
        </p:nvSpPr>
        <p:spPr>
          <a:xfrm>
            <a:off x="496481" y="964657"/>
            <a:ext cx="11081997" cy="2492990"/>
          </a:xfrm>
          <a:prstGeom prst="rect">
            <a:avLst/>
          </a:prstGeom>
          <a:noFill/>
        </p:spPr>
        <p:txBody>
          <a:bodyPr wrap="square" rtlCol="0">
            <a:spAutoFit/>
          </a:bodyPr>
          <a:lstStyle/>
          <a:p>
            <a:pPr lvl="1" indent="-457200">
              <a:lnSpc>
                <a:spcPct val="13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1.8</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闰年</a:t>
            </a:r>
            <a:r>
              <a:rPr lang="zh-CN" altLang="en-US" sz="2400" b="1" dirty="0">
                <a:latin typeface="微软雅黑" panose="020B0503020204020204" pitchFamily="34" charset="-122"/>
                <a:ea typeface="微软雅黑" panose="020B0503020204020204" pitchFamily="34" charset="-122"/>
              </a:rPr>
              <a:t>和平年的判断方法如下：</a:t>
            </a:r>
          </a:p>
          <a:p>
            <a:pPr lvl="1">
              <a:lnSpc>
                <a:spcPct val="13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）年份不能被</a:t>
            </a:r>
            <a:r>
              <a:rPr lang="en-US" altLang="zh-CN" sz="2400" b="1" dirty="0">
                <a:latin typeface="微软雅黑" panose="020B0503020204020204" pitchFamily="34" charset="-122"/>
                <a:ea typeface="微软雅黑" panose="020B0503020204020204" pitchFamily="34" charset="-122"/>
              </a:rPr>
              <a:t>100</a:t>
            </a:r>
            <a:r>
              <a:rPr lang="zh-CN" altLang="en-US" sz="2400" b="1" dirty="0">
                <a:latin typeface="微软雅黑" panose="020B0503020204020204" pitchFamily="34" charset="-122"/>
                <a:ea typeface="微软雅黑" panose="020B0503020204020204" pitchFamily="34" charset="-122"/>
              </a:rPr>
              <a:t>整除但是能被</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整除的，是闰年。</a:t>
            </a:r>
          </a:p>
          <a:p>
            <a:pPr lvl="1">
              <a:lnSpc>
                <a:spcPct val="13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）年份能被</a:t>
            </a:r>
            <a:r>
              <a:rPr lang="en-US" altLang="zh-CN" sz="2400" b="1" dirty="0">
                <a:latin typeface="微软雅黑" panose="020B0503020204020204" pitchFamily="34" charset="-122"/>
                <a:ea typeface="微软雅黑" panose="020B0503020204020204" pitchFamily="34" charset="-122"/>
              </a:rPr>
              <a:t>100</a:t>
            </a:r>
            <a:r>
              <a:rPr lang="zh-CN" altLang="en-US" sz="2400" b="1" dirty="0">
                <a:latin typeface="微软雅黑" panose="020B0503020204020204" pitchFamily="34" charset="-122"/>
                <a:ea typeface="微软雅黑" panose="020B0503020204020204" pitchFamily="34" charset="-122"/>
              </a:rPr>
              <a:t>整除而且能被</a:t>
            </a:r>
            <a:r>
              <a:rPr lang="en-US" altLang="zh-CN" sz="2400" b="1" dirty="0">
                <a:latin typeface="微软雅黑" panose="020B0503020204020204" pitchFamily="34" charset="-122"/>
                <a:ea typeface="微软雅黑" panose="020B0503020204020204" pitchFamily="34" charset="-122"/>
              </a:rPr>
              <a:t>400</a:t>
            </a:r>
            <a:r>
              <a:rPr lang="zh-CN" altLang="en-US" sz="2400" b="1" dirty="0">
                <a:latin typeface="微软雅黑" panose="020B0503020204020204" pitchFamily="34" charset="-122"/>
                <a:ea typeface="微软雅黑" panose="020B0503020204020204" pitchFamily="34" charset="-122"/>
              </a:rPr>
              <a:t>整除的，是闰年。</a:t>
            </a:r>
          </a:p>
          <a:p>
            <a:pPr lvl="1">
              <a:lnSpc>
                <a:spcPct val="13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）不满足以上两个条件的是平年。</a:t>
            </a:r>
          </a:p>
          <a:p>
            <a:pPr lvl="1">
              <a:lnSpc>
                <a:spcPct val="130000"/>
              </a:lnSpc>
              <a:buClr>
                <a:srgbClr val="235EB8"/>
              </a:buClr>
              <a:buSzPct val="85000"/>
            </a:pPr>
            <a:r>
              <a:rPr lang="zh-CN" altLang="en-US" sz="2400" b="1" dirty="0">
                <a:latin typeface="微软雅黑" panose="020B0503020204020204" pitchFamily="34" charset="-122"/>
                <a:ea typeface="微软雅黑" panose="020B0503020204020204" pitchFamily="34" charset="-122"/>
              </a:rPr>
              <a:t>用数字电路实现：如果是闰年，则输出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。请进行逻辑抽象与编码</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
        <p:nvSpPr>
          <p:cNvPr id="7" name="文本框 52"/>
          <p:cNvSpPr txBox="1"/>
          <p:nvPr/>
        </p:nvSpPr>
        <p:spPr>
          <a:xfrm>
            <a:off x="826421" y="3457647"/>
            <a:ext cx="9533637" cy="3046988"/>
          </a:xfrm>
          <a:prstGeom prst="rect">
            <a:avLst/>
          </a:prstGeom>
          <a:solidFill>
            <a:schemeClr val="accent2">
              <a:lumMod val="20000"/>
              <a:lumOff val="80000"/>
            </a:schemeClr>
          </a:solid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关键点：</a:t>
            </a:r>
            <a:r>
              <a:rPr lang="zh-CN" altLang="en-US" sz="2400" b="1" dirty="0" smtClean="0">
                <a:solidFill>
                  <a:srgbClr val="0000CC"/>
                </a:solidFill>
                <a:latin typeface="微软雅黑" panose="020B0503020204020204" pitchFamily="34" charset="-122"/>
                <a:ea typeface="微软雅黑" panose="020B0503020204020204" pitchFamily="34" charset="-122"/>
              </a:rPr>
              <a:t>将</a:t>
            </a:r>
            <a:r>
              <a:rPr lang="zh-CN" altLang="en-US" sz="2400" b="1" dirty="0" smtClean="0">
                <a:latin typeface="微软雅黑" panose="020B0503020204020204" pitchFamily="34" charset="-122"/>
                <a:ea typeface="微软雅黑" panose="020B0503020204020204" pitchFamily="34" charset="-122"/>
              </a:rPr>
              <a:t>“年份不能被</a:t>
            </a:r>
            <a:r>
              <a:rPr lang="en-US" altLang="zh-CN" sz="2400" b="1" dirty="0" smtClean="0">
                <a:latin typeface="微软雅黑" panose="020B0503020204020204" pitchFamily="34" charset="-122"/>
                <a:ea typeface="微软雅黑" panose="020B0503020204020204" pitchFamily="34" charset="-122"/>
              </a:rPr>
              <a:t>100</a:t>
            </a:r>
            <a:r>
              <a:rPr lang="zh-CN" altLang="en-US" sz="2400" b="1" dirty="0" smtClean="0">
                <a:latin typeface="微软雅黑" panose="020B0503020204020204" pitchFamily="34" charset="-122"/>
                <a:ea typeface="微软雅黑" panose="020B0503020204020204" pitchFamily="34" charset="-122"/>
              </a:rPr>
              <a:t>整除”</a:t>
            </a:r>
            <a:r>
              <a:rPr lang="zh-CN" altLang="en-US" sz="2400" b="1" dirty="0" smtClean="0">
                <a:solidFill>
                  <a:srgbClr val="0000CC"/>
                </a:solidFill>
                <a:latin typeface="微软雅黑" panose="020B0503020204020204" pitchFamily="34" charset="-122"/>
                <a:ea typeface="微软雅黑" panose="020B0503020204020204" pitchFamily="34" charset="-122"/>
              </a:rPr>
              <a:t>整体</a:t>
            </a:r>
            <a:r>
              <a:rPr lang="zh-CN" altLang="en-US" sz="2400" b="1" dirty="0" smtClean="0">
                <a:solidFill>
                  <a:srgbClr val="FF0000"/>
                </a:solidFill>
                <a:latin typeface="微软雅黑" panose="020B0503020204020204" pitchFamily="34" charset="-122"/>
                <a:ea typeface="微软雅黑" panose="020B0503020204020204" pitchFamily="34" charset="-122"/>
              </a:rPr>
              <a:t>当作一个逻辑条件处理</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可以定义：输入变量</a:t>
            </a:r>
            <a:r>
              <a:rPr lang="zh-CN" altLang="en-US" sz="2400" b="1" dirty="0">
                <a:latin typeface="微软雅黑" panose="020B0503020204020204" pitchFamily="34" charset="-122"/>
                <a:ea typeface="微软雅黑" panose="020B0503020204020204" pitchFamily="34" charset="-122"/>
              </a:rPr>
              <a:t>有</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三个，其中：</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表示年份能否被</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整除，</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表示能整除，</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表示不能被整除；</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表示年份能否被</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整除，</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表示能整除，</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表示不能被整除；</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表示年份能否被</a:t>
            </a:r>
            <a:r>
              <a:rPr lang="en-US" altLang="zh-CN" sz="2000" b="1" dirty="0">
                <a:latin typeface="微软雅黑" panose="020B0503020204020204" pitchFamily="34" charset="-122"/>
                <a:ea typeface="微软雅黑" panose="020B0503020204020204" pitchFamily="34" charset="-122"/>
              </a:rPr>
              <a:t>400</a:t>
            </a:r>
            <a:r>
              <a:rPr lang="zh-CN" altLang="en-US" sz="2000" b="1" dirty="0">
                <a:latin typeface="微软雅黑" panose="020B0503020204020204" pitchFamily="34" charset="-122"/>
                <a:ea typeface="微软雅黑" panose="020B0503020204020204" pitchFamily="34" charset="-122"/>
              </a:rPr>
              <a:t>整除，</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表示能整除，</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表示不能被整除；</a:t>
            </a:r>
          </a:p>
          <a:p>
            <a:pPr marL="800100" lvl="1" indent="-342900">
              <a:lnSpc>
                <a:spcPct val="150000"/>
              </a:lnSpc>
              <a:buClr>
                <a:srgbClr val="235EB8"/>
              </a:buClr>
              <a:buSzPct val="850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输出变量为</a:t>
            </a:r>
            <a:r>
              <a:rPr lang="en-US" altLang="zh-CN" sz="2000" b="1" dirty="0">
                <a:latin typeface="微软雅黑" panose="020B0503020204020204" pitchFamily="34" charset="-122"/>
                <a:ea typeface="微软雅黑" panose="020B0503020204020204" pitchFamily="34" charset="-122"/>
              </a:rPr>
              <a:t>F</a:t>
            </a:r>
            <a:r>
              <a:rPr lang="zh-CN" altLang="en-US" sz="2000" b="1" dirty="0">
                <a:latin typeface="微软雅黑" panose="020B0503020204020204" pitchFamily="34" charset="-122"/>
                <a:ea typeface="微软雅黑" panose="020B0503020204020204" pitchFamily="34" charset="-122"/>
              </a:rPr>
              <a:t>，表示是否闰年，</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表示是闰年，</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表示不是闰年</a:t>
            </a:r>
            <a:r>
              <a:rPr lang="zh-CN" altLang="en-US" sz="20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133214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67</a:t>
            </a:fld>
            <a:endParaRPr lang="zh-CN" altLang="en-US"/>
          </a:p>
        </p:txBody>
      </p:sp>
      <p:sp>
        <p:nvSpPr>
          <p:cNvPr id="53" name="文本框 52"/>
          <p:cNvSpPr txBox="1"/>
          <p:nvPr/>
        </p:nvSpPr>
        <p:spPr>
          <a:xfrm>
            <a:off x="597039" y="999872"/>
            <a:ext cx="11081997" cy="5170646"/>
          </a:xfrm>
          <a:prstGeom prst="rect">
            <a:avLst/>
          </a:prstGeom>
          <a:noFill/>
        </p:spPr>
        <p:txBody>
          <a:bodyPr wrap="square" rtlCol="0">
            <a:spAutoFit/>
          </a:bodyPr>
          <a:lstStyle/>
          <a:p>
            <a:pPr marL="0" lvl="1">
              <a:lnSpc>
                <a:spcPct val="150000"/>
              </a:lnSpc>
              <a:buClr>
                <a:srgbClr val="235EB8"/>
              </a:buClr>
              <a:buSzPct val="85000"/>
            </a:pPr>
            <a:r>
              <a:rPr lang="en-US" altLang="zh-CN" sz="2200" b="1" dirty="0" smtClean="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例</a:t>
            </a:r>
            <a:r>
              <a:rPr lang="en-US" altLang="zh-CN" sz="2200" b="1" dirty="0">
                <a:latin typeface="微软雅黑" panose="020B0503020204020204" pitchFamily="34" charset="-122"/>
                <a:ea typeface="微软雅黑" panose="020B0503020204020204" pitchFamily="34" charset="-122"/>
              </a:rPr>
              <a:t>1.9</a:t>
            </a:r>
            <a:r>
              <a:rPr lang="en-US" altLang="zh-CN"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一</a:t>
            </a:r>
            <a:r>
              <a:rPr lang="zh-CN" altLang="en-US" sz="2200" b="1" dirty="0">
                <a:latin typeface="微软雅黑" panose="020B0503020204020204" pitchFamily="34" charset="-122"/>
                <a:ea typeface="微软雅黑" panose="020B0503020204020204" pitchFamily="34" charset="-122"/>
              </a:rPr>
              <a:t>种温湿度控制器，使用室内温度来控制热水阀和冷水阀的启停，使用室内湿度来控制加湿器的启停，控制策略如下：</a:t>
            </a:r>
          </a:p>
          <a:p>
            <a:pPr lvl="1">
              <a:lnSpc>
                <a:spcPct val="150000"/>
              </a:lnSpc>
              <a:buClr>
                <a:srgbClr val="235EB8"/>
              </a:buClr>
              <a:buSzPct val="85000"/>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）温度控制优先，即只有当室内温度在设定温度</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范围内，再调节湿度。</a:t>
            </a:r>
          </a:p>
          <a:p>
            <a:pPr lvl="1">
              <a:lnSpc>
                <a:spcPct val="150000"/>
              </a:lnSpc>
              <a:buClr>
                <a:srgbClr val="235EB8"/>
              </a:buClr>
              <a:buSzPct val="85000"/>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）温度控制方法：当室内温度低于设定温度</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时，开启热水阀；当室内温度高于设定温度</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时，开启冷水阀；当室内温度在设定温度</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范围内，则保持当前的水阀状态；</a:t>
            </a:r>
          </a:p>
          <a:p>
            <a:pPr lvl="1">
              <a:lnSpc>
                <a:spcPct val="150000"/>
              </a:lnSpc>
              <a:buClr>
                <a:srgbClr val="235EB8"/>
              </a:buClr>
              <a:buSzPct val="85000"/>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）湿度控制方法：当室内相对湿度低于设定湿度</a:t>
            </a:r>
            <a:r>
              <a:rPr lang="en-US" altLang="zh-CN" sz="2200" b="1" dirty="0">
                <a:latin typeface="微软雅黑" panose="020B0503020204020204" pitchFamily="34" charset="-122"/>
                <a:ea typeface="微软雅黑" panose="020B0503020204020204" pitchFamily="34" charset="-122"/>
              </a:rPr>
              <a:t>-10%</a:t>
            </a:r>
            <a:r>
              <a:rPr lang="zh-CN" altLang="en-US" sz="2200" b="1" dirty="0">
                <a:latin typeface="微软雅黑" panose="020B0503020204020204" pitchFamily="34" charset="-122"/>
                <a:ea typeface="微软雅黑" panose="020B0503020204020204" pitchFamily="34" charset="-122"/>
              </a:rPr>
              <a:t>时，开启加湿器；当室内相对湿度高于设定湿度</a:t>
            </a:r>
            <a:r>
              <a:rPr lang="en-US" altLang="zh-CN" sz="2200" b="1" dirty="0">
                <a:latin typeface="微软雅黑" panose="020B0503020204020204" pitchFamily="34" charset="-122"/>
                <a:ea typeface="微软雅黑" panose="020B0503020204020204" pitchFamily="34" charset="-122"/>
              </a:rPr>
              <a:t>+10%</a:t>
            </a:r>
            <a:r>
              <a:rPr lang="zh-CN" altLang="en-US" sz="2200" b="1" dirty="0">
                <a:latin typeface="微软雅黑" panose="020B0503020204020204" pitchFamily="34" charset="-122"/>
                <a:ea typeface="微软雅黑" panose="020B0503020204020204" pitchFamily="34" charset="-122"/>
              </a:rPr>
              <a:t>时，开启冷水阀除湿；当室内相对湿度在设定湿度</a:t>
            </a:r>
            <a:r>
              <a:rPr lang="en-US" altLang="zh-CN" sz="2200" b="1" dirty="0">
                <a:latin typeface="微软雅黑" panose="020B0503020204020204" pitchFamily="34" charset="-122"/>
                <a:ea typeface="微软雅黑" panose="020B0503020204020204" pitchFamily="34" charset="-122"/>
              </a:rPr>
              <a:t>±10%</a:t>
            </a:r>
            <a:r>
              <a:rPr lang="zh-CN" altLang="en-US" sz="2200" b="1" dirty="0">
                <a:latin typeface="微软雅黑" panose="020B0503020204020204" pitchFamily="34" charset="-122"/>
                <a:ea typeface="微软雅黑" panose="020B0503020204020204" pitchFamily="34" charset="-122"/>
              </a:rPr>
              <a:t>范围内，则保持状态不变。</a:t>
            </a:r>
          </a:p>
          <a:p>
            <a:pPr lvl="1">
              <a:lnSpc>
                <a:spcPct val="150000"/>
              </a:lnSpc>
              <a:buClr>
                <a:srgbClr val="235EB8"/>
              </a:buClr>
              <a:buSzPct val="85000"/>
            </a:pPr>
            <a:r>
              <a:rPr lang="zh-CN" altLang="en-US" sz="2200" b="1" dirty="0">
                <a:latin typeface="微软雅黑" panose="020B0503020204020204" pitchFamily="34" charset="-122"/>
                <a:ea typeface="微软雅黑" panose="020B0503020204020204" pitchFamily="34" charset="-122"/>
              </a:rPr>
              <a:t>请分析该问题，进行逻辑抽象和编码</a:t>
            </a:r>
            <a:r>
              <a:rPr lang="zh-CN" altLang="en-US" sz="22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423819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68</a:t>
            </a:fld>
            <a:endParaRPr lang="zh-CN" altLang="en-US"/>
          </a:p>
        </p:txBody>
      </p:sp>
      <p:sp>
        <p:nvSpPr>
          <p:cNvPr id="53" name="文本框 52"/>
          <p:cNvSpPr txBox="1"/>
          <p:nvPr/>
        </p:nvSpPr>
        <p:spPr>
          <a:xfrm>
            <a:off x="534190" y="1173434"/>
            <a:ext cx="9863575" cy="5078313"/>
          </a:xfrm>
          <a:prstGeom prst="rect">
            <a:avLst/>
          </a:prstGeom>
          <a:noFill/>
        </p:spPr>
        <p:txBody>
          <a:bodyPr wrap="square" rtlCol="0">
            <a:spAutoFit/>
          </a:bodyPr>
          <a:lstStyle/>
          <a:p>
            <a:pPr>
              <a:lnSpc>
                <a:spcPct val="150000"/>
              </a:lnSpc>
              <a:buClr>
                <a:srgbClr val="235EB8"/>
              </a:buClr>
              <a:buSzPct val="85000"/>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1.9】</a:t>
            </a:r>
            <a:r>
              <a:rPr lang="zh-CN" altLang="en-US" sz="2400" b="1" dirty="0" smtClean="0">
                <a:latin typeface="微软雅黑" panose="020B0503020204020204" pitchFamily="34" charset="-122"/>
                <a:ea typeface="微软雅黑" panose="020B0503020204020204" pitchFamily="34" charset="-122"/>
              </a:rPr>
              <a:t>解：</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控制器</a:t>
            </a:r>
            <a:r>
              <a:rPr lang="zh-CN" altLang="en-US" sz="2400" b="1" dirty="0">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被控对象</a:t>
            </a:r>
            <a:r>
              <a:rPr lang="zh-CN" altLang="en-US" sz="2400" b="1" dirty="0">
                <a:latin typeface="微软雅黑" panose="020B0503020204020204" pitchFamily="34" charset="-122"/>
                <a:ea typeface="微软雅黑" panose="020B0503020204020204" pitchFamily="34" charset="-122"/>
              </a:rPr>
              <a:t>是三个设备：冷水阀、热水阀和加湿器</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直观</a:t>
            </a:r>
            <a:r>
              <a:rPr lang="zh-CN" altLang="en-US" sz="2400" b="1" dirty="0">
                <a:latin typeface="微软雅黑" panose="020B0503020204020204" pitchFamily="34" charset="-122"/>
                <a:ea typeface="微软雅黑" panose="020B0503020204020204" pitchFamily="34" charset="-122"/>
              </a:rPr>
              <a:t>控制</a:t>
            </a:r>
            <a:r>
              <a:rPr lang="zh-CN" altLang="en-US" sz="2400" b="1" dirty="0">
                <a:solidFill>
                  <a:srgbClr val="FF0000"/>
                </a:solidFill>
                <a:latin typeface="微软雅黑" panose="020B0503020204020204" pitchFamily="34" charset="-122"/>
                <a:ea typeface="微软雅黑" panose="020B0503020204020204" pitchFamily="34" charset="-122"/>
              </a:rPr>
              <a:t>条件</a:t>
            </a:r>
            <a:r>
              <a:rPr lang="zh-CN" altLang="en-US" sz="2400" b="1" dirty="0">
                <a:latin typeface="微软雅黑" panose="020B0503020204020204" pitchFamily="34" charset="-122"/>
                <a:ea typeface="微软雅黑" panose="020B0503020204020204" pitchFamily="34" charset="-122"/>
              </a:rPr>
              <a:t>有：</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）室内温度</a:t>
            </a:r>
            <a:r>
              <a:rPr lang="zh-CN" altLang="en-US" sz="2400" b="1" dirty="0">
                <a:latin typeface="微软雅黑" panose="020B0503020204020204" pitchFamily="34" charset="-122"/>
                <a:ea typeface="微软雅黑" panose="020B0503020204020204" pitchFamily="34" charset="-122"/>
              </a:rPr>
              <a:t>在设定温度</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范围；</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）室内温度</a:t>
            </a:r>
            <a:r>
              <a:rPr lang="zh-CN" altLang="en-US" sz="2400" b="1" dirty="0">
                <a:latin typeface="微软雅黑" panose="020B0503020204020204" pitchFamily="34" charset="-122"/>
                <a:ea typeface="微软雅黑" panose="020B0503020204020204" pitchFamily="34" charset="-122"/>
              </a:rPr>
              <a:t>低于设定温度</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）室内温度</a:t>
            </a:r>
            <a:r>
              <a:rPr lang="zh-CN" altLang="en-US" sz="2400" b="1" dirty="0">
                <a:latin typeface="微软雅黑" panose="020B0503020204020204" pitchFamily="34" charset="-122"/>
                <a:ea typeface="微软雅黑" panose="020B0503020204020204" pitchFamily="34" charset="-122"/>
              </a:rPr>
              <a:t>高于设定温度</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）室内</a:t>
            </a:r>
            <a:r>
              <a:rPr lang="zh-CN" altLang="en-US" sz="2400" b="1" dirty="0">
                <a:latin typeface="微软雅黑" panose="020B0503020204020204" pitchFamily="34" charset="-122"/>
                <a:ea typeface="微软雅黑" panose="020B0503020204020204" pitchFamily="34" charset="-122"/>
              </a:rPr>
              <a:t>相对湿度低于设定湿度</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5</a:t>
            </a:r>
            <a:r>
              <a:rPr lang="zh-CN" altLang="en-US" sz="2400" b="1" dirty="0" smtClean="0">
                <a:latin typeface="微软雅黑" panose="020B0503020204020204" pitchFamily="34" charset="-122"/>
                <a:ea typeface="微软雅黑" panose="020B0503020204020204" pitchFamily="34" charset="-122"/>
              </a:rPr>
              <a:t>）室内</a:t>
            </a:r>
            <a:r>
              <a:rPr lang="zh-CN" altLang="en-US" sz="2400" b="1" dirty="0">
                <a:latin typeface="微软雅黑" panose="020B0503020204020204" pitchFamily="34" charset="-122"/>
                <a:ea typeface="微软雅黑" panose="020B0503020204020204" pitchFamily="34" charset="-122"/>
              </a:rPr>
              <a:t>相对湿度高于设定湿度</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6</a:t>
            </a:r>
            <a:r>
              <a:rPr lang="zh-CN" altLang="en-US" sz="2400" b="1" dirty="0" smtClean="0">
                <a:latin typeface="微软雅黑" panose="020B0503020204020204" pitchFamily="34" charset="-122"/>
                <a:ea typeface="微软雅黑" panose="020B0503020204020204" pitchFamily="34" charset="-122"/>
              </a:rPr>
              <a:t>）室内</a:t>
            </a:r>
            <a:r>
              <a:rPr lang="zh-CN" altLang="en-US" sz="2400" b="1" dirty="0">
                <a:latin typeface="微软雅黑" panose="020B0503020204020204" pitchFamily="34" charset="-122"/>
                <a:ea typeface="微软雅黑" panose="020B0503020204020204" pitchFamily="34" charset="-122"/>
              </a:rPr>
              <a:t>相对湿度在设定湿度</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范围</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
        <p:nvSpPr>
          <p:cNvPr id="2" name="矩形 1"/>
          <p:cNvSpPr/>
          <p:nvPr/>
        </p:nvSpPr>
        <p:spPr>
          <a:xfrm>
            <a:off x="6405957" y="2904967"/>
            <a:ext cx="4371710" cy="461665"/>
          </a:xfrm>
          <a:prstGeom prst="rect">
            <a:avLst/>
          </a:prstGeom>
          <a:solidFill>
            <a:schemeClr val="accent2">
              <a:lumMod val="20000"/>
              <a:lumOff val="80000"/>
            </a:schemeClr>
          </a:solidFill>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）都不满足</a:t>
            </a:r>
            <a:endParaRPr lang="zh-CN" altLang="en-US" sz="2400" dirty="0"/>
          </a:p>
        </p:txBody>
      </p:sp>
      <p:sp>
        <p:nvSpPr>
          <p:cNvPr id="9" name="矩形 8"/>
          <p:cNvSpPr/>
          <p:nvPr/>
        </p:nvSpPr>
        <p:spPr>
          <a:xfrm>
            <a:off x="6954283" y="5640311"/>
            <a:ext cx="4371710" cy="461665"/>
          </a:xfrm>
          <a:prstGeom prst="rect">
            <a:avLst/>
          </a:prstGeom>
          <a:solidFill>
            <a:schemeClr val="accent2">
              <a:lumMod val="20000"/>
              <a:lumOff val="80000"/>
            </a:schemeClr>
          </a:solidFill>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6</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和</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5</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都不满足</a:t>
            </a:r>
            <a:endParaRPr lang="zh-CN" altLang="en-US" sz="2400" dirty="0"/>
          </a:p>
        </p:txBody>
      </p:sp>
    </p:spTree>
    <p:extLst>
      <p:ext uri="{BB962C8B-B14F-4D97-AF65-F5344CB8AC3E}">
        <p14:creationId xmlns:p14="http://schemas.microsoft.com/office/powerpoint/2010/main" val="213475524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69</a:t>
            </a:fld>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534189" y="1002505"/>
                <a:ext cx="10325490" cy="5264133"/>
              </a:xfrm>
              <a:prstGeom prst="rect">
                <a:avLst/>
              </a:prstGeom>
              <a:noFill/>
            </p:spPr>
            <p:txBody>
              <a:bodyPr wrap="square" rtlCol="0">
                <a:spAutoFit/>
              </a:bodyPr>
              <a:lstStyle/>
              <a:p>
                <a:pPr marL="0" lvl="1">
                  <a:lnSpc>
                    <a:spcPct val="150000"/>
                  </a:lnSpc>
                  <a:buClr>
                    <a:srgbClr val="235EB8"/>
                  </a:buClr>
                  <a:buSzPct val="85000"/>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smtClean="0">
                    <a:latin typeface="微软雅黑" panose="020B0503020204020204" pitchFamily="34" charset="-122"/>
                    <a:ea typeface="微软雅黑" panose="020B0503020204020204" pitchFamily="34" charset="-122"/>
                  </a:rPr>
                  <a:t>1.9】</a:t>
                </a:r>
                <a:r>
                  <a:rPr lang="zh-CN" altLang="en-US" sz="2400" b="1" dirty="0" smtClean="0">
                    <a:latin typeface="微软雅黑" panose="020B0503020204020204" pitchFamily="34" charset="-122"/>
                    <a:ea typeface="微软雅黑" panose="020B0503020204020204" pitchFamily="34" charset="-122"/>
                  </a:rPr>
                  <a:t>解：可以</a:t>
                </a:r>
                <a:r>
                  <a:rPr lang="zh-CN" altLang="en-US" sz="2400" b="1" dirty="0">
                    <a:latin typeface="微软雅黑" panose="020B0503020204020204" pitchFamily="34" charset="-122"/>
                    <a:ea typeface="微软雅黑" panose="020B0503020204020204" pitchFamily="34" charset="-122"/>
                  </a:rPr>
                  <a:t>定义输入变量如下：</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：室内温度是否低于设定温度</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表示低于，</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表示不低于；</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B</a:t>
                </a:r>
                <a:r>
                  <a:rPr lang="zh-CN" altLang="en-US" sz="2000" b="1" dirty="0">
                    <a:latin typeface="微软雅黑" panose="020B0503020204020204" pitchFamily="34" charset="-122"/>
                    <a:ea typeface="微软雅黑" panose="020B0503020204020204" pitchFamily="34" charset="-122"/>
                  </a:rPr>
                  <a:t>：室内温度是否高于设定温度</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表示高于，</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表示不高于；</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：室内相对湿度是否低于设定湿度</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表示低于，</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表示不低于；</a:t>
                </a:r>
              </a:p>
              <a:p>
                <a:pPr marL="800100" lvl="1" indent="-342900">
                  <a:lnSpc>
                    <a:spcPct val="150000"/>
                  </a:lnSpc>
                  <a:buClr>
                    <a:srgbClr val="235EB8"/>
                  </a:buClr>
                  <a:buSzPct val="85000"/>
                  <a:buFont typeface="Wingdings" panose="05000000000000000000" pitchFamily="2" charset="2"/>
                  <a:buChar char="n"/>
                </a:pPr>
                <a:r>
                  <a:rPr lang="en-US" altLang="zh-CN" sz="2000" b="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：室内相对湿度是否高于设定湿度</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表示高于，</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表示不高于；</a:t>
                </a: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条件</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为</a:t>
                </a:r>
                <a:r>
                  <a:rPr lang="zh-CN" altLang="en-US" sz="2400" b="1" dirty="0" smtClean="0">
                    <a:latin typeface="微软雅黑" panose="020B0503020204020204" pitchFamily="34" charset="-122"/>
                    <a:ea typeface="微软雅黑" panose="020B0503020204020204" pitchFamily="34" charset="-122"/>
                  </a:rPr>
                  <a:t>假，且</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也为</a:t>
                </a:r>
                <a:r>
                  <a:rPr lang="zh-CN" altLang="en-US" sz="2400" b="1" dirty="0" smtClean="0">
                    <a:latin typeface="微软雅黑" panose="020B0503020204020204" pitchFamily="34" charset="-122"/>
                    <a:ea typeface="微软雅黑" panose="020B0503020204020204" pitchFamily="34" charset="-122"/>
                  </a:rPr>
                  <a:t>假，即</a:t>
                </a:r>
                <a14:m>
                  <m:oMath xmlns:m="http://schemas.openxmlformats.org/officeDocument/2006/math">
                    <m:acc>
                      <m:accPr>
                        <m:chr m:val="̅"/>
                        <m:ctrlPr>
                          <a:rPr lang="zh-CN" altLang="zh-CN" sz="2400" b="1" i="1" smtClean="0">
                            <a:solidFill>
                              <a:srgbClr val="FF0000"/>
                            </a:solidFill>
                            <a:latin typeface="Cambria Math"/>
                          </a:rPr>
                        </m:ctrlPr>
                      </m:accPr>
                      <m:e>
                        <m:r>
                          <a:rPr lang="en-US" altLang="zh-CN" sz="2400" b="1" i="1">
                            <a:solidFill>
                              <a:srgbClr val="FF0000"/>
                            </a:solidFill>
                            <a:latin typeface="Cambria Math"/>
                          </a:rPr>
                          <m:t>𝑨</m:t>
                        </m:r>
                      </m:e>
                    </m:acc>
                    <m:r>
                      <a:rPr lang="en-US" altLang="zh-CN" sz="2400" b="1" i="1">
                        <a:solidFill>
                          <a:srgbClr val="FF0000"/>
                        </a:solidFill>
                        <a:latin typeface="Cambria Math"/>
                      </a:rPr>
                      <m:t>·</m:t>
                    </m:r>
                    <m:acc>
                      <m:accPr>
                        <m:chr m:val="̅"/>
                        <m:ctrlPr>
                          <a:rPr lang="zh-CN" altLang="zh-CN" sz="2400" b="1" i="1">
                            <a:solidFill>
                              <a:srgbClr val="FF0000"/>
                            </a:solidFill>
                            <a:latin typeface="Cambria Math"/>
                          </a:rPr>
                        </m:ctrlPr>
                      </m:accPr>
                      <m:e>
                        <m:r>
                          <a:rPr lang="en-US" altLang="zh-CN" sz="2400" b="1" i="1">
                            <a:solidFill>
                              <a:srgbClr val="FF0000"/>
                            </a:solidFill>
                            <a:latin typeface="Cambria Math"/>
                          </a:rPr>
                          <m:t>𝑩</m:t>
                        </m:r>
                      </m:e>
                    </m:acc>
                  </m:oMath>
                </a14:m>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条件</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6</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为假，且</a:t>
                </a:r>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也为</a:t>
                </a:r>
                <a:r>
                  <a:rPr lang="zh-CN" altLang="en-US" sz="2400" b="1" dirty="0" smtClean="0">
                    <a:latin typeface="微软雅黑" panose="020B0503020204020204" pitchFamily="34" charset="-122"/>
                    <a:ea typeface="微软雅黑" panose="020B0503020204020204" pitchFamily="34" charset="-122"/>
                  </a:rPr>
                  <a:t>假，即</a:t>
                </a:r>
                <a14:m>
                  <m:oMath xmlns:m="http://schemas.openxmlformats.org/officeDocument/2006/math">
                    <m:acc>
                      <m:accPr>
                        <m:chr m:val="̅"/>
                        <m:ctrlPr>
                          <a:rPr lang="zh-CN" altLang="zh-CN" sz="2400" b="1" i="1" smtClean="0">
                            <a:solidFill>
                              <a:srgbClr val="FF0000"/>
                            </a:solidFill>
                            <a:latin typeface="Cambria Math"/>
                          </a:rPr>
                        </m:ctrlPr>
                      </m:accPr>
                      <m:e>
                        <m:r>
                          <a:rPr lang="en-US" altLang="zh-CN" sz="2400" b="1" i="1">
                            <a:solidFill>
                              <a:srgbClr val="FF0000"/>
                            </a:solidFill>
                            <a:latin typeface="Cambria Math"/>
                          </a:rPr>
                          <m:t>𝑪</m:t>
                        </m:r>
                      </m:e>
                    </m:acc>
                    <m:r>
                      <a:rPr lang="en-US" altLang="zh-CN" sz="2400" b="1" i="1">
                        <a:solidFill>
                          <a:srgbClr val="FF0000"/>
                        </a:solidFill>
                        <a:latin typeface="Cambria Math"/>
                      </a:rPr>
                      <m:t>·</m:t>
                    </m:r>
                    <m:acc>
                      <m:accPr>
                        <m:chr m:val="̅"/>
                        <m:ctrlPr>
                          <a:rPr lang="zh-CN" altLang="zh-CN" sz="2400" b="1" i="1">
                            <a:solidFill>
                              <a:srgbClr val="FF0000"/>
                            </a:solidFill>
                            <a:latin typeface="Cambria Math"/>
                          </a:rPr>
                        </m:ctrlPr>
                      </m:accPr>
                      <m:e>
                        <m:r>
                          <a:rPr lang="en-US" altLang="zh-CN" sz="2400" b="1" i="1">
                            <a:solidFill>
                              <a:srgbClr val="FF0000"/>
                            </a:solidFill>
                            <a:latin typeface="Cambria Math"/>
                          </a:rPr>
                          <m:t>𝑫</m:t>
                        </m:r>
                      </m:e>
                    </m:acc>
                  </m:oMath>
                </a14:m>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输出变量：</a:t>
                </a:r>
                <a:endParaRPr lang="en-US" altLang="zh-CN" sz="2400" b="1" dirty="0" smtClean="0">
                  <a:latin typeface="微软雅黑" panose="020B0503020204020204" pitchFamily="34" charset="-122"/>
                  <a:ea typeface="微软雅黑" panose="020B0503020204020204" pitchFamily="34" charset="-122"/>
                </a:endParaRPr>
              </a:p>
              <a:p>
                <a:pPr marL="800100" lvl="2" indent="-342900">
                  <a:lnSpc>
                    <a:spcPct val="150000"/>
                  </a:lnSpc>
                  <a:buClr>
                    <a:srgbClr val="235EB8"/>
                  </a:buClr>
                  <a:buSzPct val="85000"/>
                  <a:buFont typeface="Wingdings" panose="05000000000000000000" pitchFamily="2" charset="2"/>
                  <a:buChar char="n"/>
                </a:pPr>
                <a:r>
                  <a:rPr lang="en-US" altLang="zh-CN" sz="2000" b="1" dirty="0" smtClean="0">
                    <a:latin typeface="微软雅黑" panose="020B0503020204020204" pitchFamily="34" charset="-122"/>
                    <a:ea typeface="微软雅黑" panose="020B0503020204020204" pitchFamily="34" charset="-122"/>
                  </a:rPr>
                  <a:t>F1</a:t>
                </a:r>
                <a:r>
                  <a:rPr lang="zh-CN" altLang="en-US" sz="2000" b="1" dirty="0">
                    <a:latin typeface="微软雅黑" panose="020B0503020204020204" pitchFamily="34" charset="-122"/>
                    <a:ea typeface="微软雅黑" panose="020B0503020204020204" pitchFamily="34" charset="-122"/>
                  </a:rPr>
                  <a:t>：启停冷水阀；</a:t>
                </a:r>
                <a:r>
                  <a:rPr lang="en-US" altLang="zh-CN" sz="2000" b="1" dirty="0">
                    <a:latin typeface="微软雅黑" panose="020B0503020204020204" pitchFamily="34" charset="-122"/>
                    <a:ea typeface="微软雅黑" panose="020B0503020204020204" pitchFamily="34" charset="-122"/>
                  </a:rPr>
                  <a:t>F2</a:t>
                </a:r>
                <a:r>
                  <a:rPr lang="zh-CN" altLang="en-US" sz="2000" b="1" dirty="0">
                    <a:latin typeface="微软雅黑" panose="020B0503020204020204" pitchFamily="34" charset="-122"/>
                    <a:ea typeface="微软雅黑" panose="020B0503020204020204" pitchFamily="34" charset="-122"/>
                  </a:rPr>
                  <a:t>：启停热水阀；</a:t>
                </a:r>
                <a:r>
                  <a:rPr lang="en-US" altLang="zh-CN" sz="2000" b="1" dirty="0">
                    <a:latin typeface="微软雅黑" panose="020B0503020204020204" pitchFamily="34" charset="-122"/>
                    <a:ea typeface="微软雅黑" panose="020B0503020204020204" pitchFamily="34" charset="-122"/>
                  </a:rPr>
                  <a:t>F3</a:t>
                </a:r>
                <a:r>
                  <a:rPr lang="zh-CN" altLang="en-US" sz="2000" b="1" dirty="0">
                    <a:latin typeface="微软雅黑" panose="020B0503020204020204" pitchFamily="34" charset="-122"/>
                    <a:ea typeface="微软雅黑" panose="020B0503020204020204" pitchFamily="34" charset="-122"/>
                  </a:rPr>
                  <a:t>：启停加湿器</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800100" lvl="2" indent="-342900">
                  <a:lnSpc>
                    <a:spcPct val="150000"/>
                  </a:lnSpc>
                  <a:buClr>
                    <a:srgbClr val="235EB8"/>
                  </a:buClr>
                  <a:buSzPct val="85000"/>
                  <a:buFont typeface="Wingdings" panose="05000000000000000000" pitchFamily="2" charset="2"/>
                  <a:buChar char="n"/>
                </a:pPr>
                <a:r>
                  <a:rPr lang="en-US" altLang="zh-CN" sz="2000" b="1" dirty="0" smtClean="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表示开启设备，</a:t>
                </a:r>
                <a:r>
                  <a:rPr lang="en-US" altLang="zh-CN" sz="2000" b="1" dirty="0">
                    <a:solidFill>
                      <a:srgbClr val="FF0000"/>
                    </a:solidFill>
                    <a:latin typeface="微软雅黑" panose="020B0503020204020204" pitchFamily="34" charset="-122"/>
                    <a:ea typeface="微软雅黑" panose="020B0503020204020204" pitchFamily="34" charset="-122"/>
                  </a:rPr>
                  <a:t>=0</a:t>
                </a:r>
                <a:r>
                  <a:rPr lang="zh-CN" altLang="en-US" sz="2000" b="1" dirty="0">
                    <a:solidFill>
                      <a:srgbClr val="FF0000"/>
                    </a:solidFill>
                    <a:latin typeface="微软雅黑" panose="020B0503020204020204" pitchFamily="34" charset="-122"/>
                    <a:ea typeface="微软雅黑" panose="020B0503020204020204" pitchFamily="34" charset="-122"/>
                  </a:rPr>
                  <a:t>表示关闭设备</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534189" y="1002505"/>
                <a:ext cx="10325490" cy="5264133"/>
              </a:xfrm>
              <a:prstGeom prst="rect">
                <a:avLst/>
              </a:prstGeom>
              <a:blipFill rotWithShape="1">
                <a:blip r:embed="rId3"/>
                <a:stretch>
                  <a:fillRect l="-94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28835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7" name="文本框 6"/>
          <p:cNvSpPr txBox="1"/>
          <p:nvPr/>
        </p:nvSpPr>
        <p:spPr>
          <a:xfrm>
            <a:off x="230400" y="900000"/>
            <a:ext cx="6840000" cy="5539978"/>
          </a:xfrm>
          <a:prstGeom prst="rect">
            <a:avLst/>
          </a:prstGeom>
          <a:noFill/>
        </p:spPr>
        <p:txBody>
          <a:bodyPr wrap="square" rtlCol="0">
            <a:spAutoFit/>
          </a:bodyPr>
          <a:lstStyle/>
          <a:p>
            <a:pPr marL="285750" indent="-285750">
              <a:lnSpc>
                <a:spcPct val="150000"/>
              </a:lnSpc>
              <a:spcBef>
                <a:spcPts val="1000"/>
              </a:spcBef>
              <a:buClr>
                <a:srgbClr val="235EB8"/>
              </a:buClr>
              <a:buSzPct val="85000"/>
              <a:buFont typeface="Wingdings" panose="05000000000000000000" pitchFamily="2" charset="2"/>
              <a:buChar char="n"/>
            </a:pPr>
            <a:r>
              <a:rPr lang="en-US" altLang="zh-CN" sz="3200" b="1" dirty="0">
                <a:solidFill>
                  <a:srgbClr val="FF0000"/>
                </a:solidFill>
                <a:latin typeface="微软雅黑" panose="020B0503020204020204" pitchFamily="34" charset="-122"/>
                <a:ea typeface="微软雅黑" panose="020B0503020204020204" pitchFamily="34" charset="-122"/>
              </a:rPr>
              <a:t>3</a:t>
            </a:r>
            <a:r>
              <a:rPr lang="zh-CN" altLang="en-US" sz="3200" b="1" dirty="0">
                <a:solidFill>
                  <a:srgbClr val="FF0000"/>
                </a:solidFill>
                <a:latin typeface="微软雅黑" panose="020B0503020204020204" pitchFamily="34" charset="-122"/>
                <a:ea typeface="微软雅黑" panose="020B0503020204020204" pitchFamily="34" charset="-122"/>
              </a:rPr>
              <a:t>、计算机</a:t>
            </a:r>
            <a:r>
              <a:rPr lang="zh-CN" altLang="zh-CN" sz="3200" b="1" dirty="0">
                <a:solidFill>
                  <a:srgbClr val="FF0000"/>
                </a:solidFill>
                <a:latin typeface="微软雅黑" panose="020B0503020204020204" pitchFamily="34" charset="-122"/>
                <a:ea typeface="微软雅黑" panose="020B0503020204020204" pitchFamily="34" charset="-122"/>
              </a:rPr>
              <a:t>系统的层次结构</a:t>
            </a:r>
            <a:endParaRPr lang="en-US" altLang="zh-CN" sz="3200" b="1" dirty="0">
              <a:solidFill>
                <a:srgbClr val="FF0000"/>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smtClean="0">
                <a:solidFill>
                  <a:srgbClr val="0000FF"/>
                </a:solidFill>
                <a:latin typeface="微软雅黑" panose="020B0503020204020204" pitchFamily="34" charset="-122"/>
                <a:ea typeface="微软雅黑" panose="020B0503020204020204" pitchFamily="34" charset="-122"/>
              </a:rPr>
              <a:t>操作系统</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是</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直接运行在裸机上的最基本的系统软件，它管理计算机系统的各种软、硬件资源，使其被高效使用，同时也为计算机系统和用户之间提供接口，便于用户解决问题</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a:t>
            </a:r>
            <a:endParaRPr lang="en-US" altLang="zh-CN" sz="2400" b="1" dirty="0" smtClean="0">
              <a:solidFill>
                <a:schemeClr val="bg2">
                  <a:lumMod val="10000"/>
                </a:schemeClr>
              </a:solidFill>
              <a:latin typeface="微软雅黑" panose="020B0503020204020204" pitchFamily="34" charset="-122"/>
              <a:ea typeface="微软雅黑" panose="020B0503020204020204" pitchFamily="34" charset="-122"/>
            </a:endParaRPr>
          </a:p>
          <a:p>
            <a:pPr marL="800100" lvl="1" indent="-342900" defTabSz="468000">
              <a:lnSpc>
                <a:spcPct val="150000"/>
              </a:lnSpc>
              <a:buFont typeface="Wingdings" panose="05000000000000000000" pitchFamily="2" charset="2"/>
              <a:buChar char="n"/>
            </a:pPr>
            <a:r>
              <a:rPr lang="zh-CN" altLang="en-US" sz="2400" b="1" dirty="0">
                <a:solidFill>
                  <a:srgbClr val="0000FF"/>
                </a:solidFill>
                <a:latin typeface="微软雅黑" panose="020B0503020204020204" pitchFamily="34" charset="-122"/>
                <a:ea typeface="微软雅黑" panose="020B0503020204020204" pitchFamily="34" charset="-122"/>
              </a:rPr>
              <a:t>应用软件层：</a:t>
            </a:r>
            <a:r>
              <a:rPr lang="zh-CN" altLang="en-US" sz="2400" b="1" dirty="0" smtClean="0">
                <a:solidFill>
                  <a:schemeClr val="bg2">
                    <a:lumMod val="10000"/>
                  </a:schemeClr>
                </a:solidFill>
                <a:latin typeface="微软雅黑" panose="020B0503020204020204" pitchFamily="34" charset="-122"/>
                <a:ea typeface="微软雅黑" panose="020B0503020204020204" pitchFamily="34" charset="-122"/>
              </a:rPr>
              <a:t>是</a:t>
            </a:r>
            <a:r>
              <a:rPr lang="zh-CN" altLang="en-US" sz="2400" b="1" dirty="0">
                <a:solidFill>
                  <a:schemeClr val="bg2">
                    <a:lumMod val="10000"/>
                  </a:schemeClr>
                </a:solidFill>
                <a:latin typeface="微软雅黑" panose="020B0503020204020204" pitchFamily="34" charset="-122"/>
                <a:ea typeface="微软雅黑" panose="020B0503020204020204" pitchFamily="34" charset="-122"/>
              </a:rPr>
              <a:t>为解决用户的特定问题事实上任何其他软件，必须在操作系统的支持下才能运行，完成人们预期的任务。</a:t>
            </a:r>
          </a:p>
          <a:p>
            <a:pPr defTabSz="468000"/>
            <a:endParaRPr lang="en-US" altLang="zh-CN" b="1" dirty="0" smtClean="0">
              <a:solidFill>
                <a:schemeClr val="bg2">
                  <a:lumMod val="10000"/>
                </a:schemeClr>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58937498"/>
              </p:ext>
            </p:extLst>
          </p:nvPr>
        </p:nvGraphicFramePr>
        <p:xfrm>
          <a:off x="7069328" y="1168400"/>
          <a:ext cx="4990291" cy="4886960"/>
        </p:xfrm>
        <a:graphic>
          <a:graphicData uri="http://schemas.openxmlformats.org/presentationml/2006/ole">
            <mc:AlternateContent xmlns:mc="http://schemas.openxmlformats.org/markup-compatibility/2006">
              <mc:Choice xmlns:v="urn:schemas-microsoft-com:vml" Requires="v">
                <p:oleObj spid="_x0000_s7454" name="Visio" r:id="rId4" imgW="3365586" imgH="3311010" progId="Visio.Drawing.11">
                  <p:embed/>
                </p:oleObj>
              </mc:Choice>
              <mc:Fallback>
                <p:oleObj name="Visio" r:id="rId4" imgW="3365586" imgH="3311010" progId="Visio.Drawing.11">
                  <p:embed/>
                  <p:pic>
                    <p:nvPicPr>
                      <p:cNvPr id="7"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9328" y="1168400"/>
                        <a:ext cx="4990291" cy="4886960"/>
                      </a:xfrm>
                      <a:prstGeom prst="rect">
                        <a:avLst/>
                      </a:prstGeom>
                      <a:noFill/>
                    </p:spPr>
                  </p:pic>
                </p:oleObj>
              </mc:Fallback>
            </mc:AlternateContent>
          </a:graphicData>
        </a:graphic>
      </p:graphicFrame>
      <p:sp>
        <p:nvSpPr>
          <p:cNvPr id="11" name="平行四边形 10"/>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数字电路与</a:t>
            </a:r>
            <a:r>
              <a:rPr lang="zh-CN" altLang="en-US" dirty="0" smtClean="0">
                <a:effectLst>
                  <a:outerShdw blurRad="38100" dist="38100" dir="2700000" algn="tl">
                    <a:srgbClr val="000000">
                      <a:alpha val="43137"/>
                    </a:srgbClr>
                  </a:outerShdw>
                </a:effectLst>
              </a:rPr>
              <a:t>计算机</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48044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70</a:t>
            </a:fld>
            <a:endParaRPr lang="zh-CN" altLang="en-US"/>
          </a:p>
        </p:txBody>
      </p:sp>
      <p:sp>
        <p:nvSpPr>
          <p:cNvPr id="53" name="文本框 52"/>
          <p:cNvSpPr txBox="1"/>
          <p:nvPr/>
        </p:nvSpPr>
        <p:spPr>
          <a:xfrm>
            <a:off x="609603" y="1117013"/>
            <a:ext cx="11081997" cy="5632311"/>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有些</a:t>
            </a:r>
            <a:r>
              <a:rPr lang="zh-CN" altLang="en-US" sz="2400" b="1" dirty="0">
                <a:latin typeface="微软雅黑" panose="020B0503020204020204" pitchFamily="34" charset="-122"/>
                <a:ea typeface="微软雅黑" panose="020B0503020204020204" pitchFamily="34" charset="-122"/>
              </a:rPr>
              <a:t>工程问题的条件是系统处于的状态，譬如交通信号灯系统，条件是当前处于什么样的通行状态（通行</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禁行）；譬如投币游戏机，条件是当前处于什么样的操作状态（投币</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游戏</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等待）</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这种工程问题通常是</a:t>
            </a:r>
            <a:r>
              <a:rPr lang="zh-CN" altLang="en-US" sz="2400" b="1" dirty="0">
                <a:solidFill>
                  <a:srgbClr val="FF0000"/>
                </a:solidFill>
                <a:latin typeface="微软雅黑" panose="020B0503020204020204" pitchFamily="34" charset="-122"/>
                <a:ea typeface="微软雅黑" panose="020B0503020204020204" pitchFamily="34" charset="-122"/>
              </a:rPr>
              <a:t>基于顺序的过程控制</a:t>
            </a:r>
            <a:r>
              <a:rPr lang="zh-CN" altLang="en-US" sz="2400" b="1" dirty="0">
                <a:latin typeface="微软雅黑" panose="020B0503020204020204" pitchFamily="34" charset="-122"/>
                <a:ea typeface="微软雅黑" panose="020B0503020204020204" pitchFamily="34" charset="-122"/>
              </a:rPr>
              <a:t>，在数字电路中称为</a:t>
            </a:r>
            <a:r>
              <a:rPr lang="zh-CN" altLang="en-US" sz="2400" b="1" dirty="0">
                <a:solidFill>
                  <a:srgbClr val="FF0000"/>
                </a:solidFill>
                <a:latin typeface="微软雅黑" panose="020B0503020204020204" pitchFamily="34" charset="-122"/>
                <a:ea typeface="微软雅黑" panose="020B0503020204020204" pitchFamily="34" charset="-122"/>
              </a:rPr>
              <a:t>时序逻辑电路</a:t>
            </a:r>
            <a:r>
              <a:rPr lang="zh-CN" altLang="en-US" sz="2400" b="1" dirty="0">
                <a:latin typeface="微软雅黑" panose="020B0503020204020204" pitchFamily="34" charset="-122"/>
                <a:ea typeface="微软雅黑" panose="020B0503020204020204" pitchFamily="34" charset="-122"/>
              </a:rPr>
              <a:t>。时序逻辑问题在逻辑抽象与编码这一环节，需要进行两个操作：</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一</a:t>
            </a:r>
            <a:r>
              <a:rPr lang="zh-CN" altLang="en-US" sz="2400" b="1" dirty="0">
                <a:latin typeface="微软雅黑" panose="020B0503020204020204" pitchFamily="34" charset="-122"/>
                <a:ea typeface="微软雅黑" panose="020B0503020204020204" pitchFamily="34" charset="-122"/>
              </a:rPr>
              <a:t>是分析，得出结论</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系统</a:t>
            </a:r>
            <a:r>
              <a:rPr lang="zh-CN" altLang="en-US" sz="2400" b="1" dirty="0">
                <a:solidFill>
                  <a:srgbClr val="0000CC"/>
                </a:solidFill>
                <a:latin typeface="微软雅黑" panose="020B0503020204020204" pitchFamily="34" charset="-122"/>
                <a:ea typeface="微软雅黑" panose="020B0503020204020204" pitchFamily="34" charset="-122"/>
              </a:rPr>
              <a:t>的输入变量、输出变量是什么</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系统</a:t>
            </a:r>
            <a:r>
              <a:rPr lang="zh-CN" altLang="en-US" sz="2400" b="1" dirty="0">
                <a:solidFill>
                  <a:srgbClr val="0000CC"/>
                </a:solidFill>
                <a:latin typeface="微软雅黑" panose="020B0503020204020204" pitchFamily="34" charset="-122"/>
                <a:ea typeface="微软雅黑" panose="020B0503020204020204" pitchFamily="34" charset="-122"/>
              </a:rPr>
              <a:t>有几个状态？在不同的状态下，输出变量的状态是什么</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1257300" lvl="2"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状态</a:t>
            </a:r>
            <a:r>
              <a:rPr lang="zh-CN" altLang="en-US" sz="2400" b="1" dirty="0">
                <a:solidFill>
                  <a:srgbClr val="0000CC"/>
                </a:solidFill>
                <a:latin typeface="微软雅黑" panose="020B0503020204020204" pitchFamily="34" charset="-122"/>
                <a:ea typeface="微软雅黑" panose="020B0503020204020204" pitchFamily="34" charset="-122"/>
              </a:rPr>
              <a:t>之间的转换顺序是怎样的？状态之间的转换条件是什么？</a:t>
            </a:r>
          </a:p>
          <a:p>
            <a:pPr marL="800100" lvl="1" indent="-342900">
              <a:lnSpc>
                <a:spcPct val="150000"/>
              </a:lnSpc>
              <a:buClr>
                <a:srgbClr val="235EB8"/>
              </a:buClr>
              <a:buSzPct val="85000"/>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二是编码，对系统状态进行编码</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4542039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71</a:t>
            </a:fld>
            <a:endParaRPr lang="zh-CN" altLang="en-US"/>
          </a:p>
        </p:txBody>
      </p:sp>
      <p:sp>
        <p:nvSpPr>
          <p:cNvPr id="53" name="文本框 52"/>
          <p:cNvSpPr txBox="1"/>
          <p:nvPr/>
        </p:nvSpPr>
        <p:spPr>
          <a:xfrm>
            <a:off x="515335" y="1078197"/>
            <a:ext cx="11081997" cy="2243050"/>
          </a:xfrm>
          <a:prstGeom prst="rect">
            <a:avLst/>
          </a:prstGeom>
          <a:noFill/>
        </p:spPr>
        <p:txBody>
          <a:bodyPr wrap="square" rtlCol="0">
            <a:spAutoFit/>
          </a:bodyPr>
          <a:lstStyle/>
          <a:p>
            <a:pPr marL="0" lvl="1">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1.10</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十字路口的交通信号灯，南北方向和东西方向各有红绿黄三种信号灯，按照交通法规，绿灯通行，黄灯减速慢行，红灯禁止通行。南北方向先亮绿灯（东西方向红灯），然后是黄灯，最后红灯（东西方向绿灯）。请分析问题，并进行逻辑抽象与编码。</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
        <p:nvSpPr>
          <p:cNvPr id="2" name="矩形 1"/>
          <p:cNvSpPr/>
          <p:nvPr/>
        </p:nvSpPr>
        <p:spPr>
          <a:xfrm>
            <a:off x="515335" y="3509749"/>
            <a:ext cx="5540998" cy="2862322"/>
          </a:xfrm>
          <a:prstGeom prst="rect">
            <a:avLst/>
          </a:prstGeom>
          <a:solidFill>
            <a:schemeClr val="accent2">
              <a:lumMod val="20000"/>
              <a:lumOff val="80000"/>
            </a:schemeClr>
          </a:solidFill>
        </p:spPr>
        <p:txBody>
          <a:bodyPr wrap="square">
            <a:spAutoFit/>
          </a:bodyPr>
          <a:lstStyle/>
          <a:p>
            <a:pPr marL="3429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）分析输入输出变量、状态：</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800100" lvl="2"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信号灯</a:t>
            </a:r>
            <a:r>
              <a:rPr lang="zh-CN" altLang="en-US" sz="2400" b="1" dirty="0">
                <a:latin typeface="微软雅黑" panose="020B0503020204020204" pitchFamily="34" charset="-122"/>
                <a:ea typeface="微软雅黑" panose="020B0503020204020204" pitchFamily="34" charset="-122"/>
              </a:rPr>
              <a:t>是被控对象，即输出变量；</a:t>
            </a:r>
            <a:endParaRPr lang="en-US" altLang="zh-CN" sz="2400" b="1" dirty="0">
              <a:latin typeface="微软雅黑" panose="020B0503020204020204" pitchFamily="34" charset="-122"/>
              <a:ea typeface="微软雅黑" panose="020B0503020204020204" pitchFamily="34" charset="-122"/>
            </a:endParaRPr>
          </a:p>
          <a:p>
            <a:pPr marL="800100" lvl="2"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系统中没有输入逻辑信号；</a:t>
            </a:r>
            <a:endParaRPr lang="en-US" altLang="zh-CN" sz="2400" b="1" dirty="0">
              <a:latin typeface="微软雅黑" panose="020B0503020204020204" pitchFamily="34" charset="-122"/>
              <a:ea typeface="微软雅黑" panose="020B0503020204020204" pitchFamily="34" charset="-122"/>
            </a:endParaRPr>
          </a:p>
          <a:p>
            <a:pPr marL="800100" lvl="2"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系统有若干种状态组合，某一状态延时后，转换到下一状态。</a:t>
            </a:r>
          </a:p>
        </p:txBody>
      </p:sp>
      <p:sp>
        <p:nvSpPr>
          <p:cNvPr id="9" name="矩形 8"/>
          <p:cNvSpPr/>
          <p:nvPr/>
        </p:nvSpPr>
        <p:spPr>
          <a:xfrm>
            <a:off x="6312819" y="2944246"/>
            <a:ext cx="5668650" cy="3453253"/>
          </a:xfrm>
          <a:prstGeom prst="rect">
            <a:avLst/>
          </a:prstGeom>
          <a:solidFill>
            <a:schemeClr val="accent2">
              <a:lumMod val="20000"/>
              <a:lumOff val="80000"/>
            </a:schemeClr>
          </a:solidFill>
        </p:spPr>
        <p:txBody>
          <a:bodyPr wrap="square">
            <a:spAutoFit/>
          </a:bodyPr>
          <a:lstStyle/>
          <a:p>
            <a:pPr marL="342900" lvl="1" indent="-342900">
              <a:lnSpc>
                <a:spcPct val="13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2</a:t>
            </a:r>
            <a:r>
              <a:rPr lang="zh-CN" altLang="en-US" sz="2400" b="1" dirty="0" smtClean="0">
                <a:solidFill>
                  <a:srgbClr val="0000CC"/>
                </a:solidFill>
                <a:latin typeface="微软雅黑" panose="020B0503020204020204" pitchFamily="34" charset="-122"/>
                <a:ea typeface="微软雅黑" panose="020B0503020204020204" pitchFamily="34" charset="-122"/>
              </a:rPr>
              <a:t>）定义</a:t>
            </a:r>
            <a:r>
              <a:rPr lang="zh-CN" altLang="en-US" sz="2400" b="1" dirty="0">
                <a:solidFill>
                  <a:srgbClr val="0000CC"/>
                </a:solidFill>
                <a:latin typeface="微软雅黑" panose="020B0503020204020204" pitchFamily="34" charset="-122"/>
                <a:ea typeface="微软雅黑" panose="020B0503020204020204" pitchFamily="34" charset="-122"/>
              </a:rPr>
              <a:t>输出变量</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南北向红灯、黄灯和</a:t>
            </a:r>
            <a:r>
              <a:rPr lang="zh-CN" altLang="en-US" sz="2400" b="1" dirty="0" smtClean="0">
                <a:latin typeface="微软雅黑" panose="020B0503020204020204" pitchFamily="34" charset="-122"/>
                <a:ea typeface="微软雅黑" panose="020B0503020204020204" pitchFamily="34" charset="-122"/>
              </a:rPr>
              <a:t>绿灯：</a:t>
            </a:r>
            <a:r>
              <a:rPr lang="en-US" altLang="zh-CN" sz="2400" b="1" dirty="0" smtClean="0">
                <a:latin typeface="微软雅黑" panose="020B0503020204020204" pitchFamily="34" charset="-122"/>
                <a:ea typeface="微软雅黑" panose="020B0503020204020204" pitchFamily="34" charset="-122"/>
              </a:rPr>
              <a:t>R1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Y1</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G1</a:t>
            </a:r>
            <a:endParaRPr lang="zh-CN" altLang="en-US" sz="2400" b="1" dirty="0">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东西</a:t>
            </a:r>
            <a:r>
              <a:rPr lang="zh-CN" altLang="en-US" sz="2400" b="1" dirty="0">
                <a:latin typeface="微软雅黑" panose="020B0503020204020204" pitchFamily="34" charset="-122"/>
                <a:ea typeface="微软雅黑" panose="020B0503020204020204" pitchFamily="34" charset="-122"/>
              </a:rPr>
              <a:t>向红灯、黄灯和</a:t>
            </a:r>
            <a:r>
              <a:rPr lang="zh-CN" altLang="en-US" sz="2400" b="1" dirty="0" smtClean="0">
                <a:latin typeface="微软雅黑" panose="020B0503020204020204" pitchFamily="34" charset="-122"/>
                <a:ea typeface="微软雅黑" panose="020B0503020204020204" pitchFamily="34" charset="-122"/>
              </a:rPr>
              <a:t>绿灯：</a:t>
            </a:r>
            <a:r>
              <a:rPr lang="en-US" altLang="zh-CN" sz="2400" b="1" dirty="0" smtClean="0">
                <a:latin typeface="微软雅黑" panose="020B0503020204020204" pitchFamily="34" charset="-122"/>
                <a:ea typeface="微软雅黑" panose="020B0503020204020204" pitchFamily="34" charset="-122"/>
              </a:rPr>
              <a:t>R2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Y2</a:t>
            </a:r>
            <a:r>
              <a:rPr lang="zh-CN" altLang="en-US"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G2</a:t>
            </a:r>
            <a:endParaRPr lang="zh-CN" altLang="en-US" sz="2400" b="1" dirty="0">
              <a:latin typeface="微软雅黑" panose="020B0503020204020204" pitchFamily="34" charset="-122"/>
              <a:ea typeface="微软雅黑" panose="020B0503020204020204" pitchFamily="34" charset="-122"/>
            </a:endParaRPr>
          </a:p>
          <a:p>
            <a:pPr marL="800100" lvl="1" indent="-342900">
              <a:lnSpc>
                <a:spcPct val="13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信号灯</a:t>
            </a:r>
            <a:r>
              <a:rPr lang="zh-CN" altLang="en-US" sz="2400" b="1" dirty="0">
                <a:latin typeface="微软雅黑" panose="020B0503020204020204" pitchFamily="34" charset="-122"/>
                <a:ea typeface="微软雅黑" panose="020B0503020204020204" pitchFamily="34" charset="-122"/>
              </a:rPr>
              <a:t>变量</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，表示亮，</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，表示灭。</a:t>
            </a:r>
          </a:p>
        </p:txBody>
      </p:sp>
    </p:spTree>
    <p:extLst>
      <p:ext uri="{BB962C8B-B14F-4D97-AF65-F5344CB8AC3E}">
        <p14:creationId xmlns:p14="http://schemas.microsoft.com/office/powerpoint/2010/main" val="367794630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72</a:t>
            </a:fld>
            <a:endParaRPr lang="zh-CN" altLang="en-US"/>
          </a:p>
        </p:txBody>
      </p:sp>
      <p:sp>
        <p:nvSpPr>
          <p:cNvPr id="53" name="文本框 52"/>
          <p:cNvSpPr txBox="1"/>
          <p:nvPr/>
        </p:nvSpPr>
        <p:spPr>
          <a:xfrm>
            <a:off x="609603" y="1033558"/>
            <a:ext cx="6912987" cy="2308324"/>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3</a:t>
            </a:r>
            <a:r>
              <a:rPr lang="zh-CN" altLang="en-US" sz="2400" b="1" dirty="0" smtClean="0">
                <a:solidFill>
                  <a:srgbClr val="0000CC"/>
                </a:solidFill>
                <a:latin typeface="微软雅黑" panose="020B0503020204020204" pitchFamily="34" charset="-122"/>
                <a:ea typeface="微软雅黑" panose="020B0503020204020204" pitchFamily="34" charset="-122"/>
              </a:rPr>
              <a:t>）分析</a:t>
            </a:r>
            <a:r>
              <a:rPr lang="zh-CN" altLang="en-US" sz="2400" b="1" dirty="0">
                <a:solidFill>
                  <a:srgbClr val="0000CC"/>
                </a:solidFill>
                <a:latin typeface="微软雅黑" panose="020B0503020204020204" pitchFamily="34" charset="-122"/>
                <a:ea typeface="微软雅黑" panose="020B0503020204020204" pitchFamily="34" charset="-122"/>
              </a:rPr>
              <a:t>系统的状态</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信号灯</a:t>
            </a:r>
            <a:r>
              <a:rPr lang="zh-CN" altLang="en-US" sz="2400" b="1" dirty="0">
                <a:latin typeface="微软雅黑" panose="020B0503020204020204" pitchFamily="34" charset="-122"/>
                <a:ea typeface="微软雅黑" panose="020B0503020204020204" pitchFamily="34" charset="-122"/>
              </a:rPr>
              <a:t>系统中的状态有</a:t>
            </a:r>
            <a:r>
              <a:rPr lang="en-US" altLang="zh-CN" sz="2400" b="1" dirty="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种；</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每</a:t>
            </a:r>
            <a:r>
              <a:rPr lang="zh-CN" altLang="en-US" sz="2400" b="1" dirty="0">
                <a:latin typeface="微软雅黑" panose="020B0503020204020204" pitchFamily="34" charset="-122"/>
                <a:ea typeface="微软雅黑" panose="020B0503020204020204" pitchFamily="34" charset="-122"/>
              </a:rPr>
              <a:t>种状态下信号灯的亮、灭</a:t>
            </a:r>
            <a:r>
              <a:rPr lang="zh-CN" altLang="en-US" sz="2400" b="1" dirty="0" smtClean="0">
                <a:latin typeface="微软雅黑" panose="020B0503020204020204" pitchFamily="34" charset="-122"/>
                <a:ea typeface="微软雅黑" panose="020B0503020204020204" pitchFamily="34" charset="-122"/>
              </a:rPr>
              <a:t>状态，如下表；</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状态</a:t>
            </a:r>
            <a:r>
              <a:rPr lang="zh-CN" altLang="en-US" sz="2400" b="1" dirty="0">
                <a:latin typeface="微软雅黑" panose="020B0503020204020204" pitchFamily="34" charset="-122"/>
                <a:ea typeface="微软雅黑" panose="020B0503020204020204" pitchFamily="34" charset="-122"/>
              </a:rPr>
              <a:t>的转换</a:t>
            </a:r>
            <a:r>
              <a:rPr lang="zh-CN" altLang="en-US" sz="2400" b="1" dirty="0" smtClean="0">
                <a:latin typeface="微软雅黑" panose="020B0503020204020204" pitchFamily="34" charset="-122"/>
                <a:ea typeface="微软雅黑" panose="020B0503020204020204" pitchFamily="34" charset="-122"/>
              </a:rPr>
              <a:t>顺序：</a:t>
            </a:r>
            <a:r>
              <a:rPr lang="en-US" altLang="zh-CN" sz="2400" b="1" dirty="0" smtClean="0">
                <a:latin typeface="微软雅黑" panose="020B0503020204020204" pitchFamily="34" charset="-122"/>
                <a:ea typeface="微软雅黑" panose="020B0503020204020204" pitchFamily="34" charset="-122"/>
              </a:rPr>
              <a:t>S</a:t>
            </a:r>
            <a:r>
              <a:rPr lang="en-US" altLang="zh-CN" sz="2400" b="1" baseline="-25000" dirty="0" smtClean="0">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→S</a:t>
            </a:r>
            <a:r>
              <a:rPr lang="en-US" altLang="zh-CN" sz="2400" b="1" baseline="-25000" dirty="0">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→S</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→S</a:t>
            </a:r>
            <a:r>
              <a:rPr lang="en-US" altLang="zh-CN" sz="2400" b="1" baseline="-25000" dirty="0">
                <a:latin typeface="微软雅黑" panose="020B0503020204020204" pitchFamily="34" charset="-122"/>
                <a:ea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S</a:t>
            </a:r>
            <a:r>
              <a:rPr lang="en-US" altLang="zh-CN" sz="2400" b="1" baseline="-25000" dirty="0" smtClean="0">
                <a:latin typeface="微软雅黑" panose="020B0503020204020204" pitchFamily="34" charset="-122"/>
                <a:ea typeface="微软雅黑" panose="020B0503020204020204" pitchFamily="34" charset="-122"/>
              </a:rPr>
              <a:t>0</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296737847"/>
              </p:ext>
            </p:extLst>
          </p:nvPr>
        </p:nvGraphicFramePr>
        <p:xfrm>
          <a:off x="1160785" y="3421644"/>
          <a:ext cx="9729016" cy="3109967"/>
        </p:xfrm>
        <a:graphic>
          <a:graphicData uri="http://schemas.openxmlformats.org/drawingml/2006/table">
            <a:tbl>
              <a:tblPr firstRow="1" firstCol="1" bandRow="1"/>
              <a:tblGrid>
                <a:gridCol w="1830994">
                  <a:extLst>
                    <a:ext uri="{9D8B030D-6E8A-4147-A177-3AD203B41FA5}">
                      <a16:colId xmlns:a16="http://schemas.microsoft.com/office/drawing/2014/main" xmlns="" val="663366500"/>
                    </a:ext>
                  </a:extLst>
                </a:gridCol>
                <a:gridCol w="1315257">
                  <a:extLst>
                    <a:ext uri="{9D8B030D-6E8A-4147-A177-3AD203B41FA5}">
                      <a16:colId xmlns:a16="http://schemas.microsoft.com/office/drawing/2014/main" xmlns="" val="2845800162"/>
                    </a:ext>
                  </a:extLst>
                </a:gridCol>
                <a:gridCol w="1316553">
                  <a:extLst>
                    <a:ext uri="{9D8B030D-6E8A-4147-A177-3AD203B41FA5}">
                      <a16:colId xmlns:a16="http://schemas.microsoft.com/office/drawing/2014/main" xmlns="" val="3943332565"/>
                    </a:ext>
                  </a:extLst>
                </a:gridCol>
                <a:gridCol w="1316553">
                  <a:extLst>
                    <a:ext uri="{9D8B030D-6E8A-4147-A177-3AD203B41FA5}">
                      <a16:colId xmlns:a16="http://schemas.microsoft.com/office/drawing/2014/main" xmlns="" val="3969930006"/>
                    </a:ext>
                  </a:extLst>
                </a:gridCol>
                <a:gridCol w="1316553">
                  <a:extLst>
                    <a:ext uri="{9D8B030D-6E8A-4147-A177-3AD203B41FA5}">
                      <a16:colId xmlns:a16="http://schemas.microsoft.com/office/drawing/2014/main" xmlns="" val="93065500"/>
                    </a:ext>
                  </a:extLst>
                </a:gridCol>
                <a:gridCol w="1316553">
                  <a:extLst>
                    <a:ext uri="{9D8B030D-6E8A-4147-A177-3AD203B41FA5}">
                      <a16:colId xmlns:a16="http://schemas.microsoft.com/office/drawing/2014/main" xmlns="" val="659960974"/>
                    </a:ext>
                  </a:extLst>
                </a:gridCol>
                <a:gridCol w="1316553">
                  <a:extLst>
                    <a:ext uri="{9D8B030D-6E8A-4147-A177-3AD203B41FA5}">
                      <a16:colId xmlns:a16="http://schemas.microsoft.com/office/drawing/2014/main" xmlns="" val="3611494995"/>
                    </a:ext>
                  </a:extLst>
                </a:gridCol>
              </a:tblGrid>
              <a:tr h="1036655">
                <a:tc>
                  <a:txBody>
                    <a:bodyPr/>
                    <a:lstStyle/>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状态</a:t>
                      </a: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南北向</a:t>
                      </a:r>
                    </a:p>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红灯</a:t>
                      </a: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R</a:t>
                      </a:r>
                      <a:r>
                        <a:rPr lang="en-US" sz="2400" b="1" kern="100" baseline="-250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南北向</a:t>
                      </a:r>
                    </a:p>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黄灯</a:t>
                      </a: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Y</a:t>
                      </a:r>
                      <a:r>
                        <a:rPr lang="en-US" sz="2400" b="1" kern="100" baseline="-250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南北向</a:t>
                      </a:r>
                    </a:p>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绿灯</a:t>
                      </a: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G</a:t>
                      </a:r>
                      <a:r>
                        <a:rPr lang="en-US" sz="2400" b="1" kern="100" baseline="-250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30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东西向</a:t>
                      </a:r>
                    </a:p>
                    <a:p>
                      <a:pPr algn="ctr">
                        <a:lnSpc>
                          <a:spcPct val="130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红灯</a:t>
                      </a: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R</a:t>
                      </a:r>
                      <a:r>
                        <a:rPr lang="en-US" sz="2400" b="1" kern="100" baseline="-25000">
                          <a:effectLst/>
                          <a:latin typeface="华文中宋" panose="02010600040101010101" pitchFamily="2" charset="-122"/>
                          <a:ea typeface="华文中宋" panose="02010600040101010101" pitchFamily="2" charset="-122"/>
                          <a:cs typeface="Times New Roman" panose="02020603050405020304" pitchFamily="18" charset="0"/>
                        </a:rPr>
                        <a:t>2</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30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东西向</a:t>
                      </a:r>
                    </a:p>
                    <a:p>
                      <a:pPr algn="ctr">
                        <a:lnSpc>
                          <a:spcPct val="130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黄灯</a:t>
                      </a: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Y</a:t>
                      </a:r>
                      <a:r>
                        <a:rPr lang="en-US" sz="2400" b="1" kern="100" baseline="-25000">
                          <a:effectLst/>
                          <a:latin typeface="华文中宋" panose="02010600040101010101" pitchFamily="2" charset="-122"/>
                          <a:ea typeface="华文中宋" panose="02010600040101010101" pitchFamily="2" charset="-122"/>
                          <a:cs typeface="Times New Roman" panose="02020603050405020304" pitchFamily="18" charset="0"/>
                        </a:rPr>
                        <a:t>2</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东西向</a:t>
                      </a:r>
                    </a:p>
                    <a:p>
                      <a:pPr algn="ctr">
                        <a:lnSpc>
                          <a:spcPct val="130000"/>
                        </a:lnSpc>
                        <a:spcAft>
                          <a:spcPts val="0"/>
                        </a:spcAft>
                      </a:pPr>
                      <a:r>
                        <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rPr>
                        <a:t>绿灯</a:t>
                      </a: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G</a:t>
                      </a:r>
                      <a:r>
                        <a:rPr lang="en-US" sz="2400" b="1" kern="100" baseline="-25000" dirty="0">
                          <a:effectLst/>
                          <a:latin typeface="华文中宋" panose="02010600040101010101" pitchFamily="2" charset="-122"/>
                          <a:ea typeface="华文中宋" panose="02010600040101010101" pitchFamily="2" charset="-122"/>
                          <a:cs typeface="Times New Roman" panose="02020603050405020304" pitchFamily="18" charset="0"/>
                        </a:rPr>
                        <a:t>2</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621204345"/>
                  </a:ext>
                </a:extLst>
              </a:tr>
              <a:tr h="518328">
                <a:tc>
                  <a:txBody>
                    <a:bodyPr/>
                    <a:lstStyle/>
                    <a:p>
                      <a:pPr algn="ctr">
                        <a:lnSpc>
                          <a:spcPts val="2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南北通行</a:t>
                      </a: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400" b="1" kern="100" baseline="-250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794739896"/>
                  </a:ext>
                </a:extLst>
              </a:tr>
              <a:tr h="518328">
                <a:tc>
                  <a:txBody>
                    <a:bodyPr/>
                    <a:lstStyle/>
                    <a:p>
                      <a:pPr algn="ctr">
                        <a:lnSpc>
                          <a:spcPts val="2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南北慢行</a:t>
                      </a: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400" b="1" kern="100" baseline="-2500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456642952"/>
                  </a:ext>
                </a:extLst>
              </a:tr>
              <a:tr h="518328">
                <a:tc>
                  <a:txBody>
                    <a:bodyPr/>
                    <a:lstStyle/>
                    <a:p>
                      <a:pPr algn="ctr">
                        <a:lnSpc>
                          <a:spcPts val="2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东西通行</a:t>
                      </a: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400" b="1" kern="100" baseline="-25000">
                          <a:effectLst/>
                          <a:latin typeface="华文中宋" panose="02010600040101010101" pitchFamily="2" charset="-122"/>
                          <a:ea typeface="华文中宋" panose="02010600040101010101" pitchFamily="2" charset="-122"/>
                          <a:cs typeface="Times New Roman" panose="02020603050405020304" pitchFamily="18" charset="0"/>
                        </a:rPr>
                        <a:t>2</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177569059"/>
                  </a:ext>
                </a:extLst>
              </a:tr>
              <a:tr h="518328">
                <a:tc>
                  <a:txBody>
                    <a:bodyPr/>
                    <a:lstStyle/>
                    <a:p>
                      <a:pPr algn="ctr">
                        <a:lnSpc>
                          <a:spcPts val="2000"/>
                        </a:lnSpc>
                        <a:spcAft>
                          <a:spcPts val="0"/>
                        </a:spcAft>
                      </a:pPr>
                      <a:r>
                        <a:rPr lang="zh-CN" sz="2400" b="1" kern="100">
                          <a:effectLst/>
                          <a:latin typeface="华文中宋" panose="02010600040101010101" pitchFamily="2" charset="-122"/>
                          <a:ea typeface="华文中宋" panose="02010600040101010101" pitchFamily="2" charset="-122"/>
                          <a:cs typeface="Times New Roman" panose="02020603050405020304" pitchFamily="18" charset="0"/>
                        </a:rPr>
                        <a:t>东西慢行</a:t>
                      </a: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400" b="1" kern="100" baseline="-25000">
                          <a:effectLst/>
                          <a:latin typeface="华文中宋" panose="02010600040101010101" pitchFamily="2" charset="-122"/>
                          <a:ea typeface="华文中宋" panose="02010600040101010101" pitchFamily="2" charset="-122"/>
                          <a:cs typeface="Times New Roman" panose="02020603050405020304" pitchFamily="18" charset="0"/>
                        </a:rPr>
                        <a:t>3</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400" b="1" kern="100" dirty="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4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139948" marR="13994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425331198"/>
                  </a:ext>
                </a:extLst>
              </a:tr>
            </a:tbl>
          </a:graphicData>
        </a:graphic>
      </p:graphicFrame>
      <p:sp>
        <p:nvSpPr>
          <p:cNvPr id="11" name="平行四边形 10"/>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
        <p:nvSpPr>
          <p:cNvPr id="8" name="文本框 52"/>
          <p:cNvSpPr txBox="1"/>
          <p:nvPr/>
        </p:nvSpPr>
        <p:spPr>
          <a:xfrm>
            <a:off x="7632572" y="1693880"/>
            <a:ext cx="3962397" cy="581057"/>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状态转换的条件是什么？</a:t>
            </a:r>
            <a:endParaRPr lang="en-US" altLang="zh-CN" sz="2400" b="1"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404816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73</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008010056"/>
              </p:ext>
            </p:extLst>
          </p:nvPr>
        </p:nvGraphicFramePr>
        <p:xfrm>
          <a:off x="2367952" y="2356438"/>
          <a:ext cx="7794143" cy="3645575"/>
        </p:xfrm>
        <a:graphic>
          <a:graphicData uri="http://schemas.openxmlformats.org/drawingml/2006/table">
            <a:tbl>
              <a:tblPr firstRow="1" firstCol="1" bandRow="1"/>
              <a:tblGrid>
                <a:gridCol w="1609601">
                  <a:extLst>
                    <a:ext uri="{9D8B030D-6E8A-4147-A177-3AD203B41FA5}">
                      <a16:colId xmlns:a16="http://schemas.microsoft.com/office/drawing/2014/main" xmlns="" val="1735828588"/>
                    </a:ext>
                  </a:extLst>
                </a:gridCol>
                <a:gridCol w="1614157">
                  <a:extLst>
                    <a:ext uri="{9D8B030D-6E8A-4147-A177-3AD203B41FA5}">
                      <a16:colId xmlns:a16="http://schemas.microsoft.com/office/drawing/2014/main" xmlns="" val="2113762269"/>
                    </a:ext>
                  </a:extLst>
                </a:gridCol>
                <a:gridCol w="1940306">
                  <a:extLst>
                    <a:ext uri="{9D8B030D-6E8A-4147-A177-3AD203B41FA5}">
                      <a16:colId xmlns:a16="http://schemas.microsoft.com/office/drawing/2014/main" xmlns="" val="4258184131"/>
                    </a:ext>
                  </a:extLst>
                </a:gridCol>
                <a:gridCol w="2630079">
                  <a:extLst>
                    <a:ext uri="{9D8B030D-6E8A-4147-A177-3AD203B41FA5}">
                      <a16:colId xmlns:a16="http://schemas.microsoft.com/office/drawing/2014/main" xmlns="" val="3622678477"/>
                    </a:ext>
                  </a:extLst>
                </a:gridCol>
              </a:tblGrid>
              <a:tr h="485946">
                <a:tc rowSpan="2">
                  <a:txBody>
                    <a:bodyPr/>
                    <a:lstStyle/>
                    <a:p>
                      <a:pPr algn="ctr">
                        <a:lnSpc>
                          <a:spcPts val="2000"/>
                        </a:lnSpc>
                        <a:spcAft>
                          <a:spcPts val="0"/>
                        </a:spcAft>
                      </a:pPr>
                      <a:r>
                        <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rPr>
                        <a:t>状态</a:t>
                      </a: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gridSpan="3">
                  <a:txBody>
                    <a:bodyPr/>
                    <a:lstStyle/>
                    <a:p>
                      <a:pPr algn="ctr">
                        <a:lnSpc>
                          <a:spcPts val="2000"/>
                        </a:lnSpc>
                        <a:spcAft>
                          <a:spcPts val="0"/>
                        </a:spcAft>
                      </a:pPr>
                      <a:r>
                        <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rPr>
                        <a:t>状态编码</a:t>
                      </a: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291457830"/>
                  </a:ext>
                </a:extLst>
              </a:tr>
              <a:tr h="490193">
                <a:tc vMerge="1">
                  <a:txBody>
                    <a:bodyPr/>
                    <a:lstStyle/>
                    <a:p>
                      <a:endParaRPr lang="zh-CN" altLang="en-US"/>
                    </a:p>
                  </a:txBody>
                  <a:tcPr/>
                </a:tc>
                <a:tc>
                  <a:txBody>
                    <a:bodyPr/>
                    <a:lstStyle/>
                    <a:p>
                      <a:pPr algn="ctr">
                        <a:lnSpc>
                          <a:spcPts val="2000"/>
                        </a:lnSpc>
                        <a:spcAft>
                          <a:spcPts val="0"/>
                        </a:spcAft>
                      </a:pPr>
                      <a:r>
                        <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rPr>
                        <a:t>二进制编码</a:t>
                      </a: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rPr>
                        <a:t>格雷码编码</a:t>
                      </a: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zh-CN" sz="2000" b="1" kern="100">
                          <a:effectLst/>
                          <a:latin typeface="华文中宋" panose="02010600040101010101" pitchFamily="2" charset="-122"/>
                          <a:ea typeface="华文中宋" panose="02010600040101010101" pitchFamily="2" charset="-122"/>
                          <a:cs typeface="Times New Roman" panose="02020603050405020304" pitchFamily="18" charset="0"/>
                        </a:rPr>
                        <a:t>独热码</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0</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 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1</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 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2</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 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3</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418558857"/>
                  </a:ext>
                </a:extLst>
              </a:tr>
              <a:tr h="667359">
                <a:tc>
                  <a:txBody>
                    <a:bodyPr/>
                    <a:lstStyle/>
                    <a:p>
                      <a:pPr algn="ctr">
                        <a:lnSpc>
                          <a:spcPts val="2000"/>
                        </a:lnSpc>
                        <a:spcAft>
                          <a:spcPts val="0"/>
                        </a:spcAft>
                      </a:pPr>
                      <a:r>
                        <a:rPr lang="zh-CN" sz="2000" b="1" kern="100">
                          <a:effectLst/>
                          <a:latin typeface="华文中宋" panose="02010600040101010101" pitchFamily="2" charset="-122"/>
                          <a:ea typeface="华文中宋" panose="02010600040101010101" pitchFamily="2" charset="-122"/>
                          <a:cs typeface="Times New Roman" panose="02020603050405020304" pitchFamily="18" charset="0"/>
                        </a:rPr>
                        <a:t>南北通行</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0</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00</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dirty="0">
                          <a:effectLst/>
                          <a:latin typeface="华文中宋" panose="02010600040101010101" pitchFamily="2" charset="-122"/>
                          <a:ea typeface="华文中宋" panose="02010600040101010101" pitchFamily="2" charset="-122"/>
                          <a:cs typeface="Times New Roman" panose="02020603050405020304" pitchFamily="18" charset="0"/>
                        </a:rPr>
                        <a:t>00</a:t>
                      </a:r>
                      <a:endPar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1000</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643631159"/>
                  </a:ext>
                </a:extLst>
              </a:tr>
              <a:tr h="667359">
                <a:tc>
                  <a:txBody>
                    <a:bodyPr/>
                    <a:lstStyle/>
                    <a:p>
                      <a:pPr algn="ctr">
                        <a:lnSpc>
                          <a:spcPts val="2000"/>
                        </a:lnSpc>
                        <a:spcAft>
                          <a:spcPts val="0"/>
                        </a:spcAft>
                      </a:pPr>
                      <a:r>
                        <a:rPr lang="zh-CN" sz="2000" b="1" kern="100">
                          <a:effectLst/>
                          <a:latin typeface="华文中宋" panose="02010600040101010101" pitchFamily="2" charset="-122"/>
                          <a:ea typeface="华文中宋" panose="02010600040101010101" pitchFamily="2" charset="-122"/>
                          <a:cs typeface="Times New Roman" panose="02020603050405020304" pitchFamily="18" charset="0"/>
                        </a:rPr>
                        <a:t>南北黄灯</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1</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01</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dirty="0">
                          <a:effectLst/>
                          <a:latin typeface="华文中宋" panose="02010600040101010101" pitchFamily="2" charset="-122"/>
                          <a:ea typeface="华文中宋" panose="02010600040101010101" pitchFamily="2" charset="-122"/>
                          <a:cs typeface="Times New Roman" panose="02020603050405020304" pitchFamily="18" charset="0"/>
                        </a:rPr>
                        <a:t>01</a:t>
                      </a:r>
                      <a:endPar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dirty="0">
                          <a:effectLst/>
                          <a:latin typeface="华文中宋" panose="02010600040101010101" pitchFamily="2" charset="-122"/>
                          <a:ea typeface="华文中宋" panose="02010600040101010101" pitchFamily="2" charset="-122"/>
                          <a:cs typeface="Times New Roman" panose="02020603050405020304" pitchFamily="18" charset="0"/>
                        </a:rPr>
                        <a:t>0100</a:t>
                      </a:r>
                      <a:endPar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1307610657"/>
                  </a:ext>
                </a:extLst>
              </a:tr>
              <a:tr h="667359">
                <a:tc>
                  <a:txBody>
                    <a:bodyPr/>
                    <a:lstStyle/>
                    <a:p>
                      <a:pPr algn="ctr">
                        <a:lnSpc>
                          <a:spcPts val="2000"/>
                        </a:lnSpc>
                        <a:spcAft>
                          <a:spcPts val="0"/>
                        </a:spcAft>
                      </a:pPr>
                      <a:r>
                        <a:rPr lang="zh-CN" sz="2000" b="1" kern="100">
                          <a:effectLst/>
                          <a:latin typeface="华文中宋" panose="02010600040101010101" pitchFamily="2" charset="-122"/>
                          <a:ea typeface="华文中宋" panose="02010600040101010101" pitchFamily="2" charset="-122"/>
                          <a:cs typeface="Times New Roman" panose="02020603050405020304" pitchFamily="18" charset="0"/>
                        </a:rPr>
                        <a:t>东西通行</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2</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dirty="0">
                          <a:effectLst/>
                          <a:latin typeface="华文中宋" panose="02010600040101010101" pitchFamily="2" charset="-122"/>
                          <a:ea typeface="华文中宋" panose="02010600040101010101" pitchFamily="2" charset="-122"/>
                          <a:cs typeface="Times New Roman" panose="02020603050405020304" pitchFamily="18" charset="0"/>
                        </a:rPr>
                        <a:t>10</a:t>
                      </a:r>
                      <a:endPar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11</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dirty="0">
                          <a:effectLst/>
                          <a:latin typeface="华文中宋" panose="02010600040101010101" pitchFamily="2" charset="-122"/>
                          <a:ea typeface="华文中宋" panose="02010600040101010101" pitchFamily="2" charset="-122"/>
                          <a:cs typeface="Times New Roman" panose="02020603050405020304" pitchFamily="18" charset="0"/>
                        </a:rPr>
                        <a:t>0010</a:t>
                      </a:r>
                      <a:endPar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199925801"/>
                  </a:ext>
                </a:extLst>
              </a:tr>
              <a:tr h="667359">
                <a:tc>
                  <a:txBody>
                    <a:bodyPr/>
                    <a:lstStyle/>
                    <a:p>
                      <a:pPr algn="ctr">
                        <a:lnSpc>
                          <a:spcPts val="2000"/>
                        </a:lnSpc>
                        <a:spcAft>
                          <a:spcPts val="0"/>
                        </a:spcAft>
                      </a:pPr>
                      <a:r>
                        <a:rPr lang="zh-CN" sz="2000" b="1" kern="100">
                          <a:effectLst/>
                          <a:latin typeface="华文中宋" panose="02010600040101010101" pitchFamily="2" charset="-122"/>
                          <a:ea typeface="华文中宋" panose="02010600040101010101" pitchFamily="2" charset="-122"/>
                          <a:cs typeface="Times New Roman" panose="02020603050405020304" pitchFamily="18" charset="0"/>
                        </a:rPr>
                        <a:t>东西黄灯</a:t>
                      </a: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S</a:t>
                      </a:r>
                      <a:r>
                        <a:rPr lang="en-US" sz="2000" b="1" kern="100" baseline="-25000">
                          <a:effectLst/>
                          <a:latin typeface="华文中宋" panose="02010600040101010101" pitchFamily="2" charset="-122"/>
                          <a:ea typeface="华文中宋" panose="02010600040101010101" pitchFamily="2" charset="-122"/>
                          <a:cs typeface="Times New Roman" panose="02020603050405020304" pitchFamily="18" charset="0"/>
                        </a:rPr>
                        <a:t>3</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11</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a:effectLst/>
                          <a:latin typeface="华文中宋" panose="02010600040101010101" pitchFamily="2" charset="-122"/>
                          <a:ea typeface="华文中宋" panose="02010600040101010101" pitchFamily="2" charset="-122"/>
                          <a:cs typeface="Times New Roman" panose="02020603050405020304" pitchFamily="18" charset="0"/>
                        </a:rPr>
                        <a:t>10</a:t>
                      </a:r>
                      <a:endParaRPr lang="zh-CN" sz="2000" b="1" kern="10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ts val="2000"/>
                        </a:lnSpc>
                        <a:spcAft>
                          <a:spcPts val="0"/>
                        </a:spcAft>
                      </a:pPr>
                      <a:r>
                        <a:rPr lang="en-US" sz="2000" b="1" kern="100" dirty="0">
                          <a:effectLst/>
                          <a:latin typeface="华文中宋" panose="02010600040101010101" pitchFamily="2" charset="-122"/>
                          <a:ea typeface="华文中宋" panose="02010600040101010101" pitchFamily="2" charset="-122"/>
                          <a:cs typeface="Times New Roman" panose="02020603050405020304" pitchFamily="18" charset="0"/>
                        </a:rPr>
                        <a:t>0001</a:t>
                      </a:r>
                      <a:endParaRPr lang="zh-CN" sz="2000" b="1" kern="100" dirty="0">
                        <a:effectLst/>
                        <a:latin typeface="华文中宋" panose="02010600040101010101" pitchFamily="2" charset="-122"/>
                        <a:ea typeface="华文中宋" panose="02010600040101010101" pitchFamily="2" charset="-122"/>
                        <a:cs typeface="Times New Roman" panose="02020603050405020304" pitchFamily="18" charset="0"/>
                      </a:endParaRPr>
                    </a:p>
                  </a:txBody>
                  <a:tcPr marL="90093" marR="9009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2725303635"/>
                  </a:ext>
                </a:extLst>
              </a:tr>
            </a:tbl>
          </a:graphicData>
        </a:graphic>
      </p:graphicFrame>
      <p:sp>
        <p:nvSpPr>
          <p:cNvPr id="11" name="平行四边形 10"/>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
        <p:nvSpPr>
          <p:cNvPr id="8" name="文本框 52"/>
          <p:cNvSpPr txBox="1"/>
          <p:nvPr/>
        </p:nvSpPr>
        <p:spPr>
          <a:xfrm>
            <a:off x="609603" y="1033558"/>
            <a:ext cx="11324731" cy="1200329"/>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4</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zh-CN" altLang="en-US" sz="2400" b="1" dirty="0">
                <a:solidFill>
                  <a:srgbClr val="0000CC"/>
                </a:solidFill>
                <a:latin typeface="微软雅黑" panose="020B0503020204020204" pitchFamily="34" charset="-122"/>
                <a:ea typeface="微软雅黑" panose="020B0503020204020204" pitchFamily="34" charset="-122"/>
              </a:rPr>
              <a:t>对系统状态进行</a:t>
            </a:r>
            <a:r>
              <a:rPr lang="zh-CN" altLang="en-US" sz="2400" b="1" dirty="0" smtClean="0">
                <a:solidFill>
                  <a:srgbClr val="0000CC"/>
                </a:solidFill>
                <a:latin typeface="微软雅黑" panose="020B0503020204020204" pitchFamily="34" charset="-122"/>
                <a:ea typeface="微软雅黑" panose="020B0503020204020204" pitchFamily="34" charset="-122"/>
              </a:rPr>
              <a:t>编码：</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常见的状态编码方式有二进制编码、格雷码和独热码（</a:t>
            </a:r>
            <a:r>
              <a:rPr lang="en-US" altLang="zh-CN" sz="2400" b="1" dirty="0">
                <a:latin typeface="微软雅黑" panose="020B0503020204020204" pitchFamily="34" charset="-122"/>
                <a:ea typeface="微软雅黑" panose="020B0503020204020204" pitchFamily="34" charset="-122"/>
              </a:rPr>
              <a:t>one-hot code</a:t>
            </a:r>
            <a:r>
              <a:rPr lang="zh-CN" altLang="en-US" sz="2400" b="1" dirty="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389117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74</a:t>
            </a:fld>
            <a:endParaRPr lang="zh-CN" altLang="en-US"/>
          </a:p>
        </p:txBody>
      </p:sp>
      <p:sp>
        <p:nvSpPr>
          <p:cNvPr id="53" name="文本框 52"/>
          <p:cNvSpPr txBox="1"/>
          <p:nvPr/>
        </p:nvSpPr>
        <p:spPr>
          <a:xfrm>
            <a:off x="609602" y="1130600"/>
            <a:ext cx="10938233" cy="5078313"/>
          </a:xfrm>
          <a:prstGeom prst="rect">
            <a:avLst/>
          </a:prstGeom>
          <a:noFill/>
        </p:spPr>
        <p:txBody>
          <a:bodyPr wrap="square" rtlCol="0">
            <a:spAutoFit/>
          </a:bodyPr>
          <a:lstStyle/>
          <a:p>
            <a:pPr marL="358775" lvl="1" indent="-358775">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状态编码方式：</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815975" lvl="2" indent="-358775">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二进制编码</a:t>
            </a:r>
            <a:r>
              <a:rPr lang="zh-CN" altLang="en-US" sz="2400" b="1" dirty="0">
                <a:solidFill>
                  <a:srgbClr val="0000CC"/>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是最常见的一种编码方法，直接将</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种状态编码成两位的二进制</a:t>
            </a:r>
            <a:r>
              <a:rPr lang="en-US" altLang="zh-CN" sz="2400" b="1" dirty="0">
                <a:latin typeface="微软雅黑" panose="020B0503020204020204" pitchFamily="34" charset="-122"/>
                <a:ea typeface="微软雅黑" panose="020B0503020204020204" pitchFamily="34" charset="-122"/>
              </a:rPr>
              <a:t>00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11</a:t>
            </a:r>
            <a:r>
              <a:rPr lang="zh-CN" altLang="en-US" sz="2400" b="1" dirty="0" smtClean="0">
                <a:latin typeface="微软雅黑" panose="020B0503020204020204" pitchFamily="34" charset="-122"/>
                <a:ea typeface="微软雅黑" panose="020B0503020204020204" pitchFamily="34" charset="-122"/>
              </a:rPr>
              <a:t>。这种</a:t>
            </a:r>
            <a:r>
              <a:rPr lang="zh-CN" altLang="en-US" sz="2400" b="1" dirty="0">
                <a:latin typeface="微软雅黑" panose="020B0503020204020204" pitchFamily="34" charset="-122"/>
                <a:ea typeface="微软雅黑" panose="020B0503020204020204" pitchFamily="34" charset="-122"/>
              </a:rPr>
              <a:t>编码</a:t>
            </a:r>
            <a:r>
              <a:rPr lang="zh-CN" altLang="en-US" sz="2400" b="1" dirty="0" smtClean="0">
                <a:latin typeface="微软雅黑" panose="020B0503020204020204" pitchFamily="34" charset="-122"/>
                <a:ea typeface="微软雅黑" panose="020B0503020204020204" pitchFamily="34" charset="-122"/>
              </a:rPr>
              <a:t>方式效率最高，使用</a:t>
            </a:r>
            <a:r>
              <a:rPr lang="zh-CN" altLang="en-US" sz="2400" b="1" dirty="0">
                <a:latin typeface="微软雅黑" panose="020B0503020204020204" pitchFamily="34" charset="-122"/>
                <a:ea typeface="微软雅黑" panose="020B0503020204020204" pitchFamily="34" charset="-122"/>
              </a:rPr>
              <a:t>的触发器</a:t>
            </a:r>
            <a:r>
              <a:rPr lang="zh-CN" altLang="en-US" sz="2400" b="1" dirty="0" smtClean="0">
                <a:latin typeface="微软雅黑" panose="020B0503020204020204" pitchFamily="34" charset="-122"/>
                <a:ea typeface="微软雅黑" panose="020B0503020204020204" pitchFamily="34" charset="-122"/>
              </a:rPr>
              <a:t>最少。</a:t>
            </a:r>
            <a:endParaRPr lang="en-US" altLang="zh-CN" sz="2400" b="1" dirty="0" smtClean="0">
              <a:latin typeface="微软雅黑" panose="020B0503020204020204" pitchFamily="34" charset="-122"/>
              <a:ea typeface="微软雅黑" panose="020B0503020204020204" pitchFamily="34" charset="-122"/>
            </a:endParaRPr>
          </a:p>
          <a:p>
            <a:pPr marL="815975" lvl="2" indent="-358775">
              <a:lnSpc>
                <a:spcPct val="150000"/>
              </a:lnSpc>
              <a:buClr>
                <a:srgbClr val="235EB8"/>
              </a:buClr>
              <a:buSzPct val="85000"/>
              <a:buFont typeface="Wingdings" panose="05000000000000000000" pitchFamily="2" charset="2"/>
              <a:buChar char="n"/>
            </a:pPr>
            <a:r>
              <a:rPr lang="zh-CN" altLang="en-US" sz="2400" b="1" dirty="0">
                <a:solidFill>
                  <a:srgbClr val="0000CC"/>
                </a:solidFill>
                <a:latin typeface="微软雅黑" panose="020B0503020204020204" pitchFamily="34" charset="-122"/>
                <a:ea typeface="微软雅黑" panose="020B0503020204020204" pitchFamily="34" charset="-122"/>
              </a:rPr>
              <a:t>格雷码编码：</a:t>
            </a:r>
            <a:r>
              <a:rPr lang="zh-CN" altLang="en-US" sz="2400" b="1" dirty="0">
                <a:latin typeface="微软雅黑" panose="020B0503020204020204" pitchFamily="34" charset="-122"/>
                <a:ea typeface="微软雅黑" panose="020B0503020204020204" pitchFamily="34" charset="-122"/>
              </a:rPr>
              <a:t>常常</a:t>
            </a:r>
            <a:r>
              <a:rPr lang="zh-CN" altLang="en-US" sz="2400" b="1" dirty="0" smtClean="0">
                <a:latin typeface="微软雅黑" panose="020B0503020204020204" pitchFamily="34" charset="-122"/>
                <a:ea typeface="微软雅黑" panose="020B0503020204020204" pitchFamily="34" charset="-122"/>
              </a:rPr>
              <a:t>应用于时序</a:t>
            </a:r>
            <a:r>
              <a:rPr lang="zh-CN" altLang="en-US" sz="2400" b="1" dirty="0">
                <a:latin typeface="微软雅黑" panose="020B0503020204020204" pitchFamily="34" charset="-122"/>
                <a:ea typeface="微软雅黑" panose="020B0503020204020204" pitchFamily="34" charset="-122"/>
              </a:rPr>
              <a:t>逻辑电路中，特点是相邻的两个状态的编码只有</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位不同。它不仅能使电路的触发器个数最少，也能让状态转换时，触发器的翻转次数减少，比较适合异步时序</a:t>
            </a:r>
            <a:r>
              <a:rPr lang="zh-CN" altLang="en-US" sz="2400" b="1" dirty="0" smtClean="0">
                <a:latin typeface="微软雅黑" panose="020B0503020204020204" pitchFamily="34" charset="-122"/>
                <a:ea typeface="微软雅黑" panose="020B0503020204020204" pitchFamily="34" charset="-122"/>
              </a:rPr>
              <a:t>逻辑电路。</a:t>
            </a:r>
            <a:endParaRPr lang="en-US" altLang="zh-CN" sz="2400" b="1" dirty="0" smtClean="0">
              <a:latin typeface="微软雅黑" panose="020B0503020204020204" pitchFamily="34" charset="-122"/>
              <a:ea typeface="微软雅黑" panose="020B0503020204020204" pitchFamily="34" charset="-122"/>
            </a:endParaRPr>
          </a:p>
          <a:p>
            <a:pPr marL="815975" lvl="2" indent="-358775">
              <a:lnSpc>
                <a:spcPct val="150000"/>
              </a:lnSpc>
              <a:buClr>
                <a:srgbClr val="235EB8"/>
              </a:buClr>
              <a:buSzPct val="85000"/>
              <a:buFont typeface="Wingdings" panose="05000000000000000000" pitchFamily="2" charset="2"/>
              <a:buChar char="n"/>
            </a:pPr>
            <a:r>
              <a:rPr lang="zh-CN" altLang="en-US" sz="2400" b="1" dirty="0">
                <a:solidFill>
                  <a:srgbClr val="0000CC"/>
                </a:solidFill>
                <a:latin typeface="微软雅黑" panose="020B0503020204020204" pitchFamily="34" charset="-122"/>
                <a:ea typeface="微软雅黑" panose="020B0503020204020204" pitchFamily="34" charset="-122"/>
              </a:rPr>
              <a:t>独热码：</a:t>
            </a:r>
            <a:r>
              <a:rPr lang="zh-CN" altLang="en-US" sz="2400" b="1" dirty="0">
                <a:latin typeface="微软雅黑" panose="020B0503020204020204" pitchFamily="34" charset="-122"/>
                <a:ea typeface="微软雅黑" panose="020B0503020204020204" pitchFamily="34" charset="-122"/>
              </a:rPr>
              <a:t>又称为</a:t>
            </a:r>
            <a:r>
              <a:rPr lang="en-US" altLang="zh-CN" sz="2400" b="1" dirty="0">
                <a:solidFill>
                  <a:srgbClr val="0000CC"/>
                </a:solidFill>
                <a:latin typeface="微软雅黑" panose="020B0503020204020204" pitchFamily="34" charset="-122"/>
                <a:ea typeface="微软雅黑" panose="020B0503020204020204" pitchFamily="34" charset="-122"/>
              </a:rPr>
              <a:t>n</a:t>
            </a:r>
            <a:r>
              <a:rPr lang="zh-CN" altLang="en-US" sz="2400" b="1" dirty="0">
                <a:solidFill>
                  <a:srgbClr val="0000CC"/>
                </a:solidFill>
                <a:latin typeface="微软雅黑" panose="020B0503020204020204" pitchFamily="34" charset="-122"/>
                <a:ea typeface="微软雅黑" panose="020B0503020204020204" pitchFamily="34" charset="-122"/>
              </a:rPr>
              <a:t>中取</a:t>
            </a:r>
            <a:r>
              <a:rPr lang="en-US" altLang="zh-CN" sz="2400" b="1" dirty="0">
                <a:solidFill>
                  <a:srgbClr val="0000CC"/>
                </a:solidFill>
                <a:latin typeface="微软雅黑" panose="020B0503020204020204" pitchFamily="34" charset="-122"/>
                <a:ea typeface="微软雅黑" panose="020B0503020204020204" pitchFamily="34" charset="-122"/>
              </a:rPr>
              <a:t>1</a:t>
            </a:r>
            <a:r>
              <a:rPr lang="zh-CN" altLang="en-US" sz="2400" b="1" dirty="0">
                <a:solidFill>
                  <a:srgbClr val="0000CC"/>
                </a:solidFill>
                <a:latin typeface="微软雅黑" panose="020B0503020204020204" pitchFamily="34" charset="-122"/>
                <a:ea typeface="微软雅黑" panose="020B0503020204020204" pitchFamily="34" charset="-122"/>
              </a:rPr>
              <a:t>码</a:t>
            </a:r>
            <a:r>
              <a:rPr lang="zh-CN" altLang="en-US" sz="2400" b="1" dirty="0">
                <a:latin typeface="微软雅黑" panose="020B0503020204020204" pitchFamily="34" charset="-122"/>
                <a:ea typeface="微软雅黑" panose="020B0503020204020204" pitchFamily="34" charset="-122"/>
              </a:rPr>
              <a:t>，即</a:t>
            </a:r>
            <a:r>
              <a:rPr lang="zh-CN" altLang="en-US" sz="2400" b="1" dirty="0">
                <a:solidFill>
                  <a:srgbClr val="0000CC"/>
                </a:solidFill>
                <a:latin typeface="微软雅黑" panose="020B0503020204020204" pitchFamily="34" charset="-122"/>
                <a:ea typeface="微软雅黑" panose="020B0503020204020204" pitchFamily="34" charset="-122"/>
              </a:rPr>
              <a:t>每种状态用单独的一位表示</a:t>
            </a:r>
            <a:r>
              <a:rPr lang="zh-CN" altLang="en-US" sz="2400" b="1" dirty="0">
                <a:latin typeface="微软雅黑" panose="020B0503020204020204" pitchFamily="34" charset="-122"/>
                <a:ea typeface="微软雅黑" panose="020B0503020204020204" pitchFamily="34" charset="-122"/>
              </a:rPr>
              <a:t>，因为任何时间系统只可能处在某一种状态，因此状态编码就只有一位为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，其他均为</a:t>
            </a:r>
            <a:r>
              <a:rPr lang="en-US" altLang="zh-CN" sz="2400" b="1" dirty="0">
                <a:latin typeface="微软雅黑" panose="020B0503020204020204" pitchFamily="34" charset="-122"/>
                <a:ea typeface="微软雅黑" panose="020B0503020204020204" pitchFamily="34" charset="-122"/>
              </a:rPr>
              <a:t>0</a:t>
            </a: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独热码通常用于</a:t>
            </a:r>
            <a:r>
              <a:rPr lang="zh-CN" altLang="en-US" sz="2400" b="1" dirty="0">
                <a:solidFill>
                  <a:srgbClr val="FF0000"/>
                </a:solidFill>
                <a:latin typeface="微软雅黑" panose="020B0503020204020204" pitchFamily="34" charset="-122"/>
                <a:ea typeface="微软雅黑" panose="020B0503020204020204" pitchFamily="34" charset="-122"/>
              </a:rPr>
              <a:t>有限状态机（</a:t>
            </a:r>
            <a:r>
              <a:rPr lang="en-US" altLang="zh-CN" sz="2400" b="1" dirty="0">
                <a:solidFill>
                  <a:srgbClr val="FF0000"/>
                </a:solidFill>
                <a:latin typeface="微软雅黑" panose="020B0503020204020204" pitchFamily="34" charset="-122"/>
                <a:ea typeface="微软雅黑" panose="020B0503020204020204" pitchFamily="34" charset="-122"/>
              </a:rPr>
              <a:t>FSM</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Finite-state machine</a:t>
            </a:r>
            <a:r>
              <a:rPr lang="zh-CN" altLang="en-US" sz="2400" b="1" dirty="0">
                <a:latin typeface="微软雅黑" panose="020B0503020204020204" pitchFamily="34" charset="-122"/>
                <a:ea typeface="微软雅黑" panose="020B0503020204020204" pitchFamily="34" charset="-122"/>
              </a:rPr>
              <a:t>）的状态编码。 </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613758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75</a:t>
            </a:fld>
            <a:endParaRPr lang="zh-CN" altLang="en-US"/>
          </a:p>
        </p:txBody>
      </p:sp>
      <p:sp>
        <p:nvSpPr>
          <p:cNvPr id="53" name="文本框 52"/>
          <p:cNvSpPr txBox="1"/>
          <p:nvPr/>
        </p:nvSpPr>
        <p:spPr>
          <a:xfrm>
            <a:off x="582988" y="1278641"/>
            <a:ext cx="11081997" cy="3416320"/>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使用独</a:t>
            </a:r>
            <a:r>
              <a:rPr lang="zh-CN" altLang="en-US" sz="2400" b="1" dirty="0">
                <a:latin typeface="微软雅黑" panose="020B0503020204020204" pitchFamily="34" charset="-122"/>
                <a:ea typeface="微软雅黑" panose="020B0503020204020204" pitchFamily="34" charset="-122"/>
              </a:rPr>
              <a:t>热码编码的特点是：电路中的触发器最多，但是组合逻辑复杂度最低，运行速度快，系统的工作时钟的频率可以提高。</a:t>
            </a:r>
          </a:p>
          <a:p>
            <a:pPr marL="342900"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复杂的系统中，可以将几种编码方式结合使用</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譬如</a:t>
            </a:r>
            <a:r>
              <a:rPr lang="zh-CN" altLang="en-US" sz="2400" b="1" dirty="0">
                <a:latin typeface="微软雅黑" panose="020B0503020204020204" pitchFamily="34" charset="-122"/>
                <a:ea typeface="微软雅黑" panose="020B0503020204020204" pitchFamily="34" charset="-122"/>
              </a:rPr>
              <a:t>一个复杂的设备控制系统，含</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个主设备，每个主设备又含</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个子设备，任何时候只有一个子设备工作；可以先使用</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中取</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码对主设备进行选择，然后用对二进制编码选择该主设备下的</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个子设备之一运行。</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098056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76</a:t>
            </a:fld>
            <a:endParaRPr lang="zh-CN" altLang="en-US"/>
          </a:p>
        </p:txBody>
      </p:sp>
      <p:sp>
        <p:nvSpPr>
          <p:cNvPr id="53" name="文本框 52"/>
          <p:cNvSpPr txBox="1"/>
          <p:nvPr/>
        </p:nvSpPr>
        <p:spPr>
          <a:xfrm>
            <a:off x="502028" y="1079444"/>
            <a:ext cx="11081997" cy="4524315"/>
          </a:xfrm>
          <a:prstGeom prst="rect">
            <a:avLst/>
          </a:prstGeom>
          <a:noFill/>
        </p:spPr>
        <p:txBody>
          <a:bodyPr wrap="square" rtlCol="0">
            <a:spAutoFit/>
          </a:bodyPr>
          <a:lstStyle/>
          <a:p>
            <a:pPr marL="0" lvl="1">
              <a:lnSpc>
                <a:spcPct val="150000"/>
              </a:lnSpc>
              <a:buClr>
                <a:srgbClr val="235EB8"/>
              </a:buClr>
              <a:buSzPct val="85000"/>
            </a:pPr>
            <a:r>
              <a:rPr lang="en-US" altLang="zh-CN"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设计</a:t>
            </a:r>
            <a:r>
              <a:rPr lang="zh-CN" altLang="en-US" sz="2400" b="1" dirty="0">
                <a:latin typeface="微软雅黑" panose="020B0503020204020204" pitchFamily="34" charset="-122"/>
                <a:ea typeface="微软雅黑" panose="020B0503020204020204" pitchFamily="34" charset="-122"/>
              </a:rPr>
              <a:t>一个血型配对指示器，输血前，必须检测供血者和受血者的血型，相配才允许输血。下面三种情况可以输血：</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）供血</a:t>
            </a:r>
            <a:r>
              <a:rPr lang="zh-CN" altLang="en-US" sz="2400" b="1" dirty="0">
                <a:latin typeface="微软雅黑" panose="020B0503020204020204" pitchFamily="34" charset="-122"/>
                <a:ea typeface="微软雅黑" panose="020B0503020204020204" pitchFamily="34" charset="-122"/>
              </a:rPr>
              <a:t>者和受血者血型相同；</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smtClean="0">
                <a:latin typeface="微软雅黑" panose="020B0503020204020204" pitchFamily="34" charset="-122"/>
                <a:ea typeface="微软雅黑" panose="020B0503020204020204" pitchFamily="34" charset="-122"/>
              </a:rPr>
              <a:t>）供血</a:t>
            </a:r>
            <a:r>
              <a:rPr lang="zh-CN" altLang="en-US" sz="2400" b="1" dirty="0">
                <a:latin typeface="微软雅黑" panose="020B0503020204020204" pitchFamily="34" charset="-122"/>
                <a:ea typeface="微软雅黑" panose="020B0503020204020204" pitchFamily="34" charset="-122"/>
              </a:rPr>
              <a:t>者的血型是</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型；</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smtClean="0">
                <a:latin typeface="微软雅黑" panose="020B0503020204020204" pitchFamily="34" charset="-122"/>
                <a:ea typeface="微软雅黑" panose="020B0503020204020204" pitchFamily="34" charset="-122"/>
              </a:rPr>
              <a:t>）受</a:t>
            </a:r>
            <a:r>
              <a:rPr lang="zh-CN" altLang="en-US" sz="2400" b="1" dirty="0">
                <a:latin typeface="微软雅黑" panose="020B0503020204020204" pitchFamily="34" charset="-122"/>
                <a:ea typeface="微软雅黑" panose="020B0503020204020204" pitchFamily="34" charset="-122"/>
              </a:rPr>
              <a:t>血者的血型是</a:t>
            </a:r>
            <a:r>
              <a:rPr lang="en-US" altLang="zh-CN" sz="2400" b="1" dirty="0">
                <a:latin typeface="微软雅黑" panose="020B0503020204020204" pitchFamily="34" charset="-122"/>
                <a:ea typeface="微软雅黑" panose="020B0503020204020204" pitchFamily="34" charset="-122"/>
              </a:rPr>
              <a:t>AB</a:t>
            </a:r>
            <a:r>
              <a:rPr lang="zh-CN" altLang="en-US" sz="2400" b="1" dirty="0">
                <a:latin typeface="微软雅黑" panose="020B0503020204020204" pitchFamily="34" charset="-122"/>
                <a:ea typeface="微软雅黑" panose="020B0503020204020204" pitchFamily="34" charset="-122"/>
              </a:rPr>
              <a:t>型；</a:t>
            </a:r>
          </a:p>
          <a:p>
            <a:pPr lvl="1">
              <a:lnSpc>
                <a:spcPct val="150000"/>
              </a:lnSpc>
              <a:buClr>
                <a:srgbClr val="235EB8"/>
              </a:buClr>
              <a:buSzPct val="85000"/>
            </a:pPr>
            <a:r>
              <a:rPr lang="zh-CN" altLang="en-US" sz="2400" b="1" dirty="0">
                <a:latin typeface="微软雅黑" panose="020B0503020204020204" pitchFamily="34" charset="-122"/>
                <a:ea typeface="微软雅黑" panose="020B0503020204020204" pitchFamily="34" charset="-122"/>
              </a:rPr>
              <a:t>如果允许输血，则绿色指示灯亮，否则红色指示灯亮。请分析问题，并进行逻辑抽象与编码。</a:t>
            </a:r>
          </a:p>
          <a:p>
            <a:pPr lvl="1">
              <a:lnSpc>
                <a:spcPct val="150000"/>
              </a:lnSpc>
              <a:buClr>
                <a:srgbClr val="235EB8"/>
              </a:buClr>
              <a:buSzPct val="85000"/>
            </a:pP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004720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77</a:t>
            </a:fld>
            <a:endParaRPr lang="zh-CN" altLang="en-US"/>
          </a:p>
        </p:txBody>
      </p:sp>
      <p:sp>
        <p:nvSpPr>
          <p:cNvPr id="53" name="文本框 52"/>
          <p:cNvSpPr txBox="1"/>
          <p:nvPr/>
        </p:nvSpPr>
        <p:spPr>
          <a:xfrm>
            <a:off x="584462" y="1065581"/>
            <a:ext cx="10851646" cy="5206938"/>
          </a:xfrm>
          <a:prstGeom prst="rect">
            <a:avLst/>
          </a:prstGeom>
          <a:noFill/>
        </p:spPr>
        <p:txBody>
          <a:bodyPr wrap="square" rtlCol="0">
            <a:spAutoFit/>
          </a:bodyPr>
          <a:lstStyle/>
          <a:p>
            <a:pPr>
              <a:lnSpc>
                <a:spcPct val="140000"/>
              </a:lnSpc>
              <a:buClr>
                <a:srgbClr val="235EB8"/>
              </a:buClr>
              <a:buSzPct val="85000"/>
            </a:pP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例</a:t>
            </a:r>
            <a:r>
              <a:rPr lang="en-US" altLang="zh-CN" sz="2400" b="1" dirty="0">
                <a:latin typeface="微软雅黑" panose="020B0503020204020204" pitchFamily="34" charset="-122"/>
                <a:ea typeface="微软雅黑" panose="020B0503020204020204" pitchFamily="34" charset="-122"/>
              </a:rPr>
              <a:t>1.11</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解：</a:t>
            </a:r>
            <a:endParaRPr lang="en-US" altLang="zh-CN" sz="2400" b="1" dirty="0">
              <a:latin typeface="微软雅黑" panose="020B0503020204020204" pitchFamily="34" charset="-122"/>
              <a:ea typeface="微软雅黑" panose="020B0503020204020204" pitchFamily="34" charset="-122"/>
            </a:endParaRPr>
          </a:p>
          <a:p>
            <a:pPr marL="342900" indent="-342900">
              <a:lnSpc>
                <a:spcPct val="14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输入变量：供血</a:t>
            </a:r>
            <a:r>
              <a:rPr lang="zh-CN" altLang="en-US" sz="2400" b="1" dirty="0">
                <a:latin typeface="微软雅黑" panose="020B0503020204020204" pitchFamily="34" charset="-122"/>
                <a:ea typeface="微软雅黑" panose="020B0503020204020204" pitchFamily="34" charset="-122"/>
              </a:rPr>
              <a:t>者和受血者的血型；血型有</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种，血型的编码需要</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位。</a:t>
            </a:r>
            <a:endParaRPr lang="en-US" altLang="zh-CN" sz="2400" b="1" dirty="0">
              <a:latin typeface="微软雅黑" panose="020B0503020204020204" pitchFamily="34" charset="-122"/>
              <a:ea typeface="微软雅黑" panose="020B0503020204020204" pitchFamily="34" charset="-122"/>
            </a:endParaRPr>
          </a:p>
          <a:p>
            <a:pPr marL="342900" indent="-342900">
              <a:lnSpc>
                <a:spcPct val="140000"/>
              </a:lnSpc>
              <a:buClr>
                <a:srgbClr val="235EB8"/>
              </a:buClr>
              <a:buSzPct val="85000"/>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输出变量：为</a:t>
            </a:r>
            <a:r>
              <a:rPr lang="zh-CN" altLang="en-US" sz="2400" b="1" dirty="0">
                <a:latin typeface="微软雅黑" panose="020B0503020204020204" pitchFamily="34" charset="-122"/>
                <a:ea typeface="微软雅黑" panose="020B0503020204020204" pitchFamily="34" charset="-122"/>
              </a:rPr>
              <a:t>红色和绿色指示灯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4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输入变量</a:t>
            </a:r>
            <a:r>
              <a:rPr lang="zh-CN" altLang="en-US" sz="2400" b="1" dirty="0">
                <a:solidFill>
                  <a:srgbClr val="0000CC"/>
                </a:solidFill>
                <a:latin typeface="微软雅黑" panose="020B0503020204020204" pitchFamily="34" charset="-122"/>
                <a:ea typeface="微软雅黑" panose="020B0503020204020204" pitchFamily="34" charset="-122"/>
              </a:rPr>
              <a:t>为</a:t>
            </a:r>
            <a:r>
              <a:rPr lang="en-US" altLang="zh-CN" sz="2400" b="1" dirty="0">
                <a:solidFill>
                  <a:srgbClr val="0000CC"/>
                </a:solidFill>
                <a:latin typeface="微软雅黑" panose="020B0503020204020204" pitchFamily="34" charset="-122"/>
                <a:ea typeface="微软雅黑" panose="020B0503020204020204" pitchFamily="34" charset="-122"/>
              </a:rPr>
              <a:t>4</a:t>
            </a:r>
            <a:r>
              <a:rPr lang="zh-CN" altLang="en-US" sz="2400" b="1" dirty="0">
                <a:solidFill>
                  <a:srgbClr val="0000CC"/>
                </a:solidFill>
                <a:latin typeface="微软雅黑" panose="020B0503020204020204" pitchFamily="34" charset="-122"/>
                <a:ea typeface="微软雅黑" panose="020B0503020204020204" pitchFamily="34" charset="-122"/>
              </a:rPr>
              <a:t>个：</a:t>
            </a:r>
          </a:p>
          <a:p>
            <a:pPr marL="800100" lvl="1" indent="-342900">
              <a:lnSpc>
                <a:spcPct val="14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	XY</a:t>
            </a:r>
            <a:r>
              <a:rPr lang="zh-CN" altLang="en-US" sz="2400" b="1" dirty="0">
                <a:latin typeface="微软雅黑" panose="020B0503020204020204" pitchFamily="34" charset="-122"/>
                <a:ea typeface="微软雅黑" panose="020B0503020204020204" pitchFamily="34" charset="-122"/>
              </a:rPr>
              <a:t>：供血者的血型</a:t>
            </a:r>
            <a:r>
              <a:rPr lang="zh-CN" altLang="en-US" sz="2400" b="1" dirty="0" smtClean="0">
                <a:latin typeface="微软雅黑" panose="020B0503020204020204" pitchFamily="34" charset="-122"/>
                <a:ea typeface="微软雅黑" panose="020B0503020204020204" pitchFamily="34" charset="-122"/>
              </a:rPr>
              <a:t>编码；</a:t>
            </a:r>
            <a:endParaRPr lang="zh-CN" altLang="en-US" sz="2400" b="1" dirty="0">
              <a:latin typeface="微软雅黑" panose="020B0503020204020204" pitchFamily="34" charset="-122"/>
              <a:ea typeface="微软雅黑" panose="020B0503020204020204" pitchFamily="34" charset="-122"/>
            </a:endParaRPr>
          </a:p>
          <a:p>
            <a:pPr marL="800100" lvl="1" indent="-342900">
              <a:lnSpc>
                <a:spcPct val="14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PQ</a:t>
            </a:r>
            <a:r>
              <a:rPr lang="zh-CN" altLang="en-US" sz="2400" b="1" dirty="0">
                <a:latin typeface="微软雅黑" panose="020B0503020204020204" pitchFamily="34" charset="-122"/>
                <a:ea typeface="微软雅黑" panose="020B0503020204020204" pitchFamily="34" charset="-122"/>
              </a:rPr>
              <a:t>：受血者的血型</a:t>
            </a:r>
            <a:r>
              <a:rPr lang="zh-CN" altLang="en-US" sz="2400" b="1" dirty="0" smtClean="0">
                <a:latin typeface="微软雅黑" panose="020B0503020204020204" pitchFamily="34" charset="-122"/>
                <a:ea typeface="微软雅黑" panose="020B0503020204020204" pitchFamily="34" charset="-122"/>
              </a:rPr>
              <a:t>编码；</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40000"/>
              </a:lnSpc>
              <a:buClr>
                <a:srgbClr val="235EB8"/>
              </a:buClr>
              <a:buSzPct val="85000"/>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00</a:t>
            </a:r>
            <a:r>
              <a:rPr lang="zh-CN" altLang="en-US" sz="2400" b="1" dirty="0">
                <a:latin typeface="微软雅黑" panose="020B0503020204020204" pitchFamily="34" charset="-122"/>
                <a:ea typeface="微软雅黑" panose="020B0503020204020204" pitchFamily="34" charset="-122"/>
              </a:rPr>
              <a:t>代表</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型血，</a:t>
            </a: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代表</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型血，</a:t>
            </a: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代表</a:t>
            </a:r>
            <a:r>
              <a:rPr lang="en-US" altLang="zh-CN" sz="2400" b="1" dirty="0">
                <a:latin typeface="微软雅黑" panose="020B0503020204020204" pitchFamily="34" charset="-122"/>
                <a:ea typeface="微软雅黑" panose="020B0503020204020204" pitchFamily="34" charset="-122"/>
              </a:rPr>
              <a:t>AB</a:t>
            </a:r>
            <a:r>
              <a:rPr lang="zh-CN" altLang="en-US" sz="2400" b="1" dirty="0">
                <a:latin typeface="微软雅黑" panose="020B0503020204020204" pitchFamily="34" charset="-122"/>
                <a:ea typeface="微软雅黑" panose="020B0503020204020204" pitchFamily="34" charset="-122"/>
              </a:rPr>
              <a:t>型血，</a:t>
            </a: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代表</a:t>
            </a:r>
            <a:r>
              <a:rPr lang="en-US" altLang="zh-CN" sz="2400" b="1" dirty="0">
                <a:latin typeface="微软雅黑" panose="020B0503020204020204" pitchFamily="34" charset="-122"/>
                <a:ea typeface="微软雅黑" panose="020B0503020204020204" pitchFamily="34" charset="-122"/>
              </a:rPr>
              <a:t>O</a:t>
            </a:r>
            <a:r>
              <a:rPr lang="zh-CN" altLang="en-US" sz="2400" b="1" dirty="0">
                <a:latin typeface="微软雅黑" panose="020B0503020204020204" pitchFamily="34" charset="-122"/>
                <a:ea typeface="微软雅黑" panose="020B0503020204020204" pitchFamily="34" charset="-122"/>
              </a:rPr>
              <a:t>型血</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40000"/>
              </a:lnSpc>
              <a:buClr>
                <a:srgbClr val="235EB8"/>
              </a:buClr>
              <a:buSzPct val="85000"/>
              <a:buFont typeface="Wingdings" panose="05000000000000000000" pitchFamily="2" charset="2"/>
              <a:buChar char="n"/>
            </a:pPr>
            <a:r>
              <a:rPr lang="zh-CN" altLang="en-US" sz="2400" b="1" dirty="0">
                <a:solidFill>
                  <a:srgbClr val="0000CC"/>
                </a:solidFill>
                <a:latin typeface="微软雅黑" panose="020B0503020204020204" pitchFamily="34" charset="-122"/>
                <a:ea typeface="微软雅黑" panose="020B0503020204020204" pitchFamily="34" charset="-122"/>
              </a:rPr>
              <a:t>输出变量为</a:t>
            </a:r>
            <a:r>
              <a:rPr lang="en-US" altLang="zh-CN" sz="2400" b="1" dirty="0">
                <a:solidFill>
                  <a:srgbClr val="0000CC"/>
                </a:solidFill>
                <a:latin typeface="微软雅黑" panose="020B0503020204020204" pitchFamily="34" charset="-122"/>
                <a:ea typeface="微软雅黑" panose="020B0503020204020204" pitchFamily="34" charset="-122"/>
              </a:rPr>
              <a:t>2</a:t>
            </a:r>
            <a:r>
              <a:rPr lang="zh-CN" altLang="en-US" sz="2400" b="1" dirty="0">
                <a:solidFill>
                  <a:srgbClr val="0000CC"/>
                </a:solidFill>
                <a:latin typeface="微软雅黑" panose="020B0503020204020204" pitchFamily="34" charset="-122"/>
                <a:ea typeface="微软雅黑" panose="020B0503020204020204" pitchFamily="34" charset="-122"/>
              </a:rPr>
              <a:t>个：</a:t>
            </a:r>
          </a:p>
          <a:p>
            <a:pPr marL="800100" lvl="1" indent="-342900">
              <a:lnSpc>
                <a:spcPct val="140000"/>
              </a:lnSpc>
              <a:buClr>
                <a:srgbClr val="235EB8"/>
              </a:buClr>
              <a:buSzPct val="85000"/>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：红色指示灯，</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，表示血型不匹配；</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，血型可匹配</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800100" lvl="1" indent="-342900">
              <a:lnSpc>
                <a:spcPct val="140000"/>
              </a:lnSpc>
              <a:buClr>
                <a:srgbClr val="235EB8"/>
              </a:buClr>
              <a:buSzPct val="85000"/>
              <a:buFont typeface="Wingdings" panose="05000000000000000000" pitchFamily="2" charset="2"/>
              <a:buChar char="n"/>
            </a:pPr>
            <a:r>
              <a:rPr lang="en-US" altLang="zh-CN" sz="2400" b="1" dirty="0" smtClean="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：绿色指示灯，</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，表示血型匹配；</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，血型不匹配</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8" name="平行四边形 7"/>
          <p:cNvSpPr/>
          <p:nvPr/>
        </p:nvSpPr>
        <p:spPr>
          <a:xfrm>
            <a:off x="304512" y="129448"/>
            <a:ext cx="171254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1.6.3</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标题 2"/>
          <p:cNvSpPr>
            <a:spLocks noGrp="1"/>
          </p:cNvSpPr>
          <p:nvPr>
            <p:ph type="title"/>
          </p:nvPr>
        </p:nvSpPr>
        <p:spPr>
          <a:xfrm>
            <a:off x="2093556" y="97943"/>
            <a:ext cx="4643420" cy="732155"/>
          </a:xfrm>
        </p:spPr>
        <p:txBody>
          <a:bodyPr>
            <a:normAutofit/>
          </a:bodyPr>
          <a:lstStyle/>
          <a:p>
            <a:r>
              <a:rPr lang="zh-CN" altLang="en-US" dirty="0" smtClean="0">
                <a:effectLst>
                  <a:outerShdw blurRad="38100" dist="38100" dir="2700000" algn="tl">
                    <a:srgbClr val="000000">
                      <a:alpha val="43137"/>
                    </a:srgbClr>
                  </a:outerShdw>
                </a:effectLst>
              </a:rPr>
              <a:t>逻辑抽象与状态编码</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430695" y="6272519"/>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352351718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78</a:t>
            </a:fld>
            <a:endParaRPr lang="zh-CN" altLang="en-US"/>
          </a:p>
        </p:txBody>
      </p:sp>
      <p:sp>
        <p:nvSpPr>
          <p:cNvPr id="53" name="文本框 52"/>
          <p:cNvSpPr txBox="1"/>
          <p:nvPr/>
        </p:nvSpPr>
        <p:spPr>
          <a:xfrm>
            <a:off x="609604" y="1079858"/>
            <a:ext cx="11081997" cy="5078313"/>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关系：</a:t>
            </a:r>
            <a:r>
              <a:rPr lang="zh-CN" altLang="en-US" sz="2400" b="1" dirty="0" smtClean="0">
                <a:solidFill>
                  <a:srgbClr val="0000CC"/>
                </a:solidFill>
                <a:latin typeface="微软雅黑" panose="020B0503020204020204" pitchFamily="34" charset="-122"/>
                <a:ea typeface="微软雅黑" panose="020B0503020204020204" pitchFamily="34" charset="-122"/>
              </a:rPr>
              <a:t>计算机</a:t>
            </a:r>
            <a:r>
              <a:rPr lang="zh-CN" altLang="en-US" sz="2400" b="1" dirty="0">
                <a:latin typeface="微软雅黑" panose="020B0503020204020204" pitchFamily="34" charset="-122"/>
                <a:ea typeface="微软雅黑" panose="020B0503020204020204" pitchFamily="34" charset="-122"/>
              </a:rPr>
              <a:t>是</a:t>
            </a:r>
            <a:r>
              <a:rPr lang="zh-CN" altLang="en-US" sz="2400" b="1" dirty="0">
                <a:solidFill>
                  <a:srgbClr val="0000CC"/>
                </a:solidFill>
                <a:latin typeface="微软雅黑" panose="020B0503020204020204" pitchFamily="34" charset="-122"/>
                <a:ea typeface="微软雅黑" panose="020B0503020204020204" pitchFamily="34" charset="-122"/>
              </a:rPr>
              <a:t>数字电路</a:t>
            </a:r>
            <a:r>
              <a:rPr lang="zh-CN" altLang="en-US" sz="2400" b="1" dirty="0">
                <a:latin typeface="微软雅黑" panose="020B0503020204020204" pitchFamily="34" charset="-122"/>
                <a:ea typeface="微软雅黑" panose="020B0503020204020204" pitchFamily="34" charset="-122"/>
              </a:rPr>
              <a:t>技术发展的产物，也是数字电路系统的最典型应用。数字电路是计算机的硬件实现，数字电路技术的飞速发展推动着计算机技术的飞速发展</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概念：</a:t>
            </a:r>
            <a:endParaRPr lang="zh-CN" altLang="en-US" sz="2400" b="1" dirty="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数字电路：</a:t>
            </a:r>
            <a:r>
              <a:rPr lang="zh-CN" altLang="en-US" sz="2400" b="1" dirty="0" smtClean="0">
                <a:latin typeface="微软雅黑" panose="020B0503020204020204" pitchFamily="34" charset="-122"/>
                <a:ea typeface="微软雅黑" panose="020B0503020204020204" pitchFamily="34" charset="-122"/>
              </a:rPr>
              <a:t>就是</a:t>
            </a:r>
            <a:r>
              <a:rPr lang="zh-CN" altLang="en-US" sz="2400" b="1" dirty="0">
                <a:latin typeface="微软雅黑" panose="020B0503020204020204" pitchFamily="34" charset="-122"/>
                <a:ea typeface="微软雅黑" panose="020B0503020204020204" pitchFamily="34" charset="-122"/>
              </a:rPr>
              <a:t>用数字信号完成对数字量进行算术运算和逻辑运算的电路，又称为数字系统或者数字逻辑电路。</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模拟电路：</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处理模拟信号的电子电路。</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数字信号：</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离散变化的，使用电压的高低、或脉冲形式来表示数字量；</a:t>
            </a:r>
          </a:p>
          <a:p>
            <a:pPr marL="800100" lvl="1" indent="-342900">
              <a:lnSpc>
                <a:spcPct val="150000"/>
              </a:lnSpc>
              <a:buClr>
                <a:srgbClr val="235EB8"/>
              </a:buClr>
              <a:buSzPct val="85000"/>
              <a:buFont typeface="Wingdings" panose="05000000000000000000" pitchFamily="2" charset="2"/>
              <a:buChar char="n"/>
            </a:pPr>
            <a:r>
              <a:rPr lang="zh-CN" altLang="en-US" sz="2400" b="1" dirty="0" smtClean="0">
                <a:solidFill>
                  <a:srgbClr val="0000CC"/>
                </a:solidFill>
                <a:latin typeface="微软雅黑" panose="020B0503020204020204" pitchFamily="34" charset="-122"/>
                <a:ea typeface="微软雅黑" panose="020B0503020204020204" pitchFamily="34" charset="-122"/>
              </a:rPr>
              <a:t>模拟信号：</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连续变化的，直接使用电压或电流的大小表示模拟量</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本章小结</a:t>
            </a:r>
          </a:p>
        </p:txBody>
      </p:sp>
    </p:spTree>
    <p:extLst>
      <p:ext uri="{BB962C8B-B14F-4D97-AF65-F5344CB8AC3E}">
        <p14:creationId xmlns:p14="http://schemas.microsoft.com/office/powerpoint/2010/main" val="246436517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79</a:t>
            </a:fld>
            <a:endParaRPr lang="zh-CN" altLang="en-US"/>
          </a:p>
        </p:txBody>
      </p:sp>
      <p:sp>
        <p:nvSpPr>
          <p:cNvPr id="53" name="文本框 52"/>
          <p:cNvSpPr txBox="1"/>
          <p:nvPr/>
        </p:nvSpPr>
        <p:spPr>
          <a:xfrm>
            <a:off x="609604" y="1079858"/>
            <a:ext cx="11081997" cy="5632311"/>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优点：</a:t>
            </a:r>
            <a:r>
              <a:rPr lang="zh-CN" altLang="en-US" sz="2400" b="1" dirty="0" smtClean="0">
                <a:solidFill>
                  <a:srgbClr val="0000CC"/>
                </a:solidFill>
                <a:latin typeface="微软雅黑" panose="020B0503020204020204" pitchFamily="34" charset="-122"/>
                <a:ea typeface="微软雅黑" panose="020B0503020204020204" pitchFamily="34" charset="-122"/>
              </a:rPr>
              <a:t>数字信号</a:t>
            </a:r>
            <a:r>
              <a:rPr lang="zh-CN" altLang="en-US" sz="2400" b="1" dirty="0">
                <a:latin typeface="微软雅黑" panose="020B0503020204020204" pitchFamily="34" charset="-122"/>
                <a:ea typeface="微软雅黑" panose="020B0503020204020204" pitchFamily="34" charset="-122"/>
              </a:rPr>
              <a:t>有着抗干扰能力强、精确、便于储存与加密、易于检错纠错等</a:t>
            </a:r>
            <a:r>
              <a:rPr lang="zh-CN" altLang="en-US" sz="2400" b="1" dirty="0">
                <a:solidFill>
                  <a:srgbClr val="0000CC"/>
                </a:solidFill>
                <a:latin typeface="微软雅黑" panose="020B0503020204020204" pitchFamily="34" charset="-122"/>
                <a:ea typeface="微软雅黑" panose="020B0503020204020204" pitchFamily="34" charset="-122"/>
              </a:rPr>
              <a:t>优点</a:t>
            </a:r>
            <a:r>
              <a:rPr lang="zh-CN" altLang="en-US" sz="2400" b="1" dirty="0">
                <a:latin typeface="微软雅黑" panose="020B0503020204020204" pitchFamily="34" charset="-122"/>
                <a:ea typeface="微软雅黑" panose="020B0503020204020204" pitchFamily="34" charset="-122"/>
              </a:rPr>
              <a:t>，而</a:t>
            </a:r>
            <a:r>
              <a:rPr lang="zh-CN" altLang="en-US" sz="2400" b="1" dirty="0">
                <a:solidFill>
                  <a:srgbClr val="0000CC"/>
                </a:solidFill>
                <a:latin typeface="微软雅黑" panose="020B0503020204020204" pitchFamily="34" charset="-122"/>
                <a:ea typeface="微软雅黑" panose="020B0503020204020204" pitchFamily="34" charset="-122"/>
              </a:rPr>
              <a:t>数字电路</a:t>
            </a:r>
            <a:r>
              <a:rPr lang="zh-CN" altLang="en-US" sz="2400" b="1" dirty="0">
                <a:latin typeface="微软雅黑" panose="020B0503020204020204" pitchFamily="34" charset="-122"/>
                <a:ea typeface="微软雅黑" panose="020B0503020204020204" pitchFamily="34" charset="-122"/>
              </a:rPr>
              <a:t>也有着模拟电路不可比拟的稳定、高速、可编程、开发周期短等诸多</a:t>
            </a:r>
            <a:r>
              <a:rPr lang="zh-CN" altLang="en-US" sz="2400" b="1" dirty="0">
                <a:solidFill>
                  <a:srgbClr val="0000CC"/>
                </a:solidFill>
                <a:latin typeface="微软雅黑" panose="020B0503020204020204" pitchFamily="34" charset="-122"/>
                <a:ea typeface="微软雅黑" panose="020B0503020204020204" pitchFamily="34" charset="-122"/>
              </a:rPr>
              <a:t>优势</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发展：</a:t>
            </a:r>
            <a:r>
              <a:rPr lang="zh-CN" altLang="en-US" sz="2400" b="1" dirty="0" smtClean="0">
                <a:solidFill>
                  <a:srgbClr val="0000CC"/>
                </a:solidFill>
                <a:latin typeface="微软雅黑" panose="020B0503020204020204" pitchFamily="34" charset="-122"/>
                <a:ea typeface="微软雅黑" panose="020B0503020204020204" pitchFamily="34" charset="-122"/>
              </a:rPr>
              <a:t>电子器件</a:t>
            </a:r>
            <a:r>
              <a:rPr lang="zh-CN" altLang="en-US" sz="2400" b="1" dirty="0">
                <a:latin typeface="微软雅黑" panose="020B0503020204020204" pitchFamily="34" charset="-122"/>
                <a:ea typeface="微软雅黑" panose="020B0503020204020204" pitchFamily="34" charset="-122"/>
              </a:rPr>
              <a:t>从电子管、晶体管</a:t>
            </a:r>
            <a:r>
              <a:rPr lang="zh-CN" altLang="en-US" sz="2400" b="1" dirty="0">
                <a:solidFill>
                  <a:srgbClr val="0000CC"/>
                </a:solidFill>
                <a:latin typeface="微软雅黑" panose="020B0503020204020204" pitchFamily="34" charset="-122"/>
                <a:ea typeface="微软雅黑" panose="020B0503020204020204" pitchFamily="34" charset="-122"/>
              </a:rPr>
              <a:t>发展</a:t>
            </a:r>
            <a:r>
              <a:rPr lang="zh-CN" altLang="en-US" sz="2400" b="1" dirty="0">
                <a:latin typeface="微软雅黑" panose="020B0503020204020204" pitchFamily="34" charset="-122"/>
                <a:ea typeface="微软雅黑" panose="020B0503020204020204" pitchFamily="34" charset="-122"/>
              </a:rPr>
              <a:t>到集成电路，</a:t>
            </a:r>
            <a:r>
              <a:rPr lang="zh-CN" altLang="en-US" sz="2400" b="1" dirty="0">
                <a:solidFill>
                  <a:srgbClr val="0000CC"/>
                </a:solidFill>
                <a:latin typeface="微软雅黑" panose="020B0503020204020204" pitchFamily="34" charset="-122"/>
                <a:ea typeface="微软雅黑" panose="020B0503020204020204" pitchFamily="34" charset="-122"/>
              </a:rPr>
              <a:t>数字电路</a:t>
            </a:r>
            <a:r>
              <a:rPr lang="zh-CN" altLang="en-US" sz="2400" b="1" dirty="0">
                <a:latin typeface="微软雅黑" panose="020B0503020204020204" pitchFamily="34" charset="-122"/>
                <a:ea typeface="微软雅黑" panose="020B0503020204020204" pitchFamily="34" charset="-122"/>
              </a:rPr>
              <a:t>也从分立元件电路</a:t>
            </a:r>
            <a:r>
              <a:rPr lang="zh-CN" altLang="en-US" sz="2400" b="1" dirty="0">
                <a:solidFill>
                  <a:srgbClr val="0000CC"/>
                </a:solidFill>
                <a:latin typeface="微软雅黑" panose="020B0503020204020204" pitchFamily="34" charset="-122"/>
                <a:ea typeface="微软雅黑" panose="020B0503020204020204" pitchFamily="34" charset="-122"/>
              </a:rPr>
              <a:t>发展</a:t>
            </a:r>
            <a:r>
              <a:rPr lang="zh-CN" altLang="en-US" sz="2400" b="1" dirty="0">
                <a:latin typeface="微软雅黑" panose="020B0503020204020204" pitchFamily="34" charset="-122"/>
                <a:ea typeface="微软雅黑" panose="020B0503020204020204" pitchFamily="34" charset="-122"/>
              </a:rPr>
              <a:t>到集成电路，目前，大规模集成电路已成为数字电路的主流。集成电路的集成度也从小规模、中规模发展到大规模、超大规模，直至如今的特大规模和巨大规模，集成度越来越高，功耗越来越低</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分类：</a:t>
            </a:r>
            <a:r>
              <a:rPr lang="zh-CN" altLang="en-US" sz="2400" b="1" dirty="0" smtClean="0">
                <a:latin typeface="微软雅黑" panose="020B0503020204020204" pitchFamily="34" charset="-122"/>
                <a:ea typeface="微软雅黑" panose="020B0503020204020204" pitchFamily="34" charset="-122"/>
              </a:rPr>
              <a:t>按照</a:t>
            </a:r>
            <a:r>
              <a:rPr lang="zh-CN" altLang="en-US" sz="2400" b="1" dirty="0">
                <a:latin typeface="微软雅黑" panose="020B0503020204020204" pitchFamily="34" charset="-122"/>
                <a:ea typeface="微软雅黑" panose="020B0503020204020204" pitchFamily="34" charset="-122"/>
              </a:rPr>
              <a:t>电路结构，数字电路可以分为分立元件电路和集成电路；按照半导体的导电类型，可以分为双极型数字电路和单极型数字电路；按照电路的功能特点，则可以分为组合逻辑电路和时序逻辑电路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本章</a:t>
            </a:r>
            <a:r>
              <a:rPr lang="zh-CN" altLang="en-US" dirty="0" smtClean="0">
                <a:effectLst>
                  <a:outerShdw blurRad="38100" dist="38100" dir="2700000" algn="tl">
                    <a:srgbClr val="000000">
                      <a:alpha val="43137"/>
                    </a:srgbClr>
                  </a:outerShdw>
                </a:effectLst>
              </a:rPr>
              <a:t>小结</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661029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8</a:t>
            </a:fld>
            <a:endParaRPr lang="zh-CN" altLang="en-US"/>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4179651827"/>
              </p:ext>
            </p:extLst>
          </p:nvPr>
        </p:nvGraphicFramePr>
        <p:xfrm>
          <a:off x="304512" y="1168400"/>
          <a:ext cx="4990291" cy="4886960"/>
        </p:xfrm>
        <a:graphic>
          <a:graphicData uri="http://schemas.openxmlformats.org/presentationml/2006/ole">
            <mc:AlternateContent xmlns:mc="http://schemas.openxmlformats.org/markup-compatibility/2006">
              <mc:Choice xmlns:v="urn:schemas-microsoft-com:vml" Requires="v">
                <p:oleObj spid="_x0000_s20503" name="Visio" r:id="rId4" imgW="3365586" imgH="3311010" progId="Visio.Drawing.11">
                  <p:embed/>
                </p:oleObj>
              </mc:Choice>
              <mc:Fallback>
                <p:oleObj name="Visio" r:id="rId4" imgW="3365586" imgH="331101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512" y="1168400"/>
                        <a:ext cx="4990291" cy="4886960"/>
                      </a:xfrm>
                      <a:prstGeom prst="rect">
                        <a:avLst/>
                      </a:prstGeom>
                      <a:noFill/>
                    </p:spPr>
                  </p:pic>
                </p:oleObj>
              </mc:Fallback>
            </mc:AlternateContent>
          </a:graphicData>
        </a:graphic>
      </p:graphicFrame>
      <p:pic>
        <p:nvPicPr>
          <p:cNvPr id="10" name="图片 9">
            <a:hlinkClick r:id="rId6" action="ppaction://hlinksldjump"/>
          </p:cNvPr>
          <p:cNvPicPr>
            <a:picLocks noChangeAspect="1"/>
          </p:cNvPicPr>
          <p:nvPr/>
        </p:nvPicPr>
        <p:blipFill>
          <a:blip r:embed="rId7" cstate="print">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5841776" y="6405414"/>
            <a:ext cx="452586" cy="452586"/>
          </a:xfrm>
          <a:prstGeom prst="rect">
            <a:avLst/>
          </a:prstGeom>
          <a:solidFill>
            <a:srgbClr val="3859CD"/>
          </a:solidFill>
          <a:effectLst>
            <a:glow rad="63500">
              <a:schemeClr val="accent1">
                <a:satMod val="175000"/>
                <a:alpha val="40000"/>
              </a:schemeClr>
            </a:glow>
            <a:softEdge rad="31750"/>
          </a:effectLst>
        </p:spPr>
      </p:pic>
      <p:sp>
        <p:nvSpPr>
          <p:cNvPr id="11" name="平行四边形 10"/>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1.1</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数字电路与</a:t>
            </a:r>
            <a:r>
              <a:rPr lang="zh-CN" altLang="en-US" dirty="0" smtClean="0">
                <a:effectLst>
                  <a:outerShdw blurRad="38100" dist="38100" dir="2700000" algn="tl">
                    <a:srgbClr val="000000">
                      <a:alpha val="43137"/>
                    </a:srgbClr>
                  </a:outerShdw>
                </a:effectLst>
              </a:rPr>
              <a:t>计算机</a:t>
            </a:r>
            <a:endParaRPr lang="zh-CN" altLang="en-US" dirty="0">
              <a:effectLst>
                <a:outerShdw blurRad="38100" dist="38100" dir="2700000" algn="tl">
                  <a:srgbClr val="000000">
                    <a:alpha val="43137"/>
                  </a:srgbClr>
                </a:outerShdw>
              </a:effectLst>
            </a:endParaRPr>
          </a:p>
        </p:txBody>
      </p:sp>
      <p:sp>
        <p:nvSpPr>
          <p:cNvPr id="2" name="TextBox 1"/>
          <p:cNvSpPr txBox="1"/>
          <p:nvPr/>
        </p:nvSpPr>
        <p:spPr>
          <a:xfrm>
            <a:off x="5703215" y="1225485"/>
            <a:ext cx="6193412" cy="461665"/>
          </a:xfrm>
          <a:prstGeom prst="rect">
            <a:avLst/>
          </a:prstGeom>
          <a:noFill/>
        </p:spPr>
        <p:txBody>
          <a:bodyPr wrap="square" rtlCol="0">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C/C++</a:t>
            </a:r>
            <a:r>
              <a:rPr lang="zh-CN" altLang="en-US" sz="2400" b="1" dirty="0" smtClean="0">
                <a:solidFill>
                  <a:srgbClr val="0000FF"/>
                </a:solidFill>
                <a:latin typeface="微软雅黑" panose="020B0503020204020204" pitchFamily="34" charset="-122"/>
                <a:ea typeface="微软雅黑" panose="020B0503020204020204" pitchFamily="34" charset="-122"/>
              </a:rPr>
              <a:t>、</a:t>
            </a:r>
            <a:r>
              <a:rPr lang="en-US" altLang="zh-CN" sz="2400" b="1" dirty="0" smtClean="0">
                <a:solidFill>
                  <a:srgbClr val="0000FF"/>
                </a:solidFill>
                <a:latin typeface="微软雅黑" panose="020B0503020204020204" pitchFamily="34" charset="-122"/>
                <a:ea typeface="微软雅黑" panose="020B0503020204020204" pitchFamily="34" charset="-122"/>
              </a:rPr>
              <a:t>Java</a:t>
            </a:r>
            <a:r>
              <a:rPr lang="zh-CN" altLang="en-US" sz="2400" b="1" dirty="0" smtClean="0">
                <a:solidFill>
                  <a:srgbClr val="0000FF"/>
                </a:solidFill>
                <a:latin typeface="微软雅黑" panose="020B0503020204020204" pitchFamily="34" charset="-122"/>
                <a:ea typeface="微软雅黑" panose="020B0503020204020204" pitchFamily="34" charset="-122"/>
              </a:rPr>
              <a:t>、数据库、编译原理</a:t>
            </a:r>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728651" y="1758329"/>
            <a:ext cx="3773567" cy="461665"/>
          </a:xfrm>
          <a:prstGeom prst="rect">
            <a:avLst/>
          </a:prstGeom>
          <a:noFill/>
        </p:spPr>
        <p:txBody>
          <a:bodyPr wrap="square" rtlCol="0">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操作系统、</a:t>
            </a:r>
            <a:r>
              <a:rPr lang="en-US" altLang="zh-CN" sz="2400" b="1" dirty="0" smtClean="0">
                <a:solidFill>
                  <a:srgbClr val="0000FF"/>
                </a:solidFill>
                <a:latin typeface="微软雅黑" panose="020B0503020204020204" pitchFamily="34" charset="-122"/>
                <a:ea typeface="微软雅黑" panose="020B0503020204020204" pitchFamily="34" charset="-122"/>
              </a:rPr>
              <a:t>Linux</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5728652" y="2295657"/>
            <a:ext cx="2366128" cy="461665"/>
          </a:xfrm>
          <a:prstGeom prst="rect">
            <a:avLst/>
          </a:prstGeom>
          <a:noFill/>
        </p:spPr>
        <p:txBody>
          <a:bodyPr wrap="square" rtlCol="0">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计算机系统结构</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5728652" y="2795030"/>
            <a:ext cx="2366128" cy="461665"/>
          </a:xfrm>
          <a:prstGeom prst="rect">
            <a:avLst/>
          </a:prstGeom>
          <a:noFill/>
        </p:spPr>
        <p:txBody>
          <a:bodyPr wrap="square" rtlCol="0">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计算机组成原理</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5738181" y="3624592"/>
            <a:ext cx="2366128" cy="461665"/>
          </a:xfrm>
          <a:prstGeom prst="rect">
            <a:avLst/>
          </a:prstGeom>
          <a:noFill/>
        </p:spPr>
        <p:txBody>
          <a:bodyPr wrap="square" rtlCol="0">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数字电路设计</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751450" y="4416438"/>
            <a:ext cx="2366128" cy="461665"/>
          </a:xfrm>
          <a:prstGeom prst="rect">
            <a:avLst/>
          </a:prstGeom>
          <a:noFill/>
        </p:spPr>
        <p:txBody>
          <a:bodyPr wrap="square" rtlCol="0">
            <a:spAutoFit/>
          </a:bodyPr>
          <a:lstStyle/>
          <a:p>
            <a:r>
              <a:rPr lang="zh-CN" altLang="en-US" sz="2400" b="1" dirty="0" smtClean="0">
                <a:solidFill>
                  <a:srgbClr val="0000FF"/>
                </a:solidFill>
                <a:latin typeface="微软雅黑" panose="020B0503020204020204" pitchFamily="34" charset="-122"/>
                <a:ea typeface="微软雅黑" panose="020B0503020204020204" pitchFamily="34" charset="-122"/>
              </a:rPr>
              <a:t>电路与电子学</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a:off x="5165890" y="1456317"/>
            <a:ext cx="593887"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165890" y="2022031"/>
            <a:ext cx="593887"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5165890" y="2526594"/>
            <a:ext cx="593887"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165890" y="3025862"/>
            <a:ext cx="593887"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165890" y="3845993"/>
            <a:ext cx="593887"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65890" y="4647270"/>
            <a:ext cx="593887"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9702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80</a:t>
            </a:fld>
            <a:endParaRPr lang="zh-CN" altLang="en-US"/>
          </a:p>
        </p:txBody>
      </p:sp>
      <p:sp>
        <p:nvSpPr>
          <p:cNvPr id="53" name="文本框 52"/>
          <p:cNvSpPr txBox="1"/>
          <p:nvPr/>
        </p:nvSpPr>
        <p:spPr>
          <a:xfrm>
            <a:off x="609604" y="1079858"/>
            <a:ext cx="11081997" cy="5078313"/>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数字电路</a:t>
            </a:r>
            <a:r>
              <a:rPr lang="zh-CN" altLang="en-US" sz="2400" b="1" dirty="0">
                <a:solidFill>
                  <a:srgbClr val="FF0000"/>
                </a:solidFill>
                <a:latin typeface="微软雅黑" panose="020B0503020204020204" pitchFamily="34" charset="-122"/>
                <a:ea typeface="微软雅黑" panose="020B0503020204020204" pitchFamily="34" charset="-122"/>
              </a:rPr>
              <a:t>课程的基本</a:t>
            </a:r>
            <a:r>
              <a:rPr lang="zh-CN" altLang="en-US" sz="2400" b="1" dirty="0" smtClean="0">
                <a:solidFill>
                  <a:srgbClr val="FF0000"/>
                </a:solidFill>
                <a:latin typeface="微软雅黑" panose="020B0503020204020204" pitchFamily="34" charset="-122"/>
                <a:ea typeface="微软雅黑" panose="020B0503020204020204" pitchFamily="34" charset="-122"/>
              </a:rPr>
              <a:t>任务</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掌握数字电路的基本原理及其分析、设计方法，而要成为一个成功的数字电路设计者，则除了上述的工程技术素质，还需要很多其他的能力。</a:t>
            </a: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数制：</a:t>
            </a:r>
            <a:r>
              <a:rPr lang="zh-CN" altLang="en-US" sz="2400" b="1" dirty="0" smtClean="0">
                <a:latin typeface="微软雅黑" panose="020B0503020204020204" pitchFamily="34" charset="-122"/>
                <a:ea typeface="微软雅黑" panose="020B0503020204020204" pitchFamily="34" charset="-122"/>
              </a:rPr>
              <a:t>二进制</a:t>
            </a:r>
            <a:r>
              <a:rPr lang="zh-CN" altLang="en-US" sz="2400" b="1" dirty="0">
                <a:latin typeface="微软雅黑" panose="020B0503020204020204" pitchFamily="34" charset="-122"/>
                <a:ea typeface="微软雅黑" panose="020B0503020204020204" pitchFamily="34" charset="-122"/>
              </a:rPr>
              <a:t>的</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是构成数字系统的基本信号。数制有两个要素：基数</a:t>
            </a:r>
            <a:r>
              <a:rPr lang="en-US" altLang="zh-CN" sz="2400" b="1" dirty="0">
                <a:latin typeface="微软雅黑" panose="020B0503020204020204" pitchFamily="34" charset="-122"/>
                <a:ea typeface="微软雅黑" panose="020B0503020204020204" pitchFamily="34" charset="-122"/>
              </a:rPr>
              <a:t>R</a:t>
            </a:r>
            <a:r>
              <a:rPr lang="zh-CN" altLang="en-US" sz="2400" b="1" dirty="0">
                <a:latin typeface="微软雅黑" panose="020B0503020204020204" pitchFamily="34" charset="-122"/>
                <a:ea typeface="微软雅黑" panose="020B0503020204020204" pitchFamily="34" charset="-122"/>
              </a:rPr>
              <a:t>与各位的权</a:t>
            </a:r>
            <a:r>
              <a:rPr lang="en-US" altLang="zh-CN" sz="2400" b="1" dirty="0">
                <a:latin typeface="微软雅黑" panose="020B0503020204020204" pitchFamily="34" charset="-122"/>
                <a:ea typeface="微软雅黑" panose="020B0503020204020204" pitchFamily="34" charset="-122"/>
              </a:rPr>
              <a:t>W</a:t>
            </a:r>
            <a:r>
              <a:rPr lang="zh-CN" altLang="en-US" sz="2400" b="1" dirty="0">
                <a:latin typeface="微软雅黑" panose="020B0503020204020204" pitchFamily="34" charset="-122"/>
                <a:ea typeface="微软雅黑" panose="020B0503020204020204" pitchFamily="34" charset="-122"/>
              </a:rPr>
              <a:t>。二进制的</a:t>
            </a:r>
            <a:r>
              <a:rPr lang="en-US" altLang="zh-CN" sz="2400" b="1" dirty="0">
                <a:latin typeface="微软雅黑" panose="020B0503020204020204" pitchFamily="34" charset="-122"/>
                <a:ea typeface="微软雅黑" panose="020B0503020204020204" pitchFamily="34" charset="-122"/>
              </a:rPr>
              <a:t>R=2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W=2i</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BCD</a:t>
            </a:r>
            <a:r>
              <a:rPr lang="zh-CN" altLang="en-US" sz="2400" b="1" dirty="0" smtClean="0">
                <a:solidFill>
                  <a:srgbClr val="FF00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用于</a:t>
            </a:r>
            <a:r>
              <a:rPr lang="zh-CN" altLang="en-US" sz="2400" b="1" dirty="0">
                <a:latin typeface="微软雅黑" panose="020B0503020204020204" pitchFamily="34" charset="-122"/>
                <a:ea typeface="微软雅黑" panose="020B0503020204020204" pitchFamily="34" charset="-122"/>
              </a:rPr>
              <a:t>表示十进制数值的二进制编码被称为</a:t>
            </a:r>
            <a:r>
              <a:rPr lang="en-US" altLang="zh-CN" sz="2400" b="1" dirty="0">
                <a:latin typeface="微软雅黑" panose="020B0503020204020204" pitchFamily="34" charset="-122"/>
                <a:ea typeface="微软雅黑" panose="020B0503020204020204" pitchFamily="34" charset="-122"/>
              </a:rPr>
              <a:t>BCD</a:t>
            </a:r>
            <a:r>
              <a:rPr lang="zh-CN" altLang="en-US" sz="2400" b="1" dirty="0">
                <a:latin typeface="微软雅黑" panose="020B0503020204020204" pitchFamily="34" charset="-122"/>
                <a:ea typeface="微软雅黑" panose="020B0503020204020204" pitchFamily="34" charset="-122"/>
              </a:rPr>
              <a:t>码，一般用</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位二进制编码来表示一个十进制数字。</a:t>
            </a:r>
            <a:r>
              <a:rPr lang="en-US" altLang="zh-CN" sz="2400" b="1" dirty="0">
                <a:latin typeface="微软雅黑" panose="020B0503020204020204" pitchFamily="34" charset="-122"/>
                <a:ea typeface="微软雅黑" panose="020B0503020204020204" pitchFamily="34" charset="-122"/>
              </a:rPr>
              <a:t>BCD</a:t>
            </a:r>
            <a:r>
              <a:rPr lang="zh-CN" altLang="en-US" sz="2400" b="1" dirty="0">
                <a:latin typeface="微软雅黑" panose="020B0503020204020204" pitchFamily="34" charset="-122"/>
                <a:ea typeface="微软雅黑" panose="020B0503020204020204" pitchFamily="34" charset="-122"/>
              </a:rPr>
              <a:t>码分为有权码</a:t>
            </a:r>
            <a:r>
              <a:rPr lang="zh-CN" altLang="en-US" sz="2400" b="1" dirty="0" smtClean="0">
                <a:latin typeface="微软雅黑" panose="020B0503020204020204" pitchFamily="34" charset="-122"/>
                <a:ea typeface="微软雅黑" panose="020B0503020204020204" pitchFamily="34" charset="-122"/>
              </a:rPr>
              <a:t>和无权</a:t>
            </a:r>
            <a:r>
              <a:rPr lang="zh-CN" altLang="en-US" sz="2400" b="1" dirty="0">
                <a:latin typeface="微软雅黑" panose="020B0503020204020204" pitchFamily="34" charset="-122"/>
                <a:ea typeface="微软雅黑" panose="020B0503020204020204" pitchFamily="34" charset="-122"/>
              </a:rPr>
              <a:t>码，常用的</a:t>
            </a:r>
            <a:r>
              <a:rPr lang="en-US" altLang="zh-CN" sz="2400" b="1" dirty="0">
                <a:latin typeface="微软雅黑" panose="020B0503020204020204" pitchFamily="34" charset="-122"/>
                <a:ea typeface="微软雅黑" panose="020B0503020204020204" pitchFamily="34" charset="-122"/>
              </a:rPr>
              <a:t>BCD</a:t>
            </a:r>
            <a:r>
              <a:rPr lang="zh-CN" altLang="en-US" sz="2400" b="1" dirty="0">
                <a:latin typeface="微软雅黑" panose="020B0503020204020204" pitchFamily="34" charset="-122"/>
                <a:ea typeface="微软雅黑" panose="020B0503020204020204" pitchFamily="34" charset="-122"/>
              </a:rPr>
              <a:t>码有</a:t>
            </a:r>
            <a:r>
              <a:rPr lang="en-US" altLang="zh-CN" sz="2400" b="1" dirty="0">
                <a:latin typeface="微软雅黑" panose="020B0503020204020204" pitchFamily="34" charset="-122"/>
                <a:ea typeface="微软雅黑" panose="020B0503020204020204" pitchFamily="34" charset="-122"/>
              </a:rPr>
              <a:t>8421</a:t>
            </a:r>
            <a:r>
              <a:rPr lang="zh-CN" altLang="en-US" sz="2400" b="1" dirty="0">
                <a:latin typeface="微软雅黑" panose="020B0503020204020204" pitchFamily="34" charset="-122"/>
                <a:ea typeface="微软雅黑" panose="020B0503020204020204" pitchFamily="34" charset="-122"/>
              </a:rPr>
              <a:t>码、余三码和格雷码。其中格雷码的相邻两个码字之间只有</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位不同，在数字电路中应用广泛</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本章</a:t>
            </a:r>
            <a:r>
              <a:rPr lang="zh-CN" altLang="en-US" dirty="0" smtClean="0">
                <a:effectLst>
                  <a:outerShdw blurRad="38100" dist="38100" dir="2700000" algn="tl">
                    <a:srgbClr val="000000">
                      <a:alpha val="43137"/>
                    </a:srgbClr>
                  </a:outerShdw>
                </a:effectLst>
              </a:rPr>
              <a:t>小结</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3252825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81</a:t>
            </a:fld>
            <a:endParaRPr lang="zh-CN" altLang="en-US"/>
          </a:p>
        </p:txBody>
      </p:sp>
      <p:sp>
        <p:nvSpPr>
          <p:cNvPr id="53" name="文本框 52"/>
          <p:cNvSpPr txBox="1"/>
          <p:nvPr/>
        </p:nvSpPr>
        <p:spPr>
          <a:xfrm>
            <a:off x="609604" y="1079858"/>
            <a:ext cx="11081997" cy="5078313"/>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en-US" altLang="zh-CN" sz="2400" b="1" dirty="0" smtClean="0">
                <a:solidFill>
                  <a:srgbClr val="FF0000"/>
                </a:solidFill>
                <a:latin typeface="微软雅黑" panose="020B0503020204020204" pitchFamily="34" charset="-122"/>
                <a:ea typeface="微软雅黑" panose="020B0503020204020204" pitchFamily="34" charset="-122"/>
              </a:rPr>
              <a:t>ASCII</a:t>
            </a:r>
            <a:r>
              <a:rPr lang="zh-CN" altLang="en-US" sz="2400" b="1" dirty="0" smtClean="0">
                <a:solidFill>
                  <a:srgbClr val="FF0000"/>
                </a:solidFill>
                <a:latin typeface="微软雅黑" panose="020B0503020204020204" pitchFamily="34" charset="-122"/>
                <a:ea typeface="微软雅黑" panose="020B0503020204020204" pitchFamily="34" charset="-122"/>
              </a:rPr>
              <a:t>码：</a:t>
            </a:r>
            <a:r>
              <a:rPr lang="zh-CN" altLang="en-US" sz="2400" b="1" dirty="0" smtClean="0">
                <a:latin typeface="微软雅黑" panose="020B0503020204020204" pitchFamily="34" charset="-122"/>
                <a:ea typeface="微软雅黑" panose="020B0503020204020204" pitchFamily="34" charset="-122"/>
              </a:rPr>
              <a:t>是</a:t>
            </a:r>
            <a:r>
              <a:rPr lang="zh-CN" altLang="en-US" sz="2400" b="1" dirty="0">
                <a:latin typeface="微软雅黑" panose="020B0503020204020204" pitchFamily="34" charset="-122"/>
                <a:ea typeface="微软雅黑" panose="020B0503020204020204" pitchFamily="34" charset="-122"/>
              </a:rPr>
              <a:t>一种应用最广泛的西文字符编码，含</a:t>
            </a:r>
            <a:r>
              <a:rPr lang="en-US" altLang="zh-CN" sz="2400" b="1" dirty="0">
                <a:latin typeface="微软雅黑" panose="020B0503020204020204" pitchFamily="34" charset="-122"/>
                <a:ea typeface="微软雅黑" panose="020B0503020204020204" pitchFamily="34" charset="-122"/>
              </a:rPr>
              <a:t>95</a:t>
            </a:r>
            <a:r>
              <a:rPr lang="zh-CN" altLang="en-US" sz="2400" b="1" dirty="0">
                <a:latin typeface="微软雅黑" panose="020B0503020204020204" pitchFamily="34" charset="-122"/>
                <a:ea typeface="微软雅黑" panose="020B0503020204020204" pitchFamily="34" charset="-122"/>
              </a:rPr>
              <a:t>个可打印字符和</a:t>
            </a:r>
            <a:r>
              <a:rPr lang="en-US" altLang="zh-CN" sz="2400" b="1" dirty="0">
                <a:latin typeface="微软雅黑" panose="020B0503020204020204" pitchFamily="34" charset="-122"/>
                <a:ea typeface="微软雅黑" panose="020B0503020204020204" pitchFamily="34" charset="-122"/>
              </a:rPr>
              <a:t>33</a:t>
            </a:r>
            <a:r>
              <a:rPr lang="zh-CN" altLang="en-US" sz="2400" b="1" dirty="0">
                <a:latin typeface="微软雅黑" panose="020B0503020204020204" pitchFamily="34" charset="-122"/>
                <a:ea typeface="微软雅黑" panose="020B0503020204020204" pitchFamily="34" charset="-122"/>
              </a:rPr>
              <a:t>个控制字符。</a:t>
            </a:r>
          </a:p>
          <a:p>
            <a:pPr marL="342900" indent="-342900">
              <a:lnSpc>
                <a:spcPct val="15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逻辑抽象与状态</a:t>
            </a:r>
            <a:r>
              <a:rPr lang="zh-CN" altLang="en-US" sz="2400" b="1" dirty="0" smtClean="0">
                <a:solidFill>
                  <a:srgbClr val="FF0000"/>
                </a:solidFill>
                <a:latin typeface="微软雅黑" panose="020B0503020204020204" pitchFamily="34" charset="-122"/>
                <a:ea typeface="微软雅黑" panose="020B0503020204020204" pitchFamily="34" charset="-122"/>
              </a:rPr>
              <a:t>编码：</a:t>
            </a:r>
            <a:r>
              <a:rPr lang="zh-CN" altLang="en-US" sz="2400" b="1" dirty="0" smtClean="0">
                <a:latin typeface="微软雅黑" panose="020B0503020204020204" pitchFamily="34" charset="-122"/>
                <a:ea typeface="微软雅黑" panose="020B0503020204020204" pitchFamily="34" charset="-122"/>
              </a:rPr>
              <a:t>数字</a:t>
            </a:r>
            <a:r>
              <a:rPr lang="zh-CN" altLang="en-US" sz="2400" b="1" dirty="0">
                <a:latin typeface="微软雅黑" panose="020B0503020204020204" pitchFamily="34" charset="-122"/>
                <a:ea typeface="微软雅黑" panose="020B0503020204020204" pitchFamily="34" charset="-122"/>
              </a:rPr>
              <a:t>逻辑设计的第一步是进行逻辑抽象与状态编码。逻辑抽象，就是将某个问题用数字电路解决时，把其中的事件、状态、条件或者结果等用逻辑变量描述；状态编码是对逻辑变量进行逻辑赋值，定义</a:t>
            </a: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的含义，也可以是对问题中的状态进行编码与定义</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smtClean="0">
                <a:solidFill>
                  <a:srgbClr val="FF0000"/>
                </a:solidFill>
                <a:latin typeface="微软雅黑" panose="020B0503020204020204" pitchFamily="34" charset="-122"/>
                <a:ea typeface="微软雅黑" panose="020B0503020204020204" pitchFamily="34" charset="-122"/>
              </a:rPr>
              <a:t>重点：</a:t>
            </a:r>
            <a:r>
              <a:rPr lang="zh-CN" altLang="en-US" sz="2400" b="1" dirty="0" smtClean="0">
                <a:solidFill>
                  <a:srgbClr val="0000CC"/>
                </a:solidFill>
                <a:latin typeface="微软雅黑" panose="020B0503020204020204" pitchFamily="34" charset="-122"/>
                <a:ea typeface="微软雅黑" panose="020B0503020204020204" pitchFamily="34" charset="-122"/>
              </a:rPr>
              <a:t>数字电路与数字信号的基本概念、发展、分类；进制转换、</a:t>
            </a:r>
            <a:r>
              <a:rPr lang="en-US" altLang="zh-CN" sz="2400" b="1" dirty="0" smtClean="0">
                <a:solidFill>
                  <a:srgbClr val="0000CC"/>
                </a:solidFill>
                <a:latin typeface="微软雅黑" panose="020B0503020204020204" pitchFamily="34" charset="-122"/>
                <a:ea typeface="微软雅黑" panose="020B0503020204020204" pitchFamily="34" charset="-122"/>
              </a:rPr>
              <a:t>BCD</a:t>
            </a:r>
            <a:r>
              <a:rPr lang="zh-CN" altLang="en-US" sz="2400" b="1" dirty="0" smtClean="0">
                <a:solidFill>
                  <a:srgbClr val="0000CC"/>
                </a:solidFill>
                <a:latin typeface="微软雅黑" panose="020B0503020204020204" pitchFamily="34" charset="-122"/>
                <a:ea typeface="微软雅黑" panose="020B0503020204020204" pitchFamily="34" charset="-122"/>
              </a:rPr>
              <a:t>编码、逻辑抽象与状态编码。</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marL="342900" indent="-342900">
              <a:lnSpc>
                <a:spcPct val="150000"/>
              </a:lnSpc>
              <a:buClr>
                <a:srgbClr val="235EB8"/>
              </a:buClr>
              <a:buSzPct val="85000"/>
              <a:buFont typeface="Wingdings" panose="05000000000000000000" pitchFamily="2" charset="2"/>
              <a:buChar char="n"/>
            </a:pPr>
            <a:r>
              <a:rPr lang="zh-CN" altLang="en-US" sz="2400" b="1" dirty="0">
                <a:solidFill>
                  <a:srgbClr val="FF0000"/>
                </a:solidFill>
                <a:latin typeface="微软雅黑" panose="020B0503020204020204" pitchFamily="34" charset="-122"/>
                <a:ea typeface="微软雅黑" panose="020B0503020204020204" pitchFamily="34" charset="-122"/>
              </a:rPr>
              <a:t>难点：</a:t>
            </a:r>
            <a:r>
              <a:rPr lang="zh-CN" altLang="en-US" sz="2400" b="1" dirty="0">
                <a:solidFill>
                  <a:srgbClr val="0000CC"/>
                </a:solidFill>
                <a:latin typeface="微软雅黑" panose="020B0503020204020204" pitchFamily="34" charset="-122"/>
                <a:ea typeface="微软雅黑" panose="020B0503020204020204" pitchFamily="34" charset="-122"/>
              </a:rPr>
              <a:t>逻辑抽象与状态</a:t>
            </a:r>
            <a:r>
              <a:rPr lang="zh-CN" altLang="en-US" sz="2400" b="1" dirty="0" smtClean="0">
                <a:solidFill>
                  <a:srgbClr val="0000CC"/>
                </a:solidFill>
                <a:latin typeface="微软雅黑" panose="020B0503020204020204" pitchFamily="34" charset="-122"/>
                <a:ea typeface="微软雅黑" panose="020B0503020204020204" pitchFamily="34" charset="-122"/>
              </a:rPr>
              <a:t>编码。</a:t>
            </a:r>
            <a:endParaRPr lang="en-US" altLang="zh-CN" sz="2400" b="1" dirty="0" smtClean="0">
              <a:solidFill>
                <a:srgbClr val="0000CC"/>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本章</a:t>
            </a:r>
            <a:r>
              <a:rPr lang="zh-CN" altLang="en-US" dirty="0" smtClean="0">
                <a:effectLst>
                  <a:outerShdw blurRad="38100" dist="38100" dir="2700000" algn="tl">
                    <a:srgbClr val="000000">
                      <a:alpha val="43137"/>
                    </a:srgbClr>
                  </a:outerShdw>
                </a:effectLst>
              </a:rPr>
              <a:t>小结</a:t>
            </a:r>
            <a:endParaRPr lang="zh-CN" altLang="en-US" dirty="0">
              <a:effectLst>
                <a:outerShdw blurRad="38100" dist="38100" dir="2700000" algn="tl">
                  <a:srgbClr val="000000">
                    <a:alpha val="43137"/>
                  </a:srgbClr>
                </a:outerShdw>
              </a:effectLst>
            </a:endParaRP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115633726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82</a:t>
            </a:fld>
            <a:endParaRPr lang="zh-CN" altLang="en-US"/>
          </a:p>
        </p:txBody>
      </p:sp>
      <p:sp>
        <p:nvSpPr>
          <p:cNvPr id="53" name="文本框 52"/>
          <p:cNvSpPr txBox="1"/>
          <p:nvPr/>
        </p:nvSpPr>
        <p:spPr>
          <a:xfrm>
            <a:off x="609604" y="1079858"/>
            <a:ext cx="11081997" cy="581057"/>
          </a:xfrm>
          <a:prstGeom prst="rect">
            <a:avLst/>
          </a:prstGeom>
          <a:noFill/>
        </p:spPr>
        <p:txBody>
          <a:bodyPr wrap="square" rtlCol="0">
            <a:spAutoFit/>
          </a:bodyPr>
          <a:lstStyle/>
          <a:p>
            <a:pPr marL="342900" indent="-342900">
              <a:lnSpc>
                <a:spcPct val="150000"/>
              </a:lnSpc>
              <a:buClr>
                <a:srgbClr val="235EB8"/>
              </a:buClr>
              <a:buSzPct val="85000"/>
              <a:buFont typeface="Wingdings" panose="05000000000000000000" pitchFamily="2" charset="2"/>
              <a:buChar char="n"/>
            </a:pPr>
            <a:r>
              <a:rPr lang="en-US" altLang="zh-CN" sz="2400" b="1" dirty="0" smtClean="0">
                <a:solidFill>
                  <a:srgbClr val="0000CC"/>
                </a:solidFill>
                <a:latin typeface="微软雅黑" panose="020B0503020204020204" pitchFamily="34" charset="-122"/>
                <a:ea typeface="微软雅黑" panose="020B0503020204020204" pitchFamily="34" charset="-122"/>
              </a:rPr>
              <a:t>5</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6</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7</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14 </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smtClean="0">
                <a:solidFill>
                  <a:srgbClr val="0000CC"/>
                </a:solidFill>
                <a:latin typeface="微软雅黑" panose="020B0503020204020204" pitchFamily="34" charset="-122"/>
                <a:ea typeface="微软雅黑" panose="020B0503020204020204" pitchFamily="34" charset="-122"/>
              </a:rPr>
              <a:t>17</a:t>
            </a:r>
            <a:r>
              <a:rPr lang="zh-CN" altLang="en-US"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smtClean="0">
                <a:solidFill>
                  <a:srgbClr val="0000CC"/>
                </a:solidFill>
                <a:latin typeface="微软雅黑" panose="020B0503020204020204" pitchFamily="34" charset="-122"/>
                <a:ea typeface="微软雅黑" panose="020B0503020204020204" pitchFamily="34" charset="-122"/>
              </a:rPr>
              <a:t>18</a:t>
            </a: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a:effectLst>
                  <a:outerShdw blurRad="38100" dist="38100" dir="2700000" algn="tl">
                    <a:srgbClr val="000000">
                      <a:alpha val="43137"/>
                    </a:srgbClr>
                  </a:outerShdw>
                </a:effectLst>
              </a:rPr>
              <a:t>作业</a:t>
            </a:r>
          </a:p>
        </p:txBody>
      </p:sp>
      <p:pic>
        <p:nvPicPr>
          <p:cNvPr id="7" name="图片 6">
            <a:hlinkClick r:id="rId3" action="ppaction://hlinksldjump"/>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267902198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B2765790-E418-4DE2-9336-BBB8A714A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4">
            <a:extLst>
              <a:ext uri="{FF2B5EF4-FFF2-40B4-BE49-F238E27FC236}">
                <a16:creationId xmlns:a16="http://schemas.microsoft.com/office/drawing/2014/main" xmlns="" id="{02B90DAA-6052-4827-8823-5FD169B3AB1A}"/>
              </a:ext>
            </a:extLst>
          </p:cNvPr>
          <p:cNvSpPr txBox="1"/>
          <p:nvPr>
            <p:custDataLst>
              <p:tags r:id="rId1"/>
            </p:custDataLst>
          </p:nvPr>
        </p:nvSpPr>
        <p:spPr>
          <a:xfrm>
            <a:off x="3099188" y="1731712"/>
            <a:ext cx="6393603" cy="1933503"/>
          </a:xfrm>
          <a:prstGeom prst="rect">
            <a:avLst/>
          </a:prstGeom>
          <a:noFill/>
        </p:spPr>
        <p:txBody>
          <a:bodyPr wrap="square" lIns="86005" tIns="43002" rIns="86005" bIns="43002">
            <a:spAutoFit/>
          </a:bodyPr>
          <a:lstStyle/>
          <a:p>
            <a:pPr>
              <a:defRPr/>
            </a:pPr>
            <a:r>
              <a:rPr lang="en-US" altLang="zh-CN" sz="12000" b="1" dirty="0" smtClean="0">
                <a:solidFill>
                  <a:srgbClr val="21509E"/>
                </a:solidFill>
                <a:latin typeface="Agency FB" panose="020B0503020202020204" pitchFamily="34" charset="0"/>
              </a:rPr>
              <a:t>The  End !</a:t>
            </a:r>
            <a:endParaRPr lang="zh-CN" altLang="en-US" sz="12000" b="1" dirty="0">
              <a:solidFill>
                <a:srgbClr val="21509E"/>
              </a:solidFill>
              <a:latin typeface="Agency FB" panose="020B0503020202020204" pitchFamily="34" charset="0"/>
            </a:endParaRPr>
          </a:p>
        </p:txBody>
      </p:sp>
      <p:sp>
        <p:nvSpPr>
          <p:cNvPr id="2" name="灯片编号占位符 1"/>
          <p:cNvSpPr>
            <a:spLocks noGrp="1"/>
          </p:cNvSpPr>
          <p:nvPr>
            <p:ph type="sldNum" sz="quarter" idx="12"/>
          </p:nvPr>
        </p:nvSpPr>
        <p:spPr/>
        <p:txBody>
          <a:bodyPr/>
          <a:lstStyle/>
          <a:p>
            <a:fld id="{B6D9C768-8413-45FA-BDC7-53DA68035736}" type="slidenum">
              <a:rPr lang="zh-CN" altLang="en-US" smtClean="0"/>
              <a:pPr/>
              <a:t>83</a:t>
            </a:fld>
            <a:endParaRPr lang="zh-CN" altLang="en-US"/>
          </a:p>
        </p:txBody>
      </p:sp>
    </p:spTree>
    <p:extLst>
      <p:ext uri="{BB962C8B-B14F-4D97-AF65-F5344CB8AC3E}">
        <p14:creationId xmlns:p14="http://schemas.microsoft.com/office/powerpoint/2010/main" val="171863709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B6D9C768-8413-45FA-BDC7-53DA68035736}" type="slidenum">
              <a:rPr lang="zh-CN" altLang="en-US" smtClean="0"/>
              <a:t>9</a:t>
            </a:fld>
            <a:endParaRPr lang="zh-CN" altLang="en-US"/>
          </a:p>
        </p:txBody>
      </p:sp>
      <p:sp>
        <p:nvSpPr>
          <p:cNvPr id="53" name="文本框 52"/>
          <p:cNvSpPr txBox="1"/>
          <p:nvPr/>
        </p:nvSpPr>
        <p:spPr>
          <a:xfrm>
            <a:off x="3295113" y="2195964"/>
            <a:ext cx="6427111" cy="1569660"/>
          </a:xfrm>
          <a:prstGeom prst="rect">
            <a:avLst/>
          </a:prstGeom>
          <a:noFill/>
        </p:spPr>
        <p:txBody>
          <a:bodyPr wrap="square" rtlCol="0">
            <a:spAutoFit/>
          </a:bodyPr>
          <a:lstStyle/>
          <a:p>
            <a:pPr marL="285750" indent="-285750">
              <a:lnSpc>
                <a:spcPct val="150000"/>
              </a:lnSpc>
              <a:buClr>
                <a:srgbClr val="235EB8"/>
              </a:buClr>
              <a:buSzPct val="85000"/>
              <a:buFont typeface="Wingdings" panose="05000000000000000000" pitchFamily="2" charset="2"/>
              <a:buChar char="n"/>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3" action="ppaction://hlinksldjump"/>
              </a:rPr>
              <a:t>1.2.1  </a:t>
            </a:r>
            <a:r>
              <a:rPr lang="zh-CN" altLang="en-US" sz="3200" b="1" dirty="0" smtClean="0">
                <a:latin typeface="微软雅黑" panose="020B0503020204020204" pitchFamily="34" charset="-122"/>
                <a:ea typeface="微软雅黑" panose="020B0503020204020204" pitchFamily="34" charset="-122"/>
                <a:hlinkClick r:id="rId3" action="ppaction://hlinksldjump"/>
              </a:rPr>
              <a:t>数字信号与模拟信号</a:t>
            </a:r>
            <a:endParaRPr lang="en-US" altLang="zh-CN" sz="3200" b="1" dirty="0" smtClean="0">
              <a:latin typeface="微软雅黑" panose="020B0503020204020204" pitchFamily="34" charset="-122"/>
              <a:ea typeface="微软雅黑" panose="020B0503020204020204" pitchFamily="34" charset="-122"/>
            </a:endParaRPr>
          </a:p>
          <a:p>
            <a:pPr marL="285750" indent="-285750">
              <a:lnSpc>
                <a:spcPct val="150000"/>
              </a:lnSpc>
              <a:buClr>
                <a:srgbClr val="235EB8"/>
              </a:buClr>
              <a:buSzPct val="85000"/>
              <a:buFont typeface="Wingdings" panose="05000000000000000000" pitchFamily="2" charset="2"/>
              <a:buChar char="n"/>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hlinkClick r:id="rId4" action="ppaction://hlinksldjump"/>
              </a:rPr>
              <a:t>1.2.2  </a:t>
            </a:r>
            <a:r>
              <a:rPr lang="zh-CN" altLang="en-US" sz="3200" b="1" dirty="0" smtClean="0">
                <a:latin typeface="微软雅黑" panose="020B0503020204020204" pitchFamily="34" charset="-122"/>
                <a:ea typeface="微软雅黑" panose="020B0503020204020204" pitchFamily="34" charset="-122"/>
                <a:hlinkClick r:id="rId4" action="ppaction://hlinksldjump"/>
              </a:rPr>
              <a:t>数字电路与模拟电路</a:t>
            </a:r>
            <a:endParaRPr lang="en-US" altLang="zh-CN" sz="3200" b="1" dirty="0" smtClean="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smtClean="0"/>
              <a:t>第一章 概论</a:t>
            </a:r>
            <a:endParaRPr lang="zh-CN" altLang="en-US" dirty="0"/>
          </a:p>
        </p:txBody>
      </p:sp>
      <p:sp>
        <p:nvSpPr>
          <p:cNvPr id="9" name="平行四边形 8"/>
          <p:cNvSpPr/>
          <p:nvPr/>
        </p:nvSpPr>
        <p:spPr>
          <a:xfrm>
            <a:off x="304512" y="129448"/>
            <a:ext cx="1295687" cy="612000"/>
          </a:xfrm>
          <a:prstGeom prst="parallelogram">
            <a:avLst/>
          </a:prstGeom>
          <a:effectLst>
            <a:glow rad="63500">
              <a:schemeClr val="accent1">
                <a:satMod val="175000"/>
                <a:alpha val="40000"/>
              </a:schemeClr>
            </a:glow>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latin typeface="微软雅黑" panose="020B0503020204020204" pitchFamily="34" charset="-122"/>
                <a:ea typeface="微软雅黑" panose="020B0503020204020204" pitchFamily="34" charset="-122"/>
                <a:cs typeface="Times New Roman" panose="02020603050405020304" pitchFamily="18" charset="0"/>
              </a:rPr>
              <a:t>1.2</a:t>
            </a:r>
            <a:endParaRPr lang="zh-CN" altLang="en-US" sz="3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标题 2"/>
          <p:cNvSpPr>
            <a:spLocks noGrp="1"/>
          </p:cNvSpPr>
          <p:nvPr>
            <p:ph type="title"/>
          </p:nvPr>
        </p:nvSpPr>
        <p:spPr>
          <a:xfrm>
            <a:off x="1717040" y="97943"/>
            <a:ext cx="7985760" cy="732155"/>
          </a:xfrm>
        </p:spPr>
        <p:txBody>
          <a:bodyPr>
            <a:normAutofit/>
          </a:bodyPr>
          <a:lstStyle/>
          <a:p>
            <a:r>
              <a:rPr lang="zh-CN" altLang="en-US" dirty="0" smtClean="0">
                <a:effectLst>
                  <a:outerShdw blurRad="38100" dist="38100" dir="2700000" algn="tl">
                    <a:srgbClr val="000000">
                      <a:alpha val="43137"/>
                    </a:srgbClr>
                  </a:outerShdw>
                </a:effectLst>
              </a:rPr>
              <a:t>数字与模拟</a:t>
            </a:r>
            <a:endParaRPr lang="zh-CN" altLang="en-US" dirty="0">
              <a:effectLst>
                <a:outerShdw blurRad="38100" dist="38100" dir="2700000" algn="tl">
                  <a:srgbClr val="000000">
                    <a:alpha val="43137"/>
                  </a:srgbClr>
                </a:outerShdw>
              </a:effectLst>
            </a:endParaRPr>
          </a:p>
        </p:txBody>
      </p:sp>
      <p:pic>
        <p:nvPicPr>
          <p:cNvPr id="7" name="图片 6">
            <a:hlinkClick r:id="rId5" action="ppaction://hlinksldjump"/>
          </p:cNvPr>
          <p:cNvPicPr>
            <a:picLocks noChangeAspect="1"/>
          </p:cNvPicPr>
          <p:nvPr/>
        </p:nvPicPr>
        <p:blipFill>
          <a:blip r:embed="rId6" cstate="print">
            <a:lum bright="70000" contrast="-70000"/>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5506110" y="6058568"/>
            <a:ext cx="452586" cy="452586"/>
          </a:xfrm>
          <a:prstGeom prst="rect">
            <a:avLst/>
          </a:prstGeom>
          <a:solidFill>
            <a:srgbClr val="3859CD"/>
          </a:solidFill>
          <a:effectLst>
            <a:glow rad="63500">
              <a:schemeClr val="accent1">
                <a:satMod val="175000"/>
                <a:alpha val="40000"/>
              </a:schemeClr>
            </a:glow>
            <a:softEdge rad="31750"/>
          </a:effectLst>
        </p:spPr>
      </p:pic>
    </p:spTree>
    <p:extLst>
      <p:ext uri="{BB962C8B-B14F-4D97-AF65-F5344CB8AC3E}">
        <p14:creationId xmlns:p14="http://schemas.microsoft.com/office/powerpoint/2010/main" val="185158355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2D05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smtClean="0"/>
        </a:defPPr>
      </a:lstStyle>
    </a:txDef>
  </a:objectDefaults>
  <a:extraClrSchemeLst/>
  <a:extLst>
    <a:ext uri="{05A4C25C-085E-4340-85A3-A5531E510DB2}">
      <thm15:themeFamily xmlns:thm15="http://schemas.microsoft.com/office/thememl/2012/main" xmlns="" name="24-浅色-办公趣味-多彩" id="{7EE850B1-B640-41FE-961B-2C8D1601101E}" vid="{71BC90C3-6648-40F9-9C34-8F5736F00862}"/>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3488</TotalTime>
  <Words>8775</Words>
  <Application>Microsoft Office PowerPoint</Application>
  <PresentationFormat>自定义</PresentationFormat>
  <Paragraphs>1326</Paragraphs>
  <Slides>83</Slides>
  <Notes>79</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83</vt:i4>
      </vt:variant>
    </vt:vector>
  </HeadingPairs>
  <TitlesOfParts>
    <vt:vector size="88" baseType="lpstr">
      <vt:lpstr>Office 主题​​</vt:lpstr>
      <vt:lpstr>24-浅色-办公趣味-多彩</vt:lpstr>
      <vt:lpstr>Visio</vt:lpstr>
      <vt:lpstr>Microsoft Visio 绘图</vt:lpstr>
      <vt:lpstr>Equation</vt:lpstr>
      <vt:lpstr>第一章 概论</vt:lpstr>
      <vt:lpstr>PowerPoint 演示文稿</vt:lpstr>
      <vt:lpstr>数字电路与计算机</vt:lpstr>
      <vt:lpstr>数字电路与计算机</vt:lpstr>
      <vt:lpstr>数字电路与计算机</vt:lpstr>
      <vt:lpstr>数字电路与计算机</vt:lpstr>
      <vt:lpstr>数字电路与计算机</vt:lpstr>
      <vt:lpstr>数字电路与计算机</vt:lpstr>
      <vt:lpstr>数字与模拟</vt:lpstr>
      <vt:lpstr>数字信号与模拟信号</vt:lpstr>
      <vt:lpstr>PowerPoint 演示文稿</vt:lpstr>
      <vt:lpstr>数字信号与模拟信号</vt:lpstr>
      <vt:lpstr>数字信号与模拟信号</vt:lpstr>
      <vt:lpstr>数字信号与模拟信号</vt:lpstr>
      <vt:lpstr>数字信号与模拟信号</vt:lpstr>
      <vt:lpstr>数字信号与模拟信号</vt:lpstr>
      <vt:lpstr>数字信号与模拟信号</vt:lpstr>
      <vt:lpstr>数字电路与模拟电路</vt:lpstr>
      <vt:lpstr>数字电路与模拟电路</vt:lpstr>
      <vt:lpstr>数字电路与模拟电路</vt:lpstr>
      <vt:lpstr>数字电路的发展</vt:lpstr>
      <vt:lpstr>数字电路的发展</vt:lpstr>
      <vt:lpstr>数字电路的发展</vt:lpstr>
      <vt:lpstr>数字电路的发展</vt:lpstr>
      <vt:lpstr>数字电路的发展</vt:lpstr>
      <vt:lpstr>课程任务与目标</vt:lpstr>
      <vt:lpstr>课程任务与目标</vt:lpstr>
      <vt:lpstr>课程任务与目标</vt:lpstr>
      <vt:lpstr>课程任务与目标</vt:lpstr>
      <vt:lpstr>课程任务与目标</vt:lpstr>
      <vt:lpstr>课程任务与目标</vt:lpstr>
      <vt:lpstr>数制</vt:lpstr>
      <vt:lpstr>进位计数制</vt:lpstr>
      <vt:lpstr>进位计数制</vt:lpstr>
      <vt:lpstr>进位计数制</vt:lpstr>
      <vt:lpstr>进位计数制</vt:lpstr>
      <vt:lpstr>进位计数制</vt:lpstr>
      <vt:lpstr>二进制与数字信号</vt:lpstr>
      <vt:lpstr>二进制与数字信号</vt:lpstr>
      <vt:lpstr>数制转换</vt:lpstr>
      <vt:lpstr>数制转换</vt:lpstr>
      <vt:lpstr>数制转换</vt:lpstr>
      <vt:lpstr>数制转换</vt:lpstr>
      <vt:lpstr>数制转换</vt:lpstr>
      <vt:lpstr>数制转换</vt:lpstr>
      <vt:lpstr>数制转换</vt:lpstr>
      <vt:lpstr>数制转换</vt:lpstr>
      <vt:lpstr>计算机中常用的编码</vt:lpstr>
      <vt:lpstr>十进制编码</vt:lpstr>
      <vt:lpstr>十进制编码</vt:lpstr>
      <vt:lpstr>十进制编码</vt:lpstr>
      <vt:lpstr>十进制编码</vt:lpstr>
      <vt:lpstr>十进制编码</vt:lpstr>
      <vt:lpstr>十进制编码</vt:lpstr>
      <vt:lpstr>十进制编码</vt:lpstr>
      <vt:lpstr>十进制编码</vt:lpstr>
      <vt:lpstr>十进制编码</vt:lpstr>
      <vt:lpstr>十进制编码</vt:lpstr>
      <vt:lpstr>字符编码</vt:lpstr>
      <vt:lpstr>字符编码</vt:lpstr>
      <vt:lpstr>字符编码</vt:lpstr>
      <vt:lpstr>字符编码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逻辑抽象与状态编码</vt:lpstr>
      <vt:lpstr>本章小结</vt:lpstr>
      <vt:lpstr>本章小结</vt:lpstr>
      <vt:lpstr>本章小结</vt:lpstr>
      <vt:lpstr>本章小结</vt:lpstr>
      <vt:lpstr>作业</vt:lpstr>
      <vt:lpstr>PowerPoint 演示文稿</vt:lpstr>
    </vt:vector>
  </TitlesOfParts>
  <Company>杭州电子科技大学计算机学院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概述</dc:title>
  <dc:subject>数字电路设计</dc:subject>
  <dc:creator>冯建文</dc:creator>
  <cp:keywords>西电出版社</cp:keywords>
  <cp:lastModifiedBy>FJW</cp:lastModifiedBy>
  <cp:revision>374</cp:revision>
  <dcterms:created xsi:type="dcterms:W3CDTF">2018-06-13T06:27:22Z</dcterms:created>
  <dcterms:modified xsi:type="dcterms:W3CDTF">2019-09-04T15:34:09Z</dcterms:modified>
</cp:coreProperties>
</file>