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71" r:id="rId3"/>
    <p:sldId id="547" r:id="rId4"/>
    <p:sldId id="281" r:id="rId5"/>
    <p:sldId id="282" r:id="rId6"/>
    <p:sldId id="548" r:id="rId7"/>
    <p:sldId id="273" r:id="rId8"/>
    <p:sldId id="274" r:id="rId9"/>
    <p:sldId id="275" r:id="rId10"/>
    <p:sldId id="549" r:id="rId11"/>
    <p:sldId id="257" r:id="rId12"/>
    <p:sldId id="258" r:id="rId13"/>
    <p:sldId id="266" r:id="rId14"/>
    <p:sldId id="259" r:id="rId15"/>
    <p:sldId id="550" r:id="rId16"/>
    <p:sldId id="552" r:id="rId17"/>
    <p:sldId id="260" r:id="rId18"/>
    <p:sldId id="551" r:id="rId19"/>
    <p:sldId id="286" r:id="rId20"/>
    <p:sldId id="559" r:id="rId21"/>
    <p:sldId id="560" r:id="rId22"/>
    <p:sldId id="267" r:id="rId23"/>
    <p:sldId id="287" r:id="rId24"/>
    <p:sldId id="264" r:id="rId25"/>
    <p:sldId id="518" r:id="rId26"/>
    <p:sldId id="519" r:id="rId27"/>
    <p:sldId id="512" r:id="rId28"/>
    <p:sldId id="520" r:id="rId29"/>
    <p:sldId id="521" r:id="rId30"/>
    <p:sldId id="522" r:id="rId31"/>
    <p:sldId id="279" r:id="rId32"/>
    <p:sldId id="280" r:id="rId33"/>
    <p:sldId id="536" r:id="rId34"/>
    <p:sldId id="554" r:id="rId35"/>
    <p:sldId id="524" r:id="rId36"/>
    <p:sldId id="525" r:id="rId37"/>
    <p:sldId id="527" r:id="rId38"/>
    <p:sldId id="526" r:id="rId39"/>
    <p:sldId id="528" r:id="rId40"/>
    <p:sldId id="523" r:id="rId41"/>
    <p:sldId id="530" r:id="rId42"/>
    <p:sldId id="531" r:id="rId43"/>
    <p:sldId id="532" r:id="rId44"/>
    <p:sldId id="533" r:id="rId45"/>
    <p:sldId id="540" r:id="rId46"/>
    <p:sldId id="541" r:id="rId47"/>
    <p:sldId id="544" r:id="rId48"/>
    <p:sldId id="555" r:id="rId49"/>
    <p:sldId id="557" r:id="rId50"/>
    <p:sldId id="558" r:id="rId51"/>
    <p:sldId id="546" r:id="rId52"/>
    <p:sldId id="53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882" autoAdjust="0"/>
  </p:normalViewPr>
  <p:slideViewPr>
    <p:cSldViewPr snapToGrid="0">
      <p:cViewPr>
        <p:scale>
          <a:sx n="66" d="100"/>
          <a:sy n="66" d="100"/>
        </p:scale>
        <p:origin x="690" y="4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DCA0970-291B-4BDB-9274-AC8464573AC2}"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zh-CN" altLang="en-US"/>
        </a:p>
      </dgm:t>
    </dgm:pt>
    <dgm:pt modelId="{DDB06102-B889-4B68-9850-3DDDBD223A29}">
      <dgm:prSet phldrT="[文本]"/>
      <dgm:spPr/>
      <dgm:t>
        <a:bodyPr/>
        <a:lstStyle/>
        <a:p>
          <a:r>
            <a:rPr lang="zh-CN" altLang="en-US" b="1" dirty="0"/>
            <a:t>理论的应用</a:t>
          </a:r>
        </a:p>
      </dgm:t>
    </dgm:pt>
    <dgm:pt modelId="{A261545D-900C-4DFE-9EB2-10D47678F250}" type="parTrans" cxnId="{3CBD8E50-02FD-44C3-B84A-833B5CA83C85}">
      <dgm:prSet/>
      <dgm:spPr/>
      <dgm:t>
        <a:bodyPr/>
        <a:lstStyle/>
        <a:p>
          <a:endParaRPr lang="zh-CN" altLang="en-US"/>
        </a:p>
      </dgm:t>
    </dgm:pt>
    <dgm:pt modelId="{68B4048C-20AE-480A-807C-59D8AC51295D}" type="sibTrans" cxnId="{3CBD8E50-02FD-44C3-B84A-833B5CA83C85}">
      <dgm:prSet/>
      <dgm:spPr/>
      <dgm:t>
        <a:bodyPr/>
        <a:lstStyle/>
        <a:p>
          <a:endParaRPr lang="zh-CN" altLang="en-US"/>
        </a:p>
      </dgm:t>
    </dgm:pt>
    <dgm:pt modelId="{0A0DD41D-FB7E-4794-B948-2F10E1E0A7D1}">
      <dgm:prSet phldrT="[文本]"/>
      <dgm:spPr/>
      <dgm:t>
        <a:bodyPr/>
        <a:lstStyle/>
        <a:p>
          <a:r>
            <a:rPr lang="zh-CN" altLang="en-US" b="1" dirty="0"/>
            <a:t>理论的实践</a:t>
          </a:r>
        </a:p>
      </dgm:t>
    </dgm:pt>
    <dgm:pt modelId="{DC0695AE-9E8C-4EAA-8211-A811D5FF0166}" type="parTrans" cxnId="{0798924E-A206-498E-A967-017F9F62CF23}">
      <dgm:prSet/>
      <dgm:spPr/>
      <dgm:t>
        <a:bodyPr/>
        <a:lstStyle/>
        <a:p>
          <a:endParaRPr lang="zh-CN" altLang="en-US"/>
        </a:p>
      </dgm:t>
    </dgm:pt>
    <dgm:pt modelId="{569CF383-B904-4235-B577-AA78BCFE9FEC}" type="sibTrans" cxnId="{0798924E-A206-498E-A967-017F9F62CF23}">
      <dgm:prSet/>
      <dgm:spPr/>
      <dgm:t>
        <a:bodyPr/>
        <a:lstStyle/>
        <a:p>
          <a:endParaRPr lang="zh-CN" altLang="en-US"/>
        </a:p>
      </dgm:t>
    </dgm:pt>
    <dgm:pt modelId="{003FB1C6-4941-4FAD-8103-CBB29CD8E0D4}">
      <dgm:prSet phldrT="[文本]"/>
      <dgm:spPr/>
      <dgm:t>
        <a:bodyPr/>
        <a:lstStyle/>
        <a:p>
          <a:r>
            <a:rPr lang="zh-CN" altLang="en-US" dirty="0"/>
            <a:t>基于大量的</a:t>
          </a:r>
          <a:r>
            <a:rPr lang="en-US" altLang="zh-CN" dirty="0"/>
            <a:t>Excel </a:t>
          </a:r>
          <a:r>
            <a:rPr lang="zh-CN" altLang="en-US" dirty="0"/>
            <a:t>应用、所有的例题都会通过</a:t>
          </a:r>
          <a:r>
            <a:rPr lang="en-US" altLang="zh-CN" dirty="0"/>
            <a:t>Excel</a:t>
          </a:r>
          <a:r>
            <a:rPr lang="zh-CN" altLang="en-US" dirty="0"/>
            <a:t>以展示</a:t>
          </a:r>
        </a:p>
      </dgm:t>
    </dgm:pt>
    <dgm:pt modelId="{799B7247-A286-4CFD-B67D-CFD647255CFF}" type="parTrans" cxnId="{26B1D0E3-B417-4C2D-B22B-333138C5C251}">
      <dgm:prSet/>
      <dgm:spPr/>
      <dgm:t>
        <a:bodyPr/>
        <a:lstStyle/>
        <a:p>
          <a:endParaRPr lang="zh-CN" altLang="en-US"/>
        </a:p>
      </dgm:t>
    </dgm:pt>
    <dgm:pt modelId="{0333F954-4EDB-4E86-A430-34CBDF5FB792}" type="sibTrans" cxnId="{26B1D0E3-B417-4C2D-B22B-333138C5C251}">
      <dgm:prSet/>
      <dgm:spPr/>
      <dgm:t>
        <a:bodyPr/>
        <a:lstStyle/>
        <a:p>
          <a:endParaRPr lang="zh-CN" altLang="en-US"/>
        </a:p>
      </dgm:t>
    </dgm:pt>
    <dgm:pt modelId="{47B855C8-4B50-47DB-B04B-41D191B6C149}">
      <dgm:prSet phldrT="[文本]"/>
      <dgm:spPr/>
      <dgm:t>
        <a:bodyPr/>
        <a:lstStyle/>
        <a:p>
          <a:r>
            <a:rPr lang="zh-CN" altLang="en-US" b="1" dirty="0"/>
            <a:t>理论的理解</a:t>
          </a:r>
        </a:p>
      </dgm:t>
    </dgm:pt>
    <dgm:pt modelId="{A96B1424-AFB0-4FE4-9179-795E6439C075}" type="parTrans" cxnId="{59919EEF-FB3F-4215-ACC7-2AB7380D39F3}">
      <dgm:prSet/>
      <dgm:spPr/>
      <dgm:t>
        <a:bodyPr/>
        <a:lstStyle/>
        <a:p>
          <a:endParaRPr lang="zh-CN" altLang="en-US"/>
        </a:p>
      </dgm:t>
    </dgm:pt>
    <dgm:pt modelId="{45ACDB92-6805-4E8B-B2BE-B6889006FF95}" type="sibTrans" cxnId="{59919EEF-FB3F-4215-ACC7-2AB7380D39F3}">
      <dgm:prSet/>
      <dgm:spPr/>
      <dgm:t>
        <a:bodyPr/>
        <a:lstStyle/>
        <a:p>
          <a:endParaRPr lang="zh-CN" altLang="en-US"/>
        </a:p>
      </dgm:t>
    </dgm:pt>
    <dgm:pt modelId="{C3B6A071-38C4-40E2-9665-C89AA19AE18D}">
      <dgm:prSet phldrT="[文本]"/>
      <dgm:spPr/>
      <dgm:t>
        <a:bodyPr/>
        <a:lstStyle/>
        <a:p>
          <a:r>
            <a:rPr lang="zh-CN" altLang="en-US" dirty="0"/>
            <a:t>理解概念后面的经济、数学、财务含义</a:t>
          </a:r>
        </a:p>
      </dgm:t>
    </dgm:pt>
    <dgm:pt modelId="{1B2A7ADA-811B-4AEC-A671-8597076FD1E8}" type="parTrans" cxnId="{2E38B4B3-A227-4D15-B81C-A3364A5B0A23}">
      <dgm:prSet/>
      <dgm:spPr/>
      <dgm:t>
        <a:bodyPr/>
        <a:lstStyle/>
        <a:p>
          <a:endParaRPr lang="zh-CN" altLang="en-US"/>
        </a:p>
      </dgm:t>
    </dgm:pt>
    <dgm:pt modelId="{95E86DA8-BB0F-4CE5-96CC-CC613B6E4E82}" type="sibTrans" cxnId="{2E38B4B3-A227-4D15-B81C-A3364A5B0A23}">
      <dgm:prSet/>
      <dgm:spPr/>
      <dgm:t>
        <a:bodyPr/>
        <a:lstStyle/>
        <a:p>
          <a:endParaRPr lang="zh-CN" altLang="en-US"/>
        </a:p>
      </dgm:t>
    </dgm:pt>
    <dgm:pt modelId="{C66720FB-D95B-4AFA-ADB6-B0900DF2B3E5}">
      <dgm:prSet phldrT="[文本]"/>
      <dgm:spPr/>
      <dgm:t>
        <a:bodyPr/>
        <a:lstStyle/>
        <a:p>
          <a:r>
            <a:rPr lang="zh-CN" altLang="en-US" dirty="0"/>
            <a:t>以实践为主大大作业是平时成绩的主要依据，占</a:t>
          </a:r>
          <a:r>
            <a:rPr lang="zh-CN" altLang="en-US" dirty="0" smtClean="0"/>
            <a:t>总成绩</a:t>
          </a:r>
          <a:r>
            <a:rPr lang="en-US" altLang="zh-CN" dirty="0" smtClean="0"/>
            <a:t>30</a:t>
          </a:r>
          <a:r>
            <a:rPr lang="en-US" altLang="zh-CN" dirty="0"/>
            <a:t>%</a:t>
          </a:r>
          <a:endParaRPr lang="zh-CN" altLang="en-US" dirty="0"/>
        </a:p>
      </dgm:t>
    </dgm:pt>
    <dgm:pt modelId="{5CE83CE3-1B3D-4369-BAC2-87C7F7015847}" type="parTrans" cxnId="{45114107-242E-4B2E-860A-7BDBD67CD928}">
      <dgm:prSet/>
      <dgm:spPr/>
      <dgm:t>
        <a:bodyPr/>
        <a:lstStyle/>
        <a:p>
          <a:endParaRPr lang="zh-CN" altLang="en-US"/>
        </a:p>
      </dgm:t>
    </dgm:pt>
    <dgm:pt modelId="{5FE8C9D1-BD83-4B8C-B766-7F561E1D357F}" type="sibTrans" cxnId="{45114107-242E-4B2E-860A-7BDBD67CD928}">
      <dgm:prSet/>
      <dgm:spPr/>
      <dgm:t>
        <a:bodyPr/>
        <a:lstStyle/>
        <a:p>
          <a:endParaRPr lang="zh-CN" altLang="en-US"/>
        </a:p>
      </dgm:t>
    </dgm:pt>
    <dgm:pt modelId="{FAFD8800-AD04-4E68-A610-72330BD21675}" type="pres">
      <dgm:prSet presAssocID="{EDCA0970-291B-4BDB-9274-AC8464573AC2}" presName="linear" presStyleCnt="0">
        <dgm:presLayoutVars>
          <dgm:animLvl val="lvl"/>
          <dgm:resizeHandles val="exact"/>
        </dgm:presLayoutVars>
      </dgm:prSet>
      <dgm:spPr/>
      <dgm:t>
        <a:bodyPr/>
        <a:lstStyle/>
        <a:p>
          <a:endParaRPr lang="zh-CN" altLang="en-US"/>
        </a:p>
      </dgm:t>
    </dgm:pt>
    <dgm:pt modelId="{51E0712C-EBEB-4598-893E-F7E1BABF4258}" type="pres">
      <dgm:prSet presAssocID="{47B855C8-4B50-47DB-B04B-41D191B6C149}" presName="parentText" presStyleLbl="node1" presStyleIdx="0" presStyleCnt="3">
        <dgm:presLayoutVars>
          <dgm:chMax val="0"/>
          <dgm:bulletEnabled val="1"/>
        </dgm:presLayoutVars>
      </dgm:prSet>
      <dgm:spPr/>
      <dgm:t>
        <a:bodyPr/>
        <a:lstStyle/>
        <a:p>
          <a:endParaRPr lang="zh-CN" altLang="en-US"/>
        </a:p>
      </dgm:t>
    </dgm:pt>
    <dgm:pt modelId="{921CDBA3-16CC-4CEE-A76E-6DDC2A61A0BF}" type="pres">
      <dgm:prSet presAssocID="{47B855C8-4B50-47DB-B04B-41D191B6C149}" presName="childText" presStyleLbl="revTx" presStyleIdx="0" presStyleCnt="3">
        <dgm:presLayoutVars>
          <dgm:bulletEnabled val="1"/>
        </dgm:presLayoutVars>
      </dgm:prSet>
      <dgm:spPr/>
      <dgm:t>
        <a:bodyPr/>
        <a:lstStyle/>
        <a:p>
          <a:endParaRPr lang="zh-CN" altLang="en-US"/>
        </a:p>
      </dgm:t>
    </dgm:pt>
    <dgm:pt modelId="{0F02F641-B219-4993-B35B-01F6237FE17C}" type="pres">
      <dgm:prSet presAssocID="{DDB06102-B889-4B68-9850-3DDDBD223A29}" presName="parentText" presStyleLbl="node1" presStyleIdx="1" presStyleCnt="3">
        <dgm:presLayoutVars>
          <dgm:chMax val="0"/>
          <dgm:bulletEnabled val="1"/>
        </dgm:presLayoutVars>
      </dgm:prSet>
      <dgm:spPr/>
      <dgm:t>
        <a:bodyPr/>
        <a:lstStyle/>
        <a:p>
          <a:endParaRPr lang="zh-CN" altLang="en-US"/>
        </a:p>
      </dgm:t>
    </dgm:pt>
    <dgm:pt modelId="{EB7AD5DA-2CD6-4130-BD5A-7C7ED36B4D44}" type="pres">
      <dgm:prSet presAssocID="{DDB06102-B889-4B68-9850-3DDDBD223A29}" presName="childText" presStyleLbl="revTx" presStyleIdx="1" presStyleCnt="3">
        <dgm:presLayoutVars>
          <dgm:bulletEnabled val="1"/>
        </dgm:presLayoutVars>
      </dgm:prSet>
      <dgm:spPr/>
      <dgm:t>
        <a:bodyPr/>
        <a:lstStyle/>
        <a:p>
          <a:endParaRPr lang="zh-CN" altLang="en-US"/>
        </a:p>
      </dgm:t>
    </dgm:pt>
    <dgm:pt modelId="{4500E148-96DE-4BA5-BFCB-953C51EEC48F}" type="pres">
      <dgm:prSet presAssocID="{0A0DD41D-FB7E-4794-B948-2F10E1E0A7D1}" presName="parentText" presStyleLbl="node1" presStyleIdx="2" presStyleCnt="3">
        <dgm:presLayoutVars>
          <dgm:chMax val="0"/>
          <dgm:bulletEnabled val="1"/>
        </dgm:presLayoutVars>
      </dgm:prSet>
      <dgm:spPr/>
      <dgm:t>
        <a:bodyPr/>
        <a:lstStyle/>
        <a:p>
          <a:endParaRPr lang="zh-CN" altLang="en-US"/>
        </a:p>
      </dgm:t>
    </dgm:pt>
    <dgm:pt modelId="{DBACF35B-0E4F-4F6A-BDC4-8A3E91B7A0F1}" type="pres">
      <dgm:prSet presAssocID="{0A0DD41D-FB7E-4794-B948-2F10E1E0A7D1}" presName="childText" presStyleLbl="revTx" presStyleIdx="2" presStyleCnt="3">
        <dgm:presLayoutVars>
          <dgm:bulletEnabled val="1"/>
        </dgm:presLayoutVars>
      </dgm:prSet>
      <dgm:spPr/>
      <dgm:t>
        <a:bodyPr/>
        <a:lstStyle/>
        <a:p>
          <a:endParaRPr lang="zh-CN" altLang="en-US"/>
        </a:p>
      </dgm:t>
    </dgm:pt>
  </dgm:ptLst>
  <dgm:cxnLst>
    <dgm:cxn modelId="{26B1D0E3-B417-4C2D-B22B-333138C5C251}" srcId="{DDB06102-B889-4B68-9850-3DDDBD223A29}" destId="{003FB1C6-4941-4FAD-8103-CBB29CD8E0D4}" srcOrd="0" destOrd="0" parTransId="{799B7247-A286-4CFD-B67D-CFD647255CFF}" sibTransId="{0333F954-4EDB-4E86-A430-34CBDF5FB792}"/>
    <dgm:cxn modelId="{6AFEBBFD-10C7-4379-9173-45067644697A}" type="presOf" srcId="{0A0DD41D-FB7E-4794-B948-2F10E1E0A7D1}" destId="{4500E148-96DE-4BA5-BFCB-953C51EEC48F}" srcOrd="0" destOrd="0" presId="urn:microsoft.com/office/officeart/2005/8/layout/vList2"/>
    <dgm:cxn modelId="{59919EEF-FB3F-4215-ACC7-2AB7380D39F3}" srcId="{EDCA0970-291B-4BDB-9274-AC8464573AC2}" destId="{47B855C8-4B50-47DB-B04B-41D191B6C149}" srcOrd="0" destOrd="0" parTransId="{A96B1424-AFB0-4FE4-9179-795E6439C075}" sibTransId="{45ACDB92-6805-4E8B-B2BE-B6889006FF95}"/>
    <dgm:cxn modelId="{64D4F877-2E50-447D-AA85-9E13C519F850}" type="presOf" srcId="{C3B6A071-38C4-40E2-9665-C89AA19AE18D}" destId="{921CDBA3-16CC-4CEE-A76E-6DDC2A61A0BF}" srcOrd="0" destOrd="0" presId="urn:microsoft.com/office/officeart/2005/8/layout/vList2"/>
    <dgm:cxn modelId="{2E38B4B3-A227-4D15-B81C-A3364A5B0A23}" srcId="{47B855C8-4B50-47DB-B04B-41D191B6C149}" destId="{C3B6A071-38C4-40E2-9665-C89AA19AE18D}" srcOrd="0" destOrd="0" parTransId="{1B2A7ADA-811B-4AEC-A671-8597076FD1E8}" sibTransId="{95E86DA8-BB0F-4CE5-96CC-CC613B6E4E82}"/>
    <dgm:cxn modelId="{2D5A05F5-47BB-49EF-A3CA-3A3ED4B2F25B}" type="presOf" srcId="{DDB06102-B889-4B68-9850-3DDDBD223A29}" destId="{0F02F641-B219-4993-B35B-01F6237FE17C}" srcOrd="0" destOrd="0" presId="urn:microsoft.com/office/officeart/2005/8/layout/vList2"/>
    <dgm:cxn modelId="{659233E1-4DD5-4CAE-8610-73A1FE39A68A}" type="presOf" srcId="{47B855C8-4B50-47DB-B04B-41D191B6C149}" destId="{51E0712C-EBEB-4598-893E-F7E1BABF4258}" srcOrd="0" destOrd="0" presId="urn:microsoft.com/office/officeart/2005/8/layout/vList2"/>
    <dgm:cxn modelId="{E39E5EC5-2553-44B7-9556-559E1A15D046}" type="presOf" srcId="{C66720FB-D95B-4AFA-ADB6-B0900DF2B3E5}" destId="{DBACF35B-0E4F-4F6A-BDC4-8A3E91B7A0F1}" srcOrd="0" destOrd="0" presId="urn:microsoft.com/office/officeart/2005/8/layout/vList2"/>
    <dgm:cxn modelId="{3CBD8E50-02FD-44C3-B84A-833B5CA83C85}" srcId="{EDCA0970-291B-4BDB-9274-AC8464573AC2}" destId="{DDB06102-B889-4B68-9850-3DDDBD223A29}" srcOrd="1" destOrd="0" parTransId="{A261545D-900C-4DFE-9EB2-10D47678F250}" sibTransId="{68B4048C-20AE-480A-807C-59D8AC51295D}"/>
    <dgm:cxn modelId="{53F394C5-7484-49AA-A847-A56F60733C8C}" type="presOf" srcId="{EDCA0970-291B-4BDB-9274-AC8464573AC2}" destId="{FAFD8800-AD04-4E68-A610-72330BD21675}" srcOrd="0" destOrd="0" presId="urn:microsoft.com/office/officeart/2005/8/layout/vList2"/>
    <dgm:cxn modelId="{0798924E-A206-498E-A967-017F9F62CF23}" srcId="{EDCA0970-291B-4BDB-9274-AC8464573AC2}" destId="{0A0DD41D-FB7E-4794-B948-2F10E1E0A7D1}" srcOrd="2" destOrd="0" parTransId="{DC0695AE-9E8C-4EAA-8211-A811D5FF0166}" sibTransId="{569CF383-B904-4235-B577-AA78BCFE9FEC}"/>
    <dgm:cxn modelId="{45114107-242E-4B2E-860A-7BDBD67CD928}" srcId="{0A0DD41D-FB7E-4794-B948-2F10E1E0A7D1}" destId="{C66720FB-D95B-4AFA-ADB6-B0900DF2B3E5}" srcOrd="0" destOrd="0" parTransId="{5CE83CE3-1B3D-4369-BAC2-87C7F7015847}" sibTransId="{5FE8C9D1-BD83-4B8C-B766-7F561E1D357F}"/>
    <dgm:cxn modelId="{D2A4C3A3-8AF2-4B61-9977-E178D7F6F1E0}" type="presOf" srcId="{003FB1C6-4941-4FAD-8103-CBB29CD8E0D4}" destId="{EB7AD5DA-2CD6-4130-BD5A-7C7ED36B4D44}" srcOrd="0" destOrd="0" presId="urn:microsoft.com/office/officeart/2005/8/layout/vList2"/>
    <dgm:cxn modelId="{192C5884-11A0-4C60-AA5C-78B260222BE0}" type="presParOf" srcId="{FAFD8800-AD04-4E68-A610-72330BD21675}" destId="{51E0712C-EBEB-4598-893E-F7E1BABF4258}" srcOrd="0" destOrd="0" presId="urn:microsoft.com/office/officeart/2005/8/layout/vList2"/>
    <dgm:cxn modelId="{1AF65A50-3A91-4C99-9CF4-131F94F4625A}" type="presParOf" srcId="{FAFD8800-AD04-4E68-A610-72330BD21675}" destId="{921CDBA3-16CC-4CEE-A76E-6DDC2A61A0BF}" srcOrd="1" destOrd="0" presId="urn:microsoft.com/office/officeart/2005/8/layout/vList2"/>
    <dgm:cxn modelId="{92703424-7D56-44E7-867A-3906D71FB2C3}" type="presParOf" srcId="{FAFD8800-AD04-4E68-A610-72330BD21675}" destId="{0F02F641-B219-4993-B35B-01F6237FE17C}" srcOrd="2" destOrd="0" presId="urn:microsoft.com/office/officeart/2005/8/layout/vList2"/>
    <dgm:cxn modelId="{D434E1AE-893A-4287-A348-A08191D8B4CD}" type="presParOf" srcId="{FAFD8800-AD04-4E68-A610-72330BD21675}" destId="{EB7AD5DA-2CD6-4130-BD5A-7C7ED36B4D44}" srcOrd="3" destOrd="0" presId="urn:microsoft.com/office/officeart/2005/8/layout/vList2"/>
    <dgm:cxn modelId="{4D16685A-5990-41B6-AE05-A302C982D275}" type="presParOf" srcId="{FAFD8800-AD04-4E68-A610-72330BD21675}" destId="{4500E148-96DE-4BA5-BFCB-953C51EEC48F}" srcOrd="4" destOrd="0" presId="urn:microsoft.com/office/officeart/2005/8/layout/vList2"/>
    <dgm:cxn modelId="{3913DE90-4224-4FE0-94C3-D767817A556C}" type="presParOf" srcId="{FAFD8800-AD04-4E68-A610-72330BD21675}" destId="{DBACF35B-0E4F-4F6A-BDC4-8A3E91B7A0F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75E126-962D-4306-9CF8-2AF96EEA980F}"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6375A04D-3BED-4D10-9A8F-B918CC82A781}">
      <dgm:prSet/>
      <dgm:spPr/>
      <dgm:t>
        <a:bodyPr/>
        <a:lstStyle/>
        <a:p>
          <a:r>
            <a:rPr lang="zh-CN"/>
            <a:t>第</a:t>
          </a:r>
          <a:r>
            <a:rPr lang="en-US"/>
            <a:t>1</a:t>
          </a:r>
          <a:r>
            <a:rPr lang="zh-CN"/>
            <a:t>阶段：课程技术基础</a:t>
          </a:r>
          <a:endParaRPr lang="en-US"/>
        </a:p>
      </dgm:t>
    </dgm:pt>
    <dgm:pt modelId="{2513F509-A384-4A60-85E7-B78693E53585}" type="parTrans" cxnId="{F6814F50-D94E-4748-91F0-2D33BFD790C2}">
      <dgm:prSet/>
      <dgm:spPr/>
      <dgm:t>
        <a:bodyPr/>
        <a:lstStyle/>
        <a:p>
          <a:endParaRPr lang="en-US"/>
        </a:p>
      </dgm:t>
    </dgm:pt>
    <dgm:pt modelId="{F8CC68D7-4DDD-4196-8AA1-7A1214687304}" type="sibTrans" cxnId="{F6814F50-D94E-4748-91F0-2D33BFD790C2}">
      <dgm:prSet/>
      <dgm:spPr/>
      <dgm:t>
        <a:bodyPr/>
        <a:lstStyle/>
        <a:p>
          <a:endParaRPr lang="en-US"/>
        </a:p>
      </dgm:t>
    </dgm:pt>
    <dgm:pt modelId="{63B73323-086E-4E16-A70F-7BE391DA541C}">
      <dgm:prSet/>
      <dgm:spPr/>
      <dgm:t>
        <a:bodyPr/>
        <a:lstStyle/>
        <a:p>
          <a:r>
            <a:rPr lang="zh-CN"/>
            <a:t>概述</a:t>
          </a:r>
          <a:endParaRPr lang="en-US"/>
        </a:p>
      </dgm:t>
    </dgm:pt>
    <dgm:pt modelId="{323B72D8-C8E0-4EDF-9E18-51B941FA3D43}" type="parTrans" cxnId="{153DA7FD-E3A6-45AA-BD19-49B2524A60E5}">
      <dgm:prSet/>
      <dgm:spPr/>
      <dgm:t>
        <a:bodyPr/>
        <a:lstStyle/>
        <a:p>
          <a:endParaRPr lang="en-US"/>
        </a:p>
      </dgm:t>
    </dgm:pt>
    <dgm:pt modelId="{AAAD60E5-1A41-4459-A827-8B57C7ED58F2}" type="sibTrans" cxnId="{153DA7FD-E3A6-45AA-BD19-49B2524A60E5}">
      <dgm:prSet/>
      <dgm:spPr/>
      <dgm:t>
        <a:bodyPr/>
        <a:lstStyle/>
        <a:p>
          <a:endParaRPr lang="en-US"/>
        </a:p>
      </dgm:t>
    </dgm:pt>
    <dgm:pt modelId="{87735688-D868-458F-95DE-5C8F17D961E7}">
      <dgm:prSet/>
      <dgm:spPr/>
      <dgm:t>
        <a:bodyPr/>
        <a:lstStyle/>
        <a:p>
          <a:r>
            <a:rPr lang="en-US"/>
            <a:t>Excel</a:t>
          </a:r>
          <a:r>
            <a:rPr lang="zh-CN"/>
            <a:t>基础</a:t>
          </a:r>
          <a:endParaRPr lang="en-US"/>
        </a:p>
      </dgm:t>
    </dgm:pt>
    <dgm:pt modelId="{FE465EF8-56E4-41DA-8F91-4F98CA0ED2FA}" type="parTrans" cxnId="{184C4E42-975D-457A-8742-0CB1696F8333}">
      <dgm:prSet/>
      <dgm:spPr/>
      <dgm:t>
        <a:bodyPr/>
        <a:lstStyle/>
        <a:p>
          <a:endParaRPr lang="en-US"/>
        </a:p>
      </dgm:t>
    </dgm:pt>
    <dgm:pt modelId="{37616C82-DBB6-43C6-96F9-304848B53D51}" type="sibTrans" cxnId="{184C4E42-975D-457A-8742-0CB1696F8333}">
      <dgm:prSet/>
      <dgm:spPr/>
      <dgm:t>
        <a:bodyPr/>
        <a:lstStyle/>
        <a:p>
          <a:endParaRPr lang="en-US"/>
        </a:p>
      </dgm:t>
    </dgm:pt>
    <dgm:pt modelId="{282D84AD-6622-42E4-A074-61E2816E8469}">
      <dgm:prSet/>
      <dgm:spPr/>
      <dgm:t>
        <a:bodyPr/>
        <a:lstStyle/>
        <a:p>
          <a:r>
            <a:rPr lang="zh-CN"/>
            <a:t>资金的时间价值</a:t>
          </a:r>
          <a:endParaRPr lang="en-US"/>
        </a:p>
      </dgm:t>
    </dgm:pt>
    <dgm:pt modelId="{466A848C-6744-4DCB-802C-254A4E1FF033}" type="parTrans" cxnId="{1E13CB17-51EC-48F5-9501-9B536CB30528}">
      <dgm:prSet/>
      <dgm:spPr/>
      <dgm:t>
        <a:bodyPr/>
        <a:lstStyle/>
        <a:p>
          <a:endParaRPr lang="en-US"/>
        </a:p>
      </dgm:t>
    </dgm:pt>
    <dgm:pt modelId="{54B4637D-61B5-48EB-AE7A-F14A97D6B013}" type="sibTrans" cxnId="{1E13CB17-51EC-48F5-9501-9B536CB30528}">
      <dgm:prSet/>
      <dgm:spPr/>
      <dgm:t>
        <a:bodyPr/>
        <a:lstStyle/>
        <a:p>
          <a:endParaRPr lang="en-US"/>
        </a:p>
      </dgm:t>
    </dgm:pt>
    <dgm:pt modelId="{F2984CD0-399A-45A4-A4E2-8AEE7D6B0F8C}">
      <dgm:prSet/>
      <dgm:spPr/>
      <dgm:t>
        <a:bodyPr/>
        <a:lstStyle/>
        <a:p>
          <a:r>
            <a:rPr lang="zh-CN"/>
            <a:t>第</a:t>
          </a:r>
          <a:r>
            <a:rPr lang="en-US"/>
            <a:t>2</a:t>
          </a:r>
          <a:r>
            <a:rPr lang="zh-CN"/>
            <a:t>阶段：基本分析工具</a:t>
          </a:r>
          <a:endParaRPr lang="en-US"/>
        </a:p>
      </dgm:t>
    </dgm:pt>
    <dgm:pt modelId="{16E7411A-0738-474F-8C85-1219E8FDBDF8}" type="parTrans" cxnId="{D7D45108-07B2-4F68-B9D4-AA9E090BE957}">
      <dgm:prSet/>
      <dgm:spPr/>
      <dgm:t>
        <a:bodyPr/>
        <a:lstStyle/>
        <a:p>
          <a:endParaRPr lang="en-US"/>
        </a:p>
      </dgm:t>
    </dgm:pt>
    <dgm:pt modelId="{1C5AA8A6-8540-41D1-A675-C71F08918DCF}" type="sibTrans" cxnId="{D7D45108-07B2-4F68-B9D4-AA9E090BE957}">
      <dgm:prSet/>
      <dgm:spPr/>
      <dgm:t>
        <a:bodyPr/>
        <a:lstStyle/>
        <a:p>
          <a:endParaRPr lang="en-US"/>
        </a:p>
      </dgm:t>
    </dgm:pt>
    <dgm:pt modelId="{F4DE27FB-B740-4F95-93D6-DF8F1FDF6B73}">
      <dgm:prSet/>
      <dgm:spPr/>
      <dgm:t>
        <a:bodyPr/>
        <a:lstStyle/>
        <a:p>
          <a:r>
            <a:rPr lang="zh-CN"/>
            <a:t>单方案经济可行性分析</a:t>
          </a:r>
          <a:endParaRPr lang="en-US"/>
        </a:p>
      </dgm:t>
    </dgm:pt>
    <dgm:pt modelId="{DD5FE21A-6320-4D16-BE94-337A7B01E6B4}" type="parTrans" cxnId="{91BDB8A8-3C35-4989-9303-BF28A749FF13}">
      <dgm:prSet/>
      <dgm:spPr/>
      <dgm:t>
        <a:bodyPr/>
        <a:lstStyle/>
        <a:p>
          <a:endParaRPr lang="en-US"/>
        </a:p>
      </dgm:t>
    </dgm:pt>
    <dgm:pt modelId="{C508538F-A79E-45B7-BCF7-FBD249E045C9}" type="sibTrans" cxnId="{91BDB8A8-3C35-4989-9303-BF28A749FF13}">
      <dgm:prSet/>
      <dgm:spPr/>
      <dgm:t>
        <a:bodyPr/>
        <a:lstStyle/>
        <a:p>
          <a:endParaRPr lang="en-US"/>
        </a:p>
      </dgm:t>
    </dgm:pt>
    <dgm:pt modelId="{2B6254D3-1BDB-42AD-BB2C-F89C80B32164}">
      <dgm:prSet/>
      <dgm:spPr/>
      <dgm:t>
        <a:bodyPr/>
        <a:lstStyle/>
        <a:p>
          <a:r>
            <a:rPr lang="zh-CN"/>
            <a:t>多方案分析</a:t>
          </a:r>
          <a:endParaRPr lang="en-US"/>
        </a:p>
      </dgm:t>
    </dgm:pt>
    <dgm:pt modelId="{45DF969A-70F6-462D-BE0D-6626844E3CB2}" type="parTrans" cxnId="{590198AF-C1C7-46AB-9A86-926E1EA56221}">
      <dgm:prSet/>
      <dgm:spPr/>
      <dgm:t>
        <a:bodyPr/>
        <a:lstStyle/>
        <a:p>
          <a:endParaRPr lang="en-US"/>
        </a:p>
      </dgm:t>
    </dgm:pt>
    <dgm:pt modelId="{26A5EF2D-B55A-42A6-B4E1-8BE690D7E47D}" type="sibTrans" cxnId="{590198AF-C1C7-46AB-9A86-926E1EA56221}">
      <dgm:prSet/>
      <dgm:spPr/>
      <dgm:t>
        <a:bodyPr/>
        <a:lstStyle/>
        <a:p>
          <a:endParaRPr lang="en-US"/>
        </a:p>
      </dgm:t>
    </dgm:pt>
    <dgm:pt modelId="{F8593D71-8CE3-459E-AA5E-EF99AB55A4E3}">
      <dgm:prSet/>
      <dgm:spPr/>
      <dgm:t>
        <a:bodyPr/>
        <a:lstStyle/>
        <a:p>
          <a:r>
            <a:rPr lang="zh-CN"/>
            <a:t>第</a:t>
          </a:r>
          <a:r>
            <a:rPr lang="en-US"/>
            <a:t>3</a:t>
          </a:r>
          <a:r>
            <a:rPr lang="zh-CN"/>
            <a:t>阶段：补充分析</a:t>
          </a:r>
          <a:endParaRPr lang="en-US"/>
        </a:p>
      </dgm:t>
    </dgm:pt>
    <dgm:pt modelId="{32A591EC-0FAB-440D-866A-F22153EAB4E2}" type="parTrans" cxnId="{2C3EC2BE-591C-46C9-A0AA-6D39C46341C6}">
      <dgm:prSet/>
      <dgm:spPr/>
      <dgm:t>
        <a:bodyPr/>
        <a:lstStyle/>
        <a:p>
          <a:endParaRPr lang="en-US"/>
        </a:p>
      </dgm:t>
    </dgm:pt>
    <dgm:pt modelId="{628D8D6D-B318-483F-923D-6EA4AF5E1728}" type="sibTrans" cxnId="{2C3EC2BE-591C-46C9-A0AA-6D39C46341C6}">
      <dgm:prSet/>
      <dgm:spPr/>
      <dgm:t>
        <a:bodyPr/>
        <a:lstStyle/>
        <a:p>
          <a:endParaRPr lang="en-US"/>
        </a:p>
      </dgm:t>
    </dgm:pt>
    <dgm:pt modelId="{3F4E8DA7-F41C-4E2F-BA7F-EB643B453C98}">
      <dgm:prSet/>
      <dgm:spPr/>
      <dgm:t>
        <a:bodyPr/>
        <a:lstStyle/>
        <a:p>
          <a:r>
            <a:rPr lang="zh-CN"/>
            <a:t>敏感性分析</a:t>
          </a:r>
          <a:endParaRPr lang="en-US"/>
        </a:p>
      </dgm:t>
    </dgm:pt>
    <dgm:pt modelId="{2EAB49CB-541F-4F46-8842-C03682183180}" type="parTrans" cxnId="{326EC744-F6E1-49CC-B673-0E6F40B5C5C2}">
      <dgm:prSet/>
      <dgm:spPr/>
      <dgm:t>
        <a:bodyPr/>
        <a:lstStyle/>
        <a:p>
          <a:endParaRPr lang="en-US"/>
        </a:p>
      </dgm:t>
    </dgm:pt>
    <dgm:pt modelId="{52F3F999-5DBF-4B56-86D2-892DC234DBEE}" type="sibTrans" cxnId="{326EC744-F6E1-49CC-B673-0E6F40B5C5C2}">
      <dgm:prSet/>
      <dgm:spPr/>
      <dgm:t>
        <a:bodyPr/>
        <a:lstStyle/>
        <a:p>
          <a:endParaRPr lang="en-US"/>
        </a:p>
      </dgm:t>
    </dgm:pt>
    <dgm:pt modelId="{D2FFC5DC-D154-4548-B60B-EC91B2D20231}">
      <dgm:prSet/>
      <dgm:spPr/>
      <dgm:t>
        <a:bodyPr/>
        <a:lstStyle/>
        <a:p>
          <a:r>
            <a:rPr lang="zh-CN"/>
            <a:t>风险分析</a:t>
          </a:r>
          <a:endParaRPr lang="en-US"/>
        </a:p>
      </dgm:t>
    </dgm:pt>
    <dgm:pt modelId="{CA807C18-E44E-4877-BBB3-E036C3B2932E}" type="parTrans" cxnId="{7FBCC93D-C226-4EEF-AA25-C38E72CE0A06}">
      <dgm:prSet/>
      <dgm:spPr/>
      <dgm:t>
        <a:bodyPr/>
        <a:lstStyle/>
        <a:p>
          <a:endParaRPr lang="en-US"/>
        </a:p>
      </dgm:t>
    </dgm:pt>
    <dgm:pt modelId="{D9DDA7E2-2C39-4117-B936-58143008BD09}" type="sibTrans" cxnId="{7FBCC93D-C226-4EEF-AA25-C38E72CE0A06}">
      <dgm:prSet/>
      <dgm:spPr/>
      <dgm:t>
        <a:bodyPr/>
        <a:lstStyle/>
        <a:p>
          <a:endParaRPr lang="en-US"/>
        </a:p>
      </dgm:t>
    </dgm:pt>
    <dgm:pt modelId="{D03C3EE9-98D0-4EAD-9B4C-BF14E8F0B95A}">
      <dgm:prSet/>
      <dgm:spPr/>
      <dgm:t>
        <a:bodyPr/>
        <a:lstStyle/>
        <a:p>
          <a:r>
            <a:rPr lang="zh-CN"/>
            <a:t>考虑折旧、财务因素的可行性分析</a:t>
          </a:r>
          <a:endParaRPr lang="en-US"/>
        </a:p>
      </dgm:t>
    </dgm:pt>
    <dgm:pt modelId="{8DEAA821-5AE2-488E-9600-B90B687AFF35}" type="parTrans" cxnId="{BA355799-07F5-47A9-A5B7-DC5C922BCE17}">
      <dgm:prSet/>
      <dgm:spPr/>
      <dgm:t>
        <a:bodyPr/>
        <a:lstStyle/>
        <a:p>
          <a:endParaRPr lang="en-US"/>
        </a:p>
      </dgm:t>
    </dgm:pt>
    <dgm:pt modelId="{BFC8504F-CD46-424A-9D09-4033590CAAA7}" type="sibTrans" cxnId="{BA355799-07F5-47A9-A5B7-DC5C922BCE17}">
      <dgm:prSet/>
      <dgm:spPr/>
      <dgm:t>
        <a:bodyPr/>
        <a:lstStyle/>
        <a:p>
          <a:endParaRPr lang="en-US"/>
        </a:p>
      </dgm:t>
    </dgm:pt>
    <dgm:pt modelId="{7DF0FE01-4C92-4E33-8DC9-C337DB93A6CD}">
      <dgm:prSet/>
      <dgm:spPr/>
      <dgm:t>
        <a:bodyPr/>
        <a:lstStyle/>
        <a:p>
          <a:r>
            <a:rPr lang="zh-CN"/>
            <a:t>第</a:t>
          </a:r>
          <a:r>
            <a:rPr lang="en-US"/>
            <a:t>4</a:t>
          </a:r>
          <a:r>
            <a:rPr lang="zh-CN"/>
            <a:t>阶段：决策学</a:t>
          </a:r>
          <a:endParaRPr lang="en-US"/>
        </a:p>
      </dgm:t>
    </dgm:pt>
    <dgm:pt modelId="{3B96F6A2-DF07-49D2-AB04-6BB5E5D3EE5B}" type="parTrans" cxnId="{054FB6AF-B838-4CFF-BAD0-4A242BF711F2}">
      <dgm:prSet/>
      <dgm:spPr/>
      <dgm:t>
        <a:bodyPr/>
        <a:lstStyle/>
        <a:p>
          <a:endParaRPr lang="en-US"/>
        </a:p>
      </dgm:t>
    </dgm:pt>
    <dgm:pt modelId="{C0A27758-2382-4D15-AC0D-48389EB0901C}" type="sibTrans" cxnId="{054FB6AF-B838-4CFF-BAD0-4A242BF711F2}">
      <dgm:prSet/>
      <dgm:spPr/>
      <dgm:t>
        <a:bodyPr/>
        <a:lstStyle/>
        <a:p>
          <a:endParaRPr lang="en-US"/>
        </a:p>
      </dgm:t>
    </dgm:pt>
    <dgm:pt modelId="{F852FAD7-CB9B-40FA-9330-111E0665D60E}" type="pres">
      <dgm:prSet presAssocID="{4175E126-962D-4306-9CF8-2AF96EEA980F}" presName="linear" presStyleCnt="0">
        <dgm:presLayoutVars>
          <dgm:animLvl val="lvl"/>
          <dgm:resizeHandles val="exact"/>
        </dgm:presLayoutVars>
      </dgm:prSet>
      <dgm:spPr/>
      <dgm:t>
        <a:bodyPr/>
        <a:lstStyle/>
        <a:p>
          <a:endParaRPr lang="zh-CN" altLang="en-US"/>
        </a:p>
      </dgm:t>
    </dgm:pt>
    <dgm:pt modelId="{C1291E2C-CE4D-4782-8764-5905BBCB11C5}" type="pres">
      <dgm:prSet presAssocID="{6375A04D-3BED-4D10-9A8F-B918CC82A781}" presName="parentText" presStyleLbl="node1" presStyleIdx="0" presStyleCnt="4">
        <dgm:presLayoutVars>
          <dgm:chMax val="0"/>
          <dgm:bulletEnabled val="1"/>
        </dgm:presLayoutVars>
      </dgm:prSet>
      <dgm:spPr/>
      <dgm:t>
        <a:bodyPr/>
        <a:lstStyle/>
        <a:p>
          <a:endParaRPr lang="zh-CN" altLang="en-US"/>
        </a:p>
      </dgm:t>
    </dgm:pt>
    <dgm:pt modelId="{9D9D2115-4C42-4A67-B45C-EDCC89447200}" type="pres">
      <dgm:prSet presAssocID="{6375A04D-3BED-4D10-9A8F-B918CC82A781}" presName="childText" presStyleLbl="revTx" presStyleIdx="0" presStyleCnt="3">
        <dgm:presLayoutVars>
          <dgm:bulletEnabled val="1"/>
        </dgm:presLayoutVars>
      </dgm:prSet>
      <dgm:spPr/>
      <dgm:t>
        <a:bodyPr/>
        <a:lstStyle/>
        <a:p>
          <a:endParaRPr lang="zh-CN" altLang="en-US"/>
        </a:p>
      </dgm:t>
    </dgm:pt>
    <dgm:pt modelId="{70ED31B2-3E66-4676-99F2-24E7C5E60856}" type="pres">
      <dgm:prSet presAssocID="{F2984CD0-399A-45A4-A4E2-8AEE7D6B0F8C}" presName="parentText" presStyleLbl="node1" presStyleIdx="1" presStyleCnt="4">
        <dgm:presLayoutVars>
          <dgm:chMax val="0"/>
          <dgm:bulletEnabled val="1"/>
        </dgm:presLayoutVars>
      </dgm:prSet>
      <dgm:spPr/>
      <dgm:t>
        <a:bodyPr/>
        <a:lstStyle/>
        <a:p>
          <a:endParaRPr lang="zh-CN" altLang="en-US"/>
        </a:p>
      </dgm:t>
    </dgm:pt>
    <dgm:pt modelId="{A59A0F51-B761-4D52-AC74-7A2FA398C4A5}" type="pres">
      <dgm:prSet presAssocID="{F2984CD0-399A-45A4-A4E2-8AEE7D6B0F8C}" presName="childText" presStyleLbl="revTx" presStyleIdx="1" presStyleCnt="3">
        <dgm:presLayoutVars>
          <dgm:bulletEnabled val="1"/>
        </dgm:presLayoutVars>
      </dgm:prSet>
      <dgm:spPr/>
      <dgm:t>
        <a:bodyPr/>
        <a:lstStyle/>
        <a:p>
          <a:endParaRPr lang="zh-CN" altLang="en-US"/>
        </a:p>
      </dgm:t>
    </dgm:pt>
    <dgm:pt modelId="{5FB9ADCB-A022-4DEC-9CED-1669D3B2A110}" type="pres">
      <dgm:prSet presAssocID="{F8593D71-8CE3-459E-AA5E-EF99AB55A4E3}" presName="parentText" presStyleLbl="node1" presStyleIdx="2" presStyleCnt="4">
        <dgm:presLayoutVars>
          <dgm:chMax val="0"/>
          <dgm:bulletEnabled val="1"/>
        </dgm:presLayoutVars>
      </dgm:prSet>
      <dgm:spPr/>
      <dgm:t>
        <a:bodyPr/>
        <a:lstStyle/>
        <a:p>
          <a:endParaRPr lang="zh-CN" altLang="en-US"/>
        </a:p>
      </dgm:t>
    </dgm:pt>
    <dgm:pt modelId="{676C92A9-879A-40F1-AB4E-8D6FCAE669A4}" type="pres">
      <dgm:prSet presAssocID="{F8593D71-8CE3-459E-AA5E-EF99AB55A4E3}" presName="childText" presStyleLbl="revTx" presStyleIdx="2" presStyleCnt="3">
        <dgm:presLayoutVars>
          <dgm:bulletEnabled val="1"/>
        </dgm:presLayoutVars>
      </dgm:prSet>
      <dgm:spPr/>
      <dgm:t>
        <a:bodyPr/>
        <a:lstStyle/>
        <a:p>
          <a:endParaRPr lang="zh-CN" altLang="en-US"/>
        </a:p>
      </dgm:t>
    </dgm:pt>
    <dgm:pt modelId="{3A075A90-FA12-41CD-9919-83A952584184}" type="pres">
      <dgm:prSet presAssocID="{7DF0FE01-4C92-4E33-8DC9-C337DB93A6CD}" presName="parentText" presStyleLbl="node1" presStyleIdx="3" presStyleCnt="4">
        <dgm:presLayoutVars>
          <dgm:chMax val="0"/>
          <dgm:bulletEnabled val="1"/>
        </dgm:presLayoutVars>
      </dgm:prSet>
      <dgm:spPr/>
      <dgm:t>
        <a:bodyPr/>
        <a:lstStyle/>
        <a:p>
          <a:endParaRPr lang="zh-CN" altLang="en-US"/>
        </a:p>
      </dgm:t>
    </dgm:pt>
  </dgm:ptLst>
  <dgm:cxnLst>
    <dgm:cxn modelId="{65A4CFFB-0048-4069-9036-B3D80332792B}" type="presOf" srcId="{63B73323-086E-4E16-A70F-7BE391DA541C}" destId="{9D9D2115-4C42-4A67-B45C-EDCC89447200}" srcOrd="0" destOrd="0" presId="urn:microsoft.com/office/officeart/2005/8/layout/vList2"/>
    <dgm:cxn modelId="{FC6E4421-2F39-4DDB-BD1C-790BB559C39B}" type="presOf" srcId="{4175E126-962D-4306-9CF8-2AF96EEA980F}" destId="{F852FAD7-CB9B-40FA-9330-111E0665D60E}" srcOrd="0" destOrd="0" presId="urn:microsoft.com/office/officeart/2005/8/layout/vList2"/>
    <dgm:cxn modelId="{BBF1A91C-94B1-4298-B7D1-85246F05CB54}" type="presOf" srcId="{D03C3EE9-98D0-4EAD-9B4C-BF14E8F0B95A}" destId="{676C92A9-879A-40F1-AB4E-8D6FCAE669A4}" srcOrd="0" destOrd="2" presId="urn:microsoft.com/office/officeart/2005/8/layout/vList2"/>
    <dgm:cxn modelId="{184C4E42-975D-457A-8742-0CB1696F8333}" srcId="{6375A04D-3BED-4D10-9A8F-B918CC82A781}" destId="{87735688-D868-458F-95DE-5C8F17D961E7}" srcOrd="1" destOrd="0" parTransId="{FE465EF8-56E4-41DA-8F91-4F98CA0ED2FA}" sibTransId="{37616C82-DBB6-43C6-96F9-304848B53D51}"/>
    <dgm:cxn modelId="{5F6E6456-F959-4E7B-8FC3-7166502FC4B3}" type="presOf" srcId="{F2984CD0-399A-45A4-A4E2-8AEE7D6B0F8C}" destId="{70ED31B2-3E66-4676-99F2-24E7C5E60856}" srcOrd="0" destOrd="0" presId="urn:microsoft.com/office/officeart/2005/8/layout/vList2"/>
    <dgm:cxn modelId="{D7D45108-07B2-4F68-B9D4-AA9E090BE957}" srcId="{4175E126-962D-4306-9CF8-2AF96EEA980F}" destId="{F2984CD0-399A-45A4-A4E2-8AEE7D6B0F8C}" srcOrd="1" destOrd="0" parTransId="{16E7411A-0738-474F-8C85-1219E8FDBDF8}" sibTransId="{1C5AA8A6-8540-41D1-A675-C71F08918DCF}"/>
    <dgm:cxn modelId="{A5EB6F4A-8125-45F1-80AF-03EDD66FE93D}" type="presOf" srcId="{6375A04D-3BED-4D10-9A8F-B918CC82A781}" destId="{C1291E2C-CE4D-4782-8764-5905BBCB11C5}" srcOrd="0" destOrd="0" presId="urn:microsoft.com/office/officeart/2005/8/layout/vList2"/>
    <dgm:cxn modelId="{2C3EC2BE-591C-46C9-A0AA-6D39C46341C6}" srcId="{4175E126-962D-4306-9CF8-2AF96EEA980F}" destId="{F8593D71-8CE3-459E-AA5E-EF99AB55A4E3}" srcOrd="2" destOrd="0" parTransId="{32A591EC-0FAB-440D-866A-F22153EAB4E2}" sibTransId="{628D8D6D-B318-483F-923D-6EA4AF5E1728}"/>
    <dgm:cxn modelId="{BFA3322A-49B3-4BFC-A1B5-9351861E0393}" type="presOf" srcId="{F8593D71-8CE3-459E-AA5E-EF99AB55A4E3}" destId="{5FB9ADCB-A022-4DEC-9CED-1669D3B2A110}" srcOrd="0" destOrd="0" presId="urn:microsoft.com/office/officeart/2005/8/layout/vList2"/>
    <dgm:cxn modelId="{145E6A8F-3A75-4B25-A386-8406C9BD0AAB}" type="presOf" srcId="{D2FFC5DC-D154-4548-B60B-EC91B2D20231}" destId="{676C92A9-879A-40F1-AB4E-8D6FCAE669A4}" srcOrd="0" destOrd="1" presId="urn:microsoft.com/office/officeart/2005/8/layout/vList2"/>
    <dgm:cxn modelId="{334C089F-BCB4-456B-807E-F505C68827E2}" type="presOf" srcId="{3F4E8DA7-F41C-4E2F-BA7F-EB643B453C98}" destId="{676C92A9-879A-40F1-AB4E-8D6FCAE669A4}" srcOrd="0" destOrd="0" presId="urn:microsoft.com/office/officeart/2005/8/layout/vList2"/>
    <dgm:cxn modelId="{58F8BDCB-8274-486B-8DF5-7DC4D4B089E3}" type="presOf" srcId="{7DF0FE01-4C92-4E33-8DC9-C337DB93A6CD}" destId="{3A075A90-FA12-41CD-9919-83A952584184}" srcOrd="0" destOrd="0" presId="urn:microsoft.com/office/officeart/2005/8/layout/vList2"/>
    <dgm:cxn modelId="{91BDB8A8-3C35-4989-9303-BF28A749FF13}" srcId="{F2984CD0-399A-45A4-A4E2-8AEE7D6B0F8C}" destId="{F4DE27FB-B740-4F95-93D6-DF8F1FDF6B73}" srcOrd="0" destOrd="0" parTransId="{DD5FE21A-6320-4D16-BE94-337A7B01E6B4}" sibTransId="{C508538F-A79E-45B7-BCF7-FBD249E045C9}"/>
    <dgm:cxn modelId="{054FB6AF-B838-4CFF-BAD0-4A242BF711F2}" srcId="{4175E126-962D-4306-9CF8-2AF96EEA980F}" destId="{7DF0FE01-4C92-4E33-8DC9-C337DB93A6CD}" srcOrd="3" destOrd="0" parTransId="{3B96F6A2-DF07-49D2-AB04-6BB5E5D3EE5B}" sibTransId="{C0A27758-2382-4D15-AC0D-48389EB0901C}"/>
    <dgm:cxn modelId="{1E13CB17-51EC-48F5-9501-9B536CB30528}" srcId="{6375A04D-3BED-4D10-9A8F-B918CC82A781}" destId="{282D84AD-6622-42E4-A074-61E2816E8469}" srcOrd="2" destOrd="0" parTransId="{466A848C-6744-4DCB-802C-254A4E1FF033}" sibTransId="{54B4637D-61B5-48EB-AE7A-F14A97D6B013}"/>
    <dgm:cxn modelId="{7FBCC93D-C226-4EEF-AA25-C38E72CE0A06}" srcId="{F8593D71-8CE3-459E-AA5E-EF99AB55A4E3}" destId="{D2FFC5DC-D154-4548-B60B-EC91B2D20231}" srcOrd="1" destOrd="0" parTransId="{CA807C18-E44E-4877-BBB3-E036C3B2932E}" sibTransId="{D9DDA7E2-2C39-4117-B936-58143008BD09}"/>
    <dgm:cxn modelId="{F6814F50-D94E-4748-91F0-2D33BFD790C2}" srcId="{4175E126-962D-4306-9CF8-2AF96EEA980F}" destId="{6375A04D-3BED-4D10-9A8F-B918CC82A781}" srcOrd="0" destOrd="0" parTransId="{2513F509-A384-4A60-85E7-B78693E53585}" sibTransId="{F8CC68D7-4DDD-4196-8AA1-7A1214687304}"/>
    <dgm:cxn modelId="{CA5FEFEC-E170-466A-A324-1B962FB942EF}" type="presOf" srcId="{282D84AD-6622-42E4-A074-61E2816E8469}" destId="{9D9D2115-4C42-4A67-B45C-EDCC89447200}" srcOrd="0" destOrd="2" presId="urn:microsoft.com/office/officeart/2005/8/layout/vList2"/>
    <dgm:cxn modelId="{A4613F62-9084-47AE-9865-7FF8F2993E89}" type="presOf" srcId="{2B6254D3-1BDB-42AD-BB2C-F89C80B32164}" destId="{A59A0F51-B761-4D52-AC74-7A2FA398C4A5}" srcOrd="0" destOrd="1" presId="urn:microsoft.com/office/officeart/2005/8/layout/vList2"/>
    <dgm:cxn modelId="{0D8593E0-3DDC-45A7-B8C8-9B400A01560C}" type="presOf" srcId="{F4DE27FB-B740-4F95-93D6-DF8F1FDF6B73}" destId="{A59A0F51-B761-4D52-AC74-7A2FA398C4A5}" srcOrd="0" destOrd="0" presId="urn:microsoft.com/office/officeart/2005/8/layout/vList2"/>
    <dgm:cxn modelId="{BA355799-07F5-47A9-A5B7-DC5C922BCE17}" srcId="{F8593D71-8CE3-459E-AA5E-EF99AB55A4E3}" destId="{D03C3EE9-98D0-4EAD-9B4C-BF14E8F0B95A}" srcOrd="2" destOrd="0" parTransId="{8DEAA821-5AE2-488E-9600-B90B687AFF35}" sibTransId="{BFC8504F-CD46-424A-9D09-4033590CAAA7}"/>
    <dgm:cxn modelId="{153DA7FD-E3A6-45AA-BD19-49B2524A60E5}" srcId="{6375A04D-3BED-4D10-9A8F-B918CC82A781}" destId="{63B73323-086E-4E16-A70F-7BE391DA541C}" srcOrd="0" destOrd="0" parTransId="{323B72D8-C8E0-4EDF-9E18-51B941FA3D43}" sibTransId="{AAAD60E5-1A41-4459-A827-8B57C7ED58F2}"/>
    <dgm:cxn modelId="{0D2B8D2E-ED3C-4108-AB00-0F2EBE8F5261}" type="presOf" srcId="{87735688-D868-458F-95DE-5C8F17D961E7}" destId="{9D9D2115-4C42-4A67-B45C-EDCC89447200}" srcOrd="0" destOrd="1" presId="urn:microsoft.com/office/officeart/2005/8/layout/vList2"/>
    <dgm:cxn modelId="{590198AF-C1C7-46AB-9A86-926E1EA56221}" srcId="{F2984CD0-399A-45A4-A4E2-8AEE7D6B0F8C}" destId="{2B6254D3-1BDB-42AD-BB2C-F89C80B32164}" srcOrd="1" destOrd="0" parTransId="{45DF969A-70F6-462D-BE0D-6626844E3CB2}" sibTransId="{26A5EF2D-B55A-42A6-B4E1-8BE690D7E47D}"/>
    <dgm:cxn modelId="{326EC744-F6E1-49CC-B673-0E6F40B5C5C2}" srcId="{F8593D71-8CE3-459E-AA5E-EF99AB55A4E3}" destId="{3F4E8DA7-F41C-4E2F-BA7F-EB643B453C98}" srcOrd="0" destOrd="0" parTransId="{2EAB49CB-541F-4F46-8842-C03682183180}" sibTransId="{52F3F999-5DBF-4B56-86D2-892DC234DBEE}"/>
    <dgm:cxn modelId="{C8CF15E1-691E-4C44-B1D6-8F48C9F90F69}" type="presParOf" srcId="{F852FAD7-CB9B-40FA-9330-111E0665D60E}" destId="{C1291E2C-CE4D-4782-8764-5905BBCB11C5}" srcOrd="0" destOrd="0" presId="urn:microsoft.com/office/officeart/2005/8/layout/vList2"/>
    <dgm:cxn modelId="{6FE3CAE3-090C-491A-8763-712710A1260A}" type="presParOf" srcId="{F852FAD7-CB9B-40FA-9330-111E0665D60E}" destId="{9D9D2115-4C42-4A67-B45C-EDCC89447200}" srcOrd="1" destOrd="0" presId="urn:microsoft.com/office/officeart/2005/8/layout/vList2"/>
    <dgm:cxn modelId="{6C409F0C-CB63-43F0-9B80-6464C96F642B}" type="presParOf" srcId="{F852FAD7-CB9B-40FA-9330-111E0665D60E}" destId="{70ED31B2-3E66-4676-99F2-24E7C5E60856}" srcOrd="2" destOrd="0" presId="urn:microsoft.com/office/officeart/2005/8/layout/vList2"/>
    <dgm:cxn modelId="{95BB96E9-C2D8-4542-A233-12867DE20C88}" type="presParOf" srcId="{F852FAD7-CB9B-40FA-9330-111E0665D60E}" destId="{A59A0F51-B761-4D52-AC74-7A2FA398C4A5}" srcOrd="3" destOrd="0" presId="urn:microsoft.com/office/officeart/2005/8/layout/vList2"/>
    <dgm:cxn modelId="{7A4E2F93-1B24-4CD4-8500-67A9714C7E98}" type="presParOf" srcId="{F852FAD7-CB9B-40FA-9330-111E0665D60E}" destId="{5FB9ADCB-A022-4DEC-9CED-1669D3B2A110}" srcOrd="4" destOrd="0" presId="urn:microsoft.com/office/officeart/2005/8/layout/vList2"/>
    <dgm:cxn modelId="{7984D569-71D8-4B19-BE6B-0052D6A97663}" type="presParOf" srcId="{F852FAD7-CB9B-40FA-9330-111E0665D60E}" destId="{676C92A9-879A-40F1-AB4E-8D6FCAE669A4}" srcOrd="5" destOrd="0" presId="urn:microsoft.com/office/officeart/2005/8/layout/vList2"/>
    <dgm:cxn modelId="{0C909195-247D-4871-ACE3-3BAA08A38619}" type="presParOf" srcId="{F852FAD7-CB9B-40FA-9330-111E0665D60E}" destId="{3A075A90-FA12-41CD-9919-83A95258418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3CF99F-38B3-452D-B2B0-C7386857D056}" type="doc">
      <dgm:prSet loTypeId="urn:microsoft.com/office/officeart/2011/layout/TabList#1" loCatId="list" qsTypeId="urn:microsoft.com/office/officeart/2005/8/quickstyle/simple1#1" qsCatId="simple" csTypeId="urn:microsoft.com/office/officeart/2005/8/colors/accent2_1#1" csCatId="accent2" phldr="1"/>
      <dgm:spPr/>
      <dgm:t>
        <a:bodyPr/>
        <a:lstStyle/>
        <a:p>
          <a:endParaRPr lang="en-SG"/>
        </a:p>
      </dgm:t>
    </dgm:pt>
    <dgm:pt modelId="{E802AE60-364E-4056-ACE6-0A99697F87D9}">
      <dgm:prSet custT="1"/>
      <dgm:spPr/>
      <dgm:t>
        <a:bodyPr/>
        <a:lstStyle/>
        <a:p>
          <a:pPr rtl="0"/>
          <a:r>
            <a:rPr lang="zh-CN" sz="1400" b="1" dirty="0"/>
            <a:t>确定方案和目标</a:t>
          </a:r>
          <a:endParaRPr lang="en-SG" sz="1400" dirty="0"/>
        </a:p>
      </dgm:t>
    </dgm:pt>
    <dgm:pt modelId="{70D8C9CD-29AA-4CC4-BE89-4FBAEB92759A}" type="parTrans" cxnId="{043A358A-DE7C-43B9-A707-14C916322D53}">
      <dgm:prSet/>
      <dgm:spPr/>
      <dgm:t>
        <a:bodyPr/>
        <a:lstStyle/>
        <a:p>
          <a:endParaRPr lang="en-SG" sz="1400"/>
        </a:p>
      </dgm:t>
    </dgm:pt>
    <dgm:pt modelId="{6746FF73-A88F-48A8-9CE6-7202D45C368F}" type="sibTrans" cxnId="{043A358A-DE7C-43B9-A707-14C916322D53}">
      <dgm:prSet/>
      <dgm:spPr/>
      <dgm:t>
        <a:bodyPr/>
        <a:lstStyle/>
        <a:p>
          <a:endParaRPr lang="en-SG" sz="1400"/>
        </a:p>
      </dgm:t>
    </dgm:pt>
    <dgm:pt modelId="{6CFD1F78-5B29-4930-8F12-7E0D8669C964}">
      <dgm:prSet custT="1"/>
      <dgm:spPr/>
      <dgm:t>
        <a:bodyPr/>
        <a:lstStyle/>
        <a:p>
          <a:pPr rtl="0"/>
          <a:r>
            <a:rPr lang="zh-CN" sz="1400" b="1" dirty="0"/>
            <a:t>收集数据资料</a:t>
          </a:r>
          <a:r>
            <a:rPr lang="zh-CN" altLang="en-US" sz="1400" b="1" dirty="0"/>
            <a:t>，</a:t>
          </a:r>
          <a:r>
            <a:rPr lang="zh-CN" sz="1400" b="1" dirty="0"/>
            <a:t>现金流预测</a:t>
          </a:r>
          <a:endParaRPr lang="en-SG" sz="1400" dirty="0"/>
        </a:p>
      </dgm:t>
    </dgm:pt>
    <dgm:pt modelId="{2FFEB47C-2E05-49CD-98AC-E8765F6F50EC}" type="parTrans" cxnId="{EB976236-43B4-424E-866F-2C34F22A06E9}">
      <dgm:prSet/>
      <dgm:spPr/>
      <dgm:t>
        <a:bodyPr/>
        <a:lstStyle/>
        <a:p>
          <a:endParaRPr lang="en-SG" sz="1400"/>
        </a:p>
      </dgm:t>
    </dgm:pt>
    <dgm:pt modelId="{45C49089-01F0-4CCF-A774-3F09C34A2D6F}" type="sibTrans" cxnId="{EB976236-43B4-424E-866F-2C34F22A06E9}">
      <dgm:prSet/>
      <dgm:spPr/>
      <dgm:t>
        <a:bodyPr/>
        <a:lstStyle/>
        <a:p>
          <a:endParaRPr lang="en-SG" sz="1400"/>
        </a:p>
      </dgm:t>
    </dgm:pt>
    <dgm:pt modelId="{3CC46CE2-DB7F-4328-A152-419EF7D9413B}">
      <dgm:prSet custT="1"/>
      <dgm:spPr/>
      <dgm:t>
        <a:bodyPr/>
        <a:lstStyle/>
        <a:p>
          <a:pPr rtl="0"/>
          <a:r>
            <a:rPr lang="zh-CN" sz="1400" b="1" dirty="0">
              <a:solidFill>
                <a:srgbClr val="FF0000"/>
              </a:solidFill>
            </a:rPr>
            <a:t>选择评价模型</a:t>
          </a:r>
          <a:endParaRPr lang="en-SG" sz="1400" b="1" dirty="0">
            <a:solidFill>
              <a:srgbClr val="FF0000"/>
            </a:solidFill>
          </a:endParaRPr>
        </a:p>
      </dgm:t>
    </dgm:pt>
    <dgm:pt modelId="{80B39DAD-E56B-41A4-B6AF-2DF99C7D163A}" type="parTrans" cxnId="{22732C97-C393-4BA5-9E6D-AAA4DB5105E0}">
      <dgm:prSet/>
      <dgm:spPr/>
      <dgm:t>
        <a:bodyPr/>
        <a:lstStyle/>
        <a:p>
          <a:endParaRPr lang="en-SG" sz="1400"/>
        </a:p>
      </dgm:t>
    </dgm:pt>
    <dgm:pt modelId="{FEF682B3-F47B-48C0-A6E6-C937925E31D8}" type="sibTrans" cxnId="{22732C97-C393-4BA5-9E6D-AAA4DB5105E0}">
      <dgm:prSet/>
      <dgm:spPr/>
      <dgm:t>
        <a:bodyPr/>
        <a:lstStyle/>
        <a:p>
          <a:endParaRPr lang="en-SG" sz="1400"/>
        </a:p>
      </dgm:t>
    </dgm:pt>
    <dgm:pt modelId="{C9704805-E83E-4559-81B4-D6C141E75E39}">
      <dgm:prSet custT="1"/>
      <dgm:spPr/>
      <dgm:t>
        <a:bodyPr/>
        <a:lstStyle/>
        <a:p>
          <a:pPr rtl="0"/>
          <a:r>
            <a:rPr lang="zh-CN" sz="1400" b="1" dirty="0">
              <a:solidFill>
                <a:srgbClr val="FF0000"/>
              </a:solidFill>
            </a:rPr>
            <a:t>模型求解</a:t>
          </a:r>
          <a:endParaRPr lang="en-SG" sz="1400" b="1" dirty="0">
            <a:solidFill>
              <a:srgbClr val="FF0000"/>
            </a:solidFill>
          </a:endParaRPr>
        </a:p>
      </dgm:t>
    </dgm:pt>
    <dgm:pt modelId="{9380EF5A-AEA9-4366-941A-2814C61BDA17}" type="parTrans" cxnId="{EF2D0579-EBFF-4903-8756-D64EE38AEC76}">
      <dgm:prSet/>
      <dgm:spPr/>
      <dgm:t>
        <a:bodyPr/>
        <a:lstStyle/>
        <a:p>
          <a:endParaRPr lang="en-SG" sz="1400"/>
        </a:p>
      </dgm:t>
    </dgm:pt>
    <dgm:pt modelId="{41A0A9B4-1917-42E0-B658-37FBFFF71B18}" type="sibTrans" cxnId="{EF2D0579-EBFF-4903-8756-D64EE38AEC76}">
      <dgm:prSet/>
      <dgm:spPr/>
      <dgm:t>
        <a:bodyPr/>
        <a:lstStyle/>
        <a:p>
          <a:endParaRPr lang="en-SG" sz="1400"/>
        </a:p>
      </dgm:t>
    </dgm:pt>
    <dgm:pt modelId="{CBDB895D-FE87-4A5B-AF90-5F25D912A362}">
      <dgm:prSet custT="1"/>
      <dgm:spPr/>
      <dgm:t>
        <a:bodyPr/>
        <a:lstStyle/>
        <a:p>
          <a:pPr rtl="0"/>
          <a:r>
            <a:rPr lang="zh-CN" sz="1400" b="1" dirty="0">
              <a:solidFill>
                <a:srgbClr val="FF0000"/>
              </a:solidFill>
            </a:rPr>
            <a:t>风险</a:t>
          </a:r>
          <a:r>
            <a:rPr lang="zh-CN" altLang="en-US" sz="1400" b="1" dirty="0">
              <a:solidFill>
                <a:srgbClr val="FF0000"/>
              </a:solidFill>
            </a:rPr>
            <a:t>评价</a:t>
          </a:r>
          <a:endParaRPr lang="en-SG" sz="1400" b="1" dirty="0">
            <a:solidFill>
              <a:srgbClr val="FF0000"/>
            </a:solidFill>
          </a:endParaRPr>
        </a:p>
      </dgm:t>
    </dgm:pt>
    <dgm:pt modelId="{C5DCB7EE-02D6-44E7-AE2A-840E59F82D55}" type="parTrans" cxnId="{BFEC2C1B-F1D8-4B90-A65E-497F8A914B99}">
      <dgm:prSet/>
      <dgm:spPr/>
      <dgm:t>
        <a:bodyPr/>
        <a:lstStyle/>
        <a:p>
          <a:endParaRPr lang="en-SG" sz="1400"/>
        </a:p>
      </dgm:t>
    </dgm:pt>
    <dgm:pt modelId="{785388BC-8C01-419A-8BB5-D2D25A3E526E}" type="sibTrans" cxnId="{BFEC2C1B-F1D8-4B90-A65E-497F8A914B99}">
      <dgm:prSet/>
      <dgm:spPr/>
      <dgm:t>
        <a:bodyPr/>
        <a:lstStyle/>
        <a:p>
          <a:endParaRPr lang="en-SG" sz="1400"/>
        </a:p>
      </dgm:t>
    </dgm:pt>
    <dgm:pt modelId="{29C4184F-6A8A-4328-8D99-CEAFB3130C53}">
      <dgm:prSet custT="1"/>
      <dgm:spPr/>
      <dgm:t>
        <a:bodyPr/>
        <a:lstStyle/>
        <a:p>
          <a:pPr rtl="0"/>
          <a:r>
            <a:rPr lang="zh-CN" sz="1400" b="1" dirty="0"/>
            <a:t>完善实施方案</a:t>
          </a:r>
          <a:endParaRPr lang="en-SG" sz="1400" dirty="0"/>
        </a:p>
      </dgm:t>
    </dgm:pt>
    <dgm:pt modelId="{1F63FB6C-EE39-4E3A-83CD-9CCEE2D3CE68}" type="parTrans" cxnId="{62F49EDA-310B-4E0F-88AC-63E1ADC66BCF}">
      <dgm:prSet/>
      <dgm:spPr/>
      <dgm:t>
        <a:bodyPr/>
        <a:lstStyle/>
        <a:p>
          <a:endParaRPr lang="en-SG" sz="1400"/>
        </a:p>
      </dgm:t>
    </dgm:pt>
    <dgm:pt modelId="{EECC1DCB-7558-46C6-BD8C-45A74D84C148}" type="sibTrans" cxnId="{62F49EDA-310B-4E0F-88AC-63E1ADC66BCF}">
      <dgm:prSet/>
      <dgm:spPr/>
      <dgm:t>
        <a:bodyPr/>
        <a:lstStyle/>
        <a:p>
          <a:endParaRPr lang="en-SG" sz="1400"/>
        </a:p>
      </dgm:t>
    </dgm:pt>
    <dgm:pt modelId="{BFADF1D8-6094-45A2-817B-7ADD6E1F66DB}">
      <dgm:prSet custT="1"/>
      <dgm:spPr/>
      <dgm:t>
        <a:bodyPr/>
        <a:lstStyle/>
        <a:p>
          <a:pPr rtl="0"/>
          <a:r>
            <a:rPr lang="zh-CN" altLang="en-US" sz="1400" dirty="0"/>
            <a:t>通过问题描述和目标描述，确定可选工程项目方案（一个或多个）。</a:t>
          </a:r>
          <a:endParaRPr lang="en-SG" sz="1400" dirty="0"/>
        </a:p>
      </dgm:t>
    </dgm:pt>
    <dgm:pt modelId="{7E6952A1-CFC9-44EC-B31C-28C0A824A029}" type="parTrans" cxnId="{E19187D1-E174-4EC5-A213-2CC2EB5F928D}">
      <dgm:prSet/>
      <dgm:spPr/>
      <dgm:t>
        <a:bodyPr/>
        <a:lstStyle/>
        <a:p>
          <a:endParaRPr lang="en-SG" sz="1400"/>
        </a:p>
      </dgm:t>
    </dgm:pt>
    <dgm:pt modelId="{627EE64F-BF9B-467F-AEEF-6121627BDE5B}" type="sibTrans" cxnId="{E19187D1-E174-4EC5-A213-2CC2EB5F928D}">
      <dgm:prSet/>
      <dgm:spPr/>
      <dgm:t>
        <a:bodyPr/>
        <a:lstStyle/>
        <a:p>
          <a:endParaRPr lang="en-SG" sz="1400"/>
        </a:p>
      </dgm:t>
    </dgm:pt>
    <dgm:pt modelId="{B8163702-ACAC-483F-AE9D-CEC6CFC841AD}">
      <dgm:prSet custT="1"/>
      <dgm:spPr/>
      <dgm:t>
        <a:bodyPr/>
        <a:lstStyle/>
        <a:p>
          <a:pPr rtl="0"/>
          <a:r>
            <a:rPr lang="zh-CN" altLang="en-US" sz="1400" dirty="0"/>
            <a:t>进行项目相关的调查研究，收集有关技术、经济、财务、市场、政策法规等资料。根据现有资料，结合内外部环境，对项目现金流数据进行预测。</a:t>
          </a:r>
          <a:endParaRPr lang="en-SG" sz="1400" dirty="0"/>
        </a:p>
      </dgm:t>
    </dgm:pt>
    <dgm:pt modelId="{1B270446-EF7A-44BA-8C9A-B118CAE1DB65}" type="parTrans" cxnId="{C79A5F98-9ABD-4FF7-9444-BF5D25FDA6AC}">
      <dgm:prSet/>
      <dgm:spPr/>
      <dgm:t>
        <a:bodyPr/>
        <a:lstStyle/>
        <a:p>
          <a:endParaRPr lang="en-SG" sz="1400"/>
        </a:p>
      </dgm:t>
    </dgm:pt>
    <dgm:pt modelId="{38BBE4F2-0128-4AA8-91A7-E1309A5FE929}" type="sibTrans" cxnId="{C79A5F98-9ABD-4FF7-9444-BF5D25FDA6AC}">
      <dgm:prSet/>
      <dgm:spPr/>
      <dgm:t>
        <a:bodyPr/>
        <a:lstStyle/>
        <a:p>
          <a:endParaRPr lang="en-SG" sz="1400"/>
        </a:p>
      </dgm:t>
    </dgm:pt>
    <dgm:pt modelId="{76DE8345-380B-4B87-858F-2284005C8273}">
      <dgm:prSet custT="1"/>
      <dgm:spPr/>
      <dgm:t>
        <a:bodyPr/>
        <a:lstStyle/>
        <a:p>
          <a:pPr rtl="0"/>
          <a:r>
            <a:rPr lang="zh-CN" altLang="en-US" sz="1400" b="1" dirty="0">
              <a:solidFill>
                <a:srgbClr val="FF0000"/>
              </a:solidFill>
            </a:rPr>
            <a:t>根据项目要求，构建工程经济评价模型，包括项目方案的目标体系和约束条件，例如评价指标体系。</a:t>
          </a:r>
          <a:endParaRPr lang="en-SG" sz="1400" b="1" dirty="0">
            <a:solidFill>
              <a:srgbClr val="FF0000"/>
            </a:solidFill>
          </a:endParaRPr>
        </a:p>
      </dgm:t>
    </dgm:pt>
    <dgm:pt modelId="{069C2562-01CF-464C-9DC7-CEB04EC38097}" type="parTrans" cxnId="{AD494119-132A-4956-9FC2-3A6F77A2FFC5}">
      <dgm:prSet/>
      <dgm:spPr/>
      <dgm:t>
        <a:bodyPr/>
        <a:lstStyle/>
        <a:p>
          <a:endParaRPr lang="en-SG" sz="1400"/>
        </a:p>
      </dgm:t>
    </dgm:pt>
    <dgm:pt modelId="{AF551CD5-7AEE-406A-857F-543DBDF2CEE2}" type="sibTrans" cxnId="{AD494119-132A-4956-9FC2-3A6F77A2FFC5}">
      <dgm:prSet/>
      <dgm:spPr/>
      <dgm:t>
        <a:bodyPr/>
        <a:lstStyle/>
        <a:p>
          <a:endParaRPr lang="en-SG" sz="1400"/>
        </a:p>
      </dgm:t>
    </dgm:pt>
    <dgm:pt modelId="{F0913208-664D-45BA-8266-D1A0214A970B}">
      <dgm:prSet custT="1"/>
      <dgm:spPr/>
      <dgm:t>
        <a:bodyPr/>
        <a:lstStyle/>
        <a:p>
          <a:pPr rtl="0"/>
          <a:r>
            <a:rPr lang="zh-CN" altLang="en-US" sz="1400" b="1" dirty="0">
              <a:solidFill>
                <a:srgbClr val="FF0000"/>
              </a:solidFill>
            </a:rPr>
            <a:t>基于预测数据和评价模型，运用工程经济分析方法，求解各个方案的具体经济指标，并进行比较分析，初步选择方案。</a:t>
          </a:r>
          <a:endParaRPr lang="en-SG" sz="1400" b="1" dirty="0">
            <a:solidFill>
              <a:srgbClr val="FF0000"/>
            </a:solidFill>
          </a:endParaRPr>
        </a:p>
      </dgm:t>
    </dgm:pt>
    <dgm:pt modelId="{424AC866-C132-400E-A361-3983611AB96B}" type="parTrans" cxnId="{EED6FDFA-32F2-420F-9B3C-56E4CCA431C3}">
      <dgm:prSet/>
      <dgm:spPr/>
      <dgm:t>
        <a:bodyPr/>
        <a:lstStyle/>
        <a:p>
          <a:endParaRPr lang="en-SG" sz="1400"/>
        </a:p>
      </dgm:t>
    </dgm:pt>
    <dgm:pt modelId="{F5FC8581-677D-480B-B883-D83ECE784890}" type="sibTrans" cxnId="{EED6FDFA-32F2-420F-9B3C-56E4CCA431C3}">
      <dgm:prSet/>
      <dgm:spPr/>
      <dgm:t>
        <a:bodyPr/>
        <a:lstStyle/>
        <a:p>
          <a:endParaRPr lang="en-SG" sz="1400"/>
        </a:p>
      </dgm:t>
    </dgm:pt>
    <dgm:pt modelId="{317BC69C-F4A3-4161-A54E-EE50A9EEDD7E}">
      <dgm:prSet custT="1"/>
      <dgm:spPr/>
      <dgm:t>
        <a:bodyPr/>
        <a:lstStyle/>
        <a:p>
          <a:pPr rtl="0"/>
          <a:r>
            <a:rPr lang="zh-CN" altLang="en-US" sz="1400" dirty="0"/>
            <a:t>在对方案定量分析基础上，需进一步采用定性分析方法，对方案进行综合分析和全面评价（包括技术，经济，社会，政治及生态环境方面的分析与评价）。</a:t>
          </a:r>
          <a:endParaRPr lang="en-SG" sz="1400" dirty="0"/>
        </a:p>
      </dgm:t>
    </dgm:pt>
    <dgm:pt modelId="{CC9BB6C4-2A7B-46CF-9E05-A6CCD811BF91}" type="parTrans" cxnId="{64FB46C3-D8D7-40F3-982F-C0B123673AD1}">
      <dgm:prSet/>
      <dgm:spPr/>
      <dgm:t>
        <a:bodyPr/>
        <a:lstStyle/>
        <a:p>
          <a:endParaRPr lang="en-SG" sz="1400"/>
        </a:p>
      </dgm:t>
    </dgm:pt>
    <dgm:pt modelId="{D97E9ECE-8D3E-4AEC-A4C6-74412CCF6621}" type="sibTrans" cxnId="{64FB46C3-D8D7-40F3-982F-C0B123673AD1}">
      <dgm:prSet/>
      <dgm:spPr/>
      <dgm:t>
        <a:bodyPr/>
        <a:lstStyle/>
        <a:p>
          <a:endParaRPr lang="en-SG" sz="1400"/>
        </a:p>
      </dgm:t>
    </dgm:pt>
    <dgm:pt modelId="{EED8EF22-A85E-4063-8208-476131B02E64}">
      <dgm:prSet custT="1"/>
      <dgm:spPr/>
      <dgm:t>
        <a:bodyPr/>
        <a:lstStyle/>
        <a:p>
          <a:pPr rtl="0"/>
          <a:r>
            <a:rPr lang="zh-CN" altLang="en-US" sz="1400" b="1" dirty="0"/>
            <a:t>综合</a:t>
          </a:r>
          <a:r>
            <a:rPr lang="zh-CN" sz="1400" b="1" dirty="0"/>
            <a:t>分析</a:t>
          </a:r>
          <a:endParaRPr lang="en-SG" sz="1400" dirty="0"/>
        </a:p>
      </dgm:t>
    </dgm:pt>
    <dgm:pt modelId="{8F5CE199-8962-49CB-A35D-E885E5B109CB}" type="parTrans" cxnId="{77F94D7C-8A8E-449B-85E8-BE24A0BDD545}">
      <dgm:prSet/>
      <dgm:spPr/>
      <dgm:t>
        <a:bodyPr/>
        <a:lstStyle/>
        <a:p>
          <a:endParaRPr lang="en-SG" sz="1400"/>
        </a:p>
      </dgm:t>
    </dgm:pt>
    <dgm:pt modelId="{11849F89-836F-4564-BC15-3ECAAC04F2E2}" type="sibTrans" cxnId="{77F94D7C-8A8E-449B-85E8-BE24A0BDD545}">
      <dgm:prSet/>
      <dgm:spPr/>
      <dgm:t>
        <a:bodyPr/>
        <a:lstStyle/>
        <a:p>
          <a:endParaRPr lang="en-SG" sz="1400"/>
        </a:p>
      </dgm:t>
    </dgm:pt>
    <dgm:pt modelId="{02873BD1-5C02-492A-AA6A-ED78348CFE08}">
      <dgm:prSet custT="1"/>
      <dgm:spPr/>
      <dgm:t>
        <a:bodyPr/>
        <a:lstStyle/>
        <a:p>
          <a:pPr rtl="0"/>
          <a:r>
            <a:rPr lang="zh-CN" sz="1400" b="1" dirty="0">
              <a:solidFill>
                <a:srgbClr val="FF0000"/>
              </a:solidFill>
            </a:rPr>
            <a:t>在工程经济分析过程中，</a:t>
          </a:r>
          <a:r>
            <a:rPr lang="zh-CN" altLang="en-US" sz="1400" b="1" dirty="0">
              <a:solidFill>
                <a:srgbClr val="FF0000"/>
              </a:solidFill>
            </a:rPr>
            <a:t>需考虑内外部环境不确定性对</a:t>
          </a:r>
          <a:r>
            <a:rPr lang="zh-CN" sz="1400" b="1" dirty="0">
              <a:solidFill>
                <a:srgbClr val="FF0000"/>
              </a:solidFill>
            </a:rPr>
            <a:t>项目决策的影响</a:t>
          </a:r>
          <a:r>
            <a:rPr lang="zh-CN" altLang="en-US" sz="1400" b="1" dirty="0">
              <a:solidFill>
                <a:srgbClr val="FF0000"/>
              </a:solidFill>
            </a:rPr>
            <a:t>，即风险评价（包括敏感性分析和不确定性分析）。</a:t>
          </a:r>
          <a:endParaRPr lang="en-SG" sz="1400" b="1" dirty="0">
            <a:solidFill>
              <a:srgbClr val="FF0000"/>
            </a:solidFill>
          </a:endParaRPr>
        </a:p>
      </dgm:t>
    </dgm:pt>
    <dgm:pt modelId="{4D175728-746F-47CB-91C3-89B966DF8258}" type="parTrans" cxnId="{AAF05E4B-768A-49F9-8BB8-BC1A312FFFC2}">
      <dgm:prSet/>
      <dgm:spPr/>
      <dgm:t>
        <a:bodyPr/>
        <a:lstStyle/>
        <a:p>
          <a:endParaRPr lang="en-SG" sz="1400"/>
        </a:p>
      </dgm:t>
    </dgm:pt>
    <dgm:pt modelId="{88C478AC-5BB4-487E-A886-52DBE010E7DD}" type="sibTrans" cxnId="{AAF05E4B-768A-49F9-8BB8-BC1A312FFFC2}">
      <dgm:prSet/>
      <dgm:spPr/>
      <dgm:t>
        <a:bodyPr/>
        <a:lstStyle/>
        <a:p>
          <a:endParaRPr lang="en-SG" sz="1400"/>
        </a:p>
      </dgm:t>
    </dgm:pt>
    <dgm:pt modelId="{F737423D-0539-48C8-AB43-88430BCF240B}">
      <dgm:prSet custT="1"/>
      <dgm:spPr/>
      <dgm:t>
        <a:bodyPr/>
        <a:lstStyle/>
        <a:p>
          <a:pPr rtl="0"/>
          <a:r>
            <a:rPr lang="zh-CN" altLang="en-US" sz="1400" dirty="0"/>
            <a:t>选择最优方案后，进一步完善具体细节，进而在实际工程中实施。</a:t>
          </a:r>
          <a:endParaRPr lang="en-SG" sz="1400" dirty="0"/>
        </a:p>
      </dgm:t>
    </dgm:pt>
    <dgm:pt modelId="{5AB9FEBF-AA71-435F-99BA-96CC83A12434}" type="parTrans" cxnId="{42E212E3-C95F-423E-AB97-EEB5520D2306}">
      <dgm:prSet/>
      <dgm:spPr/>
      <dgm:t>
        <a:bodyPr/>
        <a:lstStyle/>
        <a:p>
          <a:endParaRPr lang="en-SG" sz="1400"/>
        </a:p>
      </dgm:t>
    </dgm:pt>
    <dgm:pt modelId="{CDA953E2-81FE-4406-A559-5BD3E874264C}" type="sibTrans" cxnId="{42E212E3-C95F-423E-AB97-EEB5520D2306}">
      <dgm:prSet/>
      <dgm:spPr/>
      <dgm:t>
        <a:bodyPr/>
        <a:lstStyle/>
        <a:p>
          <a:endParaRPr lang="en-SG" sz="1400"/>
        </a:p>
      </dgm:t>
    </dgm:pt>
    <dgm:pt modelId="{F925810B-7C52-426A-BE18-BB9BBF7A36FB}" type="pres">
      <dgm:prSet presAssocID="{803CF99F-38B3-452D-B2B0-C7386857D056}" presName="Name0" presStyleCnt="0">
        <dgm:presLayoutVars>
          <dgm:chMax/>
          <dgm:chPref val="3"/>
          <dgm:dir/>
          <dgm:animOne val="branch"/>
          <dgm:animLvl val="lvl"/>
        </dgm:presLayoutVars>
      </dgm:prSet>
      <dgm:spPr/>
      <dgm:t>
        <a:bodyPr/>
        <a:lstStyle/>
        <a:p>
          <a:endParaRPr lang="zh-CN" altLang="en-US"/>
        </a:p>
      </dgm:t>
    </dgm:pt>
    <dgm:pt modelId="{793EB9F5-B7A0-4686-A87A-3F3C643E39DA}" type="pres">
      <dgm:prSet presAssocID="{E802AE60-364E-4056-ACE6-0A99697F87D9}" presName="composite" presStyleCnt="0"/>
      <dgm:spPr/>
    </dgm:pt>
    <dgm:pt modelId="{0B82662E-65E9-4A95-B5CA-BF7CFBD44B2E}" type="pres">
      <dgm:prSet presAssocID="{E802AE60-364E-4056-ACE6-0A99697F87D9}" presName="FirstChild" presStyleLbl="revTx" presStyleIdx="0" presStyleCnt="7">
        <dgm:presLayoutVars>
          <dgm:chMax val="0"/>
          <dgm:chPref val="0"/>
          <dgm:bulletEnabled val="1"/>
        </dgm:presLayoutVars>
      </dgm:prSet>
      <dgm:spPr/>
      <dgm:t>
        <a:bodyPr/>
        <a:lstStyle/>
        <a:p>
          <a:endParaRPr lang="zh-CN" altLang="en-US"/>
        </a:p>
      </dgm:t>
    </dgm:pt>
    <dgm:pt modelId="{1DC87297-804F-4B24-A101-796FBDBEC661}" type="pres">
      <dgm:prSet presAssocID="{E802AE60-364E-4056-ACE6-0A99697F87D9}" presName="Parent" presStyleLbl="alignNode1" presStyleIdx="0" presStyleCnt="7">
        <dgm:presLayoutVars>
          <dgm:chMax val="3"/>
          <dgm:chPref val="3"/>
          <dgm:bulletEnabled val="1"/>
        </dgm:presLayoutVars>
      </dgm:prSet>
      <dgm:spPr/>
      <dgm:t>
        <a:bodyPr/>
        <a:lstStyle/>
        <a:p>
          <a:endParaRPr lang="zh-CN" altLang="en-US"/>
        </a:p>
      </dgm:t>
    </dgm:pt>
    <dgm:pt modelId="{C9F4F57D-62B9-4B52-A52B-7EBC26727A7D}" type="pres">
      <dgm:prSet presAssocID="{E802AE60-364E-4056-ACE6-0A99697F87D9}" presName="Accent" presStyleLbl="parChTrans1D1" presStyleIdx="0" presStyleCnt="7"/>
      <dgm:spPr/>
    </dgm:pt>
    <dgm:pt modelId="{7665422A-DECE-4B41-A2C9-1652F139C214}" type="pres">
      <dgm:prSet presAssocID="{6746FF73-A88F-48A8-9CE6-7202D45C368F}" presName="sibTrans" presStyleCnt="0"/>
      <dgm:spPr/>
    </dgm:pt>
    <dgm:pt modelId="{ECC64A7C-94D0-41B2-83ED-9F760B70CB5A}" type="pres">
      <dgm:prSet presAssocID="{6CFD1F78-5B29-4930-8F12-7E0D8669C964}" presName="composite" presStyleCnt="0"/>
      <dgm:spPr/>
    </dgm:pt>
    <dgm:pt modelId="{B9A6B06A-4032-458C-819D-ACE29F604301}" type="pres">
      <dgm:prSet presAssocID="{6CFD1F78-5B29-4930-8F12-7E0D8669C964}" presName="FirstChild" presStyleLbl="revTx" presStyleIdx="1" presStyleCnt="7">
        <dgm:presLayoutVars>
          <dgm:chMax val="0"/>
          <dgm:chPref val="0"/>
          <dgm:bulletEnabled val="1"/>
        </dgm:presLayoutVars>
      </dgm:prSet>
      <dgm:spPr/>
      <dgm:t>
        <a:bodyPr/>
        <a:lstStyle/>
        <a:p>
          <a:endParaRPr lang="zh-CN" altLang="en-US"/>
        </a:p>
      </dgm:t>
    </dgm:pt>
    <dgm:pt modelId="{B04BEA5C-7E15-45FD-93AB-46926E5FF7BA}" type="pres">
      <dgm:prSet presAssocID="{6CFD1F78-5B29-4930-8F12-7E0D8669C964}" presName="Parent" presStyleLbl="alignNode1" presStyleIdx="1" presStyleCnt="7">
        <dgm:presLayoutVars>
          <dgm:chMax val="3"/>
          <dgm:chPref val="3"/>
          <dgm:bulletEnabled val="1"/>
        </dgm:presLayoutVars>
      </dgm:prSet>
      <dgm:spPr/>
      <dgm:t>
        <a:bodyPr/>
        <a:lstStyle/>
        <a:p>
          <a:endParaRPr lang="zh-CN" altLang="en-US"/>
        </a:p>
      </dgm:t>
    </dgm:pt>
    <dgm:pt modelId="{959F8794-102F-4773-B6F4-066DC1859FD8}" type="pres">
      <dgm:prSet presAssocID="{6CFD1F78-5B29-4930-8F12-7E0D8669C964}" presName="Accent" presStyleLbl="parChTrans1D1" presStyleIdx="1" presStyleCnt="7"/>
      <dgm:spPr/>
    </dgm:pt>
    <dgm:pt modelId="{682CB7FB-631A-4992-A2BE-546DF90AE764}" type="pres">
      <dgm:prSet presAssocID="{45C49089-01F0-4CCF-A774-3F09C34A2D6F}" presName="sibTrans" presStyleCnt="0"/>
      <dgm:spPr/>
    </dgm:pt>
    <dgm:pt modelId="{FC62A6BB-25CE-460B-9D43-DC96C3B1318C}" type="pres">
      <dgm:prSet presAssocID="{3CC46CE2-DB7F-4328-A152-419EF7D9413B}" presName="composite" presStyleCnt="0"/>
      <dgm:spPr/>
    </dgm:pt>
    <dgm:pt modelId="{98AECF80-99E6-443C-A2E8-07FD6D6A635A}" type="pres">
      <dgm:prSet presAssocID="{3CC46CE2-DB7F-4328-A152-419EF7D9413B}" presName="FirstChild" presStyleLbl="revTx" presStyleIdx="2" presStyleCnt="7">
        <dgm:presLayoutVars>
          <dgm:chMax val="0"/>
          <dgm:chPref val="0"/>
          <dgm:bulletEnabled val="1"/>
        </dgm:presLayoutVars>
      </dgm:prSet>
      <dgm:spPr/>
      <dgm:t>
        <a:bodyPr/>
        <a:lstStyle/>
        <a:p>
          <a:endParaRPr lang="zh-CN" altLang="en-US"/>
        </a:p>
      </dgm:t>
    </dgm:pt>
    <dgm:pt modelId="{864015EE-EF78-42AB-8CFC-63E053627A5B}" type="pres">
      <dgm:prSet presAssocID="{3CC46CE2-DB7F-4328-A152-419EF7D9413B}" presName="Parent" presStyleLbl="alignNode1" presStyleIdx="2" presStyleCnt="7">
        <dgm:presLayoutVars>
          <dgm:chMax val="3"/>
          <dgm:chPref val="3"/>
          <dgm:bulletEnabled val="1"/>
        </dgm:presLayoutVars>
      </dgm:prSet>
      <dgm:spPr/>
      <dgm:t>
        <a:bodyPr/>
        <a:lstStyle/>
        <a:p>
          <a:endParaRPr lang="zh-CN" altLang="en-US"/>
        </a:p>
      </dgm:t>
    </dgm:pt>
    <dgm:pt modelId="{2265BBFC-4FD0-4506-9ADC-C99201FECC4F}" type="pres">
      <dgm:prSet presAssocID="{3CC46CE2-DB7F-4328-A152-419EF7D9413B}" presName="Accent" presStyleLbl="parChTrans1D1" presStyleIdx="2" presStyleCnt="7"/>
      <dgm:spPr/>
    </dgm:pt>
    <dgm:pt modelId="{A872E6A9-21C1-412A-9A88-48DF55F9BFEF}" type="pres">
      <dgm:prSet presAssocID="{FEF682B3-F47B-48C0-A6E6-C937925E31D8}" presName="sibTrans" presStyleCnt="0"/>
      <dgm:spPr/>
    </dgm:pt>
    <dgm:pt modelId="{24E97468-AF11-4D56-BB33-15530080D4B4}" type="pres">
      <dgm:prSet presAssocID="{C9704805-E83E-4559-81B4-D6C141E75E39}" presName="composite" presStyleCnt="0"/>
      <dgm:spPr/>
    </dgm:pt>
    <dgm:pt modelId="{754DA952-6A5C-4207-8FBD-1D9BEC9DAD81}" type="pres">
      <dgm:prSet presAssocID="{C9704805-E83E-4559-81B4-D6C141E75E39}" presName="FirstChild" presStyleLbl="revTx" presStyleIdx="3" presStyleCnt="7">
        <dgm:presLayoutVars>
          <dgm:chMax val="0"/>
          <dgm:chPref val="0"/>
          <dgm:bulletEnabled val="1"/>
        </dgm:presLayoutVars>
      </dgm:prSet>
      <dgm:spPr/>
      <dgm:t>
        <a:bodyPr/>
        <a:lstStyle/>
        <a:p>
          <a:endParaRPr lang="zh-CN" altLang="en-US"/>
        </a:p>
      </dgm:t>
    </dgm:pt>
    <dgm:pt modelId="{13DAF488-7FDF-4A46-A8FC-382D711A0C82}" type="pres">
      <dgm:prSet presAssocID="{C9704805-E83E-4559-81B4-D6C141E75E39}" presName="Parent" presStyleLbl="alignNode1" presStyleIdx="3" presStyleCnt="7">
        <dgm:presLayoutVars>
          <dgm:chMax val="3"/>
          <dgm:chPref val="3"/>
          <dgm:bulletEnabled val="1"/>
        </dgm:presLayoutVars>
      </dgm:prSet>
      <dgm:spPr/>
      <dgm:t>
        <a:bodyPr/>
        <a:lstStyle/>
        <a:p>
          <a:endParaRPr lang="zh-CN" altLang="en-US"/>
        </a:p>
      </dgm:t>
    </dgm:pt>
    <dgm:pt modelId="{8DDA738E-C4BC-46DC-A3F6-FF91FB8EA60D}" type="pres">
      <dgm:prSet presAssocID="{C9704805-E83E-4559-81B4-D6C141E75E39}" presName="Accent" presStyleLbl="parChTrans1D1" presStyleIdx="3" presStyleCnt="7"/>
      <dgm:spPr/>
    </dgm:pt>
    <dgm:pt modelId="{FF262CD2-371A-41E7-BD38-31294184F299}" type="pres">
      <dgm:prSet presAssocID="{41A0A9B4-1917-42E0-B658-37FBFFF71B18}" presName="sibTrans" presStyleCnt="0"/>
      <dgm:spPr/>
    </dgm:pt>
    <dgm:pt modelId="{8956A9E0-1CA2-4C11-88A3-A0CA3307E8CB}" type="pres">
      <dgm:prSet presAssocID="{CBDB895D-FE87-4A5B-AF90-5F25D912A362}" presName="composite" presStyleCnt="0"/>
      <dgm:spPr/>
    </dgm:pt>
    <dgm:pt modelId="{80893CA3-9443-42D5-9A8D-742DD53478FB}" type="pres">
      <dgm:prSet presAssocID="{CBDB895D-FE87-4A5B-AF90-5F25D912A362}" presName="FirstChild" presStyleLbl="revTx" presStyleIdx="4" presStyleCnt="7">
        <dgm:presLayoutVars>
          <dgm:chMax val="0"/>
          <dgm:chPref val="0"/>
          <dgm:bulletEnabled val="1"/>
        </dgm:presLayoutVars>
      </dgm:prSet>
      <dgm:spPr/>
      <dgm:t>
        <a:bodyPr/>
        <a:lstStyle/>
        <a:p>
          <a:endParaRPr lang="zh-CN" altLang="en-US"/>
        </a:p>
      </dgm:t>
    </dgm:pt>
    <dgm:pt modelId="{17F655A3-D042-4852-91C1-076984D717E4}" type="pres">
      <dgm:prSet presAssocID="{CBDB895D-FE87-4A5B-AF90-5F25D912A362}" presName="Parent" presStyleLbl="alignNode1" presStyleIdx="4" presStyleCnt="7">
        <dgm:presLayoutVars>
          <dgm:chMax val="3"/>
          <dgm:chPref val="3"/>
          <dgm:bulletEnabled val="1"/>
        </dgm:presLayoutVars>
      </dgm:prSet>
      <dgm:spPr/>
      <dgm:t>
        <a:bodyPr/>
        <a:lstStyle/>
        <a:p>
          <a:endParaRPr lang="zh-CN" altLang="en-US"/>
        </a:p>
      </dgm:t>
    </dgm:pt>
    <dgm:pt modelId="{3ABC03E9-442D-4B58-9DE0-7E2F8ED9CCEE}" type="pres">
      <dgm:prSet presAssocID="{CBDB895D-FE87-4A5B-AF90-5F25D912A362}" presName="Accent" presStyleLbl="parChTrans1D1" presStyleIdx="4" presStyleCnt="7"/>
      <dgm:spPr/>
    </dgm:pt>
    <dgm:pt modelId="{BE7652E8-4333-4109-81CC-100321A8B209}" type="pres">
      <dgm:prSet presAssocID="{785388BC-8C01-419A-8BB5-D2D25A3E526E}" presName="sibTrans" presStyleCnt="0"/>
      <dgm:spPr/>
    </dgm:pt>
    <dgm:pt modelId="{7C44F5C3-92FF-4C6C-8C85-CF2376F472E4}" type="pres">
      <dgm:prSet presAssocID="{EED8EF22-A85E-4063-8208-476131B02E64}" presName="composite" presStyleCnt="0"/>
      <dgm:spPr/>
    </dgm:pt>
    <dgm:pt modelId="{31A66C48-3FEB-46D6-81C9-93AFC0CD9DA2}" type="pres">
      <dgm:prSet presAssocID="{EED8EF22-A85E-4063-8208-476131B02E64}" presName="FirstChild" presStyleLbl="revTx" presStyleIdx="5" presStyleCnt="7">
        <dgm:presLayoutVars>
          <dgm:chMax val="0"/>
          <dgm:chPref val="0"/>
          <dgm:bulletEnabled val="1"/>
        </dgm:presLayoutVars>
      </dgm:prSet>
      <dgm:spPr/>
      <dgm:t>
        <a:bodyPr/>
        <a:lstStyle/>
        <a:p>
          <a:endParaRPr lang="zh-CN" altLang="en-US"/>
        </a:p>
      </dgm:t>
    </dgm:pt>
    <dgm:pt modelId="{6D7840D8-694D-4BBD-BA0F-FAA989EC0B75}" type="pres">
      <dgm:prSet presAssocID="{EED8EF22-A85E-4063-8208-476131B02E64}" presName="Parent" presStyleLbl="alignNode1" presStyleIdx="5" presStyleCnt="7">
        <dgm:presLayoutVars>
          <dgm:chMax val="3"/>
          <dgm:chPref val="3"/>
          <dgm:bulletEnabled val="1"/>
        </dgm:presLayoutVars>
      </dgm:prSet>
      <dgm:spPr/>
      <dgm:t>
        <a:bodyPr/>
        <a:lstStyle/>
        <a:p>
          <a:endParaRPr lang="zh-CN" altLang="en-US"/>
        </a:p>
      </dgm:t>
    </dgm:pt>
    <dgm:pt modelId="{95F8060C-DDBA-4617-A676-54B3B65D5687}" type="pres">
      <dgm:prSet presAssocID="{EED8EF22-A85E-4063-8208-476131B02E64}" presName="Accent" presStyleLbl="parChTrans1D1" presStyleIdx="5" presStyleCnt="7"/>
      <dgm:spPr/>
    </dgm:pt>
    <dgm:pt modelId="{6ED87C19-011F-487B-B320-21C4BC6D53DA}" type="pres">
      <dgm:prSet presAssocID="{11849F89-836F-4564-BC15-3ECAAC04F2E2}" presName="sibTrans" presStyleCnt="0"/>
      <dgm:spPr/>
    </dgm:pt>
    <dgm:pt modelId="{D90FE9D1-5C50-4A9C-A47B-3A883F47A938}" type="pres">
      <dgm:prSet presAssocID="{29C4184F-6A8A-4328-8D99-CEAFB3130C53}" presName="composite" presStyleCnt="0"/>
      <dgm:spPr/>
    </dgm:pt>
    <dgm:pt modelId="{3D88C1AF-743B-4595-9D94-E61FFEB29F66}" type="pres">
      <dgm:prSet presAssocID="{29C4184F-6A8A-4328-8D99-CEAFB3130C53}" presName="FirstChild" presStyleLbl="revTx" presStyleIdx="6" presStyleCnt="7">
        <dgm:presLayoutVars>
          <dgm:chMax val="0"/>
          <dgm:chPref val="0"/>
          <dgm:bulletEnabled val="1"/>
        </dgm:presLayoutVars>
      </dgm:prSet>
      <dgm:spPr/>
      <dgm:t>
        <a:bodyPr/>
        <a:lstStyle/>
        <a:p>
          <a:endParaRPr lang="zh-CN" altLang="en-US"/>
        </a:p>
      </dgm:t>
    </dgm:pt>
    <dgm:pt modelId="{F84B6DCF-0B3F-4143-AEE6-3D77425541C0}" type="pres">
      <dgm:prSet presAssocID="{29C4184F-6A8A-4328-8D99-CEAFB3130C53}" presName="Parent" presStyleLbl="alignNode1" presStyleIdx="6" presStyleCnt="7">
        <dgm:presLayoutVars>
          <dgm:chMax val="3"/>
          <dgm:chPref val="3"/>
          <dgm:bulletEnabled val="1"/>
        </dgm:presLayoutVars>
      </dgm:prSet>
      <dgm:spPr/>
      <dgm:t>
        <a:bodyPr/>
        <a:lstStyle/>
        <a:p>
          <a:endParaRPr lang="zh-CN" altLang="en-US"/>
        </a:p>
      </dgm:t>
    </dgm:pt>
    <dgm:pt modelId="{3805E5EC-009F-43C5-9427-C57D6897E5B0}" type="pres">
      <dgm:prSet presAssocID="{29C4184F-6A8A-4328-8D99-CEAFB3130C53}" presName="Accent" presStyleLbl="parChTrans1D1" presStyleIdx="6" presStyleCnt="7"/>
      <dgm:spPr/>
    </dgm:pt>
  </dgm:ptLst>
  <dgm:cxnLst>
    <dgm:cxn modelId="{AAF05E4B-768A-49F9-8BB8-BC1A312FFFC2}" srcId="{CBDB895D-FE87-4A5B-AF90-5F25D912A362}" destId="{02873BD1-5C02-492A-AA6A-ED78348CFE08}" srcOrd="0" destOrd="0" parTransId="{4D175728-746F-47CB-91C3-89B966DF8258}" sibTransId="{88C478AC-5BB4-487E-A886-52DBE010E7DD}"/>
    <dgm:cxn modelId="{A7239803-C268-4D87-8546-E989C6AC5C3C}" type="presOf" srcId="{F0913208-664D-45BA-8266-D1A0214A970B}" destId="{754DA952-6A5C-4207-8FBD-1D9BEC9DAD81}" srcOrd="0" destOrd="0" presId="urn:microsoft.com/office/officeart/2011/layout/TabList#1"/>
    <dgm:cxn modelId="{BFEC2C1B-F1D8-4B90-A65E-497F8A914B99}" srcId="{803CF99F-38B3-452D-B2B0-C7386857D056}" destId="{CBDB895D-FE87-4A5B-AF90-5F25D912A362}" srcOrd="4" destOrd="0" parTransId="{C5DCB7EE-02D6-44E7-AE2A-840E59F82D55}" sibTransId="{785388BC-8C01-419A-8BB5-D2D25A3E526E}"/>
    <dgm:cxn modelId="{EB885306-846F-4B64-9D2A-79AC771FBF78}" type="presOf" srcId="{3CC46CE2-DB7F-4328-A152-419EF7D9413B}" destId="{864015EE-EF78-42AB-8CFC-63E053627A5B}" srcOrd="0" destOrd="0" presId="urn:microsoft.com/office/officeart/2011/layout/TabList#1"/>
    <dgm:cxn modelId="{CA12A48C-7F55-4919-8031-CF2D1A34418B}" type="presOf" srcId="{BFADF1D8-6094-45A2-817B-7ADD6E1F66DB}" destId="{0B82662E-65E9-4A95-B5CA-BF7CFBD44B2E}" srcOrd="0" destOrd="0" presId="urn:microsoft.com/office/officeart/2011/layout/TabList#1"/>
    <dgm:cxn modelId="{07B4DCFA-A48F-46BC-BF2A-0CD7C9CFBEF1}" type="presOf" srcId="{B8163702-ACAC-483F-AE9D-CEC6CFC841AD}" destId="{B9A6B06A-4032-458C-819D-ACE29F604301}" srcOrd="0" destOrd="0" presId="urn:microsoft.com/office/officeart/2011/layout/TabList#1"/>
    <dgm:cxn modelId="{77F94D7C-8A8E-449B-85E8-BE24A0BDD545}" srcId="{803CF99F-38B3-452D-B2B0-C7386857D056}" destId="{EED8EF22-A85E-4063-8208-476131B02E64}" srcOrd="5" destOrd="0" parTransId="{8F5CE199-8962-49CB-A35D-E885E5B109CB}" sibTransId="{11849F89-836F-4564-BC15-3ECAAC04F2E2}"/>
    <dgm:cxn modelId="{AD494119-132A-4956-9FC2-3A6F77A2FFC5}" srcId="{3CC46CE2-DB7F-4328-A152-419EF7D9413B}" destId="{76DE8345-380B-4B87-858F-2284005C8273}" srcOrd="0" destOrd="0" parTransId="{069C2562-01CF-464C-9DC7-CEB04EC38097}" sibTransId="{AF551CD5-7AEE-406A-857F-543DBDF2CEE2}"/>
    <dgm:cxn modelId="{62F49EDA-310B-4E0F-88AC-63E1ADC66BCF}" srcId="{803CF99F-38B3-452D-B2B0-C7386857D056}" destId="{29C4184F-6A8A-4328-8D99-CEAFB3130C53}" srcOrd="6" destOrd="0" parTransId="{1F63FB6C-EE39-4E3A-83CD-9CCEE2D3CE68}" sibTransId="{EECC1DCB-7558-46C6-BD8C-45A74D84C148}"/>
    <dgm:cxn modelId="{113B36D9-4D1F-43AA-A33A-B7BC3E483BAD}" type="presOf" srcId="{EED8EF22-A85E-4063-8208-476131B02E64}" destId="{6D7840D8-694D-4BBD-BA0F-FAA989EC0B75}" srcOrd="0" destOrd="0" presId="urn:microsoft.com/office/officeart/2011/layout/TabList#1"/>
    <dgm:cxn modelId="{BBC3E214-4F00-48D9-9422-13887A500B9A}" type="presOf" srcId="{76DE8345-380B-4B87-858F-2284005C8273}" destId="{98AECF80-99E6-443C-A2E8-07FD6D6A635A}" srcOrd="0" destOrd="0" presId="urn:microsoft.com/office/officeart/2011/layout/TabList#1"/>
    <dgm:cxn modelId="{004BF5B9-6D46-4961-B53C-41910E1D69DE}" type="presOf" srcId="{F737423D-0539-48C8-AB43-88430BCF240B}" destId="{3D88C1AF-743B-4595-9D94-E61FFEB29F66}" srcOrd="0" destOrd="0" presId="urn:microsoft.com/office/officeart/2011/layout/TabList#1"/>
    <dgm:cxn modelId="{EED6FDFA-32F2-420F-9B3C-56E4CCA431C3}" srcId="{C9704805-E83E-4559-81B4-D6C141E75E39}" destId="{F0913208-664D-45BA-8266-D1A0214A970B}" srcOrd="0" destOrd="0" parTransId="{424AC866-C132-400E-A361-3983611AB96B}" sibTransId="{F5FC8581-677D-480B-B883-D83ECE784890}"/>
    <dgm:cxn modelId="{05E44CBB-2C66-45C1-A71B-C764F3655DE1}" type="presOf" srcId="{803CF99F-38B3-452D-B2B0-C7386857D056}" destId="{F925810B-7C52-426A-BE18-BB9BBF7A36FB}" srcOrd="0" destOrd="0" presId="urn:microsoft.com/office/officeart/2011/layout/TabList#1"/>
    <dgm:cxn modelId="{22732C97-C393-4BA5-9E6D-AAA4DB5105E0}" srcId="{803CF99F-38B3-452D-B2B0-C7386857D056}" destId="{3CC46CE2-DB7F-4328-A152-419EF7D9413B}" srcOrd="2" destOrd="0" parTransId="{80B39DAD-E56B-41A4-B6AF-2DF99C7D163A}" sibTransId="{FEF682B3-F47B-48C0-A6E6-C937925E31D8}"/>
    <dgm:cxn modelId="{64FB46C3-D8D7-40F3-982F-C0B123673AD1}" srcId="{EED8EF22-A85E-4063-8208-476131B02E64}" destId="{317BC69C-F4A3-4161-A54E-EE50A9EEDD7E}" srcOrd="0" destOrd="0" parTransId="{CC9BB6C4-2A7B-46CF-9E05-A6CCD811BF91}" sibTransId="{D97E9ECE-8D3E-4AEC-A4C6-74412CCF6621}"/>
    <dgm:cxn modelId="{D93E6F5F-46F1-4DE8-A521-D361B2642B23}" type="presOf" srcId="{317BC69C-F4A3-4161-A54E-EE50A9EEDD7E}" destId="{31A66C48-3FEB-46D6-81C9-93AFC0CD9DA2}" srcOrd="0" destOrd="0" presId="urn:microsoft.com/office/officeart/2011/layout/TabList#1"/>
    <dgm:cxn modelId="{EB976236-43B4-424E-866F-2C34F22A06E9}" srcId="{803CF99F-38B3-452D-B2B0-C7386857D056}" destId="{6CFD1F78-5B29-4930-8F12-7E0D8669C964}" srcOrd="1" destOrd="0" parTransId="{2FFEB47C-2E05-49CD-98AC-E8765F6F50EC}" sibTransId="{45C49089-01F0-4CCF-A774-3F09C34A2D6F}"/>
    <dgm:cxn modelId="{BD7C7167-EFEE-48F9-98EF-214540F50986}" type="presOf" srcId="{6CFD1F78-5B29-4930-8F12-7E0D8669C964}" destId="{B04BEA5C-7E15-45FD-93AB-46926E5FF7BA}" srcOrd="0" destOrd="0" presId="urn:microsoft.com/office/officeart/2011/layout/TabList#1"/>
    <dgm:cxn modelId="{42E212E3-C95F-423E-AB97-EEB5520D2306}" srcId="{29C4184F-6A8A-4328-8D99-CEAFB3130C53}" destId="{F737423D-0539-48C8-AB43-88430BCF240B}" srcOrd="0" destOrd="0" parTransId="{5AB9FEBF-AA71-435F-99BA-96CC83A12434}" sibTransId="{CDA953E2-81FE-4406-A559-5BD3E874264C}"/>
    <dgm:cxn modelId="{E19187D1-E174-4EC5-A213-2CC2EB5F928D}" srcId="{E802AE60-364E-4056-ACE6-0A99697F87D9}" destId="{BFADF1D8-6094-45A2-817B-7ADD6E1F66DB}" srcOrd="0" destOrd="0" parTransId="{7E6952A1-CFC9-44EC-B31C-28C0A824A029}" sibTransId="{627EE64F-BF9B-467F-AEEF-6121627BDE5B}"/>
    <dgm:cxn modelId="{DA2099FF-247D-41DB-8BEC-2D51461CCCE3}" type="presOf" srcId="{E802AE60-364E-4056-ACE6-0A99697F87D9}" destId="{1DC87297-804F-4B24-A101-796FBDBEC661}" srcOrd="0" destOrd="0" presId="urn:microsoft.com/office/officeart/2011/layout/TabList#1"/>
    <dgm:cxn modelId="{C79A5F98-9ABD-4FF7-9444-BF5D25FDA6AC}" srcId="{6CFD1F78-5B29-4930-8F12-7E0D8669C964}" destId="{B8163702-ACAC-483F-AE9D-CEC6CFC841AD}" srcOrd="0" destOrd="0" parTransId="{1B270446-EF7A-44BA-8C9A-B118CAE1DB65}" sibTransId="{38BBE4F2-0128-4AA8-91A7-E1309A5FE929}"/>
    <dgm:cxn modelId="{043A358A-DE7C-43B9-A707-14C916322D53}" srcId="{803CF99F-38B3-452D-B2B0-C7386857D056}" destId="{E802AE60-364E-4056-ACE6-0A99697F87D9}" srcOrd="0" destOrd="0" parTransId="{70D8C9CD-29AA-4CC4-BE89-4FBAEB92759A}" sibTransId="{6746FF73-A88F-48A8-9CE6-7202D45C368F}"/>
    <dgm:cxn modelId="{D007B3DF-30F1-428A-AAFF-EBE473D158F8}" type="presOf" srcId="{02873BD1-5C02-492A-AA6A-ED78348CFE08}" destId="{80893CA3-9443-42D5-9A8D-742DD53478FB}" srcOrd="0" destOrd="0" presId="urn:microsoft.com/office/officeart/2011/layout/TabList#1"/>
    <dgm:cxn modelId="{A4F2115E-D02C-4478-A1BB-F851A7D37761}" type="presOf" srcId="{CBDB895D-FE87-4A5B-AF90-5F25D912A362}" destId="{17F655A3-D042-4852-91C1-076984D717E4}" srcOrd="0" destOrd="0" presId="urn:microsoft.com/office/officeart/2011/layout/TabList#1"/>
    <dgm:cxn modelId="{EF2D0579-EBFF-4903-8756-D64EE38AEC76}" srcId="{803CF99F-38B3-452D-B2B0-C7386857D056}" destId="{C9704805-E83E-4559-81B4-D6C141E75E39}" srcOrd="3" destOrd="0" parTransId="{9380EF5A-AEA9-4366-941A-2814C61BDA17}" sibTransId="{41A0A9B4-1917-42E0-B658-37FBFFF71B18}"/>
    <dgm:cxn modelId="{C0103AE6-A8D0-4D81-9871-D85AE86CF68E}" type="presOf" srcId="{C9704805-E83E-4559-81B4-D6C141E75E39}" destId="{13DAF488-7FDF-4A46-A8FC-382D711A0C82}" srcOrd="0" destOrd="0" presId="urn:microsoft.com/office/officeart/2011/layout/TabList#1"/>
    <dgm:cxn modelId="{1E8F0E88-2233-4D3F-9BE3-3C1C93B93AFC}" type="presOf" srcId="{29C4184F-6A8A-4328-8D99-CEAFB3130C53}" destId="{F84B6DCF-0B3F-4143-AEE6-3D77425541C0}" srcOrd="0" destOrd="0" presId="urn:microsoft.com/office/officeart/2011/layout/TabList#1"/>
    <dgm:cxn modelId="{80028696-C379-46A9-8BDD-15DFA4AD3C9A}" type="presParOf" srcId="{F925810B-7C52-426A-BE18-BB9BBF7A36FB}" destId="{793EB9F5-B7A0-4686-A87A-3F3C643E39DA}" srcOrd="0" destOrd="0" presId="urn:microsoft.com/office/officeart/2011/layout/TabList#1"/>
    <dgm:cxn modelId="{73CE3FE1-A8A8-4333-B1AC-6B6D19735E76}" type="presParOf" srcId="{793EB9F5-B7A0-4686-A87A-3F3C643E39DA}" destId="{0B82662E-65E9-4A95-B5CA-BF7CFBD44B2E}" srcOrd="0" destOrd="0" presId="urn:microsoft.com/office/officeart/2011/layout/TabList#1"/>
    <dgm:cxn modelId="{F7A1D4C7-8E3E-47A3-8135-1C266C91A17D}" type="presParOf" srcId="{793EB9F5-B7A0-4686-A87A-3F3C643E39DA}" destId="{1DC87297-804F-4B24-A101-796FBDBEC661}" srcOrd="1" destOrd="0" presId="urn:microsoft.com/office/officeart/2011/layout/TabList#1"/>
    <dgm:cxn modelId="{664273AF-BE5A-4C86-86B0-8008770C2707}" type="presParOf" srcId="{793EB9F5-B7A0-4686-A87A-3F3C643E39DA}" destId="{C9F4F57D-62B9-4B52-A52B-7EBC26727A7D}" srcOrd="2" destOrd="0" presId="urn:microsoft.com/office/officeart/2011/layout/TabList#1"/>
    <dgm:cxn modelId="{181C2C0D-1414-45AB-AE16-3EED3A89E92F}" type="presParOf" srcId="{F925810B-7C52-426A-BE18-BB9BBF7A36FB}" destId="{7665422A-DECE-4B41-A2C9-1652F139C214}" srcOrd="1" destOrd="0" presId="urn:microsoft.com/office/officeart/2011/layout/TabList#1"/>
    <dgm:cxn modelId="{9242C86A-899D-4700-A554-CBB4D6A987A4}" type="presParOf" srcId="{F925810B-7C52-426A-BE18-BB9BBF7A36FB}" destId="{ECC64A7C-94D0-41B2-83ED-9F760B70CB5A}" srcOrd="2" destOrd="0" presId="urn:microsoft.com/office/officeart/2011/layout/TabList#1"/>
    <dgm:cxn modelId="{F6AEED75-63DD-4004-8599-7FB228FF9F89}" type="presParOf" srcId="{ECC64A7C-94D0-41B2-83ED-9F760B70CB5A}" destId="{B9A6B06A-4032-458C-819D-ACE29F604301}" srcOrd="0" destOrd="0" presId="urn:microsoft.com/office/officeart/2011/layout/TabList#1"/>
    <dgm:cxn modelId="{BCCFA0AF-3138-4914-A961-3A469CFA1025}" type="presParOf" srcId="{ECC64A7C-94D0-41B2-83ED-9F760B70CB5A}" destId="{B04BEA5C-7E15-45FD-93AB-46926E5FF7BA}" srcOrd="1" destOrd="0" presId="urn:microsoft.com/office/officeart/2011/layout/TabList#1"/>
    <dgm:cxn modelId="{58AA9D6E-DA14-4ECB-9CD9-9DE91CFC4292}" type="presParOf" srcId="{ECC64A7C-94D0-41B2-83ED-9F760B70CB5A}" destId="{959F8794-102F-4773-B6F4-066DC1859FD8}" srcOrd="2" destOrd="0" presId="urn:microsoft.com/office/officeart/2011/layout/TabList#1"/>
    <dgm:cxn modelId="{3D63CEE4-786B-49F1-A2B8-A4A77FF7530E}" type="presParOf" srcId="{F925810B-7C52-426A-BE18-BB9BBF7A36FB}" destId="{682CB7FB-631A-4992-A2BE-546DF90AE764}" srcOrd="3" destOrd="0" presId="urn:microsoft.com/office/officeart/2011/layout/TabList#1"/>
    <dgm:cxn modelId="{C3E56152-18C7-4BC6-B430-2FF723FC9F56}" type="presParOf" srcId="{F925810B-7C52-426A-BE18-BB9BBF7A36FB}" destId="{FC62A6BB-25CE-460B-9D43-DC96C3B1318C}" srcOrd="4" destOrd="0" presId="urn:microsoft.com/office/officeart/2011/layout/TabList#1"/>
    <dgm:cxn modelId="{10B52569-F70D-49BA-97C9-84D79855BC3E}" type="presParOf" srcId="{FC62A6BB-25CE-460B-9D43-DC96C3B1318C}" destId="{98AECF80-99E6-443C-A2E8-07FD6D6A635A}" srcOrd="0" destOrd="0" presId="urn:microsoft.com/office/officeart/2011/layout/TabList#1"/>
    <dgm:cxn modelId="{BE6C0274-C4C0-4C13-957E-A97F4FDBA794}" type="presParOf" srcId="{FC62A6BB-25CE-460B-9D43-DC96C3B1318C}" destId="{864015EE-EF78-42AB-8CFC-63E053627A5B}" srcOrd="1" destOrd="0" presId="urn:microsoft.com/office/officeart/2011/layout/TabList#1"/>
    <dgm:cxn modelId="{F984DD08-E6C3-49EE-BF06-3C58897D63FC}" type="presParOf" srcId="{FC62A6BB-25CE-460B-9D43-DC96C3B1318C}" destId="{2265BBFC-4FD0-4506-9ADC-C99201FECC4F}" srcOrd="2" destOrd="0" presId="urn:microsoft.com/office/officeart/2011/layout/TabList#1"/>
    <dgm:cxn modelId="{4E5B78C5-B38E-4F0D-B271-F2BFFF7E4B95}" type="presParOf" srcId="{F925810B-7C52-426A-BE18-BB9BBF7A36FB}" destId="{A872E6A9-21C1-412A-9A88-48DF55F9BFEF}" srcOrd="5" destOrd="0" presId="urn:microsoft.com/office/officeart/2011/layout/TabList#1"/>
    <dgm:cxn modelId="{016F3FFC-8E1B-4C73-B9CC-46B9B420C4D3}" type="presParOf" srcId="{F925810B-7C52-426A-BE18-BB9BBF7A36FB}" destId="{24E97468-AF11-4D56-BB33-15530080D4B4}" srcOrd="6" destOrd="0" presId="urn:microsoft.com/office/officeart/2011/layout/TabList#1"/>
    <dgm:cxn modelId="{FBA9BAD2-C75F-4210-9174-3DD013E523C8}" type="presParOf" srcId="{24E97468-AF11-4D56-BB33-15530080D4B4}" destId="{754DA952-6A5C-4207-8FBD-1D9BEC9DAD81}" srcOrd="0" destOrd="0" presId="urn:microsoft.com/office/officeart/2011/layout/TabList#1"/>
    <dgm:cxn modelId="{A702E3D5-CFEE-45C1-A04C-6BFB63C8868E}" type="presParOf" srcId="{24E97468-AF11-4D56-BB33-15530080D4B4}" destId="{13DAF488-7FDF-4A46-A8FC-382D711A0C82}" srcOrd="1" destOrd="0" presId="urn:microsoft.com/office/officeart/2011/layout/TabList#1"/>
    <dgm:cxn modelId="{7C685A6C-ECFB-4E89-8004-045ABEDD173C}" type="presParOf" srcId="{24E97468-AF11-4D56-BB33-15530080D4B4}" destId="{8DDA738E-C4BC-46DC-A3F6-FF91FB8EA60D}" srcOrd="2" destOrd="0" presId="urn:microsoft.com/office/officeart/2011/layout/TabList#1"/>
    <dgm:cxn modelId="{5187C759-C048-4DE8-8694-8C078C948710}" type="presParOf" srcId="{F925810B-7C52-426A-BE18-BB9BBF7A36FB}" destId="{FF262CD2-371A-41E7-BD38-31294184F299}" srcOrd="7" destOrd="0" presId="urn:microsoft.com/office/officeart/2011/layout/TabList#1"/>
    <dgm:cxn modelId="{68283212-180D-4BB6-804F-8009623A9E81}" type="presParOf" srcId="{F925810B-7C52-426A-BE18-BB9BBF7A36FB}" destId="{8956A9E0-1CA2-4C11-88A3-A0CA3307E8CB}" srcOrd="8" destOrd="0" presId="urn:microsoft.com/office/officeart/2011/layout/TabList#1"/>
    <dgm:cxn modelId="{1A099DDA-8C13-4C5E-82A5-F70F7498337B}" type="presParOf" srcId="{8956A9E0-1CA2-4C11-88A3-A0CA3307E8CB}" destId="{80893CA3-9443-42D5-9A8D-742DD53478FB}" srcOrd="0" destOrd="0" presId="urn:microsoft.com/office/officeart/2011/layout/TabList#1"/>
    <dgm:cxn modelId="{34E70C12-9E93-4179-9E8C-3B8C522E205C}" type="presParOf" srcId="{8956A9E0-1CA2-4C11-88A3-A0CA3307E8CB}" destId="{17F655A3-D042-4852-91C1-076984D717E4}" srcOrd="1" destOrd="0" presId="urn:microsoft.com/office/officeart/2011/layout/TabList#1"/>
    <dgm:cxn modelId="{E480452D-9282-4EA5-9F7C-7FEF037C3F96}" type="presParOf" srcId="{8956A9E0-1CA2-4C11-88A3-A0CA3307E8CB}" destId="{3ABC03E9-442D-4B58-9DE0-7E2F8ED9CCEE}" srcOrd="2" destOrd="0" presId="urn:microsoft.com/office/officeart/2011/layout/TabList#1"/>
    <dgm:cxn modelId="{625FE186-69C5-4255-8008-C8180E357797}" type="presParOf" srcId="{F925810B-7C52-426A-BE18-BB9BBF7A36FB}" destId="{BE7652E8-4333-4109-81CC-100321A8B209}" srcOrd="9" destOrd="0" presId="urn:microsoft.com/office/officeart/2011/layout/TabList#1"/>
    <dgm:cxn modelId="{9BE36DCA-CE97-4072-80FF-0CBC45424416}" type="presParOf" srcId="{F925810B-7C52-426A-BE18-BB9BBF7A36FB}" destId="{7C44F5C3-92FF-4C6C-8C85-CF2376F472E4}" srcOrd="10" destOrd="0" presId="urn:microsoft.com/office/officeart/2011/layout/TabList#1"/>
    <dgm:cxn modelId="{3992DE7D-A6A9-40D4-84A4-CE3BB220A5EA}" type="presParOf" srcId="{7C44F5C3-92FF-4C6C-8C85-CF2376F472E4}" destId="{31A66C48-3FEB-46D6-81C9-93AFC0CD9DA2}" srcOrd="0" destOrd="0" presId="urn:microsoft.com/office/officeart/2011/layout/TabList#1"/>
    <dgm:cxn modelId="{C199F0BD-28FA-4407-9891-4AAD5B8C1FF8}" type="presParOf" srcId="{7C44F5C3-92FF-4C6C-8C85-CF2376F472E4}" destId="{6D7840D8-694D-4BBD-BA0F-FAA989EC0B75}" srcOrd="1" destOrd="0" presId="urn:microsoft.com/office/officeart/2011/layout/TabList#1"/>
    <dgm:cxn modelId="{1AF632C4-404C-4C05-8652-C7E23F1AC5BB}" type="presParOf" srcId="{7C44F5C3-92FF-4C6C-8C85-CF2376F472E4}" destId="{95F8060C-DDBA-4617-A676-54B3B65D5687}" srcOrd="2" destOrd="0" presId="urn:microsoft.com/office/officeart/2011/layout/TabList#1"/>
    <dgm:cxn modelId="{2B7C5906-70CB-4468-B498-2007EB5A51CF}" type="presParOf" srcId="{F925810B-7C52-426A-BE18-BB9BBF7A36FB}" destId="{6ED87C19-011F-487B-B320-21C4BC6D53DA}" srcOrd="11" destOrd="0" presId="urn:microsoft.com/office/officeart/2011/layout/TabList#1"/>
    <dgm:cxn modelId="{6AAEF03F-0E94-4C5E-BECF-23FEF6ACCA32}" type="presParOf" srcId="{F925810B-7C52-426A-BE18-BB9BBF7A36FB}" destId="{D90FE9D1-5C50-4A9C-A47B-3A883F47A938}" srcOrd="12" destOrd="0" presId="urn:microsoft.com/office/officeart/2011/layout/TabList#1"/>
    <dgm:cxn modelId="{084DD00E-A9CB-47A3-B44D-99C2B77C4F20}" type="presParOf" srcId="{D90FE9D1-5C50-4A9C-A47B-3A883F47A938}" destId="{3D88C1AF-743B-4595-9D94-E61FFEB29F66}" srcOrd="0" destOrd="0" presId="urn:microsoft.com/office/officeart/2011/layout/TabList#1"/>
    <dgm:cxn modelId="{19BEFF26-5A78-4956-9D6A-CE292DF6FABB}" type="presParOf" srcId="{D90FE9D1-5C50-4A9C-A47B-3A883F47A938}" destId="{F84B6DCF-0B3F-4143-AEE6-3D77425541C0}" srcOrd="1" destOrd="0" presId="urn:microsoft.com/office/officeart/2011/layout/TabList#1"/>
    <dgm:cxn modelId="{2060CAE3-F808-449F-AD28-D4757AE1E76F}" type="presParOf" srcId="{D90FE9D1-5C50-4A9C-A47B-3A883F47A938}" destId="{3805E5EC-009F-43C5-9427-C57D6897E5B0}" srcOrd="2" destOrd="0" presId="urn:microsoft.com/office/officeart/2011/layout/Tab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0712C-EBEB-4598-893E-F7E1BABF4258}">
      <dsp:nvSpPr>
        <dsp:cNvPr id="0" name=""/>
        <dsp:cNvSpPr/>
      </dsp:nvSpPr>
      <dsp:spPr>
        <a:xfrm>
          <a:off x="0" y="78675"/>
          <a:ext cx="6534166" cy="743242"/>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b="1" kern="1200" dirty="0"/>
            <a:t>理论的理解</a:t>
          </a:r>
        </a:p>
      </dsp:txBody>
      <dsp:txXfrm>
        <a:off x="36282" y="114957"/>
        <a:ext cx="6461602" cy="670678"/>
      </dsp:txXfrm>
    </dsp:sp>
    <dsp:sp modelId="{921CDBA3-16CC-4CEE-A76E-6DDC2A61A0BF}">
      <dsp:nvSpPr>
        <dsp:cNvPr id="0" name=""/>
        <dsp:cNvSpPr/>
      </dsp:nvSpPr>
      <dsp:spPr>
        <a:xfrm>
          <a:off x="0" y="821917"/>
          <a:ext cx="6534166"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46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zh-CN" altLang="en-US" sz="2200" kern="1200" dirty="0"/>
            <a:t>理解概念后面的经济、数学、财务含义</a:t>
          </a:r>
        </a:p>
      </dsp:txBody>
      <dsp:txXfrm>
        <a:off x="0" y="821917"/>
        <a:ext cx="6534166" cy="463680"/>
      </dsp:txXfrm>
    </dsp:sp>
    <dsp:sp modelId="{0F02F641-B219-4993-B35B-01F6237FE17C}">
      <dsp:nvSpPr>
        <dsp:cNvPr id="0" name=""/>
        <dsp:cNvSpPr/>
      </dsp:nvSpPr>
      <dsp:spPr>
        <a:xfrm>
          <a:off x="0" y="1285597"/>
          <a:ext cx="6534166" cy="743242"/>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b="1" kern="1200" dirty="0"/>
            <a:t>理论的应用</a:t>
          </a:r>
        </a:p>
      </dsp:txBody>
      <dsp:txXfrm>
        <a:off x="36282" y="1321879"/>
        <a:ext cx="6461602" cy="670678"/>
      </dsp:txXfrm>
    </dsp:sp>
    <dsp:sp modelId="{EB7AD5DA-2CD6-4130-BD5A-7C7ED36B4D44}">
      <dsp:nvSpPr>
        <dsp:cNvPr id="0" name=""/>
        <dsp:cNvSpPr/>
      </dsp:nvSpPr>
      <dsp:spPr>
        <a:xfrm>
          <a:off x="0" y="2028840"/>
          <a:ext cx="6534166"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46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zh-CN" altLang="en-US" sz="2200" kern="1200" dirty="0"/>
            <a:t>基于大量的</a:t>
          </a:r>
          <a:r>
            <a:rPr lang="en-US" altLang="zh-CN" sz="2200" kern="1200" dirty="0"/>
            <a:t>Excel </a:t>
          </a:r>
          <a:r>
            <a:rPr lang="zh-CN" altLang="en-US" sz="2200" kern="1200" dirty="0"/>
            <a:t>应用、所有的例题都会通过</a:t>
          </a:r>
          <a:r>
            <a:rPr lang="en-US" altLang="zh-CN" sz="2200" kern="1200" dirty="0"/>
            <a:t>Excel</a:t>
          </a:r>
          <a:r>
            <a:rPr lang="zh-CN" altLang="en-US" sz="2200" kern="1200" dirty="0"/>
            <a:t>以展示</a:t>
          </a:r>
        </a:p>
      </dsp:txBody>
      <dsp:txXfrm>
        <a:off x="0" y="2028840"/>
        <a:ext cx="6534166" cy="753480"/>
      </dsp:txXfrm>
    </dsp:sp>
    <dsp:sp modelId="{4500E148-96DE-4BA5-BFCB-953C51EEC48F}">
      <dsp:nvSpPr>
        <dsp:cNvPr id="0" name=""/>
        <dsp:cNvSpPr/>
      </dsp:nvSpPr>
      <dsp:spPr>
        <a:xfrm>
          <a:off x="0" y="2782320"/>
          <a:ext cx="6534166" cy="743242"/>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b="1" kern="1200" dirty="0"/>
            <a:t>理论的实践</a:t>
          </a:r>
        </a:p>
      </dsp:txBody>
      <dsp:txXfrm>
        <a:off x="36282" y="2818602"/>
        <a:ext cx="6461602" cy="670678"/>
      </dsp:txXfrm>
    </dsp:sp>
    <dsp:sp modelId="{DBACF35B-0E4F-4F6A-BDC4-8A3E91B7A0F1}">
      <dsp:nvSpPr>
        <dsp:cNvPr id="0" name=""/>
        <dsp:cNvSpPr/>
      </dsp:nvSpPr>
      <dsp:spPr>
        <a:xfrm>
          <a:off x="0" y="3525562"/>
          <a:ext cx="6534166"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46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zh-CN" altLang="en-US" sz="2200" kern="1200" dirty="0"/>
            <a:t>以实践为主大大作业是平时成绩的主要依据，占</a:t>
          </a:r>
          <a:r>
            <a:rPr lang="zh-CN" altLang="en-US" sz="2200" kern="1200" dirty="0" smtClean="0"/>
            <a:t>总成绩</a:t>
          </a:r>
          <a:r>
            <a:rPr lang="en-US" altLang="zh-CN" sz="2200" kern="1200" dirty="0" smtClean="0"/>
            <a:t>30</a:t>
          </a:r>
          <a:r>
            <a:rPr lang="en-US" altLang="zh-CN" sz="2200" kern="1200" dirty="0"/>
            <a:t>%</a:t>
          </a:r>
          <a:endParaRPr lang="zh-CN" altLang="en-US" sz="2200" kern="1200" dirty="0"/>
        </a:p>
      </dsp:txBody>
      <dsp:txXfrm>
        <a:off x="0" y="3525562"/>
        <a:ext cx="6534166" cy="753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91E2C-CE4D-4782-8764-5905BBCB11C5}">
      <dsp:nvSpPr>
        <dsp:cNvPr id="0" name=""/>
        <dsp:cNvSpPr/>
      </dsp:nvSpPr>
      <dsp:spPr>
        <a:xfrm>
          <a:off x="0" y="79946"/>
          <a:ext cx="10515600" cy="50434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sz="1900" kern="1200"/>
            <a:t>第</a:t>
          </a:r>
          <a:r>
            <a:rPr lang="en-US" sz="1900" kern="1200"/>
            <a:t>1</a:t>
          </a:r>
          <a:r>
            <a:rPr lang="zh-CN" sz="1900" kern="1200"/>
            <a:t>阶段：课程技术基础</a:t>
          </a:r>
          <a:endParaRPr lang="en-US" sz="1900" kern="1200"/>
        </a:p>
      </dsp:txBody>
      <dsp:txXfrm>
        <a:off x="24620" y="104566"/>
        <a:ext cx="10466360" cy="455103"/>
      </dsp:txXfrm>
    </dsp:sp>
    <dsp:sp modelId="{9D9D2115-4C42-4A67-B45C-EDCC89447200}">
      <dsp:nvSpPr>
        <dsp:cNvPr id="0" name=""/>
        <dsp:cNvSpPr/>
      </dsp:nvSpPr>
      <dsp:spPr>
        <a:xfrm>
          <a:off x="0" y="584289"/>
          <a:ext cx="10515600" cy="865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a:t>概述</a:t>
          </a:r>
          <a:endParaRPr lang="en-US" sz="1500" kern="1200"/>
        </a:p>
        <a:p>
          <a:pPr marL="114300" lvl="1" indent="-114300" algn="l" defTabSz="666750">
            <a:lnSpc>
              <a:spcPct val="90000"/>
            </a:lnSpc>
            <a:spcBef>
              <a:spcPct val="0"/>
            </a:spcBef>
            <a:spcAft>
              <a:spcPct val="20000"/>
            </a:spcAft>
            <a:buChar char="••"/>
          </a:pPr>
          <a:r>
            <a:rPr lang="en-US" sz="1500" kern="1200"/>
            <a:t>Excel</a:t>
          </a:r>
          <a:r>
            <a:rPr lang="zh-CN" sz="1500" kern="1200"/>
            <a:t>基础</a:t>
          </a:r>
          <a:endParaRPr lang="en-US" sz="1500" kern="1200"/>
        </a:p>
        <a:p>
          <a:pPr marL="114300" lvl="1" indent="-114300" algn="l" defTabSz="666750">
            <a:lnSpc>
              <a:spcPct val="90000"/>
            </a:lnSpc>
            <a:spcBef>
              <a:spcPct val="0"/>
            </a:spcBef>
            <a:spcAft>
              <a:spcPct val="20000"/>
            </a:spcAft>
            <a:buChar char="••"/>
          </a:pPr>
          <a:r>
            <a:rPr lang="zh-CN" sz="1500" kern="1200"/>
            <a:t>资金的时间价值</a:t>
          </a:r>
          <a:endParaRPr lang="en-US" sz="1500" kern="1200"/>
        </a:p>
      </dsp:txBody>
      <dsp:txXfrm>
        <a:off x="0" y="584289"/>
        <a:ext cx="10515600" cy="865259"/>
      </dsp:txXfrm>
    </dsp:sp>
    <dsp:sp modelId="{70ED31B2-3E66-4676-99F2-24E7C5E60856}">
      <dsp:nvSpPr>
        <dsp:cNvPr id="0" name=""/>
        <dsp:cNvSpPr/>
      </dsp:nvSpPr>
      <dsp:spPr>
        <a:xfrm>
          <a:off x="0" y="1449549"/>
          <a:ext cx="10515600" cy="50434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sz="1900" kern="1200"/>
            <a:t>第</a:t>
          </a:r>
          <a:r>
            <a:rPr lang="en-US" sz="1900" kern="1200"/>
            <a:t>2</a:t>
          </a:r>
          <a:r>
            <a:rPr lang="zh-CN" sz="1900" kern="1200"/>
            <a:t>阶段：基本分析工具</a:t>
          </a:r>
          <a:endParaRPr lang="en-US" sz="1900" kern="1200"/>
        </a:p>
      </dsp:txBody>
      <dsp:txXfrm>
        <a:off x="24620" y="1474169"/>
        <a:ext cx="10466360" cy="455103"/>
      </dsp:txXfrm>
    </dsp:sp>
    <dsp:sp modelId="{A59A0F51-B761-4D52-AC74-7A2FA398C4A5}">
      <dsp:nvSpPr>
        <dsp:cNvPr id="0" name=""/>
        <dsp:cNvSpPr/>
      </dsp:nvSpPr>
      <dsp:spPr>
        <a:xfrm>
          <a:off x="0" y="1953893"/>
          <a:ext cx="10515600" cy="570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a:t>单方案经济可行性分析</a:t>
          </a:r>
          <a:endParaRPr lang="en-US" sz="1500" kern="1200"/>
        </a:p>
        <a:p>
          <a:pPr marL="114300" lvl="1" indent="-114300" algn="l" defTabSz="666750">
            <a:lnSpc>
              <a:spcPct val="90000"/>
            </a:lnSpc>
            <a:spcBef>
              <a:spcPct val="0"/>
            </a:spcBef>
            <a:spcAft>
              <a:spcPct val="20000"/>
            </a:spcAft>
            <a:buChar char="••"/>
          </a:pPr>
          <a:r>
            <a:rPr lang="zh-CN" sz="1500" kern="1200"/>
            <a:t>多方案分析</a:t>
          </a:r>
          <a:endParaRPr lang="en-US" sz="1500" kern="1200"/>
        </a:p>
      </dsp:txBody>
      <dsp:txXfrm>
        <a:off x="0" y="1953893"/>
        <a:ext cx="10515600" cy="570285"/>
      </dsp:txXfrm>
    </dsp:sp>
    <dsp:sp modelId="{5FB9ADCB-A022-4DEC-9CED-1669D3B2A110}">
      <dsp:nvSpPr>
        <dsp:cNvPr id="0" name=""/>
        <dsp:cNvSpPr/>
      </dsp:nvSpPr>
      <dsp:spPr>
        <a:xfrm>
          <a:off x="0" y="2524178"/>
          <a:ext cx="10515600" cy="50434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sz="1900" kern="1200"/>
            <a:t>第</a:t>
          </a:r>
          <a:r>
            <a:rPr lang="en-US" sz="1900" kern="1200"/>
            <a:t>3</a:t>
          </a:r>
          <a:r>
            <a:rPr lang="zh-CN" sz="1900" kern="1200"/>
            <a:t>阶段：补充分析</a:t>
          </a:r>
          <a:endParaRPr lang="en-US" sz="1900" kern="1200"/>
        </a:p>
      </dsp:txBody>
      <dsp:txXfrm>
        <a:off x="24620" y="2548798"/>
        <a:ext cx="10466360" cy="455103"/>
      </dsp:txXfrm>
    </dsp:sp>
    <dsp:sp modelId="{676C92A9-879A-40F1-AB4E-8D6FCAE669A4}">
      <dsp:nvSpPr>
        <dsp:cNvPr id="0" name=""/>
        <dsp:cNvSpPr/>
      </dsp:nvSpPr>
      <dsp:spPr>
        <a:xfrm>
          <a:off x="0" y="3028521"/>
          <a:ext cx="10515600" cy="865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a:t>敏感性分析</a:t>
          </a:r>
          <a:endParaRPr lang="en-US" sz="1500" kern="1200"/>
        </a:p>
        <a:p>
          <a:pPr marL="114300" lvl="1" indent="-114300" algn="l" defTabSz="666750">
            <a:lnSpc>
              <a:spcPct val="90000"/>
            </a:lnSpc>
            <a:spcBef>
              <a:spcPct val="0"/>
            </a:spcBef>
            <a:spcAft>
              <a:spcPct val="20000"/>
            </a:spcAft>
            <a:buChar char="••"/>
          </a:pPr>
          <a:r>
            <a:rPr lang="zh-CN" sz="1500" kern="1200"/>
            <a:t>风险分析</a:t>
          </a:r>
          <a:endParaRPr lang="en-US" sz="1500" kern="1200"/>
        </a:p>
        <a:p>
          <a:pPr marL="114300" lvl="1" indent="-114300" algn="l" defTabSz="666750">
            <a:lnSpc>
              <a:spcPct val="90000"/>
            </a:lnSpc>
            <a:spcBef>
              <a:spcPct val="0"/>
            </a:spcBef>
            <a:spcAft>
              <a:spcPct val="20000"/>
            </a:spcAft>
            <a:buChar char="••"/>
          </a:pPr>
          <a:r>
            <a:rPr lang="zh-CN" sz="1500" kern="1200"/>
            <a:t>考虑折旧、财务因素的可行性分析</a:t>
          </a:r>
          <a:endParaRPr lang="en-US" sz="1500" kern="1200"/>
        </a:p>
      </dsp:txBody>
      <dsp:txXfrm>
        <a:off x="0" y="3028521"/>
        <a:ext cx="10515600" cy="865259"/>
      </dsp:txXfrm>
    </dsp:sp>
    <dsp:sp modelId="{3A075A90-FA12-41CD-9919-83A952584184}">
      <dsp:nvSpPr>
        <dsp:cNvPr id="0" name=""/>
        <dsp:cNvSpPr/>
      </dsp:nvSpPr>
      <dsp:spPr>
        <a:xfrm>
          <a:off x="0" y="3893781"/>
          <a:ext cx="10515600" cy="50434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sz="1900" kern="1200"/>
            <a:t>第</a:t>
          </a:r>
          <a:r>
            <a:rPr lang="en-US" sz="1900" kern="1200"/>
            <a:t>4</a:t>
          </a:r>
          <a:r>
            <a:rPr lang="zh-CN" sz="1900" kern="1200"/>
            <a:t>阶段：决策学</a:t>
          </a:r>
          <a:endParaRPr lang="en-US" sz="1900" kern="1200"/>
        </a:p>
      </dsp:txBody>
      <dsp:txXfrm>
        <a:off x="24620" y="3918401"/>
        <a:ext cx="10466360" cy="455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5E5EC-009F-43C5-9427-C57D6897E5B0}">
      <dsp:nvSpPr>
        <dsp:cNvPr id="0" name=""/>
        <dsp:cNvSpPr/>
      </dsp:nvSpPr>
      <dsp:spPr>
        <a:xfrm>
          <a:off x="0" y="5516410"/>
          <a:ext cx="1158434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F8060C-DDBA-4617-A676-54B3B65D5687}">
      <dsp:nvSpPr>
        <dsp:cNvPr id="0" name=""/>
        <dsp:cNvSpPr/>
      </dsp:nvSpPr>
      <dsp:spPr>
        <a:xfrm>
          <a:off x="0" y="4723297"/>
          <a:ext cx="1158434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BC03E9-442D-4B58-9DE0-7E2F8ED9CCEE}">
      <dsp:nvSpPr>
        <dsp:cNvPr id="0" name=""/>
        <dsp:cNvSpPr/>
      </dsp:nvSpPr>
      <dsp:spPr>
        <a:xfrm>
          <a:off x="0" y="3930184"/>
          <a:ext cx="1158434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A738E-C4BC-46DC-A3F6-FF91FB8EA60D}">
      <dsp:nvSpPr>
        <dsp:cNvPr id="0" name=""/>
        <dsp:cNvSpPr/>
      </dsp:nvSpPr>
      <dsp:spPr>
        <a:xfrm>
          <a:off x="0" y="3137071"/>
          <a:ext cx="1158434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65BBFC-4FD0-4506-9ADC-C99201FECC4F}">
      <dsp:nvSpPr>
        <dsp:cNvPr id="0" name=""/>
        <dsp:cNvSpPr/>
      </dsp:nvSpPr>
      <dsp:spPr>
        <a:xfrm>
          <a:off x="0" y="2343958"/>
          <a:ext cx="1158434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9F8794-102F-4773-B6F4-066DC1859FD8}">
      <dsp:nvSpPr>
        <dsp:cNvPr id="0" name=""/>
        <dsp:cNvSpPr/>
      </dsp:nvSpPr>
      <dsp:spPr>
        <a:xfrm>
          <a:off x="0" y="1550845"/>
          <a:ext cx="1158434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F4F57D-62B9-4B52-A52B-7EBC26727A7D}">
      <dsp:nvSpPr>
        <dsp:cNvPr id="0" name=""/>
        <dsp:cNvSpPr/>
      </dsp:nvSpPr>
      <dsp:spPr>
        <a:xfrm>
          <a:off x="0" y="757732"/>
          <a:ext cx="1158434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82662E-65E9-4A95-B5CA-BF7CFBD44B2E}">
      <dsp:nvSpPr>
        <dsp:cNvPr id="0" name=""/>
        <dsp:cNvSpPr/>
      </dsp:nvSpPr>
      <dsp:spPr>
        <a:xfrm>
          <a:off x="3011928" y="2386"/>
          <a:ext cx="8572412"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622300" rtl="0">
            <a:lnSpc>
              <a:spcPct val="90000"/>
            </a:lnSpc>
            <a:spcBef>
              <a:spcPct val="0"/>
            </a:spcBef>
            <a:spcAft>
              <a:spcPct val="35000"/>
            </a:spcAft>
          </a:pPr>
          <a:r>
            <a:rPr lang="zh-CN" altLang="en-US" sz="1400" kern="1200" dirty="0"/>
            <a:t>通过问题描述和目标描述，确定可选工程项目方案（一个或多个）。</a:t>
          </a:r>
          <a:endParaRPr lang="en-SG" sz="1400" kern="1200" dirty="0"/>
        </a:p>
      </dsp:txBody>
      <dsp:txXfrm>
        <a:off x="3011928" y="2386"/>
        <a:ext cx="8572412" cy="755345"/>
      </dsp:txXfrm>
    </dsp:sp>
    <dsp:sp modelId="{1DC87297-804F-4B24-A101-796FBDBEC661}">
      <dsp:nvSpPr>
        <dsp:cNvPr id="0" name=""/>
        <dsp:cNvSpPr/>
      </dsp:nvSpPr>
      <dsp:spPr>
        <a:xfrm>
          <a:off x="0" y="2386"/>
          <a:ext cx="3011928" cy="755345"/>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zh-CN" sz="1400" b="1" kern="1200" dirty="0"/>
            <a:t>确定方案和目标</a:t>
          </a:r>
          <a:endParaRPr lang="en-SG" sz="1400" kern="1200" dirty="0"/>
        </a:p>
      </dsp:txBody>
      <dsp:txXfrm>
        <a:off x="36880" y="39266"/>
        <a:ext cx="2938168" cy="718465"/>
      </dsp:txXfrm>
    </dsp:sp>
    <dsp:sp modelId="{B9A6B06A-4032-458C-819D-ACE29F604301}">
      <dsp:nvSpPr>
        <dsp:cNvPr id="0" name=""/>
        <dsp:cNvSpPr/>
      </dsp:nvSpPr>
      <dsp:spPr>
        <a:xfrm>
          <a:off x="3011928" y="795499"/>
          <a:ext cx="8572412"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622300" rtl="0">
            <a:lnSpc>
              <a:spcPct val="90000"/>
            </a:lnSpc>
            <a:spcBef>
              <a:spcPct val="0"/>
            </a:spcBef>
            <a:spcAft>
              <a:spcPct val="35000"/>
            </a:spcAft>
          </a:pPr>
          <a:r>
            <a:rPr lang="zh-CN" altLang="en-US" sz="1400" kern="1200" dirty="0"/>
            <a:t>进行项目相关的调查研究，收集有关技术、经济、财务、市场、政策法规等资料。根据现有资料，结合内外部环境，对项目现金流数据进行预测。</a:t>
          </a:r>
          <a:endParaRPr lang="en-SG" sz="1400" kern="1200" dirty="0"/>
        </a:p>
      </dsp:txBody>
      <dsp:txXfrm>
        <a:off x="3011928" y="795499"/>
        <a:ext cx="8572412" cy="755345"/>
      </dsp:txXfrm>
    </dsp:sp>
    <dsp:sp modelId="{B04BEA5C-7E15-45FD-93AB-46926E5FF7BA}">
      <dsp:nvSpPr>
        <dsp:cNvPr id="0" name=""/>
        <dsp:cNvSpPr/>
      </dsp:nvSpPr>
      <dsp:spPr>
        <a:xfrm>
          <a:off x="0" y="795499"/>
          <a:ext cx="3011928" cy="755345"/>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zh-CN" sz="1400" b="1" kern="1200" dirty="0"/>
            <a:t>收集数据资料</a:t>
          </a:r>
          <a:r>
            <a:rPr lang="zh-CN" altLang="en-US" sz="1400" b="1" kern="1200" dirty="0"/>
            <a:t>，</a:t>
          </a:r>
          <a:r>
            <a:rPr lang="zh-CN" sz="1400" b="1" kern="1200" dirty="0"/>
            <a:t>现金流预测</a:t>
          </a:r>
          <a:endParaRPr lang="en-SG" sz="1400" kern="1200" dirty="0"/>
        </a:p>
      </dsp:txBody>
      <dsp:txXfrm>
        <a:off x="36880" y="832379"/>
        <a:ext cx="2938168" cy="718465"/>
      </dsp:txXfrm>
    </dsp:sp>
    <dsp:sp modelId="{98AECF80-99E6-443C-A2E8-07FD6D6A635A}">
      <dsp:nvSpPr>
        <dsp:cNvPr id="0" name=""/>
        <dsp:cNvSpPr/>
      </dsp:nvSpPr>
      <dsp:spPr>
        <a:xfrm>
          <a:off x="3011928" y="1588612"/>
          <a:ext cx="8572412"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622300" rtl="0">
            <a:lnSpc>
              <a:spcPct val="90000"/>
            </a:lnSpc>
            <a:spcBef>
              <a:spcPct val="0"/>
            </a:spcBef>
            <a:spcAft>
              <a:spcPct val="35000"/>
            </a:spcAft>
          </a:pPr>
          <a:r>
            <a:rPr lang="zh-CN" altLang="en-US" sz="1400" b="1" kern="1200" dirty="0">
              <a:solidFill>
                <a:srgbClr val="FF0000"/>
              </a:solidFill>
            </a:rPr>
            <a:t>根据项目要求，构建工程经济评价模型，包括项目方案的目标体系和约束条件，例如评价指标体系。</a:t>
          </a:r>
          <a:endParaRPr lang="en-SG" sz="1400" b="1" kern="1200" dirty="0">
            <a:solidFill>
              <a:srgbClr val="FF0000"/>
            </a:solidFill>
          </a:endParaRPr>
        </a:p>
      </dsp:txBody>
      <dsp:txXfrm>
        <a:off x="3011928" y="1588612"/>
        <a:ext cx="8572412" cy="755345"/>
      </dsp:txXfrm>
    </dsp:sp>
    <dsp:sp modelId="{864015EE-EF78-42AB-8CFC-63E053627A5B}">
      <dsp:nvSpPr>
        <dsp:cNvPr id="0" name=""/>
        <dsp:cNvSpPr/>
      </dsp:nvSpPr>
      <dsp:spPr>
        <a:xfrm>
          <a:off x="0" y="1588612"/>
          <a:ext cx="3011928" cy="755345"/>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zh-CN" sz="1400" b="1" kern="1200" dirty="0">
              <a:solidFill>
                <a:srgbClr val="FF0000"/>
              </a:solidFill>
            </a:rPr>
            <a:t>选择评价模型</a:t>
          </a:r>
          <a:endParaRPr lang="en-SG" sz="1400" b="1" kern="1200" dirty="0">
            <a:solidFill>
              <a:srgbClr val="FF0000"/>
            </a:solidFill>
          </a:endParaRPr>
        </a:p>
      </dsp:txBody>
      <dsp:txXfrm>
        <a:off x="36880" y="1625492"/>
        <a:ext cx="2938168" cy="718465"/>
      </dsp:txXfrm>
    </dsp:sp>
    <dsp:sp modelId="{754DA952-6A5C-4207-8FBD-1D9BEC9DAD81}">
      <dsp:nvSpPr>
        <dsp:cNvPr id="0" name=""/>
        <dsp:cNvSpPr/>
      </dsp:nvSpPr>
      <dsp:spPr>
        <a:xfrm>
          <a:off x="3011928" y="2381725"/>
          <a:ext cx="8572412"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622300" rtl="0">
            <a:lnSpc>
              <a:spcPct val="90000"/>
            </a:lnSpc>
            <a:spcBef>
              <a:spcPct val="0"/>
            </a:spcBef>
            <a:spcAft>
              <a:spcPct val="35000"/>
            </a:spcAft>
          </a:pPr>
          <a:r>
            <a:rPr lang="zh-CN" altLang="en-US" sz="1400" b="1" kern="1200" dirty="0">
              <a:solidFill>
                <a:srgbClr val="FF0000"/>
              </a:solidFill>
            </a:rPr>
            <a:t>基于预测数据和评价模型，运用工程经济分析方法，求解各个方案的具体经济指标，并进行比较分析，初步选择方案。</a:t>
          </a:r>
          <a:endParaRPr lang="en-SG" sz="1400" b="1" kern="1200" dirty="0">
            <a:solidFill>
              <a:srgbClr val="FF0000"/>
            </a:solidFill>
          </a:endParaRPr>
        </a:p>
      </dsp:txBody>
      <dsp:txXfrm>
        <a:off x="3011928" y="2381725"/>
        <a:ext cx="8572412" cy="755345"/>
      </dsp:txXfrm>
    </dsp:sp>
    <dsp:sp modelId="{13DAF488-7FDF-4A46-A8FC-382D711A0C82}">
      <dsp:nvSpPr>
        <dsp:cNvPr id="0" name=""/>
        <dsp:cNvSpPr/>
      </dsp:nvSpPr>
      <dsp:spPr>
        <a:xfrm>
          <a:off x="0" y="2381725"/>
          <a:ext cx="3011928" cy="755345"/>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zh-CN" sz="1400" b="1" kern="1200" dirty="0">
              <a:solidFill>
                <a:srgbClr val="FF0000"/>
              </a:solidFill>
            </a:rPr>
            <a:t>模型求解</a:t>
          </a:r>
          <a:endParaRPr lang="en-SG" sz="1400" b="1" kern="1200" dirty="0">
            <a:solidFill>
              <a:srgbClr val="FF0000"/>
            </a:solidFill>
          </a:endParaRPr>
        </a:p>
      </dsp:txBody>
      <dsp:txXfrm>
        <a:off x="36880" y="2418605"/>
        <a:ext cx="2938168" cy="718465"/>
      </dsp:txXfrm>
    </dsp:sp>
    <dsp:sp modelId="{80893CA3-9443-42D5-9A8D-742DD53478FB}">
      <dsp:nvSpPr>
        <dsp:cNvPr id="0" name=""/>
        <dsp:cNvSpPr/>
      </dsp:nvSpPr>
      <dsp:spPr>
        <a:xfrm>
          <a:off x="3011928" y="3174838"/>
          <a:ext cx="8572412"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622300" rtl="0">
            <a:lnSpc>
              <a:spcPct val="90000"/>
            </a:lnSpc>
            <a:spcBef>
              <a:spcPct val="0"/>
            </a:spcBef>
            <a:spcAft>
              <a:spcPct val="35000"/>
            </a:spcAft>
          </a:pPr>
          <a:r>
            <a:rPr lang="zh-CN" sz="1400" b="1" kern="1200" dirty="0">
              <a:solidFill>
                <a:srgbClr val="FF0000"/>
              </a:solidFill>
            </a:rPr>
            <a:t>在工程经济分析过程中，</a:t>
          </a:r>
          <a:r>
            <a:rPr lang="zh-CN" altLang="en-US" sz="1400" b="1" kern="1200" dirty="0">
              <a:solidFill>
                <a:srgbClr val="FF0000"/>
              </a:solidFill>
            </a:rPr>
            <a:t>需考虑内外部环境不确定性对</a:t>
          </a:r>
          <a:r>
            <a:rPr lang="zh-CN" sz="1400" b="1" kern="1200" dirty="0">
              <a:solidFill>
                <a:srgbClr val="FF0000"/>
              </a:solidFill>
            </a:rPr>
            <a:t>项目决策的影响</a:t>
          </a:r>
          <a:r>
            <a:rPr lang="zh-CN" altLang="en-US" sz="1400" b="1" kern="1200" dirty="0">
              <a:solidFill>
                <a:srgbClr val="FF0000"/>
              </a:solidFill>
            </a:rPr>
            <a:t>，即风险评价（包括敏感性分析和不确定性分析）。</a:t>
          </a:r>
          <a:endParaRPr lang="en-SG" sz="1400" b="1" kern="1200" dirty="0">
            <a:solidFill>
              <a:srgbClr val="FF0000"/>
            </a:solidFill>
          </a:endParaRPr>
        </a:p>
      </dsp:txBody>
      <dsp:txXfrm>
        <a:off x="3011928" y="3174838"/>
        <a:ext cx="8572412" cy="755345"/>
      </dsp:txXfrm>
    </dsp:sp>
    <dsp:sp modelId="{17F655A3-D042-4852-91C1-076984D717E4}">
      <dsp:nvSpPr>
        <dsp:cNvPr id="0" name=""/>
        <dsp:cNvSpPr/>
      </dsp:nvSpPr>
      <dsp:spPr>
        <a:xfrm>
          <a:off x="0" y="3174838"/>
          <a:ext cx="3011928" cy="755345"/>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zh-CN" sz="1400" b="1" kern="1200" dirty="0">
              <a:solidFill>
                <a:srgbClr val="FF0000"/>
              </a:solidFill>
            </a:rPr>
            <a:t>风险</a:t>
          </a:r>
          <a:r>
            <a:rPr lang="zh-CN" altLang="en-US" sz="1400" b="1" kern="1200" dirty="0">
              <a:solidFill>
                <a:srgbClr val="FF0000"/>
              </a:solidFill>
            </a:rPr>
            <a:t>评价</a:t>
          </a:r>
          <a:endParaRPr lang="en-SG" sz="1400" b="1" kern="1200" dirty="0">
            <a:solidFill>
              <a:srgbClr val="FF0000"/>
            </a:solidFill>
          </a:endParaRPr>
        </a:p>
      </dsp:txBody>
      <dsp:txXfrm>
        <a:off x="36880" y="3211718"/>
        <a:ext cx="2938168" cy="718465"/>
      </dsp:txXfrm>
    </dsp:sp>
    <dsp:sp modelId="{31A66C48-3FEB-46D6-81C9-93AFC0CD9DA2}">
      <dsp:nvSpPr>
        <dsp:cNvPr id="0" name=""/>
        <dsp:cNvSpPr/>
      </dsp:nvSpPr>
      <dsp:spPr>
        <a:xfrm>
          <a:off x="3011928" y="3967951"/>
          <a:ext cx="8572412"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622300" rtl="0">
            <a:lnSpc>
              <a:spcPct val="90000"/>
            </a:lnSpc>
            <a:spcBef>
              <a:spcPct val="0"/>
            </a:spcBef>
            <a:spcAft>
              <a:spcPct val="35000"/>
            </a:spcAft>
          </a:pPr>
          <a:r>
            <a:rPr lang="zh-CN" altLang="en-US" sz="1400" kern="1200" dirty="0"/>
            <a:t>在对方案定量分析基础上，需进一步采用定性分析方法，对方案进行综合分析和全面评价（包括技术，经济，社会，政治及生态环境方面的分析与评价）。</a:t>
          </a:r>
          <a:endParaRPr lang="en-SG" sz="1400" kern="1200" dirty="0"/>
        </a:p>
      </dsp:txBody>
      <dsp:txXfrm>
        <a:off x="3011928" y="3967951"/>
        <a:ext cx="8572412" cy="755345"/>
      </dsp:txXfrm>
    </dsp:sp>
    <dsp:sp modelId="{6D7840D8-694D-4BBD-BA0F-FAA989EC0B75}">
      <dsp:nvSpPr>
        <dsp:cNvPr id="0" name=""/>
        <dsp:cNvSpPr/>
      </dsp:nvSpPr>
      <dsp:spPr>
        <a:xfrm>
          <a:off x="0" y="3967951"/>
          <a:ext cx="3011928" cy="755345"/>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zh-CN" altLang="en-US" sz="1400" b="1" kern="1200" dirty="0"/>
            <a:t>综合</a:t>
          </a:r>
          <a:r>
            <a:rPr lang="zh-CN" sz="1400" b="1" kern="1200" dirty="0"/>
            <a:t>分析</a:t>
          </a:r>
          <a:endParaRPr lang="en-SG" sz="1400" kern="1200" dirty="0"/>
        </a:p>
      </dsp:txBody>
      <dsp:txXfrm>
        <a:off x="36880" y="4004831"/>
        <a:ext cx="2938168" cy="718465"/>
      </dsp:txXfrm>
    </dsp:sp>
    <dsp:sp modelId="{3D88C1AF-743B-4595-9D94-E61FFEB29F66}">
      <dsp:nvSpPr>
        <dsp:cNvPr id="0" name=""/>
        <dsp:cNvSpPr/>
      </dsp:nvSpPr>
      <dsp:spPr>
        <a:xfrm>
          <a:off x="3011928" y="4761064"/>
          <a:ext cx="8572412"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622300" rtl="0">
            <a:lnSpc>
              <a:spcPct val="90000"/>
            </a:lnSpc>
            <a:spcBef>
              <a:spcPct val="0"/>
            </a:spcBef>
            <a:spcAft>
              <a:spcPct val="35000"/>
            </a:spcAft>
          </a:pPr>
          <a:r>
            <a:rPr lang="zh-CN" altLang="en-US" sz="1400" kern="1200" dirty="0"/>
            <a:t>选择最优方案后，进一步完善具体细节，进而在实际工程中实施。</a:t>
          </a:r>
          <a:endParaRPr lang="en-SG" sz="1400" kern="1200" dirty="0"/>
        </a:p>
      </dsp:txBody>
      <dsp:txXfrm>
        <a:off x="3011928" y="4761064"/>
        <a:ext cx="8572412" cy="755345"/>
      </dsp:txXfrm>
    </dsp:sp>
    <dsp:sp modelId="{F84B6DCF-0B3F-4143-AEE6-3D77425541C0}">
      <dsp:nvSpPr>
        <dsp:cNvPr id="0" name=""/>
        <dsp:cNvSpPr/>
      </dsp:nvSpPr>
      <dsp:spPr>
        <a:xfrm>
          <a:off x="0" y="4761064"/>
          <a:ext cx="3011928" cy="755345"/>
        </a:xfrm>
        <a:prstGeom prst="round2SameRect">
          <a:avLst>
            <a:gd name="adj1" fmla="val 16670"/>
            <a:gd name="adj2" fmla="val 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622300" rtl="0">
            <a:lnSpc>
              <a:spcPct val="90000"/>
            </a:lnSpc>
            <a:spcBef>
              <a:spcPct val="0"/>
            </a:spcBef>
            <a:spcAft>
              <a:spcPct val="35000"/>
            </a:spcAft>
          </a:pPr>
          <a:r>
            <a:rPr lang="zh-CN" sz="1400" b="1" kern="1200" dirty="0"/>
            <a:t>完善实施方案</a:t>
          </a:r>
          <a:endParaRPr lang="en-SG" sz="1400" kern="1200" dirty="0"/>
        </a:p>
      </dsp:txBody>
      <dsp:txXfrm>
        <a:off x="36880" y="4797944"/>
        <a:ext cx="2938168" cy="7184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TabList#1">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parTxRTLAlign" val="l"/>
                <dgm:param type="txAnchorVertCh" val="b"/>
                <dgm:param type="txAnchorVert" val="b"/>
              </dgm:alg>
            </dgm:if>
            <dgm:else name="Name6">
              <dgm:alg type="tx">
                <dgm:param type="parTxLTRAlign" val="r"/>
                <dgm:param type="parTxRTLAlign" val="r"/>
                <dgm:param type="shpTxLTRAlignCh" val="r"/>
                <dgm:param type="txAnchorVertCh" val="b"/>
                <dgm:param type="txAnchorVert" val="b"/>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parTxLTRAlign" val="l"/>
                  <dgm:param type="parTxRTLAlign" val="l"/>
                  <dgm:param type="stBulletLvl" val="1"/>
                  <dgm:param type="txAnchorVert" val="t"/>
                </dgm:alg>
              </dgm:if>
              <dgm:else name="Name14">
                <dgm:alg type="tx">
                  <dgm:param type="parTxLTRAlign" val="r"/>
                  <dgm:param type="parTxRTLAlign" val="r"/>
                  <dgm:param type="shpTxLTRAlignCh" val="r"/>
                  <dgm:param type="stBulletLvl" val="1"/>
                  <dgm:param type="txAnchorVert" val="t"/>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8-09-12T10:43:16.081"/>
    </inkml:context>
    <inkml:brush xml:id="br0">
      <inkml:brushProperty name="width" value="0.05292" units="cm"/>
      <inkml:brushProperty name="height" value="0.05292" units="cm"/>
    </inkml:brush>
  </inkml:definitions>
  <inkml:trace contextRef="#ctx0" brushRef="#br0">13767 3101</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8-09-12T10:45:11.057"/>
    </inkml:context>
    <inkml:brush xml:id="br0">
      <inkml:brushProperty name="width" value="0.05292" units="cm"/>
      <inkml:brushProperty name="height" value="0.05292" units="cm"/>
    </inkml:brush>
  </inkml:definitions>
  <inkml:trace contextRef="#ctx0" brushRef="#br0">17289 8508</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8-09-12T10:45:11.057"/>
    </inkml:context>
    <inkml:brush xml:id="br0">
      <inkml:brushProperty name="width" value="0.05292" units="cm"/>
      <inkml:brushProperty name="height" value="0.05292" units="cm"/>
    </inkml:brush>
  </inkml:definitions>
  <inkml:trace contextRef="#ctx0" brushRef="#br0">17289 8508</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5" units="1/cm"/>
          <inkml:channelProperty channel="Y" name="resolution" value="45" units="1/cm"/>
        </inkml:channelProperties>
      </inkml:inkSource>
      <inkml:timestamp xml:id="ts0" timeString="2012-08-14T02:04:17.781"/>
    </inkml:context>
    <inkml:brush xml:id="br0">
      <inkml:brushProperty name="width" value="0.02646" units="cm"/>
      <inkml:brushProperty name="height" value="0.10583" units="cm"/>
      <inkml:brushProperty name="color" value="#FF00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7,'25'0,"0"0,-25 0,49 0,26 0,-26 0,26 0,-51 0,1 0,25 0,-1 0,-24 0,0 0,0 0,-25 0,49 0,-49 0,50 0,-25 0,0 0,-1 0,26 0,-25 24,-25-24,25 0,-1 0,26 25,-50-25,25 0,0 0,-1 0,1 0,25 0,-25 24,-1-24,-24 0,50 0,-25 25,0-25,-25 0,25 0,-1 0,-24 0,25 25,0-25,-25 0,25 0,24 24,-49-24,25 0,-25 0,25 25,0-25,0 0,-25 24,24-24,1 0,0 0,0 0,0 0,-1 25,1-25,-25 0,25 0,0 25,0-25,-25 0,24 0,-24 24,50-24,-50 0,25 0,0 0,-25 0,24 0,1 0,0 0,-25 25,25-25,0 0,-1 0,26 24,-25 1,0-25,-25 0,24 0,-24 0,25 0,0 0,-25 0,25 0,25 25,-50-25,24 0,1 0,25 24,-50-24,25 0,-1 25,-24-25,25 0,0 0,0 0,-25 0,49 0,-49 25,24-25,1 0,0 24,-25-24,25 0,-25 0,24 0,1 0,0 0,0 0,0 25,24-25,-49 0,25 0,0 25,0-25,-25 0,24 0,-24 0,25 0,-25 0,25 0,0 0,-25 0,25 0,-1 0,-24 0,50 0,-50 0,25 0,0 0,-1 0,-24 24,25-24,-25 0,25 0,-25 0,50 25,-50-25,24 0,-24 24,25-24,0 0,0 0,0 25,24-25,-49 25,25-1,-25-24,25 25,-25-25,50 0,-26 24,1-24,0 25,-25 0,25-25,0 0,-25 24,24-24,-24 0,25 0,-25 0,25 0,0 0,0 0,-25 25,24-25,-24 0,25 0,0 0,-25 0,25 0,-25 0,25 0,-25 0,24 0,1 0,-25 0,25 0,-25 0,25 0,-25 0,25 0,-1 0,-24 0,25 0,-25 0,25 0,-25 0,25 0,-25 0,49 0,-24 0,0 0,0 0,-25 0,25 0,-1 0,1 0,-25 0,25 0,-25 0,25 0,0 0,-25 0,25 0,-25 0,24 0,26 0,0 0,-50 0,24 0,1 0,0 25,-25-25,25 0,0 0,-25 0,24 0,-24 0,25 0,-25 0,25 0,0 0,-25 24,25-24,-25 0,24 0,-24 0,25 0,0 0,0 25,-25-25,25 0,-1 0,-24 24,25-24,-25 25,25-25,-25 25,0-25,0 24,0 1,0-1,25-24</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800" units="cm"/>
          <inkml:channel name="T" type="integer" max="2.14748E9" units="dev"/>
        </inkml:traceFormat>
        <inkml:channelProperties>
          <inkml:channelProperty channel="X" name="resolution" value="26.83438" units="1/cm"/>
          <inkml:channelProperty channel="Y" name="resolution" value="29.85075" units="1/cm"/>
          <inkml:channelProperty channel="T" name="resolution" value="1" units="1/dev"/>
        </inkml:channelProperties>
      </inkml:inkSource>
      <inkml:timestamp xml:id="ts0" timeString="2021-09-24T06:22:29.589"/>
    </inkml:context>
    <inkml:brush xml:id="br0">
      <inkml:brushProperty name="width" value="0.05292" units="cm"/>
      <inkml:brushProperty name="height" value="0.05292" units="cm"/>
      <inkml:brushProperty name="color" value="#FF0000"/>
    </inkml:brush>
  </inkml:definitions>
  <inkml:trace contextRef="#ctx0" brushRef="#br0">14737 8758 0,'53'79'94,"27"-79"-94,78 27 16,1-1-16,53 1 15,79-27 1,132 0 0,27-1032 15,-27 2064-15,133-1032-1,-424 0 1,53 0-16,1 26 15,-160 1-15,27-27 16,0 0 0,79 0-1,53 0 1,27 0 0,-27 0-1,-79 0 1,-27 0-1,-52 0 1,-1 0 0,1 0-16,-1 0 0,1 0 15,105 0 1,133 0 0,-27 0-1,-53 0 1,-132-27-1,-27 1 1,1 26 0,-27-27-1,26 1 1,-26-1 0,0 1-16,27-1 15,-1-25 16,-26 25-31,80-79 16,-28 27 15,-52 52-15,0-25 15,27 25-15,-27 1-16,0-1 15,0 1 1,0-1 0,0 1-1,0-1-15,0-26 16,0 27 0,0-27-16,0 0 15,26 0 1,-26 27 15,0-1-15,0 1 15,0-1-15,0 1-1,0-1 1,0 1-16,0 0 15,0-1 1,0 1-16,-53-54 16,1-26-1,-1 27 1,26 26 0,-26 0-1,0 0 1,0 0 15,1 0-15,-1 27-1,26 26 1,-79-26-16,-52-54 16,25 27-16,54 0 15,-80 27 1,106 26-1,-53-27 1,-79-26 0,-26 27-1,-54 0 1,-26-1 0,212 1-1,-1 26-15,27 0 16,0-27-16,27 27 15,-27 0 1,-185 0 0,-212 0-1,159 0 1,132 0 0,53 0-1,-26 0 1,-53 0-1,26 27 1,80-1 0,52-26-16,-105 27 15,79-27 1,-26 0-16,-54 52 16,1-25 15,53-1-16,26-26 1,26 27 0,1-1-1,-1 27 1,1-26-16,26 52 16,-26 0-1,-54 80-15,54-132 16,26 26-16,0-1 15,-27 81 1,1-54 0,26 27-1,0-80 1,0 27 15,0 0-15,0-26-1,0 26 1,26-27 0,1 27-16,26 53 15,-27-53-15,1-27 16,25 54 0,28-1-1,-54-53 1,27 27-1,27 27 1,-54-54 0,53 27-1,1 0 1,-27-27 0,-27 1-16,54-1 15,-28 1 1,1-1-1,80 27 1,105 27 0,26-27-1,-52-27 1,-53-26 0,0 26-1,-27-26 1,0 0-1,-26 27 1,-80-27-16,27 0 16,0 0-16,0 0 15,27 26-15,184-26 32,-52 0-17,26 0 1,-79 0-1,-1 0 1,-131 0 0,26 0-1,-27 0-15,80-79 16,-53 53-16,26-27 16,-26 26-1,0 1 1,27-27-1,-1 26 1,-26-26 0,79 0 15,0 1-15,54-28-1,-80 80 1,-54-53-1,1 27 1,80-27 0,-54 0-1,-26 27-15,26-27 16,-52 26 15,-1 27-15,-26-26-1,0-1-15,27 1 16,-27-27 0,26 0 15,-26 0-15,53-26-1,-53 26 1,27 0-1,-27 26 1,0 1 15,26-1-31,-26 1 32,0-27-32,0 27 15,0-1 16,0 1-31,0-1 47,0 1-15,-26-1-1,26 1-16,-27-1 1</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8-09-12T10:42:36.913"/>
    </inkml:context>
    <inkml:brush xml:id="br0">
      <inkml:brushProperty name="width" value="0.05292" units="cm"/>
      <inkml:brushProperty name="height" value="0.05292" units="cm"/>
    </inkml:brush>
  </inkml:definitions>
  <inkml:trace contextRef="#ctx0" brushRef="#br0">13122 11013</inkml:trace>
</inkml:ink>
</file>

<file path=ppt/ink/ink7.xml><?xml version="1.0" encoding="utf-8"?>
<inkml:ink xmlns:inkml="http://www.w3.org/2003/InkML">
  <inkml:definitions>
    <inkml:context xml:id="ctx0">
      <inkml:inkSource xml:id="inkSrc0">
        <inkml:traceFormat>
          <inkml:channel name="X" type="integer" max="1280" units="cm"/>
          <inkml:channel name="Y" type="integer" max="800" units="cm"/>
          <inkml:channel name="T" type="integer" max="2.14748E9" units="dev"/>
        </inkml:traceFormat>
        <inkml:channelProperties>
          <inkml:channelProperty channel="X" name="resolution" value="26.83438" units="1/cm"/>
          <inkml:channelProperty channel="Y" name="resolution" value="29.85075" units="1/cm"/>
          <inkml:channelProperty channel="T" name="resolution" value="1" units="1/dev"/>
        </inkml:channelProperties>
      </inkml:inkSource>
      <inkml:timestamp xml:id="ts0" timeString="2021-09-24T06:32:11.823"/>
    </inkml:context>
    <inkml:brush xml:id="br0">
      <inkml:brushProperty name="width" value="0.05292" units="cm"/>
      <inkml:brushProperty name="height" value="0.05292" units="cm"/>
      <inkml:brushProperty name="color" value="#FF0000"/>
    </inkml:brush>
  </inkml:definitions>
  <inkml:trace contextRef="#ctx0" brushRef="#br0">19209 11907 0,'26'-27'203,"-132"27"-187,-79-26-1,0-1 1,-185-26-1,105 0 1,-26 27 0,53 26-1,53 0-15,-1 0 16,-25 0-16,52 0 16,-26 0-16,-291 0 15,132 0 1,53 0-1,132 0 1,0 0 0,-211 0-1,-54 0 1,54 0 15,-1 0-15,80 26-1,159-26-15,-53 0 16,106 0-16,-1 0 16,-79 0 15,-26 0-31,-212 0 16,80 0-1,-27 0 1,106 0-1,26 0 17,27 0-17,-106 0 1,-80 0 0,239 0-16,-212 0 15,159 0-15,26 0 16,-238-53-1,-26-26 1,-80 26 0,133 0-1,105 53 1,54-26 0,-54 26-1,53 0 1,107 0-1,-1 0-15,-27 0 16,1 0-16,26 0 16,-211 0-1,-133 0 1,-53 0 0,159 0-1,-26 0 1,132 0-1,-80 0 1,27 0 0,159 0-1,79 0-15,0 0 16,27 0-16,-133 0 16,-238 132-1,-26 27 1,-80 52 15,159-25-15,106-28-1,79-25 1,106-27 0,0 52-1,27-25 1,-1-54-16,1 0 15,26 27 1,0-26-16,0 78 16,26-25-1,27-1 1,-26-79 0,-1 53-1,27-1 16,27 28-15,25-1 0,28 27-1,-54-80-15,27-26 16,158 185-16,-52-105 16,185 78-1,0-52 1,-106-53-1,26-27 1,-26 1 0,133-28-1,290 28 1,212-80 0,503 159 15,-794-54-16,-265-78 1,-79 26 0,27-27-1,238 27 1,131-26 0,134-27-1,-28 26 1,-263-26-1,-239 27 1,-53-1 0,-106 0-16,-26-26 15,264 0 1,-185 0-16,371 0 16,106 27 15,52-27-16,-106 0 1,1 0 0,-80 0-1,53 0 1,0 0 0,-105 0-1,-213 0-15,-52 0 16,0 0-16,-80 0 15,79 0-15,107-27 16,-53-52 0,-54-27-1,-78 80 17,105-54-17,-106 27 1,0 1-1,-26-28 1,53-26 0,-106 53-1,0 1 1,52-81 0,-25-26-1,-54 54 1,1 52-1,-27 0 1,0-27 0,0-25-1,0-28 17,0 107-32,0-27 15,0-53-15,0 27 16,-27-1-1,1 27-15,-54-52 16,28-1-16,25 53 16,-52-27-1,26 1 1,-27 0 0,1-1-1,-27-52 1,27 26-1,-53-26 1,52 26 0,27 27-16,-26-1 0,26 1 15,0 26 1,-26-53 0,26 106-16,-27-53 15,1 0 1,26 27-1,27-1 1,-54 1 0,-26-53-1,54 52 1,25 27 0,-26-26-1,27-1 1,-1 27-1,-26-26 1,0-1 15,27 1-15,-53-1 0,-27-25-1,53 25 1,0-1031-1,0 2063 1,27-1031 0,-1 26-1,27-27 1,-26 27 0,-1-26 15,1 26-16</inkml:trace>
  <inkml:trace contextRef="#ctx0" brushRef="#br0" timeOffset="17071.8472">15478 12938 0,'-26'0'110,"-1"27"-95,-79 79 1,1-53-1,-81 26 1,28 0 0,25-26-1,80-26 1,0-27 15,27 0 32,0 26 15</inkml:trace>
  <inkml:trace contextRef="#ctx0" brushRef="#br0" timeOffset="18184.0002">14923 13256 0,'0'26'62,"0"1"-46,0-1 15,0 1 94,0 26 0,26-53-47,-26 26-46,0 1 14,0-1-30,0 1 0,0-1-1</inkml:trace>
  <inkml:trace contextRef="#ctx0" brushRef="#br0" timeOffset="19403.8041">15319 13309 0,'27'0'109,"-27"26"-62,0 1 15,0-1-46,0 27 0,-27-53-1,27 27-15,27-27 281,-1 0-265,1 0 0,-1 0-1,1 0 1,-1 0 15,1 0 16,-1 0-31,1 0-1</inkml:trace>
  <inkml:trace contextRef="#ctx0" brushRef="#br0" timeOffset="21056.1681">15901 12515 0,'27'0'110,"-1"0"-95,-26 27 16,0-1-15,0 0 0,0 1-1,0-1 48,-26 27-48,-1-53 1,27 27 0,27-27 234,-1 0-141</inkml:trace>
  <inkml:trace contextRef="#ctx0" brushRef="#br0" timeOffset="22020.1789">16589 12568 0,'-26'0'62,"-1"0"-46,1 0 0,0 0-16,-27 0 15,0 26 1,26 1-1,1-1 17,26 1-1,0-1-15,0 1 15,0 26-16,0-27 1,0 1 0,79-1-1,1-26 1,-54 0 0,0 0-1,1 0 16,-1 0-15,27 0 0,-53-26-1,27-80 1,-1 26 0,-26 54-1,0-1 1,0 1 15,-53 26-15</inkml:trace>
  <inkml:trace contextRef="#ctx0" brushRef="#br0" timeOffset="23099.9915">6509 14764 0,'26'27'94,"54"-27"-79,25-27 1,-25-26 0,-27 27-1,-27 26 1,1-27 0</inkml:trace>
  <inkml:trace contextRef="#ctx0" brushRef="#br0" timeOffset="23602.5473">6826 14843 0,'0'53'47,"-26"-26"-47,-1-1 16,27 80 0,-26-53-1</inkml:trace>
  <inkml:trace contextRef="#ctx0" brushRef="#br0" timeOffset="23929.1228">6932 14923 0,'0'0'0,"27"0"0,-1 0 47</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800" units="cm"/>
          <inkml:channel name="T" type="integer" max="2.14748E9" units="dev"/>
        </inkml:traceFormat>
        <inkml:channelProperties>
          <inkml:channelProperty channel="X" name="resolution" value="26.83438" units="1/cm"/>
          <inkml:channelProperty channel="Y" name="resolution" value="29.85075" units="1/cm"/>
          <inkml:channelProperty channel="T" name="resolution" value="1" units="1/dev"/>
        </inkml:channelProperties>
      </inkml:inkSource>
      <inkml:timestamp xml:id="ts0" timeString="2021-09-24T06:35:51"/>
    </inkml:context>
    <inkml:brush xml:id="br0">
      <inkml:brushProperty name="width" value="0.05292" units="cm"/>
      <inkml:brushProperty name="height" value="0.05292" units="cm"/>
      <inkml:brushProperty name="color" value="#FF0000"/>
    </inkml:brush>
  </inkml:definitions>
  <inkml:trace contextRef="#ctx0" brushRef="#br0">7064 14103 0,'27'0'156,"-1"0"-156,1 0 16,105 0 0,27 0-1,-53 0 1,-27 0 0,-53 0-1,27 0 1,53 0 15,-26 0-31,131 0 16,-105 0-16,0 0 15,159 0 1,-54 0 0,-26 0-1,-52 0 1,-1 0-1,-53 0 1,54 0 0,78 0-1,160 0 1,-239 0 0,133 0-16,-212 0 15,-1 0-15,81 0 31,25 0-15,81 0 0,105 0-1,-133 0 1,-78 0 0,-54 0-1,133 0 1,26 0-1,132 0 1,-264 0-16,211-27 16,-184 1-1,-80 26-15,26-27 16,-53 27 0,1 0 30,-1-26-30,-26-1 0,27 27-1,-1 0 1,1-26 0,26-54-1,-53 54 48,26 26-48,-26-26 95,0-1-110</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800" units="cm"/>
          <inkml:channel name="T" type="integer" max="2.14748E9" units="dev"/>
        </inkml:traceFormat>
        <inkml:channelProperties>
          <inkml:channelProperty channel="X" name="resolution" value="26.83438" units="1/cm"/>
          <inkml:channelProperty channel="Y" name="resolution" value="29.85075" units="1/cm"/>
          <inkml:channelProperty channel="T" name="resolution" value="1" units="1/dev"/>
        </inkml:channelProperties>
      </inkml:inkSource>
      <inkml:timestamp xml:id="ts0" timeString="2021-09-24T06:35:58.266"/>
    </inkml:context>
    <inkml:brush xml:id="br0">
      <inkml:brushProperty name="width" value="0.05292" units="cm"/>
      <inkml:brushProperty name="height" value="0.05292" units="cm"/>
      <inkml:brushProperty name="color" value="#FF0000"/>
    </inkml:brush>
  </inkml:definitions>
  <inkml:trace contextRef="#ctx0" brushRef="#br0">7144 9843 0,'53'0'110,"158"0"-95,80 0-15,27 0 16,449 0 0,53 0-1,-185 79 1,-370-79 0,-53 27-1,-133-27 1,0 0-1,1 0 17,-54 0-17,107 0 1,-1-1032 0,-53 2064-1,-52-1032 1,26 0-1,-1 0 17,1 0-32,27 0 15,237 0 1,27 0 0,-185 0-16,0 0 15,-133 0 1,27 0 156,26 0-157,1-27-15,52 27 16</inkml:trace>
  <inkml:trace contextRef="#ctx0" brushRef="#br0" timeOffset="1397.2118">14870 9869 0,'105'0'63,"28"0"-48,52 0-15,0 0 16,27 0-1,-27 0-15,106 0 16,-238 0-16,0 0 16,0 0-1,79 0 1,0 0 0,-26 0-1,-53 0 1,0 0-1,0 0 1,-27 0 0</inkml:trace>
  <inkml:trace contextRef="#ctx0" brushRef="#br0" timeOffset="4517.4924">18997 12198 0,'0'-27'47,"-26"27"-31,-1-26-1,-79-1 1,53 27 0,1 0-1,-187-53 1,54 53-1,26-26 1,27 26 0,106 0-1,-1 0 1,-26 0 15,27 0-15,-27 0-1,-132 26 1,-80 27 0,212-26-16,-106-1 15,107 1-15,25-1 16,-26-26 0,53 27-1,-53-1 1,0 27-1,53-27 1,-26 27 0,-1-26-1,1 26 1,-53 79 15,52-106-15,27 27-1,0 27 1,0-27 0,0 0-1,0 26 1,27-53 0,52 54-1,0 52 1,1-26-1,52 79 1,27-26 0,-27 0-1,-105-133 1,25 0 15,-25-26-15,132 27-1,132-27 1,26 0 0,-26 0-1,-53 0 1,-79-27 0,-53 27-1,53-79 1,-53 53-1,-27-27 1,53-27 0,-52 27 15,-28-26-15,1-27-1,-26 53 1,-27 0-1,0 27-15,0-53 16,0 52 0,0 1-16,0-1 15,0 1-15,0-27 16,0 26 0,-53-52-16,0 26 15,-79-79 1,-1 26-1,81 53 1,25 27 15,1 26-31,-1-27 16,27 1-16,-26 26 0,-54-53 16,27 53-1,-26-53-15,-133-27 16,159 54-16,-26-27 15,53 53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4B768-9FA2-4E91-AE58-5C2A0DBFA82E}"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6B0D4-FD13-46AD-8F59-20CBB5E4892F}" type="slidenum">
              <a:rPr lang="en-US" smtClean="0"/>
              <a:t>‹#›</a:t>
            </a:fld>
            <a:endParaRPr lang="en-US"/>
          </a:p>
        </p:txBody>
      </p:sp>
    </p:spTree>
    <p:extLst>
      <p:ext uri="{BB962C8B-B14F-4D97-AF65-F5344CB8AC3E}">
        <p14:creationId xmlns:p14="http://schemas.microsoft.com/office/powerpoint/2010/main" val="255640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A62CA314-F643-434D-AE44-E3207858858A}"/>
              </a:ext>
            </a:extLst>
          </p:cNvPr>
          <p:cNvSpPr>
            <a:spLocks noGrp="1" noRot="1" noChangeAspect="1" noTextEdit="1"/>
          </p:cNvSpPr>
          <p:nvPr>
            <p:ph type="sldImg"/>
          </p:nvPr>
        </p:nvSpPr>
        <p:spPr>
          <a:xfrm>
            <a:off x="139700" y="768350"/>
            <a:ext cx="6819900" cy="3836988"/>
          </a:xfrm>
          <a:ln/>
        </p:spPr>
      </p:sp>
      <p:sp>
        <p:nvSpPr>
          <p:cNvPr id="32771" name="备注占位符 2">
            <a:extLst>
              <a:ext uri="{FF2B5EF4-FFF2-40B4-BE49-F238E27FC236}">
                <a16:creationId xmlns:a16="http://schemas.microsoft.com/office/drawing/2014/main" id="{0E2AADD1-C730-497D-BC20-4C48434C84C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2772" name="页脚占位符 3">
            <a:extLst>
              <a:ext uri="{FF2B5EF4-FFF2-40B4-BE49-F238E27FC236}">
                <a16:creationId xmlns:a16="http://schemas.microsoft.com/office/drawing/2014/main" id="{BCB62529-F15A-458A-B3C2-B065F4F4D1B3}"/>
              </a:ext>
            </a:extLst>
          </p:cNvPr>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1300"/>
              <a:t>杭州电子科技大学管理学院</a:t>
            </a:r>
            <a:endParaRPr lang="en-US" altLang="zh-CN" sz="1300"/>
          </a:p>
        </p:txBody>
      </p:sp>
      <p:sp>
        <p:nvSpPr>
          <p:cNvPr id="32773" name="灯片编号占位符 4">
            <a:extLst>
              <a:ext uri="{FF2B5EF4-FFF2-40B4-BE49-F238E27FC236}">
                <a16:creationId xmlns:a16="http://schemas.microsoft.com/office/drawing/2014/main" id="{1F6BD84A-315D-4624-BF85-A7858D5474B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5CF5CF21-855F-473F-8418-FD8893164BCB}" type="slidenum">
              <a:rPr lang="en-US" altLang="zh-CN" sz="1300"/>
              <a:pPr eaLnBrk="1" hangingPunct="1">
                <a:spcBef>
                  <a:spcPct val="0"/>
                </a:spcBef>
              </a:pPr>
              <a:t>8</a:t>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96B0D4-FD13-46AD-8F59-20CBB5E4892F}" type="slidenum">
              <a:rPr lang="en-US" smtClean="0"/>
              <a:t>17</a:t>
            </a:fld>
            <a:endParaRPr lang="en-US"/>
          </a:p>
        </p:txBody>
      </p:sp>
    </p:spTree>
    <p:extLst>
      <p:ext uri="{BB962C8B-B14F-4D97-AF65-F5344CB8AC3E}">
        <p14:creationId xmlns:p14="http://schemas.microsoft.com/office/powerpoint/2010/main" val="334645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a:lnSpc>
                <a:spcPct val="90000"/>
              </a:lnSpc>
            </a:pPr>
            <a:r>
              <a:rPr lang="en-US" sz="2800" dirty="0"/>
              <a:t>The above toll fee structure of 6 to 8 US cents is also in line with the International practice as would be evident from the following toll fee charged for cars in different countries. </a:t>
            </a:r>
          </a:p>
          <a:p>
            <a:pPr>
              <a:lnSpc>
                <a:spcPct val="90000"/>
              </a:lnSpc>
            </a:pPr>
            <a:endParaRPr lang="en-US" sz="2800" dirty="0"/>
          </a:p>
          <a:p>
            <a:pPr>
              <a:lnSpc>
                <a:spcPct val="90000"/>
              </a:lnSpc>
            </a:pPr>
            <a:r>
              <a:rPr lang="en-US" altLang="zh-CN" sz="2800" dirty="0"/>
              <a:t>6-8</a:t>
            </a:r>
            <a:r>
              <a:rPr lang="zh-CN" altLang="en-US" sz="2800" dirty="0"/>
              <a:t>美分的收费价格与国际上普遍的价格是相符合的，主要国家的平均收费价格为：</a:t>
            </a:r>
            <a:endParaRPr lang="en-US" sz="1600" dirty="0"/>
          </a:p>
          <a:p>
            <a:pPr lvl="1">
              <a:lnSpc>
                <a:spcPct val="90000"/>
              </a:lnSpc>
              <a:buFont typeface="Wingdings" pitchFamily="2" charset="2"/>
              <a:buChar char="Ø"/>
            </a:pPr>
            <a:r>
              <a:rPr lang="zh-CN" altLang="en-US" sz="2400" dirty="0"/>
              <a:t>印度</a:t>
            </a:r>
            <a:r>
              <a:rPr lang="en-US" sz="2400" dirty="0"/>
              <a:t> 		3 cents /km</a:t>
            </a:r>
          </a:p>
          <a:p>
            <a:pPr lvl="1">
              <a:lnSpc>
                <a:spcPct val="90000"/>
              </a:lnSpc>
              <a:buFont typeface="Wingdings" pitchFamily="2" charset="2"/>
              <a:buChar char="Ø"/>
            </a:pPr>
            <a:r>
              <a:rPr lang="zh-CN" altLang="en-US" sz="2400" dirty="0"/>
              <a:t>中国</a:t>
            </a:r>
            <a:r>
              <a:rPr lang="en-US" sz="2400" dirty="0"/>
              <a:t> 		5 cents/km</a:t>
            </a:r>
          </a:p>
          <a:p>
            <a:pPr lvl="1">
              <a:lnSpc>
                <a:spcPct val="90000"/>
              </a:lnSpc>
              <a:buFont typeface="Wingdings" pitchFamily="2" charset="2"/>
              <a:buChar char="Ø"/>
            </a:pPr>
            <a:r>
              <a:rPr lang="zh-CN" altLang="en-US" sz="2400" dirty="0"/>
              <a:t>巴西</a:t>
            </a:r>
            <a:r>
              <a:rPr lang="en-US" sz="2400" dirty="0"/>
              <a:t> 		7 cents/km</a:t>
            </a:r>
          </a:p>
          <a:p>
            <a:pPr lvl="1">
              <a:lnSpc>
                <a:spcPct val="90000"/>
              </a:lnSpc>
              <a:buFont typeface="Wingdings" pitchFamily="2" charset="2"/>
              <a:buChar char="Ø"/>
            </a:pPr>
            <a:r>
              <a:rPr lang="zh-CN" altLang="en-US" sz="2400" dirty="0"/>
              <a:t>南非</a:t>
            </a:r>
            <a:r>
              <a:rPr lang="en-US" sz="2400" dirty="0"/>
              <a:t> 	10 cents/km</a:t>
            </a:r>
          </a:p>
          <a:p>
            <a:pPr lvl="1">
              <a:lnSpc>
                <a:spcPct val="90000"/>
              </a:lnSpc>
              <a:buFont typeface="Wingdings" pitchFamily="2" charset="2"/>
              <a:buChar char="Ø"/>
            </a:pPr>
            <a:r>
              <a:rPr lang="zh-CN" altLang="en-US" sz="2400" dirty="0"/>
              <a:t>美国</a:t>
            </a:r>
            <a:r>
              <a:rPr lang="en-US" sz="2400" dirty="0"/>
              <a:t>		13 cents/km</a:t>
            </a:r>
          </a:p>
          <a:p>
            <a:pPr lvl="1">
              <a:lnSpc>
                <a:spcPct val="90000"/>
              </a:lnSpc>
              <a:buFont typeface="Wingdings" pitchFamily="2" charset="2"/>
              <a:buChar char="Ø"/>
            </a:pPr>
            <a:r>
              <a:rPr lang="zh-CN" altLang="en-US" sz="2400" dirty="0"/>
              <a:t>墨西哥</a:t>
            </a:r>
            <a:r>
              <a:rPr lang="en-US" sz="2400" dirty="0"/>
              <a:t> 		17 cents/km</a:t>
            </a:r>
          </a:p>
          <a:p>
            <a:pPr lvl="1">
              <a:lnSpc>
                <a:spcPct val="90000"/>
              </a:lnSpc>
              <a:buFont typeface="Wingdings" pitchFamily="2" charset="2"/>
              <a:buChar char="Ø"/>
            </a:pPr>
            <a:r>
              <a:rPr lang="zh-CN" altLang="en-US" sz="2400" dirty="0"/>
              <a:t>日本</a:t>
            </a:r>
            <a:r>
              <a:rPr lang="en-US" sz="2400" dirty="0"/>
              <a:t>		22 cents/km</a:t>
            </a:r>
          </a:p>
          <a:p>
            <a:endParaRPr lang="zh-CN" altLang="en-US" dirty="0"/>
          </a:p>
        </p:txBody>
      </p:sp>
      <p:sp>
        <p:nvSpPr>
          <p:cNvPr id="4" name="灯片编号占位符 3"/>
          <p:cNvSpPr>
            <a:spLocks noGrp="1"/>
          </p:cNvSpPr>
          <p:nvPr>
            <p:ph type="sldNum" sz="quarter" idx="10"/>
          </p:nvPr>
        </p:nvSpPr>
        <p:spPr/>
        <p:txBody>
          <a:bodyPr/>
          <a:lstStyle/>
          <a:p>
            <a:fld id="{6DD1BB25-0268-40EB-912A-897426E9AF1E}" type="slidenum">
              <a:rPr lang="zh-CN" altLang="en-US" smtClean="0"/>
              <a:pPr/>
              <a:t>29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232EEB9C-AA87-4990-9D1F-F75479028788}" type="slidenum">
              <a:rPr lang="zh-CN" altLang="en-US" smtClean="0"/>
              <a:t>47</a:t>
            </a:fld>
            <a:endParaRPr lang="zh-CN" altLang="en-US"/>
          </a:p>
        </p:txBody>
      </p:sp>
    </p:spTree>
    <p:extLst>
      <p:ext uri="{BB962C8B-B14F-4D97-AF65-F5344CB8AC3E}">
        <p14:creationId xmlns:p14="http://schemas.microsoft.com/office/powerpoint/2010/main" val="145413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8F17-A558-4FBB-829E-F5DC87BF3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254014-658E-4F8E-AE56-7FD64F06B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343E0B-1A53-4446-9B9F-D05D355238C6}"/>
              </a:ext>
            </a:extLst>
          </p:cNvPr>
          <p:cNvSpPr>
            <a:spLocks noGrp="1"/>
          </p:cNvSpPr>
          <p:nvPr>
            <p:ph type="dt" sz="half" idx="10"/>
          </p:nvPr>
        </p:nvSpPr>
        <p:spPr/>
        <p:txBody>
          <a:bodyPr/>
          <a:lstStyle/>
          <a:p>
            <a:fld id="{B20FA147-611B-4749-8355-02781B9415C4}" type="datetimeFigureOut">
              <a:rPr lang="en-US" smtClean="0"/>
              <a:t>9/10/2024</a:t>
            </a:fld>
            <a:endParaRPr lang="en-US"/>
          </a:p>
        </p:txBody>
      </p:sp>
      <p:sp>
        <p:nvSpPr>
          <p:cNvPr id="5" name="Footer Placeholder 4">
            <a:extLst>
              <a:ext uri="{FF2B5EF4-FFF2-40B4-BE49-F238E27FC236}">
                <a16:creationId xmlns:a16="http://schemas.microsoft.com/office/drawing/2014/main" id="{F2B7B919-FA9C-4970-9B11-048E85DAB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31703-FD1A-4421-A445-0F44B2557D0C}"/>
              </a:ext>
            </a:extLst>
          </p:cNvPr>
          <p:cNvSpPr>
            <a:spLocks noGrp="1"/>
          </p:cNvSpPr>
          <p:nvPr>
            <p:ph type="sldNum" sz="quarter" idx="12"/>
          </p:nvPr>
        </p:nvSpPr>
        <p:spPr/>
        <p:txBody>
          <a:bodyPr/>
          <a:lstStyle/>
          <a:p>
            <a:fld id="{DD44EC81-F9BE-4997-8831-E3CCE1A085D4}" type="slidenum">
              <a:rPr lang="en-US" smtClean="0"/>
              <a:t>‹#›</a:t>
            </a:fld>
            <a:endParaRPr lang="en-US"/>
          </a:p>
        </p:txBody>
      </p:sp>
    </p:spTree>
    <p:extLst>
      <p:ext uri="{BB962C8B-B14F-4D97-AF65-F5344CB8AC3E}">
        <p14:creationId xmlns:p14="http://schemas.microsoft.com/office/powerpoint/2010/main" val="176221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8B75-28B2-48C2-BA3A-2D0A6D6B1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4CD73A-E660-4782-AA66-E8F66B2A8C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0C568-7592-4BA8-ABE1-E2843BE3AD4E}"/>
              </a:ext>
            </a:extLst>
          </p:cNvPr>
          <p:cNvSpPr>
            <a:spLocks noGrp="1"/>
          </p:cNvSpPr>
          <p:nvPr>
            <p:ph type="dt" sz="half" idx="10"/>
          </p:nvPr>
        </p:nvSpPr>
        <p:spPr/>
        <p:txBody>
          <a:bodyPr/>
          <a:lstStyle/>
          <a:p>
            <a:fld id="{B20FA147-611B-4749-8355-02781B9415C4}" type="datetimeFigureOut">
              <a:rPr lang="en-US" smtClean="0"/>
              <a:t>9/10/2024</a:t>
            </a:fld>
            <a:endParaRPr lang="en-US"/>
          </a:p>
        </p:txBody>
      </p:sp>
      <p:sp>
        <p:nvSpPr>
          <p:cNvPr id="5" name="Footer Placeholder 4">
            <a:extLst>
              <a:ext uri="{FF2B5EF4-FFF2-40B4-BE49-F238E27FC236}">
                <a16:creationId xmlns:a16="http://schemas.microsoft.com/office/drawing/2014/main" id="{7173D96D-140C-413A-8D8A-D2F49439B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44048-9E6A-4C89-AE64-EC330265EA6D}"/>
              </a:ext>
            </a:extLst>
          </p:cNvPr>
          <p:cNvSpPr>
            <a:spLocks noGrp="1"/>
          </p:cNvSpPr>
          <p:nvPr>
            <p:ph type="sldNum" sz="quarter" idx="12"/>
          </p:nvPr>
        </p:nvSpPr>
        <p:spPr/>
        <p:txBody>
          <a:bodyPr/>
          <a:lstStyle/>
          <a:p>
            <a:fld id="{DD44EC81-F9BE-4997-8831-E3CCE1A085D4}" type="slidenum">
              <a:rPr lang="en-US" smtClean="0"/>
              <a:t>‹#›</a:t>
            </a:fld>
            <a:endParaRPr lang="en-US"/>
          </a:p>
        </p:txBody>
      </p:sp>
    </p:spTree>
    <p:extLst>
      <p:ext uri="{BB962C8B-B14F-4D97-AF65-F5344CB8AC3E}">
        <p14:creationId xmlns:p14="http://schemas.microsoft.com/office/powerpoint/2010/main" val="266159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9B399C-EDE7-41D3-8CAE-2E6DED9F41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545B6A-29E4-4802-915F-D7796BC6C0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4E85A-A8DB-42E0-B57A-022B45E46788}"/>
              </a:ext>
            </a:extLst>
          </p:cNvPr>
          <p:cNvSpPr>
            <a:spLocks noGrp="1"/>
          </p:cNvSpPr>
          <p:nvPr>
            <p:ph type="dt" sz="half" idx="10"/>
          </p:nvPr>
        </p:nvSpPr>
        <p:spPr/>
        <p:txBody>
          <a:bodyPr/>
          <a:lstStyle/>
          <a:p>
            <a:fld id="{B20FA147-611B-4749-8355-02781B9415C4}" type="datetimeFigureOut">
              <a:rPr lang="en-US" smtClean="0"/>
              <a:t>9/10/2024</a:t>
            </a:fld>
            <a:endParaRPr lang="en-US"/>
          </a:p>
        </p:txBody>
      </p:sp>
      <p:sp>
        <p:nvSpPr>
          <p:cNvPr id="5" name="Footer Placeholder 4">
            <a:extLst>
              <a:ext uri="{FF2B5EF4-FFF2-40B4-BE49-F238E27FC236}">
                <a16:creationId xmlns:a16="http://schemas.microsoft.com/office/drawing/2014/main" id="{D9FA08BC-7C18-4295-AB01-02B4766B7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3D69D-C6F5-4017-8C03-825104471EA2}"/>
              </a:ext>
            </a:extLst>
          </p:cNvPr>
          <p:cNvSpPr>
            <a:spLocks noGrp="1"/>
          </p:cNvSpPr>
          <p:nvPr>
            <p:ph type="sldNum" sz="quarter" idx="12"/>
          </p:nvPr>
        </p:nvSpPr>
        <p:spPr/>
        <p:txBody>
          <a:bodyPr/>
          <a:lstStyle/>
          <a:p>
            <a:fld id="{DD44EC81-F9BE-4997-8831-E3CCE1A085D4}" type="slidenum">
              <a:rPr lang="en-US" smtClean="0"/>
              <a:t>‹#›</a:t>
            </a:fld>
            <a:endParaRPr lang="en-US"/>
          </a:p>
        </p:txBody>
      </p:sp>
    </p:spTree>
    <p:extLst>
      <p:ext uri="{BB962C8B-B14F-4D97-AF65-F5344CB8AC3E}">
        <p14:creationId xmlns:p14="http://schemas.microsoft.com/office/powerpoint/2010/main" val="113237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6691-BEFB-416E-AB34-317793B18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F08E2-953F-4F2F-853A-89E97634D7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32C87-97E4-4F57-B8F6-83B9010DD8EB}"/>
              </a:ext>
            </a:extLst>
          </p:cNvPr>
          <p:cNvSpPr>
            <a:spLocks noGrp="1"/>
          </p:cNvSpPr>
          <p:nvPr>
            <p:ph type="dt" sz="half" idx="10"/>
          </p:nvPr>
        </p:nvSpPr>
        <p:spPr/>
        <p:txBody>
          <a:bodyPr/>
          <a:lstStyle/>
          <a:p>
            <a:fld id="{B20FA147-611B-4749-8355-02781B9415C4}" type="datetimeFigureOut">
              <a:rPr lang="en-US" smtClean="0"/>
              <a:t>9/10/2024</a:t>
            </a:fld>
            <a:endParaRPr lang="en-US"/>
          </a:p>
        </p:txBody>
      </p:sp>
      <p:sp>
        <p:nvSpPr>
          <p:cNvPr id="5" name="Footer Placeholder 4">
            <a:extLst>
              <a:ext uri="{FF2B5EF4-FFF2-40B4-BE49-F238E27FC236}">
                <a16:creationId xmlns:a16="http://schemas.microsoft.com/office/drawing/2014/main" id="{0392A2B4-4AD4-4F40-B192-986A69D81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D617E-1390-4A9F-B799-608F3E165CB1}"/>
              </a:ext>
            </a:extLst>
          </p:cNvPr>
          <p:cNvSpPr>
            <a:spLocks noGrp="1"/>
          </p:cNvSpPr>
          <p:nvPr>
            <p:ph type="sldNum" sz="quarter" idx="12"/>
          </p:nvPr>
        </p:nvSpPr>
        <p:spPr/>
        <p:txBody>
          <a:bodyPr/>
          <a:lstStyle/>
          <a:p>
            <a:fld id="{DD44EC81-F9BE-4997-8831-E3CCE1A085D4}" type="slidenum">
              <a:rPr lang="en-US" smtClean="0"/>
              <a:t>‹#›</a:t>
            </a:fld>
            <a:endParaRPr lang="en-US"/>
          </a:p>
        </p:txBody>
      </p:sp>
    </p:spTree>
    <p:extLst>
      <p:ext uri="{BB962C8B-B14F-4D97-AF65-F5344CB8AC3E}">
        <p14:creationId xmlns:p14="http://schemas.microsoft.com/office/powerpoint/2010/main" val="145063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FD86-E868-4314-AED9-D5AFA95392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28934B-4A5A-43EA-A6CA-15DC02AC25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060EF7-7C16-47D9-98A2-FA1E7CE836CD}"/>
              </a:ext>
            </a:extLst>
          </p:cNvPr>
          <p:cNvSpPr>
            <a:spLocks noGrp="1"/>
          </p:cNvSpPr>
          <p:nvPr>
            <p:ph type="dt" sz="half" idx="10"/>
          </p:nvPr>
        </p:nvSpPr>
        <p:spPr/>
        <p:txBody>
          <a:bodyPr/>
          <a:lstStyle/>
          <a:p>
            <a:fld id="{B20FA147-611B-4749-8355-02781B9415C4}" type="datetimeFigureOut">
              <a:rPr lang="en-US" smtClean="0"/>
              <a:t>9/10/2024</a:t>
            </a:fld>
            <a:endParaRPr lang="en-US"/>
          </a:p>
        </p:txBody>
      </p:sp>
      <p:sp>
        <p:nvSpPr>
          <p:cNvPr id="5" name="Footer Placeholder 4">
            <a:extLst>
              <a:ext uri="{FF2B5EF4-FFF2-40B4-BE49-F238E27FC236}">
                <a16:creationId xmlns:a16="http://schemas.microsoft.com/office/drawing/2014/main" id="{E389AE50-661A-4EEA-BFFE-218EFF891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472D5-865F-47AD-9EB1-64336AB6CDC0}"/>
              </a:ext>
            </a:extLst>
          </p:cNvPr>
          <p:cNvSpPr>
            <a:spLocks noGrp="1"/>
          </p:cNvSpPr>
          <p:nvPr>
            <p:ph type="sldNum" sz="quarter" idx="12"/>
          </p:nvPr>
        </p:nvSpPr>
        <p:spPr/>
        <p:txBody>
          <a:bodyPr/>
          <a:lstStyle/>
          <a:p>
            <a:fld id="{DD44EC81-F9BE-4997-8831-E3CCE1A085D4}" type="slidenum">
              <a:rPr lang="en-US" smtClean="0"/>
              <a:t>‹#›</a:t>
            </a:fld>
            <a:endParaRPr lang="en-US"/>
          </a:p>
        </p:txBody>
      </p:sp>
    </p:spTree>
    <p:extLst>
      <p:ext uri="{BB962C8B-B14F-4D97-AF65-F5344CB8AC3E}">
        <p14:creationId xmlns:p14="http://schemas.microsoft.com/office/powerpoint/2010/main" val="245219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48B0-B769-4972-AF83-A6DEC5EFF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4CCA0A-1674-4255-B6AC-FADCB8B36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153A7C-2C02-4D76-AF46-5DDC40F41D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B19101-8A82-4240-B484-E4F8F079B24A}"/>
              </a:ext>
            </a:extLst>
          </p:cNvPr>
          <p:cNvSpPr>
            <a:spLocks noGrp="1"/>
          </p:cNvSpPr>
          <p:nvPr>
            <p:ph type="dt" sz="half" idx="10"/>
          </p:nvPr>
        </p:nvSpPr>
        <p:spPr/>
        <p:txBody>
          <a:bodyPr/>
          <a:lstStyle/>
          <a:p>
            <a:fld id="{B20FA147-611B-4749-8355-02781B9415C4}" type="datetimeFigureOut">
              <a:rPr lang="en-US" smtClean="0"/>
              <a:t>9/10/2024</a:t>
            </a:fld>
            <a:endParaRPr lang="en-US"/>
          </a:p>
        </p:txBody>
      </p:sp>
      <p:sp>
        <p:nvSpPr>
          <p:cNvPr id="6" name="Footer Placeholder 5">
            <a:extLst>
              <a:ext uri="{FF2B5EF4-FFF2-40B4-BE49-F238E27FC236}">
                <a16:creationId xmlns:a16="http://schemas.microsoft.com/office/drawing/2014/main" id="{E497E547-C29C-4ADB-8A86-D10BEEF1C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0AB5E-EFAC-420E-9A32-9FE4891F908B}"/>
              </a:ext>
            </a:extLst>
          </p:cNvPr>
          <p:cNvSpPr>
            <a:spLocks noGrp="1"/>
          </p:cNvSpPr>
          <p:nvPr>
            <p:ph type="sldNum" sz="quarter" idx="12"/>
          </p:nvPr>
        </p:nvSpPr>
        <p:spPr/>
        <p:txBody>
          <a:bodyPr/>
          <a:lstStyle/>
          <a:p>
            <a:fld id="{DD44EC81-F9BE-4997-8831-E3CCE1A085D4}" type="slidenum">
              <a:rPr lang="en-US" smtClean="0"/>
              <a:t>‹#›</a:t>
            </a:fld>
            <a:endParaRPr lang="en-US"/>
          </a:p>
        </p:txBody>
      </p:sp>
    </p:spTree>
    <p:extLst>
      <p:ext uri="{BB962C8B-B14F-4D97-AF65-F5344CB8AC3E}">
        <p14:creationId xmlns:p14="http://schemas.microsoft.com/office/powerpoint/2010/main" val="403090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4015-8ABC-4D2B-9F87-1107F2188F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3111AB-7454-4F9A-9ADF-84FB42AE32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B2724F-09F6-4CC9-9AB0-05A165DB9F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840A8C-82AB-4859-8C2F-3913A790C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82690-B996-48B1-A739-CD92C6472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A9AEDE-1DB8-4510-BE14-8AFAC52A7F8D}"/>
              </a:ext>
            </a:extLst>
          </p:cNvPr>
          <p:cNvSpPr>
            <a:spLocks noGrp="1"/>
          </p:cNvSpPr>
          <p:nvPr>
            <p:ph type="dt" sz="half" idx="10"/>
          </p:nvPr>
        </p:nvSpPr>
        <p:spPr/>
        <p:txBody>
          <a:bodyPr/>
          <a:lstStyle/>
          <a:p>
            <a:fld id="{B20FA147-611B-4749-8355-02781B9415C4}" type="datetimeFigureOut">
              <a:rPr lang="en-US" smtClean="0"/>
              <a:t>9/10/2024</a:t>
            </a:fld>
            <a:endParaRPr lang="en-US"/>
          </a:p>
        </p:txBody>
      </p:sp>
      <p:sp>
        <p:nvSpPr>
          <p:cNvPr id="8" name="Footer Placeholder 7">
            <a:extLst>
              <a:ext uri="{FF2B5EF4-FFF2-40B4-BE49-F238E27FC236}">
                <a16:creationId xmlns:a16="http://schemas.microsoft.com/office/drawing/2014/main" id="{60E52096-3008-4228-A15D-865A7ED22B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C973C9-C0EA-40E8-8C69-9CF87DF8DC8D}"/>
              </a:ext>
            </a:extLst>
          </p:cNvPr>
          <p:cNvSpPr>
            <a:spLocks noGrp="1"/>
          </p:cNvSpPr>
          <p:nvPr>
            <p:ph type="sldNum" sz="quarter" idx="12"/>
          </p:nvPr>
        </p:nvSpPr>
        <p:spPr/>
        <p:txBody>
          <a:bodyPr/>
          <a:lstStyle/>
          <a:p>
            <a:fld id="{DD44EC81-F9BE-4997-8831-E3CCE1A085D4}" type="slidenum">
              <a:rPr lang="en-US" smtClean="0"/>
              <a:t>‹#›</a:t>
            </a:fld>
            <a:endParaRPr lang="en-US"/>
          </a:p>
        </p:txBody>
      </p:sp>
    </p:spTree>
    <p:extLst>
      <p:ext uri="{BB962C8B-B14F-4D97-AF65-F5344CB8AC3E}">
        <p14:creationId xmlns:p14="http://schemas.microsoft.com/office/powerpoint/2010/main" val="120127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73BF-4B35-4D81-BD5D-C9E58A350D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83DC92-D8CF-4C17-8A50-859CF4E4DCB0}"/>
              </a:ext>
            </a:extLst>
          </p:cNvPr>
          <p:cNvSpPr>
            <a:spLocks noGrp="1"/>
          </p:cNvSpPr>
          <p:nvPr>
            <p:ph type="dt" sz="half" idx="10"/>
          </p:nvPr>
        </p:nvSpPr>
        <p:spPr/>
        <p:txBody>
          <a:bodyPr/>
          <a:lstStyle/>
          <a:p>
            <a:fld id="{B20FA147-611B-4749-8355-02781B9415C4}" type="datetimeFigureOut">
              <a:rPr lang="en-US" smtClean="0"/>
              <a:t>9/10/2024</a:t>
            </a:fld>
            <a:endParaRPr lang="en-US"/>
          </a:p>
        </p:txBody>
      </p:sp>
      <p:sp>
        <p:nvSpPr>
          <p:cNvPr id="4" name="Footer Placeholder 3">
            <a:extLst>
              <a:ext uri="{FF2B5EF4-FFF2-40B4-BE49-F238E27FC236}">
                <a16:creationId xmlns:a16="http://schemas.microsoft.com/office/drawing/2014/main" id="{198CFF32-39C1-4769-9BD6-5BBADC6F3B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C5F45-BDBC-4AD8-B040-4F84C9E68AA3}"/>
              </a:ext>
            </a:extLst>
          </p:cNvPr>
          <p:cNvSpPr>
            <a:spLocks noGrp="1"/>
          </p:cNvSpPr>
          <p:nvPr>
            <p:ph type="sldNum" sz="quarter" idx="12"/>
          </p:nvPr>
        </p:nvSpPr>
        <p:spPr/>
        <p:txBody>
          <a:bodyPr/>
          <a:lstStyle/>
          <a:p>
            <a:fld id="{DD44EC81-F9BE-4997-8831-E3CCE1A085D4}" type="slidenum">
              <a:rPr lang="en-US" smtClean="0"/>
              <a:t>‹#›</a:t>
            </a:fld>
            <a:endParaRPr lang="en-US"/>
          </a:p>
        </p:txBody>
      </p:sp>
    </p:spTree>
    <p:extLst>
      <p:ext uri="{BB962C8B-B14F-4D97-AF65-F5344CB8AC3E}">
        <p14:creationId xmlns:p14="http://schemas.microsoft.com/office/powerpoint/2010/main" val="347533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C0A68-36CE-44A0-9E36-1E9DC1EFECD9}"/>
              </a:ext>
            </a:extLst>
          </p:cNvPr>
          <p:cNvSpPr>
            <a:spLocks noGrp="1"/>
          </p:cNvSpPr>
          <p:nvPr>
            <p:ph type="dt" sz="half" idx="10"/>
          </p:nvPr>
        </p:nvSpPr>
        <p:spPr/>
        <p:txBody>
          <a:bodyPr/>
          <a:lstStyle/>
          <a:p>
            <a:fld id="{B20FA147-611B-4749-8355-02781B9415C4}" type="datetimeFigureOut">
              <a:rPr lang="en-US" smtClean="0"/>
              <a:t>9/10/2024</a:t>
            </a:fld>
            <a:endParaRPr lang="en-US"/>
          </a:p>
        </p:txBody>
      </p:sp>
      <p:sp>
        <p:nvSpPr>
          <p:cNvPr id="3" name="Footer Placeholder 2">
            <a:extLst>
              <a:ext uri="{FF2B5EF4-FFF2-40B4-BE49-F238E27FC236}">
                <a16:creationId xmlns:a16="http://schemas.microsoft.com/office/drawing/2014/main" id="{E151B5FC-3C08-4ADF-90BA-DC79BE0648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C57A51-E940-4C4F-857D-E6BDE1DA071A}"/>
              </a:ext>
            </a:extLst>
          </p:cNvPr>
          <p:cNvSpPr>
            <a:spLocks noGrp="1"/>
          </p:cNvSpPr>
          <p:nvPr>
            <p:ph type="sldNum" sz="quarter" idx="12"/>
          </p:nvPr>
        </p:nvSpPr>
        <p:spPr/>
        <p:txBody>
          <a:bodyPr/>
          <a:lstStyle/>
          <a:p>
            <a:fld id="{DD44EC81-F9BE-4997-8831-E3CCE1A085D4}" type="slidenum">
              <a:rPr lang="en-US" smtClean="0"/>
              <a:t>‹#›</a:t>
            </a:fld>
            <a:endParaRPr lang="en-US"/>
          </a:p>
        </p:txBody>
      </p:sp>
    </p:spTree>
    <p:extLst>
      <p:ext uri="{BB962C8B-B14F-4D97-AF65-F5344CB8AC3E}">
        <p14:creationId xmlns:p14="http://schemas.microsoft.com/office/powerpoint/2010/main" val="144473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CBEF-A9E0-42EB-90B2-FCCF833390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96F40-0FF2-4280-95E4-F9C3A3F27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71B59-A7F1-4BDF-B488-F80C3A1C1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B853C-C569-4C72-99AF-CF4750BD9964}"/>
              </a:ext>
            </a:extLst>
          </p:cNvPr>
          <p:cNvSpPr>
            <a:spLocks noGrp="1"/>
          </p:cNvSpPr>
          <p:nvPr>
            <p:ph type="dt" sz="half" idx="10"/>
          </p:nvPr>
        </p:nvSpPr>
        <p:spPr/>
        <p:txBody>
          <a:bodyPr/>
          <a:lstStyle/>
          <a:p>
            <a:fld id="{B20FA147-611B-4749-8355-02781B9415C4}" type="datetimeFigureOut">
              <a:rPr lang="en-US" smtClean="0"/>
              <a:t>9/10/2024</a:t>
            </a:fld>
            <a:endParaRPr lang="en-US"/>
          </a:p>
        </p:txBody>
      </p:sp>
      <p:sp>
        <p:nvSpPr>
          <p:cNvPr id="6" name="Footer Placeholder 5">
            <a:extLst>
              <a:ext uri="{FF2B5EF4-FFF2-40B4-BE49-F238E27FC236}">
                <a16:creationId xmlns:a16="http://schemas.microsoft.com/office/drawing/2014/main" id="{B596B6D9-67EF-4168-ACBC-16DF54D31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0459D-ECEC-49B1-9518-3F4C2D752508}"/>
              </a:ext>
            </a:extLst>
          </p:cNvPr>
          <p:cNvSpPr>
            <a:spLocks noGrp="1"/>
          </p:cNvSpPr>
          <p:nvPr>
            <p:ph type="sldNum" sz="quarter" idx="12"/>
          </p:nvPr>
        </p:nvSpPr>
        <p:spPr/>
        <p:txBody>
          <a:bodyPr/>
          <a:lstStyle/>
          <a:p>
            <a:fld id="{DD44EC81-F9BE-4997-8831-E3CCE1A085D4}" type="slidenum">
              <a:rPr lang="en-US" smtClean="0"/>
              <a:t>‹#›</a:t>
            </a:fld>
            <a:endParaRPr lang="en-US"/>
          </a:p>
        </p:txBody>
      </p:sp>
    </p:spTree>
    <p:extLst>
      <p:ext uri="{BB962C8B-B14F-4D97-AF65-F5344CB8AC3E}">
        <p14:creationId xmlns:p14="http://schemas.microsoft.com/office/powerpoint/2010/main" val="212968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EF2BD-069B-4240-A80E-1E9542A12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F0D4DB-A13E-476F-84DA-62C9A5B83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BABCF3-2371-4710-B394-218E0628D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F5712-6AF5-4482-88C2-801C456C3BD9}"/>
              </a:ext>
            </a:extLst>
          </p:cNvPr>
          <p:cNvSpPr>
            <a:spLocks noGrp="1"/>
          </p:cNvSpPr>
          <p:nvPr>
            <p:ph type="dt" sz="half" idx="10"/>
          </p:nvPr>
        </p:nvSpPr>
        <p:spPr/>
        <p:txBody>
          <a:bodyPr/>
          <a:lstStyle/>
          <a:p>
            <a:fld id="{B20FA147-611B-4749-8355-02781B9415C4}" type="datetimeFigureOut">
              <a:rPr lang="en-US" smtClean="0"/>
              <a:t>9/10/2024</a:t>
            </a:fld>
            <a:endParaRPr lang="en-US"/>
          </a:p>
        </p:txBody>
      </p:sp>
      <p:sp>
        <p:nvSpPr>
          <p:cNvPr id="6" name="Footer Placeholder 5">
            <a:extLst>
              <a:ext uri="{FF2B5EF4-FFF2-40B4-BE49-F238E27FC236}">
                <a16:creationId xmlns:a16="http://schemas.microsoft.com/office/drawing/2014/main" id="{0971FA7A-51CE-44C4-938C-EDB2392FA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77BEF-2EEC-4743-8BAC-565548EA17F1}"/>
              </a:ext>
            </a:extLst>
          </p:cNvPr>
          <p:cNvSpPr>
            <a:spLocks noGrp="1"/>
          </p:cNvSpPr>
          <p:nvPr>
            <p:ph type="sldNum" sz="quarter" idx="12"/>
          </p:nvPr>
        </p:nvSpPr>
        <p:spPr/>
        <p:txBody>
          <a:bodyPr/>
          <a:lstStyle/>
          <a:p>
            <a:fld id="{DD44EC81-F9BE-4997-8831-E3CCE1A085D4}" type="slidenum">
              <a:rPr lang="en-US" smtClean="0"/>
              <a:t>‹#›</a:t>
            </a:fld>
            <a:endParaRPr lang="en-US"/>
          </a:p>
        </p:txBody>
      </p:sp>
    </p:spTree>
    <p:extLst>
      <p:ext uri="{BB962C8B-B14F-4D97-AF65-F5344CB8AC3E}">
        <p14:creationId xmlns:p14="http://schemas.microsoft.com/office/powerpoint/2010/main" val="248314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BAFE3A-9330-4378-B8C8-D6BD106F8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58AECE-08A6-43D7-9877-FA23C58EC8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AA605-5C67-4274-B2B0-D51DD038BF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FA147-611B-4749-8355-02781B9415C4}" type="datetimeFigureOut">
              <a:rPr lang="en-US" smtClean="0"/>
              <a:t>9/10/2024</a:t>
            </a:fld>
            <a:endParaRPr lang="en-US"/>
          </a:p>
        </p:txBody>
      </p:sp>
      <p:sp>
        <p:nvSpPr>
          <p:cNvPr id="5" name="Footer Placeholder 4">
            <a:extLst>
              <a:ext uri="{FF2B5EF4-FFF2-40B4-BE49-F238E27FC236}">
                <a16:creationId xmlns:a16="http://schemas.microsoft.com/office/drawing/2014/main" id="{492111CD-C6C1-457D-9235-31FCBC56B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7F9D53-0239-4883-AE6B-6B48002D3F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4EC81-F9BE-4997-8831-E3CCE1A085D4}" type="slidenum">
              <a:rPr lang="en-US" smtClean="0"/>
              <a:t>‹#›</a:t>
            </a:fld>
            <a:endParaRPr lang="en-US"/>
          </a:p>
        </p:txBody>
      </p:sp>
    </p:spTree>
    <p:extLst>
      <p:ext uri="{BB962C8B-B14F-4D97-AF65-F5344CB8AC3E}">
        <p14:creationId xmlns:p14="http://schemas.microsoft.com/office/powerpoint/2010/main" val="1334661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angyi@hd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em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gif"/><Relationship Id="rId7"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em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zh.wikipedia.org/wiki/%E6%9C%AC%E9%87%91" TargetMode="External"/><Relationship Id="rId2" Type="http://schemas.openxmlformats.org/officeDocument/2006/relationships/hyperlink" Target="https://zh.wikipedia.org/wiki/%E5%88%A9%E6%81%AF" TargetMode="External"/><Relationship Id="rId1" Type="http://schemas.openxmlformats.org/officeDocument/2006/relationships/slideLayout" Target="../slideLayouts/slideLayout2.xml"/><Relationship Id="rId4" Type="http://schemas.openxmlformats.org/officeDocument/2006/relationships/hyperlink" Target="https://zh.wikipedia.org/wiki/%E7%99%BE%E5%88%86%E6%AF%9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em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1284-F945-4E73-8601-0899C0AF80D6}"/>
              </a:ext>
            </a:extLst>
          </p:cNvPr>
          <p:cNvSpPr>
            <a:spLocks noGrp="1"/>
          </p:cNvSpPr>
          <p:nvPr>
            <p:ph type="ctrTitle"/>
          </p:nvPr>
        </p:nvSpPr>
        <p:spPr/>
        <p:txBody>
          <a:bodyPr/>
          <a:lstStyle/>
          <a:p>
            <a:r>
              <a:rPr lang="zh-CN" altLang="en-US" dirty="0"/>
              <a:t>工程经济学</a:t>
            </a:r>
            <a:endParaRPr lang="en-US" dirty="0"/>
          </a:p>
        </p:txBody>
      </p:sp>
      <p:sp>
        <p:nvSpPr>
          <p:cNvPr id="3" name="Subtitle 2">
            <a:extLst>
              <a:ext uri="{FF2B5EF4-FFF2-40B4-BE49-F238E27FC236}">
                <a16:creationId xmlns:a16="http://schemas.microsoft.com/office/drawing/2014/main" id="{8808E353-745B-4269-87C5-11CFB5AD65E1}"/>
              </a:ext>
            </a:extLst>
          </p:cNvPr>
          <p:cNvSpPr>
            <a:spLocks noGrp="1"/>
          </p:cNvSpPr>
          <p:nvPr>
            <p:ph type="subTitle" idx="1"/>
          </p:nvPr>
        </p:nvSpPr>
        <p:spPr/>
        <p:txBody>
          <a:bodyPr/>
          <a:lstStyle/>
          <a:p>
            <a:r>
              <a:rPr lang="zh-CN" altLang="en-US" dirty="0"/>
              <a:t>第一讲</a:t>
            </a:r>
            <a:endParaRPr lang="en-US" altLang="zh-CN" dirty="0"/>
          </a:p>
          <a:p>
            <a:r>
              <a:rPr lang="zh-CN" altLang="en-US" dirty="0"/>
              <a:t>概述</a:t>
            </a:r>
            <a:endParaRPr lang="en-US" dirty="0"/>
          </a:p>
        </p:txBody>
      </p:sp>
      <p:sp>
        <p:nvSpPr>
          <p:cNvPr id="4" name="副标题 2">
            <a:extLst>
              <a:ext uri="{FF2B5EF4-FFF2-40B4-BE49-F238E27FC236}">
                <a16:creationId xmlns:a16="http://schemas.microsoft.com/office/drawing/2014/main" id="{2A06CE0B-C31A-4C25-8F0E-0476F7777D22}"/>
              </a:ext>
            </a:extLst>
          </p:cNvPr>
          <p:cNvSpPr txBox="1">
            <a:spLocks/>
          </p:cNvSpPr>
          <p:nvPr/>
        </p:nvSpPr>
        <p:spPr>
          <a:xfrm>
            <a:off x="2895600" y="4986717"/>
            <a:ext cx="6400800" cy="127158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defRPr/>
            </a:pPr>
            <a:r>
              <a:rPr lang="en-US" altLang="zh-CN" sz="2200">
                <a:hlinkClick r:id="rId2"/>
              </a:rPr>
              <a:t>wangyi@hdu.edu.cn</a:t>
            </a:r>
            <a:endParaRPr lang="en-US" altLang="zh-CN" sz="2200"/>
          </a:p>
          <a:p>
            <a:pPr>
              <a:defRPr/>
            </a:pPr>
            <a:r>
              <a:rPr lang="zh-CN" altLang="en-US" sz="2200"/>
              <a:t>汪翼</a:t>
            </a:r>
            <a:endParaRPr lang="en-US" altLang="zh-CN" sz="2200"/>
          </a:p>
          <a:p>
            <a:pPr>
              <a:defRPr/>
            </a:pPr>
            <a:r>
              <a:rPr lang="zh-CN" altLang="en-US" sz="2200"/>
              <a:t>杭州电子科技大学</a:t>
            </a:r>
            <a:endParaRPr lang="en-US" altLang="zh-CN" sz="2200" dirty="0"/>
          </a:p>
        </p:txBody>
      </p:sp>
    </p:spTree>
    <p:extLst>
      <p:ext uri="{BB962C8B-B14F-4D97-AF65-F5344CB8AC3E}">
        <p14:creationId xmlns:p14="http://schemas.microsoft.com/office/powerpoint/2010/main" val="138991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FE44-2B1B-4697-9304-4F6D3A2808C2}"/>
              </a:ext>
            </a:extLst>
          </p:cNvPr>
          <p:cNvSpPr>
            <a:spLocks noGrp="1"/>
          </p:cNvSpPr>
          <p:nvPr>
            <p:ph type="title"/>
          </p:nvPr>
        </p:nvSpPr>
        <p:spPr/>
        <p:txBody>
          <a:bodyPr>
            <a:normAutofit/>
          </a:bodyPr>
          <a:lstStyle/>
          <a:p>
            <a:r>
              <a:rPr lang="en-US" altLang="zh-CN" sz="3200" dirty="0"/>
              <a:t>5 </a:t>
            </a:r>
            <a:r>
              <a:rPr lang="zh-CN" altLang="en-US" sz="3200" dirty="0"/>
              <a:t>课程整体框架</a:t>
            </a:r>
            <a:endParaRPr lang="en-US" sz="3200" dirty="0"/>
          </a:p>
        </p:txBody>
      </p:sp>
      <p:graphicFrame>
        <p:nvGraphicFramePr>
          <p:cNvPr id="4" name="Content Placeholder 3">
            <a:extLst>
              <a:ext uri="{FF2B5EF4-FFF2-40B4-BE49-F238E27FC236}">
                <a16:creationId xmlns:a16="http://schemas.microsoft.com/office/drawing/2014/main" id="{7D95DFC1-2FE0-45C7-AD13-071E53160253}"/>
              </a:ext>
            </a:extLst>
          </p:cNvPr>
          <p:cNvGraphicFramePr>
            <a:graphicFrameLocks noGrp="1"/>
          </p:cNvGraphicFramePr>
          <p:nvPr>
            <p:ph idx="1"/>
            <p:extLst>
              <p:ext uri="{D42A27DB-BD31-4B8C-83A1-F6EECF244321}">
                <p14:modId xmlns:p14="http://schemas.microsoft.com/office/powerpoint/2010/main" val="1106259320"/>
              </p:ext>
            </p:extLst>
          </p:nvPr>
        </p:nvGraphicFramePr>
        <p:xfrm>
          <a:off x="838200" y="1825624"/>
          <a:ext cx="10515600" cy="4478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423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56BD4F0C-9677-4A93-B999-8BAAC199C31F}"/>
              </a:ext>
            </a:extLst>
          </p:cNvPr>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zh-CN" altLang="zh-CN" b="1" dirty="0"/>
              <a:t>第</a:t>
            </a:r>
            <a:r>
              <a:rPr lang="en-US" altLang="zh-CN" b="1" dirty="0"/>
              <a:t>1</a:t>
            </a:r>
            <a:r>
              <a:rPr lang="zh-CN" altLang="zh-CN" b="1" dirty="0"/>
              <a:t>章</a:t>
            </a:r>
            <a:r>
              <a:rPr lang="en-US" altLang="zh-CN" b="1" dirty="0"/>
              <a:t>  </a:t>
            </a:r>
            <a:r>
              <a:rPr lang="zh-CN" altLang="zh-CN" b="1" dirty="0"/>
              <a:t>工程经济学概论</a:t>
            </a:r>
            <a:endParaRPr lang="zh-CN" altLang="zh-CN" dirty="0"/>
          </a:p>
        </p:txBody>
      </p:sp>
      <p:sp>
        <p:nvSpPr>
          <p:cNvPr id="4100" name="Rectangle 3">
            <a:extLst>
              <a:ext uri="{FF2B5EF4-FFF2-40B4-BE49-F238E27FC236}">
                <a16:creationId xmlns:a16="http://schemas.microsoft.com/office/drawing/2014/main" id="{4AA404B8-901D-4F46-83B6-5C2147834828}"/>
              </a:ext>
            </a:extLst>
          </p:cNvPr>
          <p:cNvSpPr>
            <a:spLocks noGrp="1" noChangeArrowheads="1"/>
          </p:cNvSpPr>
          <p:nvPr>
            <p:ph idx="1"/>
          </p:nvPr>
        </p:nvSpPr>
        <p:spPr>
          <a:xfrm>
            <a:off x="2351088" y="1412876"/>
            <a:ext cx="7993062" cy="5184775"/>
          </a:xfrm>
        </p:spPr>
        <p:txBody>
          <a:bodyPr/>
          <a:lstStyle/>
          <a:p>
            <a:pPr>
              <a:defRPr/>
            </a:pPr>
            <a:r>
              <a:rPr lang="zh-CN" altLang="zh-CN" dirty="0"/>
              <a:t>【学习要点及目标】</a:t>
            </a:r>
          </a:p>
          <a:p>
            <a:pPr lvl="1">
              <a:defRPr/>
            </a:pPr>
            <a:r>
              <a:rPr lang="zh-CN" altLang="zh-CN" dirty="0"/>
              <a:t>了解工程、技术和经济的含义及其关系。</a:t>
            </a:r>
          </a:p>
          <a:p>
            <a:pPr lvl="1">
              <a:defRPr/>
            </a:pPr>
            <a:r>
              <a:rPr lang="zh-CN" altLang="zh-CN" dirty="0"/>
              <a:t>了解工程经济学的定义及研究对象。</a:t>
            </a:r>
          </a:p>
          <a:p>
            <a:pPr lvl="1">
              <a:defRPr/>
            </a:pPr>
            <a:r>
              <a:rPr lang="zh-CN" altLang="zh-CN" dirty="0"/>
              <a:t>了解工程经济学的产生发展。</a:t>
            </a:r>
          </a:p>
          <a:p>
            <a:pPr lvl="1">
              <a:defRPr/>
            </a:pPr>
            <a:r>
              <a:rPr lang="zh-CN" altLang="zh-CN" dirty="0"/>
              <a:t>掌握工程经济分析的一般步骤。</a:t>
            </a:r>
          </a:p>
          <a:p>
            <a:pPr lvl="1">
              <a:defRPr/>
            </a:pPr>
            <a:r>
              <a:rPr lang="zh-CN" altLang="zh-CN" dirty="0"/>
              <a:t>掌握工程经济分析的原则。</a:t>
            </a:r>
          </a:p>
          <a:p>
            <a:pPr marL="0" indent="0">
              <a:buNone/>
              <a:defRPr/>
            </a:pPr>
            <a:endParaRPr lang="zh-CN" altLang="zh-CN" dirty="0"/>
          </a:p>
          <a:p>
            <a:pPr>
              <a:defRPr/>
            </a:pPr>
            <a:r>
              <a:rPr lang="zh-CN" altLang="zh-CN" dirty="0"/>
              <a:t>【核心概念】</a:t>
            </a:r>
          </a:p>
          <a:p>
            <a:pPr lvl="1">
              <a:defRPr/>
            </a:pPr>
            <a:r>
              <a:rPr lang="zh-CN" altLang="zh-CN" dirty="0"/>
              <a:t>工程、技术、经济、工程经济学</a:t>
            </a:r>
          </a:p>
          <a:p>
            <a:pPr eaLnBrk="1" hangingPunct="1">
              <a:defRPr/>
            </a:pPr>
            <a:endParaRPr lang="zh-CN" altLang="zh-CN" dirty="0"/>
          </a:p>
        </p:txBody>
      </p:sp>
      <p:sp>
        <p:nvSpPr>
          <p:cNvPr id="18434" name="灯片编号占位符 5">
            <a:extLst>
              <a:ext uri="{FF2B5EF4-FFF2-40B4-BE49-F238E27FC236}">
                <a16:creationId xmlns:a16="http://schemas.microsoft.com/office/drawing/2014/main" id="{06288D4C-09BF-4BDB-AE04-38E9885BC7B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C25B2681-2DEC-440A-8ECC-20E6C96E3BBB}" type="slidenum">
              <a:rPr lang="en-US" altLang="zh-CN" sz="2000" b="0">
                <a:ea typeface="宋体" panose="02010600030101010101" pitchFamily="2" charset="-122"/>
              </a:rPr>
              <a:pPr eaLnBrk="1" hangingPunct="1">
                <a:lnSpc>
                  <a:spcPct val="100000"/>
                </a:lnSpc>
                <a:spcBef>
                  <a:spcPct val="0"/>
                </a:spcBef>
                <a:buClrTx/>
                <a:buFontTx/>
                <a:buNone/>
              </a:pPr>
              <a:t>11</a:t>
            </a:fld>
            <a:endParaRPr lang="en-US" altLang="zh-CN" sz="2000" b="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C387D0F4-EEA8-4137-B49F-9C6DE048D1F8}"/>
              </a:ext>
            </a:extLst>
          </p:cNvPr>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dirty="0"/>
              <a:t>1  </a:t>
            </a:r>
            <a:r>
              <a:rPr lang="zh-CN" altLang="en-US" dirty="0"/>
              <a:t>概述</a:t>
            </a:r>
            <a:endParaRPr lang="zh-CN" altLang="zh-CN" dirty="0"/>
          </a:p>
        </p:txBody>
      </p:sp>
      <p:sp>
        <p:nvSpPr>
          <p:cNvPr id="19460" name="Rectangle 3">
            <a:extLst>
              <a:ext uri="{FF2B5EF4-FFF2-40B4-BE49-F238E27FC236}">
                <a16:creationId xmlns:a16="http://schemas.microsoft.com/office/drawing/2014/main" id="{44BE908D-74E6-4E03-82FC-70C827D5A045}"/>
              </a:ext>
            </a:extLst>
          </p:cNvPr>
          <p:cNvSpPr>
            <a:spLocks noGrp="1" noChangeArrowheads="1"/>
          </p:cNvSpPr>
          <p:nvPr>
            <p:ph idx="1"/>
          </p:nvPr>
        </p:nvSpPr>
        <p:spPr>
          <a:xfrm>
            <a:off x="1847850" y="1484314"/>
            <a:ext cx="8496300" cy="5113337"/>
          </a:xfrm>
        </p:spPr>
        <p:txBody>
          <a:bodyPr/>
          <a:lstStyle/>
          <a:p>
            <a:r>
              <a:rPr lang="en-US" altLang="zh-CN" sz="3200"/>
              <a:t>1.1.1  </a:t>
            </a:r>
            <a:r>
              <a:rPr lang="zh-CN" altLang="zh-CN" sz="3200"/>
              <a:t>工程、技术与经济</a:t>
            </a:r>
          </a:p>
          <a:p>
            <a:pPr lvl="1"/>
            <a:r>
              <a:rPr lang="en-US" altLang="zh-CN" sz="2800"/>
              <a:t>1. </a:t>
            </a:r>
            <a:r>
              <a:rPr lang="zh-CN" altLang="zh-CN" sz="2800"/>
              <a:t>工程的含义</a:t>
            </a:r>
          </a:p>
          <a:p>
            <a:pPr lvl="1"/>
            <a:r>
              <a:rPr lang="en-US" altLang="zh-CN" sz="2800"/>
              <a:t>2. </a:t>
            </a:r>
            <a:r>
              <a:rPr lang="zh-CN" altLang="zh-CN" sz="2800"/>
              <a:t>科学与技术的含义</a:t>
            </a:r>
          </a:p>
          <a:p>
            <a:pPr lvl="1"/>
            <a:r>
              <a:rPr lang="en-US" altLang="zh-CN" sz="2800"/>
              <a:t>3. </a:t>
            </a:r>
            <a:r>
              <a:rPr lang="zh-CN" altLang="zh-CN" sz="2800"/>
              <a:t>经济与经济学的含义</a:t>
            </a:r>
          </a:p>
          <a:p>
            <a:pPr lvl="1"/>
            <a:r>
              <a:rPr lang="en-US" altLang="zh-CN" sz="2800"/>
              <a:t>4. </a:t>
            </a:r>
            <a:r>
              <a:rPr lang="zh-CN" altLang="zh-CN" sz="2800"/>
              <a:t>技术与经济的关系</a:t>
            </a:r>
          </a:p>
          <a:p>
            <a:pPr lvl="2"/>
            <a:r>
              <a:rPr lang="en-US" altLang="zh-CN" sz="2400"/>
              <a:t>(1) </a:t>
            </a:r>
            <a:r>
              <a:rPr lang="zh-CN" altLang="zh-CN" sz="2400"/>
              <a:t>经济发展是技术进步的动力。</a:t>
            </a:r>
          </a:p>
          <a:p>
            <a:pPr lvl="2"/>
            <a:r>
              <a:rPr lang="en-US" altLang="zh-CN" sz="2400"/>
              <a:t>(2) </a:t>
            </a:r>
            <a:r>
              <a:rPr lang="zh-CN" altLang="zh-CN" sz="2400"/>
              <a:t>技术进步是推动经济发展的重要条件和手段。</a:t>
            </a:r>
          </a:p>
          <a:p>
            <a:pPr lvl="2"/>
            <a:r>
              <a:rPr lang="en-US" altLang="zh-CN" sz="2400"/>
              <a:t>(3) </a:t>
            </a:r>
            <a:r>
              <a:rPr lang="zh-CN" altLang="zh-CN" sz="2400"/>
              <a:t>技术与经济是对立统一关系。</a:t>
            </a:r>
          </a:p>
          <a:p>
            <a:pPr lvl="1" eaLnBrk="1" hangingPunct="1"/>
            <a:endParaRPr lang="zh-CN" altLang="zh-CN" sz="2800"/>
          </a:p>
        </p:txBody>
      </p:sp>
      <p:sp>
        <p:nvSpPr>
          <p:cNvPr id="19458" name="灯片编号占位符 5">
            <a:extLst>
              <a:ext uri="{FF2B5EF4-FFF2-40B4-BE49-F238E27FC236}">
                <a16:creationId xmlns:a16="http://schemas.microsoft.com/office/drawing/2014/main" id="{5B71A1A2-062C-48C8-960C-7F70BE668E6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F24DB6D6-4487-424C-A3B7-1BDAC8D78E9F}" type="slidenum">
              <a:rPr lang="en-US" altLang="zh-CN" sz="2000" b="0">
                <a:ea typeface="宋体" panose="02010600030101010101" pitchFamily="2" charset="-122"/>
              </a:rPr>
              <a:pPr eaLnBrk="1" hangingPunct="1">
                <a:lnSpc>
                  <a:spcPct val="100000"/>
                </a:lnSpc>
                <a:spcBef>
                  <a:spcPct val="0"/>
                </a:spcBef>
                <a:buClrTx/>
                <a:buFontTx/>
                <a:buNone/>
              </a:pPr>
              <a:t>12</a:t>
            </a:fld>
            <a:endParaRPr lang="en-US" altLang="zh-CN" sz="2000" b="0">
              <a:ea typeface="宋体" panose="02010600030101010101" pitchFamily="2" charset="-122"/>
            </a:endParaRPr>
          </a:p>
        </p:txBody>
      </p:sp>
      <mc:AlternateContent xmlns:mc="http://schemas.openxmlformats.org/markup-compatibility/2006" xmlns:p14="http://schemas.microsoft.com/office/powerpoint/2010/main">
        <mc:Choice Requires="p14">
          <p:contentPart p14:bwMode="auto" r:id="rId6">
            <p14:nvContentPartPr>
              <p14:cNvPr id="2" name="墨迹 1">
                <a:extLst>
                  <a:ext uri="{FF2B5EF4-FFF2-40B4-BE49-F238E27FC236}">
                    <a16:creationId xmlns:a16="http://schemas.microsoft.com/office/drawing/2014/main" id="{DF614455-F11E-4161-9F1C-34AC7655BDD8}"/>
                  </a:ext>
                </a:extLst>
              </p14:cNvPr>
              <p14:cNvContentPartPr/>
              <p14:nvPr/>
            </p14:nvContentPartPr>
            <p14:xfrm>
              <a:off x="6480120" y="1116360"/>
              <a:ext cx="360" cy="360"/>
            </p14:xfrm>
          </p:contentPart>
        </mc:Choice>
        <mc:Fallback xmlns="">
          <p:pic>
            <p:nvPicPr>
              <p:cNvPr id="2" name="墨迹 1">
                <a:extLst>
                  <a:ext uri="{FF2B5EF4-FFF2-40B4-BE49-F238E27FC236}">
                    <a16:creationId xmlns:a16="http://schemas.microsoft.com/office/drawing/2014/main" id="{DF614455-F11E-4161-9F1C-34AC7655BDD8}"/>
                  </a:ext>
                </a:extLst>
              </p:cNvPr>
              <p:cNvPicPr/>
              <p:nvPr/>
            </p:nvPicPr>
            <p:blipFill>
              <a:blip r:embed="rId7"/>
              <a:stretch>
                <a:fillRect/>
              </a:stretch>
            </p:blipFill>
            <p:spPr>
              <a:xfrm>
                <a:off x="6470760" y="1107000"/>
                <a:ext cx="19080" cy="19080"/>
              </a:xfrm>
              <a:prstGeom prst="rect">
                <a:avLst/>
              </a:prstGeom>
            </p:spPr>
          </p:pic>
        </mc:Fallback>
      </mc:AlternateContent>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97EB7187-D27B-47C9-B586-5EFED5CCA681}"/>
              </a:ext>
            </a:extLst>
          </p:cNvPr>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dirty="0"/>
              <a:t>1  </a:t>
            </a:r>
            <a:r>
              <a:rPr lang="zh-CN" altLang="en-US" dirty="0"/>
              <a:t>概述</a:t>
            </a:r>
            <a:r>
              <a:rPr lang="en-US" altLang="zh-CN" dirty="0"/>
              <a:t>——</a:t>
            </a:r>
            <a:r>
              <a:rPr lang="zh-CN" altLang="zh-CN" dirty="0"/>
              <a:t>工程经济学的定义</a:t>
            </a:r>
          </a:p>
        </p:txBody>
      </p:sp>
      <p:sp>
        <p:nvSpPr>
          <p:cNvPr id="20484" name="Rectangle 3">
            <a:extLst>
              <a:ext uri="{FF2B5EF4-FFF2-40B4-BE49-F238E27FC236}">
                <a16:creationId xmlns:a16="http://schemas.microsoft.com/office/drawing/2014/main" id="{3D9FA98F-3125-4DAA-9DF4-57C6AAE18152}"/>
              </a:ext>
            </a:extLst>
          </p:cNvPr>
          <p:cNvSpPr>
            <a:spLocks noGrp="1" noChangeArrowheads="1"/>
          </p:cNvSpPr>
          <p:nvPr>
            <p:ph idx="1"/>
          </p:nvPr>
        </p:nvSpPr>
        <p:spPr/>
        <p:txBody>
          <a:bodyPr/>
          <a:lstStyle/>
          <a:p>
            <a:pPr>
              <a:lnSpc>
                <a:spcPct val="150000"/>
              </a:lnSpc>
            </a:pPr>
            <a:r>
              <a:rPr lang="zh-CN" altLang="zh-CN" sz="2400" dirty="0"/>
              <a:t>工程是人们运用技术手段进行改造自然的社会实践活动，其复杂的属性决定工程会投入大量的人力、物力和财力。</a:t>
            </a:r>
            <a:endParaRPr lang="en-US" altLang="zh-CN" sz="2400" dirty="0"/>
          </a:p>
          <a:p>
            <a:pPr>
              <a:lnSpc>
                <a:spcPct val="150000"/>
              </a:lnSpc>
            </a:pPr>
            <a:r>
              <a:rPr lang="zh-CN" altLang="zh-CN" sz="2400" dirty="0"/>
              <a:t>在工程实践中，工程技术人员将涉及各种设计方案、工艺流程方案、设备方案的选择，工程管理人员会遇到项目投资决策、生产计划安排和人员调配等问题，解决这些问题也有</a:t>
            </a:r>
            <a:r>
              <a:rPr lang="zh-CN" altLang="zh-CN" sz="2400" dirty="0">
                <a:solidFill>
                  <a:srgbClr val="FF0000"/>
                </a:solidFill>
              </a:rPr>
              <a:t>多种方案</a:t>
            </a:r>
            <a:r>
              <a:rPr lang="zh-CN" altLang="zh-CN" sz="2400" dirty="0"/>
              <a:t>。</a:t>
            </a:r>
          </a:p>
          <a:p>
            <a:pPr eaLnBrk="1" hangingPunct="1"/>
            <a:endParaRPr lang="zh-CN" altLang="zh-CN" sz="2400" dirty="0"/>
          </a:p>
        </p:txBody>
      </p:sp>
      <p:sp>
        <p:nvSpPr>
          <p:cNvPr id="20482" name="灯片编号占位符 5">
            <a:extLst>
              <a:ext uri="{FF2B5EF4-FFF2-40B4-BE49-F238E27FC236}">
                <a16:creationId xmlns:a16="http://schemas.microsoft.com/office/drawing/2014/main" id="{07E87BF6-A340-4339-AF1C-0D278316060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4F08D34B-3066-4CAF-86C3-4FE2B26A21D8}" type="slidenum">
              <a:rPr lang="en-US" altLang="zh-CN" sz="2000" b="0">
                <a:ea typeface="宋体" panose="02010600030101010101" pitchFamily="2" charset="-122"/>
              </a:rPr>
              <a:pPr eaLnBrk="1" hangingPunct="1">
                <a:lnSpc>
                  <a:spcPct val="100000"/>
                </a:lnSpc>
                <a:spcBef>
                  <a:spcPct val="0"/>
                </a:spcBef>
                <a:buClrTx/>
                <a:buFontTx/>
                <a:buNone/>
              </a:pPr>
              <a:t>13</a:t>
            </a:fld>
            <a:endParaRPr lang="en-US" altLang="zh-CN" sz="2000" b="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FE116977-447E-48E9-9074-933F72BB4DD4}"/>
              </a:ext>
            </a:extLst>
          </p:cNvPr>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dirty="0"/>
              <a:t>1  </a:t>
            </a:r>
            <a:r>
              <a:rPr lang="zh-CN" altLang="en-US" dirty="0"/>
              <a:t>概述</a:t>
            </a:r>
            <a:r>
              <a:rPr lang="en-US" altLang="zh-CN" dirty="0"/>
              <a:t>——</a:t>
            </a:r>
            <a:r>
              <a:rPr lang="zh-CN" altLang="zh-CN" dirty="0"/>
              <a:t>工程经济学的定义</a:t>
            </a:r>
          </a:p>
        </p:txBody>
      </p:sp>
      <p:sp>
        <p:nvSpPr>
          <p:cNvPr id="21508" name="Rectangle 3">
            <a:extLst>
              <a:ext uri="{FF2B5EF4-FFF2-40B4-BE49-F238E27FC236}">
                <a16:creationId xmlns:a16="http://schemas.microsoft.com/office/drawing/2014/main" id="{C76D1BE0-F9EE-4BC0-99E9-678D7D99E8EB}"/>
              </a:ext>
            </a:extLst>
          </p:cNvPr>
          <p:cNvSpPr>
            <a:spLocks noGrp="1" noChangeArrowheads="1"/>
          </p:cNvSpPr>
          <p:nvPr>
            <p:ph idx="1"/>
          </p:nvPr>
        </p:nvSpPr>
        <p:spPr/>
        <p:txBody>
          <a:bodyPr/>
          <a:lstStyle/>
          <a:p>
            <a:pPr>
              <a:lnSpc>
                <a:spcPct val="150000"/>
              </a:lnSpc>
            </a:pPr>
            <a:r>
              <a:rPr lang="zh-CN" altLang="zh-CN" dirty="0"/>
              <a:t>什么是工程经济学呢？</a:t>
            </a:r>
            <a:endParaRPr lang="en-US" altLang="zh-CN" dirty="0"/>
          </a:p>
          <a:p>
            <a:pPr lvl="1">
              <a:lnSpc>
                <a:spcPct val="150000"/>
              </a:lnSpc>
            </a:pPr>
            <a:r>
              <a:rPr lang="zh-CN" altLang="zh-CN" dirty="0"/>
              <a:t>工程经济学是运用工程学和经济学有关知识相互交融而形成的工程经济分析原理与方法，能够完成工程项目预定目标的各种可行技术方案进行技术经济论证、比较、计算和评价，优选出技术上先进、经济上有利的方案，从而为实现正确的投资决策提供科学依据的一门应用性经济学科。</a:t>
            </a:r>
          </a:p>
          <a:p>
            <a:pPr eaLnBrk="1" hangingPunct="1"/>
            <a:endParaRPr lang="zh-CN" altLang="zh-CN" sz="2400" dirty="0"/>
          </a:p>
        </p:txBody>
      </p:sp>
      <p:sp>
        <p:nvSpPr>
          <p:cNvPr id="21506" name="灯片编号占位符 5">
            <a:extLst>
              <a:ext uri="{FF2B5EF4-FFF2-40B4-BE49-F238E27FC236}">
                <a16:creationId xmlns:a16="http://schemas.microsoft.com/office/drawing/2014/main" id="{67E3821A-1C77-4DB7-A6E4-D2709B586CA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D0D638E5-D870-4395-8AC4-7C04E79FA908}" type="slidenum">
              <a:rPr lang="en-US" altLang="zh-CN" sz="2000" b="0">
                <a:ea typeface="宋体" panose="02010600030101010101" pitchFamily="2" charset="-122"/>
              </a:rPr>
              <a:pPr eaLnBrk="1" hangingPunct="1">
                <a:lnSpc>
                  <a:spcPct val="100000"/>
                </a:lnSpc>
                <a:spcBef>
                  <a:spcPct val="0"/>
                </a:spcBef>
                <a:buClrTx/>
                <a:buFontTx/>
                <a:buNone/>
              </a:pPr>
              <a:t>14</a:t>
            </a:fld>
            <a:endParaRPr lang="en-US" altLang="zh-CN" sz="2000" b="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FE116977-447E-48E9-9074-933F72BB4DD4}"/>
              </a:ext>
            </a:extLst>
          </p:cNvPr>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dirty="0"/>
              <a:t>1  </a:t>
            </a:r>
            <a:r>
              <a:rPr lang="zh-CN" altLang="en-US" dirty="0"/>
              <a:t>概述</a:t>
            </a:r>
            <a:r>
              <a:rPr lang="en-US" altLang="zh-CN" dirty="0"/>
              <a:t>——</a:t>
            </a:r>
            <a:r>
              <a:rPr lang="zh-CN" altLang="zh-CN" dirty="0"/>
              <a:t>工程经济学的定义</a:t>
            </a:r>
          </a:p>
        </p:txBody>
      </p:sp>
      <p:sp>
        <p:nvSpPr>
          <p:cNvPr id="21508" name="Rectangle 3">
            <a:extLst>
              <a:ext uri="{FF2B5EF4-FFF2-40B4-BE49-F238E27FC236}">
                <a16:creationId xmlns:a16="http://schemas.microsoft.com/office/drawing/2014/main" id="{C76D1BE0-F9EE-4BC0-99E9-678D7D99E8EB}"/>
              </a:ext>
            </a:extLst>
          </p:cNvPr>
          <p:cNvSpPr>
            <a:spLocks noGrp="1" noChangeArrowheads="1"/>
          </p:cNvSpPr>
          <p:nvPr>
            <p:ph idx="1"/>
          </p:nvPr>
        </p:nvSpPr>
        <p:spPr/>
        <p:txBody>
          <a:bodyPr/>
          <a:lstStyle/>
          <a:p>
            <a:pPr>
              <a:lnSpc>
                <a:spcPct val="150000"/>
              </a:lnSpc>
            </a:pPr>
            <a:r>
              <a:rPr lang="zh-CN" altLang="zh-CN" dirty="0"/>
              <a:t>什么是工程经济学呢？</a:t>
            </a:r>
            <a:endParaRPr lang="en-US" altLang="zh-CN" dirty="0"/>
          </a:p>
          <a:p>
            <a:pPr lvl="1">
              <a:lnSpc>
                <a:spcPct val="150000"/>
              </a:lnSpc>
            </a:pPr>
            <a:r>
              <a:rPr lang="zh-CN" altLang="en-US" dirty="0"/>
              <a:t>一系列</a:t>
            </a:r>
            <a:r>
              <a:rPr lang="zh-CN" altLang="en-US" b="1" dirty="0">
                <a:solidFill>
                  <a:srgbClr val="FF0000"/>
                </a:solidFill>
              </a:rPr>
              <a:t>简化、归纳后</a:t>
            </a:r>
            <a:r>
              <a:rPr lang="zh-CN" altLang="en-US" dirty="0"/>
              <a:t>的</a:t>
            </a:r>
            <a:r>
              <a:rPr lang="zh-CN" altLang="en-US" b="1" dirty="0">
                <a:solidFill>
                  <a:srgbClr val="FF0000"/>
                </a:solidFill>
              </a:rPr>
              <a:t>数学技术</a:t>
            </a:r>
            <a:r>
              <a:rPr lang="zh-CN" altLang="en-US" dirty="0"/>
              <a:t>，用以</a:t>
            </a:r>
            <a:endParaRPr lang="en-US" altLang="zh-CN" dirty="0"/>
          </a:p>
          <a:p>
            <a:pPr lvl="1">
              <a:lnSpc>
                <a:spcPct val="150000"/>
              </a:lnSpc>
            </a:pPr>
            <a:r>
              <a:rPr lang="en-US" altLang="zh-CN" dirty="0"/>
              <a:t>1</a:t>
            </a:r>
            <a:r>
              <a:rPr lang="zh-CN" altLang="en-US" dirty="0"/>
              <a:t>）</a:t>
            </a:r>
            <a:r>
              <a:rPr lang="zh-CN" altLang="en-US" b="1" dirty="0">
                <a:solidFill>
                  <a:srgbClr val="FF0000"/>
                </a:solidFill>
              </a:rPr>
              <a:t>构建</a:t>
            </a:r>
            <a:r>
              <a:rPr lang="zh-CN" altLang="en-US" dirty="0"/>
              <a:t>工程经济分析问题；</a:t>
            </a:r>
            <a:endParaRPr lang="en-US" altLang="zh-CN" dirty="0"/>
          </a:p>
          <a:p>
            <a:pPr lvl="1">
              <a:lnSpc>
                <a:spcPct val="150000"/>
              </a:lnSpc>
            </a:pPr>
            <a:r>
              <a:rPr lang="en-US" altLang="zh-CN" dirty="0"/>
              <a:t>2</a:t>
            </a:r>
            <a:r>
              <a:rPr lang="zh-CN" altLang="en-US" dirty="0"/>
              <a:t>）</a:t>
            </a:r>
            <a:r>
              <a:rPr lang="zh-CN" altLang="en-US" b="1" dirty="0">
                <a:solidFill>
                  <a:srgbClr val="FF0000"/>
                </a:solidFill>
              </a:rPr>
              <a:t>估计</a:t>
            </a:r>
            <a:r>
              <a:rPr lang="zh-CN" altLang="en-US" dirty="0"/>
              <a:t>工程项目现金流；</a:t>
            </a:r>
            <a:endParaRPr lang="en-US" altLang="zh-CN" dirty="0"/>
          </a:p>
          <a:p>
            <a:pPr lvl="1">
              <a:lnSpc>
                <a:spcPct val="150000"/>
              </a:lnSpc>
            </a:pPr>
            <a:r>
              <a:rPr lang="en-US" altLang="zh-CN" sz="2400" dirty="0"/>
              <a:t>3</a:t>
            </a:r>
            <a:r>
              <a:rPr lang="zh-CN" altLang="en-US" sz="2400" dirty="0"/>
              <a:t>）</a:t>
            </a:r>
            <a:r>
              <a:rPr lang="zh-CN" altLang="en-US" sz="2400" b="1" dirty="0">
                <a:solidFill>
                  <a:srgbClr val="FF0000"/>
                </a:solidFill>
              </a:rPr>
              <a:t>评价</a:t>
            </a:r>
            <a:r>
              <a:rPr lang="zh-CN" altLang="en-US" sz="2400" dirty="0"/>
              <a:t>工程项目方案的经济价值。</a:t>
            </a:r>
            <a:endParaRPr lang="zh-CN" altLang="zh-CN" sz="2400" dirty="0"/>
          </a:p>
        </p:txBody>
      </p:sp>
      <p:sp>
        <p:nvSpPr>
          <p:cNvPr id="21506" name="灯片编号占位符 5">
            <a:extLst>
              <a:ext uri="{FF2B5EF4-FFF2-40B4-BE49-F238E27FC236}">
                <a16:creationId xmlns:a16="http://schemas.microsoft.com/office/drawing/2014/main" id="{67E3821A-1C77-4DB7-A6E4-D2709B586CA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D0D638E5-D870-4395-8AC4-7C04E79FA908}" type="slidenum">
              <a:rPr lang="en-US" altLang="zh-CN" sz="2000" b="0">
                <a:ea typeface="宋体" panose="02010600030101010101" pitchFamily="2" charset="-122"/>
              </a:rPr>
              <a:pPr eaLnBrk="1" hangingPunct="1">
                <a:lnSpc>
                  <a:spcPct val="100000"/>
                </a:lnSpc>
                <a:spcBef>
                  <a:spcPct val="0"/>
                </a:spcBef>
                <a:buClrTx/>
                <a:buFontTx/>
                <a:buNone/>
              </a:pPr>
              <a:t>15</a:t>
            </a:fld>
            <a:endParaRPr lang="en-US" altLang="zh-CN" sz="2000" b="0">
              <a:ea typeface="宋体" panose="02010600030101010101" pitchFamily="2" charset="-122"/>
            </a:endParaRPr>
          </a:p>
        </p:txBody>
      </p:sp>
    </p:spTree>
    <p:extLst>
      <p:ext uri="{BB962C8B-B14F-4D97-AF65-F5344CB8AC3E}">
        <p14:creationId xmlns:p14="http://schemas.microsoft.com/office/powerpoint/2010/main" val="143265572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FE116977-447E-48E9-9074-933F72BB4DD4}"/>
              </a:ext>
            </a:extLst>
          </p:cNvPr>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dirty="0"/>
              <a:t>1  </a:t>
            </a:r>
            <a:r>
              <a:rPr lang="zh-CN" altLang="en-US" dirty="0"/>
              <a:t>概述</a:t>
            </a:r>
            <a:r>
              <a:rPr lang="en-US" altLang="zh-CN" dirty="0"/>
              <a:t>——</a:t>
            </a:r>
            <a:r>
              <a:rPr lang="zh-CN" altLang="zh-CN" dirty="0"/>
              <a:t>工程经济学的定义</a:t>
            </a:r>
          </a:p>
        </p:txBody>
      </p:sp>
      <p:sp>
        <p:nvSpPr>
          <p:cNvPr id="21508" name="Rectangle 3">
            <a:extLst>
              <a:ext uri="{FF2B5EF4-FFF2-40B4-BE49-F238E27FC236}">
                <a16:creationId xmlns:a16="http://schemas.microsoft.com/office/drawing/2014/main" id="{C76D1BE0-F9EE-4BC0-99E9-678D7D99E8EB}"/>
              </a:ext>
            </a:extLst>
          </p:cNvPr>
          <p:cNvSpPr>
            <a:spLocks noGrp="1" noChangeArrowheads="1"/>
          </p:cNvSpPr>
          <p:nvPr>
            <p:ph idx="1"/>
          </p:nvPr>
        </p:nvSpPr>
        <p:spPr/>
        <p:txBody>
          <a:bodyPr/>
          <a:lstStyle/>
          <a:p>
            <a:pPr>
              <a:lnSpc>
                <a:spcPct val="150000"/>
              </a:lnSpc>
            </a:pPr>
            <a:r>
              <a:rPr lang="zh-CN" altLang="zh-CN" dirty="0"/>
              <a:t>什么是工程经济学呢？</a:t>
            </a:r>
            <a:endParaRPr lang="en-US" altLang="zh-CN" dirty="0"/>
          </a:p>
          <a:p>
            <a:pPr lvl="1">
              <a:lnSpc>
                <a:spcPct val="150000"/>
              </a:lnSpc>
            </a:pPr>
            <a:r>
              <a:rPr lang="zh-CN" altLang="en-US" dirty="0"/>
              <a:t>一系列</a:t>
            </a:r>
            <a:r>
              <a:rPr lang="zh-CN" altLang="en-US" b="1" dirty="0">
                <a:solidFill>
                  <a:srgbClr val="FF0000"/>
                </a:solidFill>
              </a:rPr>
              <a:t>简化、归纳后</a:t>
            </a:r>
            <a:r>
              <a:rPr lang="zh-CN" altLang="en-US" dirty="0"/>
              <a:t>的</a:t>
            </a:r>
            <a:r>
              <a:rPr lang="zh-CN" altLang="en-US" b="1" dirty="0">
                <a:solidFill>
                  <a:srgbClr val="FF0000"/>
                </a:solidFill>
              </a:rPr>
              <a:t>数学技术；</a:t>
            </a:r>
            <a:endParaRPr lang="en-US" altLang="zh-CN" b="1" dirty="0">
              <a:solidFill>
                <a:srgbClr val="FF0000"/>
              </a:solidFill>
            </a:endParaRPr>
          </a:p>
          <a:p>
            <a:pPr lvl="1">
              <a:lnSpc>
                <a:spcPct val="150000"/>
              </a:lnSpc>
            </a:pPr>
            <a:r>
              <a:rPr lang="zh-CN" altLang="en-US" b="1" dirty="0">
                <a:solidFill>
                  <a:srgbClr val="FF0000"/>
                </a:solidFill>
              </a:rPr>
              <a:t>易用、直接</a:t>
            </a:r>
            <a:endParaRPr lang="en-US" altLang="zh-CN" b="1" dirty="0">
              <a:solidFill>
                <a:srgbClr val="FF0000"/>
              </a:solidFill>
            </a:endParaRPr>
          </a:p>
          <a:p>
            <a:pPr lvl="1">
              <a:lnSpc>
                <a:spcPct val="150000"/>
              </a:lnSpc>
            </a:pPr>
            <a:r>
              <a:rPr lang="zh-CN" altLang="en-US" b="1" dirty="0">
                <a:solidFill>
                  <a:srgbClr val="FF0000"/>
                </a:solidFill>
              </a:rPr>
              <a:t>最后抛开数学、单纯的聚焦于工程经济评价</a:t>
            </a:r>
            <a:endParaRPr lang="en-US" altLang="zh-CN" dirty="0"/>
          </a:p>
        </p:txBody>
      </p:sp>
      <p:sp>
        <p:nvSpPr>
          <p:cNvPr id="21506" name="灯片编号占位符 5">
            <a:extLst>
              <a:ext uri="{FF2B5EF4-FFF2-40B4-BE49-F238E27FC236}">
                <a16:creationId xmlns:a16="http://schemas.microsoft.com/office/drawing/2014/main" id="{67E3821A-1C77-4DB7-A6E4-D2709B586CA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D0D638E5-D870-4395-8AC4-7C04E79FA908}" type="slidenum">
              <a:rPr lang="en-US" altLang="zh-CN" sz="2000" b="0">
                <a:ea typeface="宋体" panose="02010600030101010101" pitchFamily="2" charset="-122"/>
              </a:rPr>
              <a:pPr eaLnBrk="1" hangingPunct="1">
                <a:lnSpc>
                  <a:spcPct val="100000"/>
                </a:lnSpc>
                <a:spcBef>
                  <a:spcPct val="0"/>
                </a:spcBef>
                <a:buClrTx/>
                <a:buFontTx/>
                <a:buNone/>
              </a:pPr>
              <a:t>16</a:t>
            </a:fld>
            <a:endParaRPr lang="en-US" altLang="zh-CN" sz="2000" b="0">
              <a:ea typeface="宋体" panose="02010600030101010101" pitchFamily="2" charset="-122"/>
            </a:endParaRPr>
          </a:p>
        </p:txBody>
      </p:sp>
    </p:spTree>
    <p:extLst>
      <p:ext uri="{BB962C8B-B14F-4D97-AF65-F5344CB8AC3E}">
        <p14:creationId xmlns:p14="http://schemas.microsoft.com/office/powerpoint/2010/main" val="287209087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734E1ECC-66CF-412D-BE7D-F9A6C22B497D}"/>
              </a:ext>
            </a:extLst>
          </p:cNvPr>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dirty="0"/>
              <a:t>1  </a:t>
            </a:r>
            <a:r>
              <a:rPr lang="zh-CN" altLang="en-US" dirty="0"/>
              <a:t>概述</a:t>
            </a:r>
            <a:r>
              <a:rPr lang="en-US" altLang="zh-CN" dirty="0"/>
              <a:t>——</a:t>
            </a:r>
            <a:r>
              <a:rPr lang="zh-CN" altLang="zh-CN" dirty="0"/>
              <a:t>工程经济学的研究对象</a:t>
            </a:r>
          </a:p>
        </p:txBody>
      </p:sp>
      <p:sp>
        <p:nvSpPr>
          <p:cNvPr id="22532" name="Rectangle 3">
            <a:extLst>
              <a:ext uri="{FF2B5EF4-FFF2-40B4-BE49-F238E27FC236}">
                <a16:creationId xmlns:a16="http://schemas.microsoft.com/office/drawing/2014/main" id="{F5C25C40-C4BC-44D2-93B8-5A5D30FBA603}"/>
              </a:ext>
            </a:extLst>
          </p:cNvPr>
          <p:cNvSpPr>
            <a:spLocks noGrp="1" noChangeArrowheads="1"/>
          </p:cNvSpPr>
          <p:nvPr>
            <p:ph idx="1"/>
          </p:nvPr>
        </p:nvSpPr>
        <p:spPr/>
        <p:txBody>
          <a:bodyPr/>
          <a:lstStyle/>
          <a:p>
            <a:pPr eaLnBrk="1" hangingPunct="1">
              <a:lnSpc>
                <a:spcPct val="150000"/>
              </a:lnSpc>
            </a:pPr>
            <a:r>
              <a:rPr lang="zh-CN" altLang="zh-CN" sz="2400" dirty="0"/>
              <a:t>工程经济学的研究对象是工程项目技术经济分析的最一般方法。即为了实现工程中资源的合理配置和有效使用，达到技术上可行、经济上合理的最佳结合点，从而建立的</a:t>
            </a:r>
            <a:r>
              <a:rPr lang="zh-CN" altLang="zh-CN" sz="2400" dirty="0">
                <a:solidFill>
                  <a:srgbClr val="FF0000"/>
                </a:solidFill>
              </a:rPr>
              <a:t>技术经济理论体系、方法体系和指标体系。</a:t>
            </a:r>
            <a:r>
              <a:rPr lang="zh-CN" altLang="zh-CN" sz="2400" dirty="0"/>
              <a:t>运用这些知识体系对具体的工程项目进行</a:t>
            </a:r>
            <a:r>
              <a:rPr lang="zh-CN" altLang="zh-CN" sz="2400" dirty="0">
                <a:solidFill>
                  <a:srgbClr val="FF0000"/>
                </a:solidFill>
              </a:rPr>
              <a:t>分析的过程，就是工程经济分析</a:t>
            </a:r>
            <a:r>
              <a:rPr lang="zh-CN" altLang="zh-CN" sz="2400" dirty="0"/>
              <a:t>。</a:t>
            </a:r>
            <a:endParaRPr lang="en-US" altLang="zh-CN" sz="2400" dirty="0"/>
          </a:p>
          <a:p>
            <a:pPr eaLnBrk="1" hangingPunct="1"/>
            <a:endParaRPr lang="zh-CN" altLang="zh-CN" sz="2400" dirty="0"/>
          </a:p>
        </p:txBody>
      </p:sp>
      <p:sp>
        <p:nvSpPr>
          <p:cNvPr id="22530" name="灯片编号占位符 5">
            <a:extLst>
              <a:ext uri="{FF2B5EF4-FFF2-40B4-BE49-F238E27FC236}">
                <a16:creationId xmlns:a16="http://schemas.microsoft.com/office/drawing/2014/main" id="{D2DCAC35-7EDC-4B6A-A8E0-F7D9C8CE979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3"/>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4"/>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5"/>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6"/>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F03A1C0E-E7BB-4540-8652-E4878302F6D9}" type="slidenum">
              <a:rPr lang="en-US" altLang="zh-CN" sz="2000" b="0">
                <a:ea typeface="宋体" panose="02010600030101010101" pitchFamily="2" charset="-122"/>
              </a:rPr>
              <a:pPr eaLnBrk="1" hangingPunct="1">
                <a:lnSpc>
                  <a:spcPct val="100000"/>
                </a:lnSpc>
                <a:spcBef>
                  <a:spcPct val="0"/>
                </a:spcBef>
                <a:buClrTx/>
                <a:buFontTx/>
                <a:buNone/>
              </a:pPr>
              <a:t>17</a:t>
            </a:fld>
            <a:endParaRPr lang="en-US" altLang="zh-CN" sz="2000" b="0">
              <a:ea typeface="宋体" panose="02010600030101010101" pitchFamily="2" charset="-122"/>
            </a:endParaRPr>
          </a:p>
        </p:txBody>
      </p:sp>
      <mc:AlternateContent xmlns:mc="http://schemas.openxmlformats.org/markup-compatibility/2006" xmlns:p14="http://schemas.microsoft.com/office/powerpoint/2010/main">
        <mc:Choice Requires="p14">
          <p:contentPart p14:bwMode="auto" r:id="rId7">
            <p14:nvContentPartPr>
              <p14:cNvPr id="2" name="墨迹 1">
                <a:extLst>
                  <a:ext uri="{FF2B5EF4-FFF2-40B4-BE49-F238E27FC236}">
                    <a16:creationId xmlns:a16="http://schemas.microsoft.com/office/drawing/2014/main" id="{05E8EB92-CAE1-449D-B0E6-F141BEBE36B6}"/>
                  </a:ext>
                </a:extLst>
              </p14:cNvPr>
              <p14:cNvContentPartPr/>
              <p14:nvPr/>
            </p14:nvContentPartPr>
            <p14:xfrm>
              <a:off x="7748040" y="3062880"/>
              <a:ext cx="360" cy="360"/>
            </p14:xfrm>
          </p:contentPart>
        </mc:Choice>
        <mc:Fallback xmlns="">
          <p:pic>
            <p:nvPicPr>
              <p:cNvPr id="2" name="墨迹 1">
                <a:extLst>
                  <a:ext uri="{FF2B5EF4-FFF2-40B4-BE49-F238E27FC236}">
                    <a16:creationId xmlns:a16="http://schemas.microsoft.com/office/drawing/2014/main" id="{05E8EB92-CAE1-449D-B0E6-F141BEBE36B6}"/>
                  </a:ext>
                </a:extLst>
              </p:cNvPr>
              <p:cNvPicPr/>
              <p:nvPr/>
            </p:nvPicPr>
            <p:blipFill>
              <a:blip r:embed="rId8"/>
              <a:stretch>
                <a:fillRect/>
              </a:stretch>
            </p:blipFill>
            <p:spPr>
              <a:xfrm>
                <a:off x="7738680" y="3053520"/>
                <a:ext cx="19080" cy="19080"/>
              </a:xfrm>
              <a:prstGeom prst="rect">
                <a:avLst/>
              </a:prstGeom>
            </p:spPr>
          </p:pic>
        </mc:Fallback>
      </mc:AlternateContent>
      <p:sp>
        <p:nvSpPr>
          <p:cNvPr id="7" name="TextBox 6">
            <a:extLst>
              <a:ext uri="{FF2B5EF4-FFF2-40B4-BE49-F238E27FC236}">
                <a16:creationId xmlns:a16="http://schemas.microsoft.com/office/drawing/2014/main" id="{04A49119-054B-4174-B8E6-5768690842E3}"/>
              </a:ext>
            </a:extLst>
          </p:cNvPr>
          <p:cNvSpPr txBox="1"/>
          <p:nvPr/>
        </p:nvSpPr>
        <p:spPr>
          <a:xfrm>
            <a:off x="1035558" y="4999982"/>
            <a:ext cx="60944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zh-CN" altLang="en-US" dirty="0"/>
              <a:t>注意区分工程经济分析的对象（工程项目、方案）</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734E1ECC-66CF-412D-BE7D-F9A6C22B497D}"/>
              </a:ext>
            </a:extLst>
          </p:cNvPr>
          <p:cNvSpPr>
            <a:spLocks noGrp="1" noChangeArrowheads="1"/>
          </p:cNvSpPr>
          <p:nvPr>
            <p:ph type="title"/>
          </p:nvPr>
        </p:nvSpPr>
        <p:spPr>
          <a:xfrm>
            <a:off x="1558925" y="33337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dirty="0"/>
              <a:t>1  </a:t>
            </a:r>
            <a:r>
              <a:rPr lang="zh-CN" altLang="en-US" dirty="0"/>
              <a:t>概述</a:t>
            </a:r>
            <a:r>
              <a:rPr lang="en-US" altLang="zh-CN" dirty="0"/>
              <a:t>——</a:t>
            </a:r>
            <a:r>
              <a:rPr lang="zh-CN" altLang="zh-CN" dirty="0"/>
              <a:t>工程经济学的研究对象</a:t>
            </a:r>
          </a:p>
        </p:txBody>
      </p:sp>
      <p:sp>
        <p:nvSpPr>
          <p:cNvPr id="22532" name="Rectangle 3">
            <a:extLst>
              <a:ext uri="{FF2B5EF4-FFF2-40B4-BE49-F238E27FC236}">
                <a16:creationId xmlns:a16="http://schemas.microsoft.com/office/drawing/2014/main" id="{F5C25C40-C4BC-44D2-93B8-5A5D30FBA603}"/>
              </a:ext>
            </a:extLst>
          </p:cNvPr>
          <p:cNvSpPr>
            <a:spLocks noGrp="1" noChangeArrowheads="1"/>
          </p:cNvSpPr>
          <p:nvPr>
            <p:ph idx="1"/>
          </p:nvPr>
        </p:nvSpPr>
        <p:spPr/>
        <p:txBody>
          <a:bodyPr/>
          <a:lstStyle/>
          <a:p>
            <a:pPr eaLnBrk="1" hangingPunct="1">
              <a:lnSpc>
                <a:spcPct val="150000"/>
              </a:lnSpc>
            </a:pPr>
            <a:r>
              <a:rPr lang="zh-CN" altLang="zh-CN" sz="2400" dirty="0"/>
              <a:t>工程项目的含义是广泛的，不仅指固定资产建造和购置活动中的具有独立设计方案、能够独立发挥功能的工程整体，而且更主要的是指投入一定资源的计划、规划和方案并可以进行分析和评价的独立单位。</a:t>
            </a:r>
            <a:endParaRPr lang="en-US" altLang="zh-CN" sz="2400" dirty="0"/>
          </a:p>
          <a:p>
            <a:pPr lvl="1" eaLnBrk="1" hangingPunct="1">
              <a:lnSpc>
                <a:spcPct val="150000"/>
              </a:lnSpc>
            </a:pPr>
            <a:r>
              <a:rPr lang="zh-CN" altLang="zh-CN" sz="2000" dirty="0"/>
              <a:t>比如它可以是一个具有一定生产能力的大型工厂，也可以是生产线上的一台设备。</a:t>
            </a:r>
          </a:p>
          <a:p>
            <a:pPr eaLnBrk="1" hangingPunct="1"/>
            <a:endParaRPr lang="zh-CN" altLang="zh-CN" sz="2400" dirty="0"/>
          </a:p>
        </p:txBody>
      </p:sp>
      <p:sp>
        <p:nvSpPr>
          <p:cNvPr id="22530" name="灯片编号占位符 5">
            <a:extLst>
              <a:ext uri="{FF2B5EF4-FFF2-40B4-BE49-F238E27FC236}">
                <a16:creationId xmlns:a16="http://schemas.microsoft.com/office/drawing/2014/main" id="{D2DCAC35-7EDC-4B6A-A8E0-F7D9C8CE979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F03A1C0E-E7BB-4540-8652-E4878302F6D9}" type="slidenum">
              <a:rPr lang="en-US" altLang="zh-CN" sz="2000" b="0">
                <a:ea typeface="宋体" panose="02010600030101010101" pitchFamily="2" charset="-122"/>
              </a:rPr>
              <a:pPr eaLnBrk="1" hangingPunct="1">
                <a:lnSpc>
                  <a:spcPct val="100000"/>
                </a:lnSpc>
                <a:spcBef>
                  <a:spcPct val="0"/>
                </a:spcBef>
                <a:buClrTx/>
                <a:buFontTx/>
                <a:buNone/>
              </a:pPr>
              <a:t>18</a:t>
            </a:fld>
            <a:endParaRPr lang="en-US" altLang="zh-CN" sz="2000" b="0">
              <a:ea typeface="宋体" panose="02010600030101010101" pitchFamily="2" charset="-122"/>
            </a:endParaRPr>
          </a:p>
        </p:txBody>
      </p:sp>
      <mc:AlternateContent xmlns:mc="http://schemas.openxmlformats.org/markup-compatibility/2006" xmlns:p14="http://schemas.microsoft.com/office/powerpoint/2010/main">
        <mc:Choice Requires="p14">
          <p:contentPart p14:bwMode="auto" r:id="rId6">
            <p14:nvContentPartPr>
              <p14:cNvPr id="2" name="墨迹 1">
                <a:extLst>
                  <a:ext uri="{FF2B5EF4-FFF2-40B4-BE49-F238E27FC236}">
                    <a16:creationId xmlns:a16="http://schemas.microsoft.com/office/drawing/2014/main" id="{05E8EB92-CAE1-449D-B0E6-F141BEBE36B6}"/>
                  </a:ext>
                </a:extLst>
              </p14:cNvPr>
              <p14:cNvContentPartPr/>
              <p14:nvPr/>
            </p14:nvContentPartPr>
            <p14:xfrm>
              <a:off x="7748040" y="3062880"/>
              <a:ext cx="360" cy="360"/>
            </p14:xfrm>
          </p:contentPart>
        </mc:Choice>
        <mc:Fallback xmlns="">
          <p:pic>
            <p:nvPicPr>
              <p:cNvPr id="2" name="墨迹 1">
                <a:extLst>
                  <a:ext uri="{FF2B5EF4-FFF2-40B4-BE49-F238E27FC236}">
                    <a16:creationId xmlns:a16="http://schemas.microsoft.com/office/drawing/2014/main" id="{05E8EB92-CAE1-449D-B0E6-F141BEBE36B6}"/>
                  </a:ext>
                </a:extLst>
              </p:cNvPr>
              <p:cNvPicPr/>
              <p:nvPr/>
            </p:nvPicPr>
            <p:blipFill>
              <a:blip r:embed="rId7"/>
              <a:stretch>
                <a:fillRect/>
              </a:stretch>
            </p:blipFill>
            <p:spPr>
              <a:xfrm>
                <a:off x="7738680" y="3053520"/>
                <a:ext cx="19080" cy="19080"/>
              </a:xfrm>
              <a:prstGeom prst="rect">
                <a:avLst/>
              </a:prstGeom>
            </p:spPr>
          </p:pic>
        </mc:Fallback>
      </mc:AlternateContent>
    </p:spTree>
    <p:extLst>
      <p:ext uri="{BB962C8B-B14F-4D97-AF65-F5344CB8AC3E}">
        <p14:creationId xmlns:p14="http://schemas.microsoft.com/office/powerpoint/2010/main" val="336122780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D8C06-4AA0-4CCF-8A37-B4C0CC80805E}"/>
              </a:ext>
            </a:extLst>
          </p:cNvPr>
          <p:cNvSpPr>
            <a:spLocks noGrp="1"/>
          </p:cNvSpPr>
          <p:nvPr>
            <p:ph type="title"/>
          </p:nvPr>
        </p:nvSpPr>
        <p:spPr/>
        <p:txBody>
          <a:bodyPr/>
          <a:lstStyle/>
          <a:p>
            <a:r>
              <a:rPr lang="en-US" altLang="zh-CN" dirty="0"/>
              <a:t>1  </a:t>
            </a:r>
            <a:r>
              <a:rPr lang="zh-CN" altLang="en-US" dirty="0"/>
              <a:t>概述</a:t>
            </a:r>
          </a:p>
        </p:txBody>
      </p:sp>
      <p:sp>
        <p:nvSpPr>
          <p:cNvPr id="3" name="内容占位符 2">
            <a:extLst>
              <a:ext uri="{FF2B5EF4-FFF2-40B4-BE49-F238E27FC236}">
                <a16:creationId xmlns:a16="http://schemas.microsoft.com/office/drawing/2014/main" id="{A3DB6FA5-C392-4AB6-BDF1-6BA7C1681C4C}"/>
              </a:ext>
            </a:extLst>
          </p:cNvPr>
          <p:cNvSpPr>
            <a:spLocks noGrp="1"/>
          </p:cNvSpPr>
          <p:nvPr>
            <p:ph idx="1"/>
          </p:nvPr>
        </p:nvSpPr>
        <p:spPr/>
        <p:txBody>
          <a:bodyPr>
            <a:normAutofit/>
          </a:bodyPr>
          <a:lstStyle/>
          <a:p>
            <a:pPr algn="l">
              <a:lnSpc>
                <a:spcPct val="150000"/>
              </a:lnSpc>
            </a:pPr>
            <a:r>
              <a:rPr lang="zh-CN" altLang="en-US" b="0" dirty="0">
                <a:solidFill>
                  <a:srgbClr val="3F3F4D"/>
                </a:solidFill>
                <a:latin typeface="ArialNarrow"/>
              </a:rPr>
              <a:t>工程经济分析用于支持决策；</a:t>
            </a:r>
            <a:endParaRPr lang="en-US" altLang="zh-CN" b="0" dirty="0">
              <a:solidFill>
                <a:srgbClr val="3F3F4D"/>
              </a:solidFill>
              <a:latin typeface="ArialNarrow"/>
            </a:endParaRPr>
          </a:p>
          <a:p>
            <a:pPr algn="l">
              <a:lnSpc>
                <a:spcPct val="150000"/>
              </a:lnSpc>
            </a:pPr>
            <a:r>
              <a:rPr lang="zh-CN" altLang="en-US" b="0" dirty="0">
                <a:solidFill>
                  <a:srgbClr val="3F3F4D"/>
                </a:solidFill>
                <a:latin typeface="ArialNarrow"/>
              </a:rPr>
              <a:t>三个基本元素：现金流、时间、利率</a:t>
            </a:r>
            <a:endParaRPr lang="en-US" altLang="zh-CN" b="0" dirty="0">
              <a:solidFill>
                <a:srgbClr val="3F3F4D"/>
              </a:solidFill>
              <a:latin typeface="ArialNarrow"/>
            </a:endParaRPr>
          </a:p>
          <a:p>
            <a:pPr algn="l">
              <a:lnSpc>
                <a:spcPct val="150000"/>
              </a:lnSpc>
            </a:pPr>
            <a:r>
              <a:rPr lang="zh-CN" altLang="en-US" dirty="0">
                <a:solidFill>
                  <a:srgbClr val="3F3F4D"/>
                </a:solidFill>
                <a:latin typeface="ArialNarrow"/>
              </a:rPr>
              <a:t>工程经济学的基本概念和方法论就是结合上述三个元素进行分析、评价</a:t>
            </a:r>
            <a:endParaRPr lang="zh-CN" altLang="en-US" sz="2700" dirty="0"/>
          </a:p>
        </p:txBody>
      </p:sp>
    </p:spTree>
    <p:extLst>
      <p:ext uri="{BB962C8B-B14F-4D97-AF65-F5344CB8AC3E}">
        <p14:creationId xmlns:p14="http://schemas.microsoft.com/office/powerpoint/2010/main" val="29438762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1C7161B-139A-41BB-932B-69767A86D7D4}"/>
              </a:ext>
            </a:extLst>
          </p:cNvPr>
          <p:cNvSpPr>
            <a:spLocks noGrp="1" noChangeArrowheads="1"/>
          </p:cNvSpPr>
          <p:nvPr>
            <p:ph type="title"/>
          </p:nvPr>
        </p:nvSpPr>
        <p:spPr>
          <a:xfrm>
            <a:off x="645059" y="427039"/>
            <a:ext cx="7793038" cy="854075"/>
          </a:xfrm>
          <a:extLst>
            <a:ext uri="{91240B29-F687-4F45-9708-019B960494DF}">
              <a14:hiddenLine xmlns:a14="http://schemas.microsoft.com/office/drawing/2010/main" w="9525">
                <a:solidFill>
                  <a:schemeClr val="folHlink"/>
                </a:solidFill>
                <a:miter lim="800000"/>
                <a:headEnd/>
                <a:tailEnd/>
              </a14:hiddenLine>
            </a:ext>
          </a:extLst>
        </p:spPr>
        <p:txBody>
          <a:bodyPr/>
          <a:lstStyle/>
          <a:p>
            <a:pPr eaLnBrk="1" hangingPunct="1"/>
            <a:r>
              <a:rPr lang="en-US" altLang="zh-CN" sz="3200" b="1" dirty="0">
                <a:latin typeface="Times New Roman" panose="02020603050405020304" pitchFamily="18" charset="0"/>
                <a:ea typeface="楷体_GB2312" pitchFamily="49" charset="-122"/>
              </a:rPr>
              <a:t>1.</a:t>
            </a:r>
            <a:r>
              <a:rPr lang="en-US" altLang="zh-CN" sz="3200" b="1" dirty="0"/>
              <a:t> </a:t>
            </a:r>
            <a:r>
              <a:rPr lang="zh-CN" altLang="en-US" sz="3200" b="1" dirty="0"/>
              <a:t>工程经济学是什么？</a:t>
            </a:r>
          </a:p>
        </p:txBody>
      </p:sp>
      <p:sp>
        <p:nvSpPr>
          <p:cNvPr id="6147" name="Rectangle 3">
            <a:extLst>
              <a:ext uri="{FF2B5EF4-FFF2-40B4-BE49-F238E27FC236}">
                <a16:creationId xmlns:a16="http://schemas.microsoft.com/office/drawing/2014/main" id="{0A991624-4476-44B8-BE28-8E3B63FD83E3}"/>
              </a:ext>
            </a:extLst>
          </p:cNvPr>
          <p:cNvSpPr>
            <a:spLocks noGrp="1" noChangeArrowheads="1"/>
          </p:cNvSpPr>
          <p:nvPr>
            <p:ph idx="1"/>
          </p:nvPr>
        </p:nvSpPr>
        <p:spPr>
          <a:xfrm>
            <a:off x="1563575" y="1652588"/>
            <a:ext cx="9101727" cy="4513543"/>
          </a:xfrm>
        </p:spPr>
        <p:txBody>
          <a:bodyPr>
            <a:normAutofit fontScale="77500" lnSpcReduction="20000"/>
          </a:bodyPr>
          <a:lstStyle/>
          <a:p>
            <a:pPr eaLnBrk="1" hangingPunct="1">
              <a:lnSpc>
                <a:spcPct val="160000"/>
              </a:lnSpc>
            </a:pPr>
            <a:r>
              <a:rPr lang="zh-CN" altLang="en-US" dirty="0">
                <a:latin typeface="宋体" panose="02010600030101010101" pitchFamily="2" charset="-122"/>
              </a:rPr>
              <a:t>工程经济学：</a:t>
            </a:r>
            <a:r>
              <a:rPr lang="zh-CN" altLang="en-US" dirty="0"/>
              <a:t>是研究各种工程技术方案的经济效果的一门科学。</a:t>
            </a:r>
            <a:endParaRPr lang="zh-CN" altLang="en-US" dirty="0">
              <a:latin typeface="宋体" panose="02010600030101010101" pitchFamily="2" charset="-122"/>
            </a:endParaRPr>
          </a:p>
          <a:p>
            <a:pPr eaLnBrk="1" hangingPunct="1">
              <a:lnSpc>
                <a:spcPct val="160000"/>
              </a:lnSpc>
              <a:buFont typeface="Wingdings" panose="05000000000000000000" pitchFamily="2" charset="2"/>
              <a:buNone/>
            </a:pPr>
            <a:r>
              <a:rPr lang="zh-CN" altLang="en-US" dirty="0">
                <a:solidFill>
                  <a:schemeClr val="tx2"/>
                </a:solidFill>
                <a:latin typeface="宋体" panose="02010600030101010101" pitchFamily="2" charset="-122"/>
              </a:rPr>
              <a:t>      </a:t>
            </a:r>
            <a:r>
              <a:rPr lang="zh-CN" altLang="en-US" dirty="0">
                <a:latin typeface="宋体" panose="02010600030101010101" pitchFamily="2" charset="-122"/>
              </a:rPr>
              <a:t>工程 </a:t>
            </a:r>
            <a:r>
              <a:rPr lang="en-US" altLang="zh-CN" dirty="0">
                <a:latin typeface="宋体" panose="02010600030101010101" pitchFamily="2" charset="-122"/>
              </a:rPr>
              <a:t>+ </a:t>
            </a:r>
            <a:r>
              <a:rPr lang="zh-CN" altLang="en-US" dirty="0">
                <a:latin typeface="宋体" panose="02010600030101010101" pitchFamily="2" charset="-122"/>
              </a:rPr>
              <a:t>经济</a:t>
            </a:r>
          </a:p>
          <a:p>
            <a:pPr eaLnBrk="1" hangingPunct="1">
              <a:lnSpc>
                <a:spcPct val="160000"/>
              </a:lnSpc>
              <a:buFont typeface="Wingdings" panose="05000000000000000000" pitchFamily="2" charset="2"/>
              <a:buNone/>
            </a:pPr>
            <a:r>
              <a:rPr lang="zh-CN" altLang="en-US" dirty="0">
                <a:solidFill>
                  <a:schemeClr val="tx2"/>
                </a:solidFill>
                <a:latin typeface="宋体" panose="02010600030101010101" pitchFamily="2" charset="-122"/>
              </a:rPr>
              <a:t>      工程：</a:t>
            </a:r>
            <a:r>
              <a:rPr lang="zh-CN" altLang="en-US" dirty="0">
                <a:latin typeface="宋体" panose="02010600030101010101" pitchFamily="2" charset="-122"/>
              </a:rPr>
              <a:t>工程技术方案</a:t>
            </a:r>
          </a:p>
          <a:p>
            <a:pPr eaLnBrk="1" hangingPunct="1">
              <a:lnSpc>
                <a:spcPct val="160000"/>
              </a:lnSpc>
              <a:buFont typeface="Wingdings" panose="05000000000000000000" pitchFamily="2" charset="2"/>
              <a:buNone/>
            </a:pPr>
            <a:r>
              <a:rPr lang="zh-CN" altLang="en-US" dirty="0">
                <a:solidFill>
                  <a:schemeClr val="tx2"/>
                </a:solidFill>
                <a:latin typeface="宋体" panose="02010600030101010101" pitchFamily="2" charset="-122"/>
              </a:rPr>
              <a:t>      经济：</a:t>
            </a:r>
            <a:r>
              <a:rPr lang="zh-CN" altLang="en-US" dirty="0">
                <a:latin typeface="宋体" panose="02010600030101010101" pitchFamily="2" charset="-122"/>
              </a:rPr>
              <a:t>经济效果、经济效益</a:t>
            </a:r>
            <a:endParaRPr lang="en-US" altLang="zh-CN" dirty="0">
              <a:latin typeface="宋体" panose="02010600030101010101" pitchFamily="2" charset="-122"/>
            </a:endParaRPr>
          </a:p>
          <a:p>
            <a:pPr>
              <a:lnSpc>
                <a:spcPct val="160000"/>
              </a:lnSpc>
            </a:pPr>
            <a:r>
              <a:rPr lang="zh-CN" altLang="en-US" dirty="0"/>
              <a:t>应用经济性准则，评价工程方案（投资方案等）。涉及计算一系列的</a:t>
            </a:r>
            <a:r>
              <a:rPr lang="zh-CN" altLang="en-US" b="1" dirty="0">
                <a:solidFill>
                  <a:srgbClr val="FF0000"/>
                </a:solidFill>
              </a:rPr>
              <a:t>评价指标</a:t>
            </a:r>
            <a:r>
              <a:rPr lang="zh-CN" altLang="en-US" dirty="0"/>
              <a:t>，用以度量工程项目的经济性。这些评价指标的计算基于：</a:t>
            </a:r>
            <a:endParaRPr lang="en-US" altLang="zh-CN" dirty="0"/>
          </a:p>
          <a:p>
            <a:pPr marL="0" indent="0" algn="ctr">
              <a:lnSpc>
                <a:spcPct val="160000"/>
              </a:lnSpc>
              <a:buNone/>
            </a:pPr>
            <a:r>
              <a:rPr lang="zh-CN" altLang="en-US" b="1" dirty="0">
                <a:solidFill>
                  <a:srgbClr val="FF0000"/>
                </a:solidFill>
              </a:rPr>
              <a:t>项目生命期内的现金流</a:t>
            </a:r>
            <a:endParaRPr lang="en-US" altLang="zh-CN" b="1" dirty="0">
              <a:solidFill>
                <a:srgbClr val="FF0000"/>
              </a:solidFill>
            </a:endParaRPr>
          </a:p>
          <a:p>
            <a:endParaRPr lang="zh-CN" altLang="en-US" dirty="0"/>
          </a:p>
          <a:p>
            <a:pPr eaLnBrk="1" hangingPunct="1">
              <a:buFont typeface="Wingdings" panose="05000000000000000000" pitchFamily="2" charset="2"/>
              <a:buNone/>
            </a:pPr>
            <a:endParaRPr lang="zh-CN" altLang="en-US" sz="2000" dirty="0">
              <a:latin typeface="宋体" panose="02010600030101010101" pitchFamily="2" charset="-122"/>
            </a:endParaRPr>
          </a:p>
        </p:txBody>
      </p:sp>
      <p:sp>
        <p:nvSpPr>
          <p:cNvPr id="6148" name="灯片编号占位符 5">
            <a:extLst>
              <a:ext uri="{FF2B5EF4-FFF2-40B4-BE49-F238E27FC236}">
                <a16:creationId xmlns:a16="http://schemas.microsoft.com/office/drawing/2014/main" id="{A40A73A4-FB49-49DE-8307-48292032D9A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80DFD291-CF41-47B6-9E9A-201C3D61BE83}" type="slidenum">
              <a:rPr lang="en-US" altLang="zh-CN" sz="2000" b="0">
                <a:ea typeface="宋体" panose="02010600030101010101" pitchFamily="2" charset="-122"/>
              </a:rPr>
              <a:pPr eaLnBrk="1" hangingPunct="1">
                <a:lnSpc>
                  <a:spcPct val="100000"/>
                </a:lnSpc>
                <a:spcBef>
                  <a:spcPct val="0"/>
                </a:spcBef>
                <a:buClrTx/>
                <a:buFontTx/>
                <a:buNone/>
              </a:pPr>
              <a:t>2</a:t>
            </a:fld>
            <a:endParaRPr lang="en-US" altLang="zh-CN" sz="2000" b="0">
              <a:ea typeface="宋体" panose="02010600030101010101" pitchFamily="2" charset="-122"/>
            </a:endParaRPr>
          </a:p>
        </p:txBody>
      </p:sp>
      <p:sp>
        <p:nvSpPr>
          <p:cNvPr id="6149" name="Rectangle 5">
            <a:extLst>
              <a:ext uri="{FF2B5EF4-FFF2-40B4-BE49-F238E27FC236}">
                <a16:creationId xmlns:a16="http://schemas.microsoft.com/office/drawing/2014/main" id="{965851C3-D967-4042-9861-DA2B2E541C68}"/>
              </a:ext>
            </a:extLst>
          </p:cNvPr>
          <p:cNvSpPr>
            <a:spLocks noChangeArrowheads="1"/>
          </p:cNvSpPr>
          <p:nvPr/>
        </p:nvSpPr>
        <p:spPr bwMode="auto">
          <a:xfrm>
            <a:off x="2351089" y="3860801"/>
            <a:ext cx="7793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endParaRPr lang="zh-CN" altLang="en-US" sz="3200">
              <a:solidFill>
                <a:schemeClr val="tx2"/>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smtClean="0"/>
              <a:t>概述</a:t>
            </a:r>
            <a:r>
              <a:rPr lang="en-US" altLang="zh-CN" dirty="0" smtClean="0"/>
              <a:t>-</a:t>
            </a:r>
            <a:r>
              <a:rPr lang="zh-CN" altLang="en-US" dirty="0" smtClean="0"/>
              <a:t>三个基本元素</a:t>
            </a:r>
            <a:endParaRPr lang="zh-CN" altLang="en-US" dirty="0"/>
          </a:p>
        </p:txBody>
      </p:sp>
      <p:sp>
        <p:nvSpPr>
          <p:cNvPr id="3" name="内容占位符 2"/>
          <p:cNvSpPr>
            <a:spLocks noGrp="1"/>
          </p:cNvSpPr>
          <p:nvPr>
            <p:ph idx="1"/>
          </p:nvPr>
        </p:nvSpPr>
        <p:spPr/>
        <p:txBody>
          <a:bodyPr>
            <a:normAutofit fontScale="77500" lnSpcReduction="20000"/>
          </a:bodyPr>
          <a:lstStyle/>
          <a:p>
            <a:pPr lvl="0"/>
            <a:r>
              <a:rPr lang="zh-CN" altLang="zh-CN" b="1" dirty="0"/>
              <a:t>现金流</a:t>
            </a:r>
            <a:endParaRPr lang="zh-CN" altLang="zh-CN" dirty="0"/>
          </a:p>
          <a:p>
            <a:r>
              <a:rPr lang="zh-CN" altLang="zh-CN" dirty="0"/>
              <a:t>现金流指的是由于实施工程项目而产生的资金流数量，包括投入工程项目建设与运营的现金流投入（</a:t>
            </a:r>
            <a:r>
              <a:rPr lang="en-US" altLang="zh-CN" dirty="0"/>
              <a:t>input</a:t>
            </a:r>
            <a:r>
              <a:rPr lang="zh-CN" altLang="zh-CN" dirty="0"/>
              <a:t>），</a:t>
            </a:r>
            <a:r>
              <a:rPr lang="en-US" altLang="zh-CN" u="sng" dirty="0" err="1"/>
              <a:t>与及</a:t>
            </a:r>
            <a:r>
              <a:rPr lang="zh-CN" altLang="zh-CN" dirty="0"/>
              <a:t>由于工程项目实施而产生的现金流产出（</a:t>
            </a:r>
            <a:r>
              <a:rPr lang="en-US" altLang="zh-CN" dirty="0"/>
              <a:t>output</a:t>
            </a:r>
            <a:r>
              <a:rPr lang="zh-CN" altLang="zh-CN" dirty="0"/>
              <a:t>）。现金流用具有正负号的数值表示，一般情况下（同时具有现金流投入和产出的项目），用负值表示现金流投入，正值表示现金流的产出。</a:t>
            </a:r>
          </a:p>
          <a:p>
            <a:pPr lvl="0"/>
            <a:r>
              <a:rPr lang="zh-CN" altLang="zh-CN" b="1" dirty="0"/>
              <a:t>现金流发生的时间</a:t>
            </a:r>
            <a:endParaRPr lang="zh-CN" altLang="zh-CN" dirty="0"/>
          </a:p>
          <a:p>
            <a:r>
              <a:rPr lang="zh-CN" altLang="zh-CN" dirty="0"/>
              <a:t>现金流发生的时间对于工程项目的经济也有着巨大的影响，对于一个项目而言，现在收到的一百万现金流产出和预期二十年之后可以收到的一百万现金流价值自然是截然不同的。工程经济分析一般针对一个分析期（往往是工程项目的寿命期）进行分析。一般情况下，现金流发生的时间在这个分析期的初始，将来或者是分析期内的每一期。</a:t>
            </a:r>
          </a:p>
          <a:p>
            <a:pPr lvl="0"/>
            <a:r>
              <a:rPr lang="zh-CN" altLang="zh-CN" b="1" dirty="0"/>
              <a:t>利率</a:t>
            </a:r>
            <a:endParaRPr lang="zh-CN" altLang="zh-CN" dirty="0"/>
          </a:p>
          <a:p>
            <a:r>
              <a:rPr lang="zh-CN" altLang="zh-CN" dirty="0"/>
              <a:t>利率或利息率，是借款人需向其所借金钱所支付的代价，亦是放款人延迟其消费，借给借款人所获得的回报。利率通常以一年期</a:t>
            </a:r>
            <a:r>
              <a:rPr lang="en-US" altLang="zh-CN" dirty="0" err="1">
                <a:hlinkClick r:id="rId2" tooltip="利息"/>
              </a:rPr>
              <a:t>利息</a:t>
            </a:r>
            <a:r>
              <a:rPr lang="zh-CN" altLang="zh-CN" dirty="0"/>
              <a:t>与</a:t>
            </a:r>
            <a:r>
              <a:rPr lang="en-US" altLang="zh-CN" dirty="0" err="1">
                <a:hlinkClick r:id="rId3" tooltip="本金"/>
              </a:rPr>
              <a:t>本金</a:t>
            </a:r>
            <a:r>
              <a:rPr lang="zh-CN" altLang="zh-CN" dirty="0"/>
              <a:t>的</a:t>
            </a:r>
            <a:r>
              <a:rPr lang="en-US" altLang="zh-CN" dirty="0" err="1">
                <a:hlinkClick r:id="rId4" tooltip="百分比"/>
              </a:rPr>
              <a:t>百分比</a:t>
            </a:r>
            <a:r>
              <a:rPr lang="zh-CN" altLang="zh-CN" dirty="0"/>
              <a:t>计算。</a:t>
            </a:r>
          </a:p>
          <a:p>
            <a:endParaRPr lang="zh-CN" altLang="en-US" dirty="0"/>
          </a:p>
        </p:txBody>
      </p:sp>
    </p:spTree>
    <p:extLst>
      <p:ext uri="{BB962C8B-B14F-4D97-AF65-F5344CB8AC3E}">
        <p14:creationId xmlns:p14="http://schemas.microsoft.com/office/powerpoint/2010/main" val="399820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smtClean="0"/>
              <a:t>概述</a:t>
            </a:r>
            <a:endParaRPr lang="zh-CN" altLang="en-US" dirty="0"/>
          </a:p>
        </p:txBody>
      </p:sp>
      <p:sp>
        <p:nvSpPr>
          <p:cNvPr id="3" name="内容占位符 2"/>
          <p:cNvSpPr>
            <a:spLocks noGrp="1"/>
          </p:cNvSpPr>
          <p:nvPr>
            <p:ph idx="1"/>
          </p:nvPr>
        </p:nvSpPr>
        <p:spPr/>
        <p:txBody>
          <a:bodyPr/>
          <a:lstStyle/>
          <a:p>
            <a:r>
              <a:rPr lang="zh-CN" altLang="en-US" dirty="0" smtClean="0"/>
              <a:t>基于</a:t>
            </a:r>
            <a:r>
              <a:rPr lang="en-US" altLang="zh-CN" dirty="0"/>
              <a:t>-</a:t>
            </a:r>
            <a:r>
              <a:rPr lang="zh-CN" altLang="en-US" dirty="0"/>
              <a:t>三个基本</a:t>
            </a:r>
            <a:r>
              <a:rPr lang="zh-CN" altLang="en-US" dirty="0" smtClean="0"/>
              <a:t>元素，进一步计算：</a:t>
            </a:r>
            <a:r>
              <a:rPr lang="zh-CN" altLang="zh-CN" b="1" dirty="0"/>
              <a:t>不同工程方案的经济价值评价</a:t>
            </a:r>
            <a:r>
              <a:rPr lang="zh-CN" altLang="zh-CN" b="1" dirty="0" smtClean="0"/>
              <a:t>指标</a:t>
            </a:r>
            <a:endParaRPr lang="en-US" altLang="zh-CN" b="1" dirty="0" smtClean="0"/>
          </a:p>
          <a:p>
            <a:endParaRPr lang="en-US" altLang="zh-CN" b="1" dirty="0" smtClean="0"/>
          </a:p>
          <a:p>
            <a:r>
              <a:rPr lang="zh-CN" altLang="en-US" b="1" dirty="0" smtClean="0"/>
              <a:t>并对</a:t>
            </a:r>
            <a:r>
              <a:rPr lang="zh-CN" altLang="zh-CN" b="1" dirty="0" smtClean="0"/>
              <a:t>经济</a:t>
            </a:r>
            <a:r>
              <a:rPr lang="zh-CN" altLang="zh-CN" b="1" dirty="0"/>
              <a:t>价值评价</a:t>
            </a:r>
            <a:r>
              <a:rPr lang="zh-CN" altLang="zh-CN" b="1" dirty="0" smtClean="0"/>
              <a:t>指标</a:t>
            </a:r>
            <a:r>
              <a:rPr lang="zh-CN" altLang="en-US" b="1" dirty="0" smtClean="0"/>
              <a:t>的进一步范围分析，评价方案（经济盈利性、风险）</a:t>
            </a:r>
            <a:endParaRPr lang="zh-CN" altLang="en-US" dirty="0"/>
          </a:p>
        </p:txBody>
      </p:sp>
    </p:spTree>
    <p:extLst>
      <p:ext uri="{BB962C8B-B14F-4D97-AF65-F5344CB8AC3E}">
        <p14:creationId xmlns:p14="http://schemas.microsoft.com/office/powerpoint/2010/main" val="2754743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0AE2F2-896E-4D20-8F63-91EEF410A98F}"/>
              </a:ext>
            </a:extLst>
          </p:cNvPr>
          <p:cNvSpPr>
            <a:spLocks noGrp="1"/>
          </p:cNvSpPr>
          <p:nvPr>
            <p:ph idx="1"/>
          </p:nvPr>
        </p:nvSpPr>
        <p:spPr/>
        <p:txBody>
          <a:bodyPr/>
          <a:lstStyle/>
          <a:p>
            <a:pPr marL="457200" lvl="1" indent="-457200">
              <a:lnSpc>
                <a:spcPct val="150000"/>
              </a:lnSpc>
              <a:buClr>
                <a:srgbClr val="FF6600"/>
              </a:buClr>
              <a:defRPr/>
            </a:pPr>
            <a:r>
              <a:rPr lang="zh-CN" altLang="en-US" sz="3200" b="1" dirty="0">
                <a:solidFill>
                  <a:schemeClr val="tx1"/>
                </a:solidFill>
                <a:ea typeface="+mn-ea"/>
                <a:cs typeface="+mn-cs"/>
              </a:rPr>
              <a:t>如何以</a:t>
            </a:r>
            <a:r>
              <a:rPr lang="zh-CN" altLang="en-US" sz="3200" b="1" dirty="0">
                <a:solidFill>
                  <a:srgbClr val="FF0000"/>
                </a:solidFill>
                <a:ea typeface="+mn-ea"/>
                <a:cs typeface="+mn-cs"/>
              </a:rPr>
              <a:t>最小的投入取得最大的产出</a:t>
            </a:r>
          </a:p>
          <a:p>
            <a:pPr marL="457200" lvl="1" indent="-457200">
              <a:lnSpc>
                <a:spcPct val="150000"/>
              </a:lnSpc>
              <a:buClr>
                <a:srgbClr val="FF6600"/>
              </a:buClr>
              <a:defRPr/>
            </a:pPr>
            <a:r>
              <a:rPr lang="zh-CN" altLang="en-US" sz="3200" b="1" dirty="0">
                <a:solidFill>
                  <a:schemeClr val="tx1"/>
                </a:solidFill>
                <a:ea typeface="+mn-ea"/>
                <a:cs typeface="+mn-cs"/>
              </a:rPr>
              <a:t>如何以</a:t>
            </a:r>
            <a:r>
              <a:rPr lang="zh-CN" altLang="en-US" sz="3200" b="1" dirty="0">
                <a:solidFill>
                  <a:srgbClr val="FF0000"/>
                </a:solidFill>
                <a:ea typeface="+mn-ea"/>
                <a:cs typeface="+mn-cs"/>
              </a:rPr>
              <a:t>最低的寿命周期成本实现产品或服务的必要功能</a:t>
            </a:r>
          </a:p>
          <a:p>
            <a:pPr>
              <a:defRPr/>
            </a:pPr>
            <a:endParaRPr lang="zh-CN" altLang="en-US" dirty="0"/>
          </a:p>
        </p:txBody>
      </p:sp>
      <p:sp>
        <p:nvSpPr>
          <p:cNvPr id="26628" name="灯片编号占位符 3">
            <a:extLst>
              <a:ext uri="{FF2B5EF4-FFF2-40B4-BE49-F238E27FC236}">
                <a16:creationId xmlns:a16="http://schemas.microsoft.com/office/drawing/2014/main" id="{2B8ABD55-3026-4D01-9D8F-B027C784CFD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72D2D3B8-B663-4667-A164-50AACB069609}" type="slidenum">
              <a:rPr lang="en-US" altLang="zh-CN" sz="2000" b="0">
                <a:ea typeface="宋体" panose="02010600030101010101" pitchFamily="2" charset="-122"/>
              </a:rPr>
              <a:pPr eaLnBrk="1" hangingPunct="1">
                <a:lnSpc>
                  <a:spcPct val="100000"/>
                </a:lnSpc>
                <a:spcBef>
                  <a:spcPct val="0"/>
                </a:spcBef>
                <a:buClrTx/>
                <a:buFontTx/>
                <a:buNone/>
              </a:pPr>
              <a:t>22</a:t>
            </a:fld>
            <a:endParaRPr lang="en-US" altLang="zh-CN" sz="2000" b="0">
              <a:ea typeface="宋体" panose="02010600030101010101" pitchFamily="2" charset="-122"/>
            </a:endParaRPr>
          </a:p>
        </p:txBody>
      </p:sp>
      <p:sp>
        <p:nvSpPr>
          <p:cNvPr id="6" name="标题 1">
            <a:extLst>
              <a:ext uri="{FF2B5EF4-FFF2-40B4-BE49-F238E27FC236}">
                <a16:creationId xmlns:a16="http://schemas.microsoft.com/office/drawing/2014/main" id="{82B8C810-CF9D-4B67-B3F9-D2E464208D64}"/>
              </a:ext>
            </a:extLst>
          </p:cNvPr>
          <p:cNvSpPr>
            <a:spLocks noGrp="1"/>
          </p:cNvSpPr>
          <p:nvPr>
            <p:ph type="title"/>
          </p:nvPr>
        </p:nvSpPr>
        <p:spPr>
          <a:xfrm>
            <a:off x="838200" y="365125"/>
            <a:ext cx="10515600" cy="1325563"/>
          </a:xfrm>
        </p:spPr>
        <p:txBody>
          <a:bodyPr/>
          <a:lstStyle/>
          <a:p>
            <a:r>
              <a:rPr lang="en-US" altLang="zh-CN" dirty="0"/>
              <a:t>1  </a:t>
            </a:r>
            <a:r>
              <a:rPr lang="zh-CN" altLang="en-US" dirty="0"/>
              <a:t>概述</a:t>
            </a:r>
          </a:p>
        </p:txBody>
      </p:sp>
    </p:spTree>
    <p:extLst>
      <p:ext uri="{BB962C8B-B14F-4D97-AF65-F5344CB8AC3E}">
        <p14:creationId xmlns:p14="http://schemas.microsoft.com/office/powerpoint/2010/main" val="146094494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38460-A296-429F-B4B4-B02DC0FE0DAD}"/>
              </a:ext>
            </a:extLst>
          </p:cNvPr>
          <p:cNvSpPr>
            <a:spLocks noGrp="1"/>
          </p:cNvSpPr>
          <p:nvPr>
            <p:ph type="title"/>
          </p:nvPr>
        </p:nvSpPr>
        <p:spPr>
          <a:xfrm>
            <a:off x="838200" y="365125"/>
            <a:ext cx="10515600" cy="607517"/>
          </a:xfrm>
        </p:spPr>
        <p:txBody>
          <a:bodyPr>
            <a:normAutofit fontScale="90000"/>
          </a:bodyPr>
          <a:lstStyle/>
          <a:p>
            <a:r>
              <a:rPr lang="en-US" altLang="zh-CN" dirty="0"/>
              <a:t>1  </a:t>
            </a:r>
            <a:r>
              <a:rPr lang="zh-CN" altLang="en-US" dirty="0"/>
              <a:t>概述</a:t>
            </a:r>
            <a:r>
              <a:rPr lang="en-US" altLang="zh-CN" dirty="0"/>
              <a:t>——</a:t>
            </a:r>
            <a:r>
              <a:rPr lang="zh-CN" altLang="zh-CN" dirty="0"/>
              <a:t>工程经济</a:t>
            </a:r>
            <a:r>
              <a:rPr lang="zh-CN" altLang="en-US" dirty="0"/>
              <a:t>分析的步骤</a:t>
            </a:r>
          </a:p>
        </p:txBody>
      </p:sp>
      <p:graphicFrame>
        <p:nvGraphicFramePr>
          <p:cNvPr id="5" name="Diagram 1"/>
          <p:cNvGraphicFramePr/>
          <p:nvPr>
            <p:extLst>
              <p:ext uri="{D42A27DB-BD31-4B8C-83A1-F6EECF244321}">
                <p14:modId xmlns:p14="http://schemas.microsoft.com/office/powerpoint/2010/main" val="1156412355"/>
              </p:ext>
            </p:extLst>
          </p:nvPr>
        </p:nvGraphicFramePr>
        <p:xfrm>
          <a:off x="407694" y="1085849"/>
          <a:ext cx="11584341" cy="5518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68328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B577CB08-E1B5-4008-894E-68E39AE2B85A}"/>
              </a:ext>
            </a:extLst>
          </p:cNvPr>
          <p:cNvSpPr>
            <a:spLocks noGrp="1" noChangeArrowheads="1"/>
          </p:cNvSpPr>
          <p:nvPr>
            <p:ph type="title"/>
          </p:nvPr>
        </p:nvSpPr>
        <p:spPr>
          <a:xfrm>
            <a:off x="937133" y="681037"/>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r>
              <a:rPr lang="en-US" altLang="zh-CN" dirty="0"/>
              <a:t>1  </a:t>
            </a:r>
            <a:r>
              <a:rPr lang="zh-CN" altLang="en-US" dirty="0"/>
              <a:t>概述</a:t>
            </a:r>
            <a:r>
              <a:rPr lang="en-US" altLang="zh-CN" dirty="0"/>
              <a:t>—— </a:t>
            </a:r>
            <a:r>
              <a:rPr lang="zh-CN" altLang="zh-CN" dirty="0"/>
              <a:t>工程经济分析的基本原则</a:t>
            </a:r>
          </a:p>
        </p:txBody>
      </p:sp>
      <p:sp>
        <p:nvSpPr>
          <p:cNvPr id="27652" name="Rectangle 3">
            <a:extLst>
              <a:ext uri="{FF2B5EF4-FFF2-40B4-BE49-F238E27FC236}">
                <a16:creationId xmlns:a16="http://schemas.microsoft.com/office/drawing/2014/main" id="{A68EBAF1-0693-482F-B694-55B8018B87BD}"/>
              </a:ext>
            </a:extLst>
          </p:cNvPr>
          <p:cNvSpPr>
            <a:spLocks noGrp="1" noChangeArrowheads="1"/>
          </p:cNvSpPr>
          <p:nvPr>
            <p:ph idx="1"/>
          </p:nvPr>
        </p:nvSpPr>
        <p:spPr>
          <a:xfrm>
            <a:off x="838200" y="1590008"/>
            <a:ext cx="10515600" cy="4586955"/>
          </a:xfrm>
        </p:spPr>
        <p:txBody>
          <a:bodyPr>
            <a:normAutofit fontScale="85000" lnSpcReduction="10000"/>
          </a:bodyPr>
          <a:lstStyle/>
          <a:p>
            <a:pPr lvl="0">
              <a:lnSpc>
                <a:spcPct val="150000"/>
              </a:lnSpc>
            </a:pPr>
            <a:r>
              <a:rPr lang="zh-CN" altLang="zh-CN" sz="2000" b="1" dirty="0"/>
              <a:t>成本效益全面考虑原则：</a:t>
            </a:r>
            <a:r>
              <a:rPr lang="zh-CN" altLang="zh-CN" sz="2000" dirty="0"/>
              <a:t>在进行工程经济分析的时候，要尽可能地全面考虑项目的成本与效益。例如，对于一些公共设施项目，不仅仅要考虑其经济效益，还要考虑其社会效益；而对于企业项目，不仅仅要考虑其直接效益（对企业效益的直接影响），还要考虑其间接效益（对企业效益的间接影响，如对员工利益的影响等）；对于企业项目，不仅仅要考虑其内部效益，还要考虑其外部效益（如对供应商、客户的影响）。</a:t>
            </a:r>
          </a:p>
          <a:p>
            <a:pPr lvl="0">
              <a:lnSpc>
                <a:spcPct val="150000"/>
              </a:lnSpc>
            </a:pPr>
            <a:r>
              <a:rPr lang="zh-CN" altLang="zh-CN" sz="2000" b="1" dirty="0"/>
              <a:t>定量分析与定性分析相结合的原则：</a:t>
            </a:r>
            <a:r>
              <a:rPr lang="zh-CN" altLang="zh-CN" sz="2000" dirty="0"/>
              <a:t>定量分析可以对项目的工程经济分析给出尽可能直观的结论，但需要结合定性分析，对项目做出全面评价。</a:t>
            </a:r>
          </a:p>
          <a:p>
            <a:pPr lvl="0">
              <a:lnSpc>
                <a:spcPct val="150000"/>
              </a:lnSpc>
            </a:pPr>
            <a:r>
              <a:rPr lang="zh-CN" altLang="zh-CN" sz="2000" b="1" dirty="0"/>
              <a:t>效益与风险考虑原则：</a:t>
            </a:r>
            <a:r>
              <a:rPr lang="zh-CN" altLang="zh-CN" sz="2000" dirty="0"/>
              <a:t>不仅仅要考虑项目的盈利性，也要考虑项目的风险。</a:t>
            </a:r>
          </a:p>
          <a:p>
            <a:pPr lvl="0">
              <a:lnSpc>
                <a:spcPct val="150000"/>
              </a:lnSpc>
            </a:pPr>
            <a:r>
              <a:rPr lang="zh-CN" altLang="zh-CN" sz="2000" b="1" dirty="0"/>
              <a:t>时间可比原则：</a:t>
            </a:r>
            <a:r>
              <a:rPr lang="zh-CN" altLang="zh-CN" sz="2000" dirty="0"/>
              <a:t>对不同的方案进行比较的时候，比较的时间尺度应该一致。</a:t>
            </a:r>
          </a:p>
          <a:p>
            <a:pPr lvl="0">
              <a:lnSpc>
                <a:spcPct val="150000"/>
              </a:lnSpc>
            </a:pPr>
            <a:r>
              <a:rPr lang="zh-CN" altLang="zh-CN" sz="2000" b="1" dirty="0"/>
              <a:t>可持续发展原则：</a:t>
            </a:r>
            <a:r>
              <a:rPr lang="zh-CN" altLang="zh-CN" sz="2000" dirty="0"/>
              <a:t>在工程经济分析中，还应当遵循可持续发展原则，考虑项目的社会发展、环境保护的影响</a:t>
            </a:r>
            <a:r>
              <a:rPr lang="zh-CN" altLang="zh-CN" sz="2000" dirty="0" smtClean="0"/>
              <a:t>。</a:t>
            </a:r>
            <a:endParaRPr lang="zh-CN" altLang="zh-CN" sz="2000" dirty="0"/>
          </a:p>
        </p:txBody>
      </p:sp>
      <p:sp>
        <p:nvSpPr>
          <p:cNvPr id="27650" name="灯片编号占位符 5">
            <a:extLst>
              <a:ext uri="{FF2B5EF4-FFF2-40B4-BE49-F238E27FC236}">
                <a16:creationId xmlns:a16="http://schemas.microsoft.com/office/drawing/2014/main" id="{1AE27474-E7A4-41D8-9DE2-16D841187EB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62ADE328-9B56-448F-90EA-C2D047F69423}" type="slidenum">
              <a:rPr lang="en-US" altLang="zh-CN" sz="2000" b="0">
                <a:ea typeface="宋体" panose="02010600030101010101" pitchFamily="2" charset="-122"/>
              </a:rPr>
              <a:pPr eaLnBrk="1" hangingPunct="1">
                <a:lnSpc>
                  <a:spcPct val="100000"/>
                </a:lnSpc>
                <a:spcBef>
                  <a:spcPct val="0"/>
                </a:spcBef>
                <a:buClrTx/>
                <a:buFontTx/>
                <a:buNone/>
              </a:pPr>
              <a:t>24</a:t>
            </a:fld>
            <a:endParaRPr lang="en-US" altLang="zh-CN" sz="2000" b="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981200" y="202630"/>
            <a:ext cx="6779096" cy="706090"/>
          </a:xfrm>
        </p:spPr>
        <p:txBody>
          <a:bodyPr>
            <a:normAutofit/>
          </a:bodyPr>
          <a:lstStyle/>
          <a:p>
            <a:pPr marL="1970088" indent="-1970088">
              <a:lnSpc>
                <a:spcPct val="85000"/>
              </a:lnSpc>
              <a:spcBef>
                <a:spcPct val="50000"/>
              </a:spcBef>
            </a:pPr>
            <a:r>
              <a:rPr lang="zh-CN" altLang="en-US" sz="2800" b="1" dirty="0">
                <a:solidFill>
                  <a:srgbClr val="0033CC"/>
                </a:solidFill>
                <a:latin typeface="仿宋_GB2312" pitchFamily="49" charset="-122"/>
                <a:ea typeface="仿宋_GB2312" pitchFamily="49" charset="-122"/>
                <a:sym typeface="Wingdings" pitchFamily="2" charset="2"/>
              </a:rPr>
              <a:t>一个例子：坦桑尼亚收费高速公路项目</a:t>
            </a:r>
            <a:endParaRPr lang="en-US" altLang="zh-CN" sz="2000" b="1" dirty="0">
              <a:latin typeface="仿宋_GB2312" pitchFamily="49" charset="-122"/>
              <a:ea typeface="仿宋_GB2312" pitchFamily="49" charset="-122"/>
            </a:endParaRPr>
          </a:p>
        </p:txBody>
      </p:sp>
      <p:sp>
        <p:nvSpPr>
          <p:cNvPr id="4" name="圆角矩形 3"/>
          <p:cNvSpPr/>
          <p:nvPr/>
        </p:nvSpPr>
        <p:spPr>
          <a:xfrm>
            <a:off x="1809720" y="1071546"/>
            <a:ext cx="8640960" cy="412194"/>
          </a:xfrm>
          <a:prstGeom prst="roundRect">
            <a:avLst>
              <a:gd name="adj" fmla="val 18917"/>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pPr marL="88900">
              <a:spcBef>
                <a:spcPts val="600"/>
              </a:spcBef>
              <a:spcAft>
                <a:spcPts val="600"/>
              </a:spcAft>
              <a:buFont typeface="Wingdings" pitchFamily="2" charset="2"/>
              <a:buChar char="p"/>
            </a:pPr>
            <a:r>
              <a:rPr lang="zh-CN" altLang="en-US" dirty="0">
                <a:latin typeface="微软雅黑" pitchFamily="34" charset="-122"/>
                <a:ea typeface="微软雅黑" pitchFamily="34" charset="-122"/>
                <a:sym typeface="Wingdings" pitchFamily="2" charset="2"/>
              </a:rPr>
              <a:t>坦桑尼亚，达累斯萨拉姆，巴加莫约的地理位置</a:t>
            </a:r>
            <a:endParaRPr lang="en-US" altLang="zh-CN" dirty="0">
              <a:latin typeface="微软雅黑" pitchFamily="34" charset="-122"/>
              <a:ea typeface="微软雅黑" pitchFamily="34" charset="-122"/>
              <a:sym typeface="Wingdings" pitchFamily="2" charset="2"/>
            </a:endParaRPr>
          </a:p>
        </p:txBody>
      </p:sp>
      <p:pic>
        <p:nvPicPr>
          <p:cNvPr id="4098" name="Picture 2"/>
          <p:cNvPicPr>
            <a:picLocks noChangeAspect="1" noChangeArrowheads="1"/>
          </p:cNvPicPr>
          <p:nvPr/>
        </p:nvPicPr>
        <p:blipFill>
          <a:blip r:embed="rId2"/>
          <a:srcRect/>
          <a:stretch>
            <a:fillRect/>
          </a:stretch>
        </p:blipFill>
        <p:spPr bwMode="auto">
          <a:xfrm>
            <a:off x="1919289" y="1571613"/>
            <a:ext cx="8351837" cy="4791075"/>
          </a:xfrm>
          <a:prstGeom prst="rect">
            <a:avLst/>
          </a:prstGeom>
          <a:noFill/>
          <a:ln w="9525">
            <a:noFill/>
            <a:miter lim="800000"/>
            <a:headEnd/>
            <a:tailEnd/>
          </a:ln>
          <a:effectLst/>
        </p:spPr>
      </p:pic>
      <p:sp>
        <p:nvSpPr>
          <p:cNvPr id="6" name="矩形 5"/>
          <p:cNvSpPr/>
          <p:nvPr/>
        </p:nvSpPr>
        <p:spPr>
          <a:xfrm>
            <a:off x="7810512" y="3681397"/>
            <a:ext cx="857256" cy="5715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C:\Documents and Settings\user\My Documents\My Pictures\TANZANIA HISTORY\Tanzania_Regions.png"/>
          <p:cNvPicPr>
            <a:picLocks noChangeAspect="1" noChangeArrowheads="1"/>
          </p:cNvPicPr>
          <p:nvPr/>
        </p:nvPicPr>
        <p:blipFill>
          <a:blip r:embed="rId3"/>
          <a:srcRect/>
          <a:stretch>
            <a:fillRect/>
          </a:stretch>
        </p:blipFill>
        <p:spPr bwMode="auto">
          <a:xfrm>
            <a:off x="1881158" y="4286256"/>
            <a:ext cx="2012950" cy="2078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981200" y="202630"/>
            <a:ext cx="6779096" cy="706090"/>
          </a:xfrm>
        </p:spPr>
        <p:txBody>
          <a:bodyPr>
            <a:normAutofit/>
          </a:bodyPr>
          <a:lstStyle/>
          <a:p>
            <a:pPr marL="1970088" indent="-1970088">
              <a:lnSpc>
                <a:spcPct val="85000"/>
              </a:lnSpc>
              <a:spcBef>
                <a:spcPct val="50000"/>
              </a:spcBef>
            </a:pPr>
            <a:r>
              <a:rPr lang="zh-CN" altLang="en-US" sz="2800" b="1" dirty="0">
                <a:solidFill>
                  <a:srgbClr val="0033CC"/>
                </a:solidFill>
                <a:latin typeface="仿宋_GB2312" pitchFamily="49" charset="-122"/>
                <a:ea typeface="仿宋_GB2312" pitchFamily="49" charset="-122"/>
                <a:sym typeface="Wingdings" pitchFamily="2" charset="2"/>
              </a:rPr>
              <a:t>独立公路项目</a:t>
            </a:r>
            <a:endParaRPr lang="en-US" altLang="zh-CN" sz="2800" b="1" dirty="0">
              <a:latin typeface="仿宋_GB2312" pitchFamily="49" charset="-122"/>
              <a:ea typeface="仿宋_GB2312" pitchFamily="49" charset="-122"/>
            </a:endParaRPr>
          </a:p>
        </p:txBody>
      </p:sp>
      <p:sp>
        <p:nvSpPr>
          <p:cNvPr id="3" name="TextBox 2"/>
          <p:cNvSpPr txBox="1"/>
          <p:nvPr/>
        </p:nvSpPr>
        <p:spPr>
          <a:xfrm>
            <a:off x="1881126" y="1214423"/>
            <a:ext cx="8501154" cy="961289"/>
          </a:xfrm>
          <a:prstGeom prst="rect">
            <a:avLst/>
          </a:prstGeom>
          <a:noFill/>
        </p:spPr>
        <p:txBody>
          <a:bodyPr wrap="square" rtlCol="0">
            <a:spAutoFit/>
          </a:bodyPr>
          <a:lstStyle/>
          <a:p>
            <a:pPr>
              <a:lnSpc>
                <a:spcPct val="150000"/>
              </a:lnSpc>
              <a:buFont typeface="Wingdings" pitchFamily="2" charset="2"/>
              <a:buChar char="p"/>
            </a:pPr>
            <a:r>
              <a:rPr lang="zh-CN" altLang="en-US" sz="2000" b="1" dirty="0">
                <a:latin typeface="微软雅黑" pitchFamily="34" charset="-122"/>
                <a:ea typeface="微软雅黑" pitchFamily="34" charset="-122"/>
              </a:rPr>
              <a:t>在北京中非论坛期间，坦桑尼亚公路部门官员向华建重点推介了一条独立的收费公路项目：</a:t>
            </a:r>
            <a:r>
              <a:rPr lang="zh-CN" altLang="en-US" sz="2000" b="1" dirty="0">
                <a:solidFill>
                  <a:srgbClr val="FF0000"/>
                </a:solidFill>
                <a:latin typeface="微软雅黑" pitchFamily="34" charset="-122"/>
                <a:ea typeface="微软雅黑" pitchFamily="34" charset="-122"/>
              </a:rPr>
              <a:t>查林兹</a:t>
            </a:r>
            <a:r>
              <a:rPr lang="en-US" altLang="zh-CN" sz="2000" b="1" dirty="0">
                <a:solidFill>
                  <a:srgbClr val="FF0000"/>
                </a:solidFill>
                <a:latin typeface="微软雅黑" pitchFamily="34" charset="-122"/>
                <a:ea typeface="微软雅黑" pitchFamily="34" charset="-122"/>
              </a:rPr>
              <a:t>——</a:t>
            </a:r>
            <a:r>
              <a:rPr lang="zh-CN" altLang="en-US" sz="2000" b="1" dirty="0">
                <a:solidFill>
                  <a:srgbClr val="FF0000"/>
                </a:solidFill>
                <a:latin typeface="微软雅黑" pitchFamily="34" charset="-122"/>
                <a:ea typeface="微软雅黑" pitchFamily="34" charset="-122"/>
                <a:sym typeface="Wingdings" pitchFamily="2" charset="2"/>
              </a:rPr>
              <a:t>达累斯萨拉姆 </a:t>
            </a:r>
            <a:r>
              <a:rPr lang="zh-CN" altLang="en-US" sz="2000" b="1" dirty="0">
                <a:latin typeface="微软雅黑" pitchFamily="34" charset="-122"/>
                <a:ea typeface="微软雅黑" pitchFamily="34" charset="-122"/>
                <a:sym typeface="Wingdings" pitchFamily="2" charset="2"/>
              </a:rPr>
              <a:t>收费高速公路。</a:t>
            </a:r>
            <a:endParaRPr lang="en-US" altLang="zh-CN" sz="2000" b="1" dirty="0">
              <a:latin typeface="微软雅黑" pitchFamily="34" charset="-122"/>
              <a:ea typeface="微软雅黑" pitchFamily="34" charset="-122"/>
              <a:sym typeface="Wingdings" pitchFamily="2" charset="2"/>
            </a:endParaRPr>
          </a:p>
        </p:txBody>
      </p:sp>
      <p:grpSp>
        <p:nvGrpSpPr>
          <p:cNvPr id="2" name="组合 8"/>
          <p:cNvGrpSpPr/>
          <p:nvPr/>
        </p:nvGrpSpPr>
        <p:grpSpPr>
          <a:xfrm>
            <a:off x="2064682" y="2786058"/>
            <a:ext cx="8174722" cy="3379182"/>
            <a:chOff x="540682" y="2978776"/>
            <a:chExt cx="8174722" cy="3379182"/>
          </a:xfrm>
        </p:grpSpPr>
        <p:pic>
          <p:nvPicPr>
            <p:cNvPr id="6" name="图片 5" descr="图片1.png"/>
            <p:cNvPicPr>
              <a:picLocks noChangeAspect="1"/>
            </p:cNvPicPr>
            <p:nvPr/>
          </p:nvPicPr>
          <p:blipFill>
            <a:blip r:embed="rId2"/>
            <a:stretch>
              <a:fillRect/>
            </a:stretch>
          </p:blipFill>
          <p:spPr>
            <a:xfrm>
              <a:off x="540682" y="2978776"/>
              <a:ext cx="8174722" cy="3379182"/>
            </a:xfrm>
            <a:prstGeom prst="rect">
              <a:avLst/>
            </a:prstGeom>
          </p:spPr>
        </p:pic>
        <p:sp>
          <p:nvSpPr>
            <p:cNvPr id="7" name="TextBox 6"/>
            <p:cNvSpPr txBox="1"/>
            <p:nvPr/>
          </p:nvSpPr>
          <p:spPr>
            <a:xfrm>
              <a:off x="5786446" y="5214950"/>
              <a:ext cx="857256" cy="307777"/>
            </a:xfrm>
            <a:prstGeom prst="rect">
              <a:avLst/>
            </a:prstGeom>
            <a:noFill/>
          </p:spPr>
          <p:txBody>
            <a:bodyPr wrap="square" rtlCol="0">
              <a:spAutoFit/>
            </a:bodyPr>
            <a:lstStyle/>
            <a:p>
              <a:r>
                <a:rPr lang="zh-CN" altLang="en-US" sz="1400" b="1" dirty="0">
                  <a:solidFill>
                    <a:srgbClr val="FF0000"/>
                  </a:solidFill>
                </a:rPr>
                <a:t>查林兹</a:t>
              </a:r>
              <a:endParaRPr lang="zh-CN" altLang="en-US" b="1" dirty="0">
                <a:solidFill>
                  <a:srgbClr val="FF0000"/>
                </a:solidFill>
              </a:endParaRPr>
            </a:p>
          </p:txBody>
        </p:sp>
        <p:sp>
          <p:nvSpPr>
            <p:cNvPr id="8" name="TextBox 7"/>
            <p:cNvSpPr txBox="1"/>
            <p:nvPr/>
          </p:nvSpPr>
          <p:spPr>
            <a:xfrm>
              <a:off x="571472" y="4500570"/>
              <a:ext cx="857256" cy="307777"/>
            </a:xfrm>
            <a:prstGeom prst="rect">
              <a:avLst/>
            </a:prstGeom>
            <a:noFill/>
          </p:spPr>
          <p:txBody>
            <a:bodyPr wrap="square" rtlCol="0">
              <a:spAutoFit/>
            </a:bodyPr>
            <a:lstStyle/>
            <a:p>
              <a:r>
                <a:rPr lang="zh-CN" altLang="en-US" sz="1400" b="1" dirty="0">
                  <a:solidFill>
                    <a:srgbClr val="FF0000"/>
                  </a:solidFill>
                </a:rPr>
                <a:t>多多马</a:t>
              </a:r>
              <a:endParaRPr lang="zh-CN" altLang="en-US" b="1" dirty="0">
                <a:solidFill>
                  <a:srgbClr val="FF0000"/>
                </a:solidFill>
              </a:endParaRPr>
            </a:p>
          </p:txBody>
        </p:sp>
      </p:grpSp>
      <mc:AlternateContent xmlns:mc="http://schemas.openxmlformats.org/markup-compatibility/2006" xmlns:p14="http://schemas.microsoft.com/office/powerpoint/2010/main">
        <mc:Choice Requires="p14">
          <p:contentPart p14:bwMode="auto" r:id="rId3">
            <p14:nvContentPartPr>
              <p14:cNvPr id="6146" name="Ink 2"/>
              <p14:cNvContentPartPr>
                <a14:cpLocks xmlns:a14="http://schemas.microsoft.com/office/drawing/2010/main" noRot="1" noChangeAspect="1" noEditPoints="1" noChangeArrowheads="1" noChangeShapeType="1"/>
              </p14:cNvContentPartPr>
              <p14:nvPr/>
            </p14:nvContentPartPr>
            <p14:xfrm>
              <a:off x="7751764" y="4868863"/>
              <a:ext cx="1785937" cy="374650"/>
            </p14:xfrm>
          </p:contentPart>
        </mc:Choice>
        <mc:Fallback xmlns="">
          <p:pic>
            <p:nvPicPr>
              <p:cNvPr id="6146" name="Ink 2"/>
              <p:cNvPicPr>
                <a:picLocks noRot="1" noChangeAspect="1" noEditPoints="1" noChangeArrowheads="1" noChangeShapeType="1"/>
              </p:cNvPicPr>
              <p:nvPr/>
            </p:nvPicPr>
            <p:blipFill>
              <a:blip r:embed="rId4"/>
              <a:stretch>
                <a:fillRect/>
              </a:stretch>
            </p:blipFill>
            <p:spPr>
              <a:xfrm>
                <a:off x="7747085" y="4849988"/>
                <a:ext cx="1794935" cy="412044"/>
              </a:xfrm>
              <a:prstGeom prst="rect">
                <a:avLst/>
              </a:prstGeom>
            </p:spPr>
          </p:pic>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981200" y="202630"/>
            <a:ext cx="6779096" cy="706090"/>
          </a:xfrm>
        </p:spPr>
        <p:txBody>
          <a:bodyPr>
            <a:normAutofit/>
          </a:bodyPr>
          <a:lstStyle/>
          <a:p>
            <a:pPr marL="1970088" indent="-1970088">
              <a:lnSpc>
                <a:spcPct val="85000"/>
              </a:lnSpc>
              <a:spcBef>
                <a:spcPct val="50000"/>
              </a:spcBef>
            </a:pPr>
            <a:r>
              <a:rPr lang="zh-CN" altLang="en-US" sz="2800" b="1" dirty="0">
                <a:solidFill>
                  <a:srgbClr val="0033CC"/>
                </a:solidFill>
                <a:latin typeface="仿宋_GB2312" pitchFamily="49" charset="-122"/>
                <a:ea typeface="仿宋_GB2312" pitchFamily="49" charset="-122"/>
                <a:sym typeface="Wingdings" pitchFamily="2" charset="2"/>
              </a:rPr>
              <a:t>独立公路项目</a:t>
            </a:r>
            <a:endParaRPr lang="en-US" altLang="zh-CN" sz="2800" b="1" dirty="0">
              <a:latin typeface="仿宋_GB2312" pitchFamily="49" charset="-122"/>
              <a:ea typeface="仿宋_GB2312" pitchFamily="49" charset="-122"/>
            </a:endParaRPr>
          </a:p>
        </p:txBody>
      </p:sp>
      <p:sp>
        <p:nvSpPr>
          <p:cNvPr id="3" name="TextBox 2"/>
          <p:cNvSpPr txBox="1"/>
          <p:nvPr/>
        </p:nvSpPr>
        <p:spPr>
          <a:xfrm>
            <a:off x="1666844" y="1071548"/>
            <a:ext cx="8786874" cy="5139869"/>
          </a:xfrm>
          <a:prstGeom prst="rect">
            <a:avLst/>
          </a:prstGeom>
          <a:noFill/>
        </p:spPr>
        <p:txBody>
          <a:bodyPr wrap="square" rtlCol="0">
            <a:spAutoFit/>
          </a:bodyPr>
          <a:lstStyle/>
          <a:p>
            <a:pPr>
              <a:lnSpc>
                <a:spcPct val="200000"/>
              </a:lnSpc>
              <a:buFont typeface="Wingdings" pitchFamily="2" charset="2"/>
              <a:buChar char="p"/>
            </a:pPr>
            <a:r>
              <a:rPr lang="zh-CN" altLang="en-US" sz="2400" b="1" dirty="0">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查林兹</a:t>
            </a:r>
            <a:r>
              <a:rPr lang="en-US" altLang="zh-CN" sz="2400" b="1" dirty="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sym typeface="Wingdings" pitchFamily="2" charset="2"/>
              </a:rPr>
              <a:t>达累斯萨拉姆 </a:t>
            </a:r>
            <a:r>
              <a:rPr lang="zh-CN" altLang="en-US" sz="2400" b="1" dirty="0">
                <a:latin typeface="微软雅黑" pitchFamily="34" charset="-122"/>
                <a:ea typeface="微软雅黑" pitchFamily="34" charset="-122"/>
                <a:sym typeface="Wingdings" pitchFamily="2" charset="2"/>
              </a:rPr>
              <a:t>收费高速公路</a:t>
            </a:r>
            <a:r>
              <a:rPr lang="en-US" altLang="zh-CN" sz="2400" b="1" dirty="0">
                <a:latin typeface="微软雅黑" pitchFamily="34" charset="-122"/>
                <a:ea typeface="微软雅黑" pitchFamily="34" charset="-122"/>
                <a:sym typeface="Wingdings" pitchFamily="2" charset="2"/>
              </a:rPr>
              <a:t>:</a:t>
            </a:r>
          </a:p>
          <a:p>
            <a:pPr lvl="1">
              <a:lnSpc>
                <a:spcPct val="200000"/>
              </a:lnSpc>
              <a:buFont typeface="微软雅黑" pitchFamily="34" charset="-122"/>
              <a:buChar char="─"/>
            </a:pPr>
            <a:r>
              <a:rPr lang="zh-CN" altLang="en-US" sz="2000" dirty="0">
                <a:latin typeface="微软雅黑" pitchFamily="34" charset="-122"/>
                <a:ea typeface="微软雅黑" pitchFamily="34" charset="-122"/>
                <a:sym typeface="Wingdings" pitchFamily="2" charset="2"/>
              </a:rPr>
              <a:t>该高速公路位于坦桑尼亚最大两个城市通道（多多马和达累斯萨拉姆）的东段，路段总长</a:t>
            </a:r>
            <a:r>
              <a:rPr lang="en-US" altLang="zh-CN" sz="2000" dirty="0">
                <a:latin typeface="微软雅黑" pitchFamily="34" charset="-122"/>
                <a:ea typeface="微软雅黑" pitchFamily="34" charset="-122"/>
                <a:sym typeface="Wingdings" pitchFamily="2" charset="2"/>
              </a:rPr>
              <a:t>100</a:t>
            </a:r>
            <a:r>
              <a:rPr lang="zh-CN" altLang="en-US" sz="2000" dirty="0">
                <a:latin typeface="微软雅黑" pitchFamily="34" charset="-122"/>
                <a:ea typeface="微软雅黑" pitchFamily="34" charset="-122"/>
                <a:sym typeface="Wingdings" pitchFamily="2" charset="2"/>
              </a:rPr>
              <a:t>公里；</a:t>
            </a:r>
            <a:endParaRPr lang="en-US" altLang="zh-CN" sz="2400" b="1" dirty="0">
              <a:latin typeface="微软雅黑" pitchFamily="34" charset="-122"/>
              <a:ea typeface="微软雅黑" pitchFamily="34" charset="-122"/>
              <a:sym typeface="Wingdings" pitchFamily="2" charset="2"/>
            </a:endParaRPr>
          </a:p>
          <a:p>
            <a:pPr lvl="1">
              <a:lnSpc>
                <a:spcPct val="200000"/>
              </a:lnSpc>
              <a:buFont typeface="微软雅黑" pitchFamily="34" charset="-122"/>
              <a:buChar char="─"/>
            </a:pPr>
            <a:r>
              <a:rPr lang="zh-CN" altLang="en-US" sz="2000" dirty="0">
                <a:latin typeface="微软雅黑" pitchFamily="34" charset="-122"/>
                <a:ea typeface="微软雅黑" pitchFamily="34" charset="-122"/>
              </a:rPr>
              <a:t>目前该段公路在</a:t>
            </a:r>
            <a:r>
              <a:rPr lang="zh-CN" altLang="en-US" sz="2000" dirty="0">
                <a:latin typeface="微软雅黑" pitchFamily="34" charset="-122"/>
                <a:ea typeface="微软雅黑" pitchFamily="34" charset="-122"/>
                <a:sym typeface="Wingdings" pitchFamily="2" charset="2"/>
              </a:rPr>
              <a:t>达累斯萨拉姆附近</a:t>
            </a:r>
            <a:r>
              <a:rPr lang="en-US" altLang="zh-CN" sz="2000" dirty="0">
                <a:latin typeface="微软雅黑" pitchFamily="34" charset="-122"/>
                <a:ea typeface="微软雅黑" pitchFamily="34" charset="-122"/>
                <a:sym typeface="Wingdings" pitchFamily="2" charset="2"/>
              </a:rPr>
              <a:t>5</a:t>
            </a:r>
            <a:r>
              <a:rPr lang="zh-CN" altLang="en-US" sz="2000" dirty="0">
                <a:latin typeface="微软雅黑" pitchFamily="34" charset="-122"/>
                <a:ea typeface="微软雅黑" pitchFamily="34" charset="-122"/>
                <a:sym typeface="Wingdings" pitchFamily="2" charset="2"/>
              </a:rPr>
              <a:t>公里范围内为双向四车道，而其他</a:t>
            </a:r>
            <a:r>
              <a:rPr lang="en-US" altLang="zh-CN" sz="2000" dirty="0">
                <a:latin typeface="微软雅黑" pitchFamily="34" charset="-122"/>
                <a:ea typeface="微软雅黑" pitchFamily="34" charset="-122"/>
                <a:sym typeface="Wingdings" pitchFamily="2" charset="2"/>
              </a:rPr>
              <a:t>95</a:t>
            </a:r>
            <a:r>
              <a:rPr lang="zh-CN" altLang="en-US" sz="2000" dirty="0">
                <a:latin typeface="微软雅黑" pitchFamily="34" charset="-122"/>
                <a:ea typeface="微软雅黑" pitchFamily="34" charset="-122"/>
                <a:sym typeface="Wingdings" pitchFamily="2" charset="2"/>
              </a:rPr>
              <a:t>公里为二车道；</a:t>
            </a:r>
            <a:endParaRPr lang="en-US" sz="2000" dirty="0">
              <a:latin typeface="微软雅黑" pitchFamily="34" charset="-122"/>
              <a:ea typeface="微软雅黑" pitchFamily="34" charset="-122"/>
            </a:endParaRPr>
          </a:p>
          <a:p>
            <a:pPr lvl="1">
              <a:lnSpc>
                <a:spcPct val="200000"/>
              </a:lnSpc>
              <a:buFont typeface="微软雅黑" pitchFamily="34" charset="-122"/>
              <a:buChar char="─"/>
            </a:pPr>
            <a:r>
              <a:rPr lang="zh-CN" altLang="en-US" sz="2000" dirty="0">
                <a:latin typeface="微软雅黑" pitchFamily="34" charset="-122"/>
                <a:ea typeface="微软雅黑" pitchFamily="34" charset="-122"/>
              </a:rPr>
              <a:t>计划修建的为标准的收费高速公路，东段</a:t>
            </a:r>
            <a:r>
              <a:rPr lang="en-US" altLang="zh-CN" sz="2000" dirty="0">
                <a:latin typeface="微软雅黑" pitchFamily="34" charset="-122"/>
                <a:ea typeface="微软雅黑" pitchFamily="34" charset="-122"/>
              </a:rPr>
              <a:t>50</a:t>
            </a:r>
            <a:r>
              <a:rPr lang="zh-CN" altLang="en-US" sz="2000" dirty="0">
                <a:latin typeface="微软雅黑" pitchFamily="34" charset="-122"/>
                <a:ea typeface="微软雅黑" pitchFamily="34" charset="-122"/>
              </a:rPr>
              <a:t>公里内为双向</a:t>
            </a:r>
            <a:r>
              <a:rPr lang="en-US" altLang="zh-CN" sz="2000" dirty="0">
                <a:latin typeface="微软雅黑" pitchFamily="34" charset="-122"/>
                <a:ea typeface="微软雅黑" pitchFamily="34" charset="-122"/>
              </a:rPr>
              <a:t>6</a:t>
            </a:r>
            <a:r>
              <a:rPr lang="zh-CN" altLang="en-US" sz="2000" dirty="0">
                <a:latin typeface="微软雅黑" pitchFamily="34" charset="-122"/>
                <a:ea typeface="微软雅黑" pitchFamily="34" charset="-122"/>
              </a:rPr>
              <a:t>车道，剩余部分为双向四车道；</a:t>
            </a:r>
            <a:endParaRPr lang="en-US" sz="2000" dirty="0">
              <a:latin typeface="微软雅黑" pitchFamily="34" charset="-122"/>
              <a:ea typeface="微软雅黑" pitchFamily="34" charset="-122"/>
            </a:endParaRPr>
          </a:p>
          <a:p>
            <a:pPr lvl="1">
              <a:lnSpc>
                <a:spcPct val="200000"/>
              </a:lnSpc>
              <a:buFont typeface="微软雅黑" pitchFamily="34" charset="-122"/>
              <a:buChar char="─"/>
            </a:pPr>
            <a:r>
              <a:rPr lang="zh-CN" altLang="en-US" sz="2000" dirty="0">
                <a:latin typeface="微软雅黑" pitchFamily="34" charset="-122"/>
                <a:ea typeface="微软雅黑" pitchFamily="34" charset="-122"/>
              </a:rPr>
              <a:t>要求按照公私合营的合约实施。</a:t>
            </a:r>
            <a:endParaRPr lang="en-US" altLang="zh-CN" sz="2000" dirty="0">
              <a:latin typeface="微软雅黑" pitchFamily="34" charset="-122"/>
              <a:ea typeface="微软雅黑" pitchFamily="34" charset="-122"/>
              <a:sym typeface="Wingdings" pitchFamily="2" charset="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498904" y="6421462"/>
            <a:ext cx="2133600" cy="365125"/>
          </a:xfrm>
        </p:spPr>
        <p:txBody>
          <a:bodyPr/>
          <a:lstStyle/>
          <a:p>
            <a:fld id="{78BA1183-381A-4DA0-A32A-4458D9653BE7}" type="slidenum">
              <a:rPr lang="zh-CN" altLang="en-US" smtClean="0"/>
              <a:pPr/>
              <a:t>28</a:t>
            </a:fld>
            <a:endParaRPr lang="zh-CN" altLang="en-US" dirty="0"/>
          </a:p>
        </p:txBody>
      </p:sp>
      <p:graphicFrame>
        <p:nvGraphicFramePr>
          <p:cNvPr id="5" name="Group 4"/>
          <p:cNvGraphicFramePr>
            <a:graphicFrameLocks noGrp="1"/>
          </p:cNvGraphicFramePr>
          <p:nvPr>
            <p:ph idx="4294967295"/>
          </p:nvPr>
        </p:nvGraphicFramePr>
        <p:xfrm>
          <a:off x="1952596" y="4000504"/>
          <a:ext cx="8229600" cy="2638324"/>
        </p:xfrm>
        <a:graphic>
          <a:graphicData uri="http://schemas.openxmlformats.org/drawingml/2006/table">
            <a:tbl>
              <a:tblPr firstRow="1">
                <a:tableStyleId>{69012ECD-51FC-41F1-AA8D-1B2483CD663E}</a:tableStyleId>
              </a:tblPr>
              <a:tblGrid>
                <a:gridCol w="1162050">
                  <a:extLst>
                    <a:ext uri="{9D8B030D-6E8A-4147-A177-3AD203B41FA5}">
                      <a16:colId xmlns:a16="http://schemas.microsoft.com/office/drawing/2014/main" val="20000"/>
                    </a:ext>
                  </a:extLst>
                </a:gridCol>
                <a:gridCol w="2160587">
                  <a:extLst>
                    <a:ext uri="{9D8B030D-6E8A-4147-A177-3AD203B41FA5}">
                      <a16:colId xmlns:a16="http://schemas.microsoft.com/office/drawing/2014/main" val="20001"/>
                    </a:ext>
                  </a:extLst>
                </a:gridCol>
                <a:gridCol w="1614488">
                  <a:extLst>
                    <a:ext uri="{9D8B030D-6E8A-4147-A177-3AD203B41FA5}">
                      <a16:colId xmlns:a16="http://schemas.microsoft.com/office/drawing/2014/main" val="20002"/>
                    </a:ext>
                  </a:extLst>
                </a:gridCol>
                <a:gridCol w="1646237">
                  <a:extLst>
                    <a:ext uri="{9D8B030D-6E8A-4147-A177-3AD203B41FA5}">
                      <a16:colId xmlns:a16="http://schemas.microsoft.com/office/drawing/2014/main" val="20003"/>
                    </a:ext>
                  </a:extLst>
                </a:gridCol>
                <a:gridCol w="1646238">
                  <a:extLst>
                    <a:ext uri="{9D8B030D-6E8A-4147-A177-3AD203B41FA5}">
                      <a16:colId xmlns:a16="http://schemas.microsoft.com/office/drawing/2014/main" val="20004"/>
                    </a:ext>
                  </a:extLst>
                </a:gridCol>
              </a:tblGrid>
              <a:tr h="622661">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路段编码</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路段名称</a:t>
                      </a:r>
                      <a:endParaRPr kumimoji="0" lang="en-US" sz="1600" b="1"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日均车流量</a:t>
                      </a:r>
                      <a:r>
                        <a:rPr kumimoji="0" lang="en-US" sz="1600" u="none" strike="noStrike" cap="none" normalizeH="0" baseline="0" dirty="0">
                          <a:ln>
                            <a:noFill/>
                          </a:ln>
                          <a:effectLst/>
                          <a:latin typeface="微软雅黑" pitchFamily="34" charset="-122"/>
                          <a:ea typeface="微软雅黑" pitchFamily="34" charset="-122"/>
                        </a:rPr>
                        <a:t>, 201</a:t>
                      </a:r>
                      <a:r>
                        <a:rPr kumimoji="0" lang="en-US" altLang="zh-CN" sz="1600" u="none" strike="noStrike" cap="none" normalizeH="0" baseline="0" dirty="0">
                          <a:ln>
                            <a:noFill/>
                          </a:ln>
                          <a:effectLst/>
                          <a:latin typeface="微软雅黑" pitchFamily="34" charset="-122"/>
                          <a:ea typeface="微软雅黑" pitchFamily="34" charset="-122"/>
                        </a:rPr>
                        <a:t>6</a:t>
                      </a:r>
                      <a:r>
                        <a:rPr kumimoji="0" lang="en-US" sz="1600" u="none" strike="noStrike" cap="none" normalizeH="0" baseline="0" dirty="0">
                          <a:ln>
                            <a:noFill/>
                          </a:ln>
                          <a:effectLst/>
                          <a:latin typeface="微软雅黑" pitchFamily="34" charset="-122"/>
                          <a:ea typeface="微软雅黑" pitchFamily="34" charset="-122"/>
                        </a:rPr>
                        <a:t>  </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日均车流量</a:t>
                      </a:r>
                      <a:r>
                        <a:rPr kumimoji="0" lang="en-US" sz="1600" u="none" strike="noStrike" cap="none" normalizeH="0" baseline="0" dirty="0">
                          <a:ln>
                            <a:noFill/>
                          </a:ln>
                          <a:effectLst/>
                          <a:latin typeface="微软雅黑" pitchFamily="34" charset="-122"/>
                          <a:ea typeface="微软雅黑" pitchFamily="34" charset="-122"/>
                        </a:rPr>
                        <a:t>, 20</a:t>
                      </a:r>
                      <a:r>
                        <a:rPr kumimoji="0" lang="en-US" altLang="zh-CN" sz="1600" u="none" strike="noStrike" cap="none" normalizeH="0" baseline="0" dirty="0">
                          <a:ln>
                            <a:noFill/>
                          </a:ln>
                          <a:effectLst/>
                          <a:latin typeface="微软雅黑" pitchFamily="34" charset="-122"/>
                          <a:ea typeface="微软雅黑" pitchFamily="34" charset="-122"/>
                        </a:rPr>
                        <a:t>3</a:t>
                      </a:r>
                      <a:r>
                        <a:rPr kumimoji="0" lang="en-US" sz="1600" u="none" strike="noStrike" cap="none" normalizeH="0" baseline="0" dirty="0">
                          <a:ln>
                            <a:noFill/>
                          </a:ln>
                          <a:effectLst/>
                          <a:latin typeface="微软雅黑" pitchFamily="34" charset="-122"/>
                          <a:ea typeface="微软雅黑" pitchFamily="34" charset="-122"/>
                        </a:rPr>
                        <a:t>0  </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日均车流量</a:t>
                      </a:r>
                      <a:r>
                        <a:rPr kumimoji="0" lang="en-US" sz="1600" u="none" strike="noStrike" cap="none" normalizeH="0" baseline="0" dirty="0">
                          <a:ln>
                            <a:noFill/>
                          </a:ln>
                          <a:effectLst/>
                          <a:latin typeface="微软雅黑" pitchFamily="34" charset="-122"/>
                          <a:ea typeface="微软雅黑" pitchFamily="34" charset="-122"/>
                        </a:rPr>
                        <a:t>, 20</a:t>
                      </a:r>
                      <a:r>
                        <a:rPr kumimoji="0" lang="en-US" altLang="zh-CN" sz="1600" u="none" strike="noStrike" cap="none" normalizeH="0" baseline="0" dirty="0">
                          <a:ln>
                            <a:noFill/>
                          </a:ln>
                          <a:effectLst/>
                          <a:latin typeface="微软雅黑" pitchFamily="34" charset="-122"/>
                          <a:ea typeface="微软雅黑" pitchFamily="34" charset="-122"/>
                        </a:rPr>
                        <a:t>42</a:t>
                      </a:r>
                      <a:r>
                        <a:rPr kumimoji="0" lang="en-US" sz="1600" u="none" strike="noStrike" cap="none" normalizeH="0" baseline="0" dirty="0">
                          <a:ln>
                            <a:noFill/>
                          </a:ln>
                          <a:effectLst/>
                          <a:latin typeface="微软雅黑" pitchFamily="34" charset="-122"/>
                          <a:ea typeface="微软雅黑" pitchFamily="34" charset="-122"/>
                        </a:rPr>
                        <a:t>  </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0"/>
                  </a:ext>
                </a:extLst>
              </a:tr>
              <a:tr h="759887">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dirty="0">
                          <a:ln>
                            <a:noFill/>
                          </a:ln>
                          <a:effectLst/>
                          <a:latin typeface="微软雅黑" pitchFamily="34" charset="-122"/>
                          <a:ea typeface="微软雅黑" pitchFamily="34" charset="-122"/>
                        </a:rPr>
                        <a:t>1.</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lang="zh-CN" altLang="en-US" sz="1600" dirty="0">
                          <a:latin typeface="微软雅黑" pitchFamily="34" charset="-122"/>
                          <a:ea typeface="微软雅黑" pitchFamily="34" charset="-122"/>
                          <a:sym typeface="Wingdings" pitchFamily="2" charset="2"/>
                        </a:rPr>
                        <a:t>达累斯萨拉姆</a:t>
                      </a:r>
                      <a:r>
                        <a:rPr kumimoji="0" lang="en-US" sz="1600" u="none" strike="noStrike" cap="none" normalizeH="0" baseline="0" dirty="0">
                          <a:ln>
                            <a:noFill/>
                          </a:ln>
                          <a:effectLst/>
                          <a:latin typeface="微软雅黑" pitchFamily="34" charset="-122"/>
                          <a:ea typeface="微软雅黑" pitchFamily="34" charset="-122"/>
                        </a:rPr>
                        <a:t>–</a:t>
                      </a:r>
                      <a:r>
                        <a:rPr kumimoji="0" lang="zh-CN" altLang="en-US" sz="1600" u="none" strike="noStrike" cap="none" normalizeH="0" baseline="0" dirty="0">
                          <a:ln>
                            <a:noFill/>
                          </a:ln>
                          <a:effectLst/>
                          <a:latin typeface="微软雅黑" pitchFamily="34" charset="-122"/>
                          <a:ea typeface="微软雅黑" pitchFamily="34" charset="-122"/>
                        </a:rPr>
                        <a:t>金巴哈（</a:t>
                      </a:r>
                      <a:r>
                        <a:rPr kumimoji="0" lang="en-US" altLang="zh-CN" sz="1600" u="none" strike="noStrike" cap="none" normalizeH="0" baseline="0" dirty="0">
                          <a:ln>
                            <a:noFill/>
                          </a:ln>
                          <a:effectLst/>
                          <a:latin typeface="微软雅黑" pitchFamily="34" charset="-122"/>
                          <a:ea typeface="微软雅黑" pitchFamily="34" charset="-122"/>
                        </a:rPr>
                        <a:t>34.4</a:t>
                      </a:r>
                      <a:r>
                        <a:rPr kumimoji="0" lang="zh-CN" altLang="en-US" sz="1600" u="none" strike="noStrike" cap="none" normalizeH="0" baseline="0" dirty="0">
                          <a:ln>
                            <a:noFill/>
                          </a:ln>
                          <a:effectLst/>
                          <a:latin typeface="微软雅黑" pitchFamily="34" charset="-122"/>
                          <a:ea typeface="微软雅黑" pitchFamily="34" charset="-122"/>
                        </a:rPr>
                        <a:t>公里）</a:t>
                      </a:r>
                      <a:r>
                        <a:rPr kumimoji="0" lang="en-US" sz="1600" u="none" strike="noStrike" cap="none" normalizeH="0" baseline="0" dirty="0">
                          <a:ln>
                            <a:noFill/>
                          </a:ln>
                          <a:effectLst/>
                          <a:latin typeface="微软雅黑" pitchFamily="34" charset="-122"/>
                          <a:ea typeface="微软雅黑" pitchFamily="34" charset="-122"/>
                        </a:rPr>
                        <a:t> </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30,000</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dirty="0">
                          <a:ln>
                            <a:noFill/>
                          </a:ln>
                          <a:effectLst/>
                          <a:latin typeface="微软雅黑" pitchFamily="34" charset="-122"/>
                          <a:ea typeface="微软雅黑" pitchFamily="34" charset="-122"/>
                        </a:rPr>
                        <a:t>67,000</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dirty="0">
                          <a:ln>
                            <a:noFill/>
                          </a:ln>
                          <a:effectLst/>
                          <a:latin typeface="微软雅黑" pitchFamily="34" charset="-122"/>
                          <a:ea typeface="微软雅黑" pitchFamily="34" charset="-122"/>
                        </a:rPr>
                        <a:t>108,000</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1"/>
                  </a:ext>
                </a:extLst>
              </a:tr>
              <a:tr h="52317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dirty="0">
                          <a:ln>
                            <a:noFill/>
                          </a:ln>
                          <a:effectLst/>
                          <a:latin typeface="微软雅黑" pitchFamily="34" charset="-122"/>
                          <a:ea typeface="微软雅黑" pitchFamily="34" charset="-122"/>
                        </a:rPr>
                        <a:t>2.</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金巴哈</a:t>
                      </a:r>
                      <a:r>
                        <a:rPr kumimoji="0" lang="en-US" sz="1600" u="none" strike="noStrike" cap="none" normalizeH="0" baseline="0" dirty="0">
                          <a:ln>
                            <a:noFill/>
                          </a:ln>
                          <a:effectLst/>
                          <a:latin typeface="微软雅黑" pitchFamily="34" charset="-122"/>
                          <a:ea typeface="微软雅黑" pitchFamily="34" charset="-122"/>
                        </a:rPr>
                        <a:t>– </a:t>
                      </a:r>
                      <a:r>
                        <a:rPr kumimoji="0" lang="zh-CN" altLang="en-US" sz="1600" u="none" strike="noStrike" cap="none" normalizeH="0" baseline="0" dirty="0">
                          <a:ln>
                            <a:noFill/>
                          </a:ln>
                          <a:effectLst/>
                          <a:latin typeface="微软雅黑" pitchFamily="34" charset="-122"/>
                          <a:ea typeface="微软雅黑" pitchFamily="34" charset="-122"/>
                        </a:rPr>
                        <a:t>姆兰迪济</a:t>
                      </a:r>
                      <a:endParaRPr kumimoji="0" lang="en-US" altLang="zh-CN" sz="1600" u="none" strike="noStrike" cap="none" normalizeH="0" baseline="0" dirty="0">
                        <a:ln>
                          <a:noFill/>
                        </a:ln>
                        <a:effectLst/>
                        <a:latin typeface="微软雅黑" pitchFamily="34" charset="-122"/>
                        <a:ea typeface="微软雅黑" pitchFamily="34" charset="-122"/>
                      </a:endParaRP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a:t>
                      </a:r>
                      <a:r>
                        <a:rPr kumimoji="0" lang="en-US" altLang="zh-CN" sz="1600" u="none" strike="noStrike" cap="none" normalizeH="0" baseline="0" dirty="0">
                          <a:ln>
                            <a:noFill/>
                          </a:ln>
                          <a:effectLst/>
                          <a:latin typeface="微软雅黑" pitchFamily="34" charset="-122"/>
                          <a:ea typeface="微软雅黑" pitchFamily="34" charset="-122"/>
                        </a:rPr>
                        <a:t>28.9</a:t>
                      </a:r>
                      <a:r>
                        <a:rPr kumimoji="0" lang="zh-CN" altLang="en-US" sz="1600" u="none" strike="noStrike" cap="none" normalizeH="0" baseline="0" dirty="0">
                          <a:ln>
                            <a:noFill/>
                          </a:ln>
                          <a:effectLst/>
                          <a:latin typeface="微软雅黑" pitchFamily="34" charset="-122"/>
                          <a:ea typeface="微软雅黑" pitchFamily="34" charset="-122"/>
                        </a:rPr>
                        <a:t>公里）</a:t>
                      </a:r>
                      <a:r>
                        <a:rPr kumimoji="0" lang="en-US" sz="1600" u="none" strike="noStrike" cap="none" normalizeH="0" baseline="0" dirty="0">
                          <a:ln>
                            <a:noFill/>
                          </a:ln>
                          <a:effectLst/>
                          <a:latin typeface="微软雅黑" pitchFamily="34" charset="-122"/>
                          <a:ea typeface="微软雅黑" pitchFamily="34" charset="-122"/>
                        </a:rPr>
                        <a:t> </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22,000</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50,000</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80,000</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2"/>
                  </a:ext>
                </a:extLst>
              </a:tr>
              <a:tr h="52317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dirty="0">
                          <a:ln>
                            <a:noFill/>
                          </a:ln>
                          <a:effectLst/>
                          <a:latin typeface="微软雅黑" pitchFamily="34" charset="-122"/>
                          <a:ea typeface="微软雅黑" pitchFamily="34" charset="-122"/>
                        </a:rPr>
                        <a:t>3.</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姆兰迪济</a:t>
                      </a:r>
                      <a:r>
                        <a:rPr kumimoji="0" lang="en-US" sz="1600" u="none" strike="noStrike" cap="none" normalizeH="0" baseline="0" dirty="0">
                          <a:ln>
                            <a:noFill/>
                          </a:ln>
                          <a:effectLst/>
                          <a:latin typeface="微软雅黑" pitchFamily="34" charset="-122"/>
                          <a:ea typeface="微软雅黑" pitchFamily="34" charset="-122"/>
                        </a:rPr>
                        <a:t> –</a:t>
                      </a:r>
                      <a:r>
                        <a:rPr lang="zh-CN" altLang="en-US" sz="1600" dirty="0">
                          <a:latin typeface="微软雅黑" pitchFamily="34" charset="-122"/>
                          <a:ea typeface="微软雅黑" pitchFamily="34" charset="-122"/>
                        </a:rPr>
                        <a:t>查林兹</a:t>
                      </a:r>
                      <a:endParaRPr lang="en-US" altLang="zh-CN" sz="1600" dirty="0">
                        <a:latin typeface="微软雅黑" pitchFamily="34" charset="-122"/>
                        <a:ea typeface="微软雅黑" pitchFamily="34" charset="-122"/>
                      </a:endParaRPr>
                    </a:p>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44.7</a:t>
                      </a:r>
                      <a:r>
                        <a:rPr lang="zh-CN" altLang="en-US" sz="1600" dirty="0">
                          <a:latin typeface="微软雅黑" pitchFamily="34" charset="-122"/>
                          <a:ea typeface="微软雅黑" pitchFamily="34" charset="-122"/>
                        </a:rPr>
                        <a:t>公里）</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16,000</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40,000</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dirty="0">
                          <a:ln>
                            <a:noFill/>
                          </a:ln>
                          <a:effectLst/>
                          <a:latin typeface="微软雅黑" pitchFamily="34" charset="-122"/>
                          <a:ea typeface="微软雅黑" pitchFamily="34" charset="-122"/>
                        </a:rPr>
                        <a:t>73,000</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3"/>
                  </a:ext>
                </a:extLst>
              </a:tr>
            </a:tbl>
          </a:graphicData>
        </a:graphic>
      </p:graphicFrame>
      <p:sp>
        <p:nvSpPr>
          <p:cNvPr id="6" name="标题 1"/>
          <p:cNvSpPr>
            <a:spLocks noGrp="1"/>
          </p:cNvSpPr>
          <p:nvPr>
            <p:ph type="title"/>
          </p:nvPr>
        </p:nvSpPr>
        <p:spPr>
          <a:xfrm>
            <a:off x="1981200" y="202630"/>
            <a:ext cx="6779096" cy="706090"/>
          </a:xfrm>
        </p:spPr>
        <p:txBody>
          <a:bodyPr>
            <a:normAutofit/>
          </a:bodyPr>
          <a:lstStyle/>
          <a:p>
            <a:pPr marL="1970088" indent="-1970088">
              <a:lnSpc>
                <a:spcPct val="85000"/>
              </a:lnSpc>
              <a:spcBef>
                <a:spcPct val="50000"/>
              </a:spcBef>
            </a:pPr>
            <a:r>
              <a:rPr lang="zh-CN" altLang="en-US" sz="2800" b="1" dirty="0">
                <a:solidFill>
                  <a:srgbClr val="0033CC"/>
                </a:solidFill>
                <a:latin typeface="仿宋_GB2312" pitchFamily="49" charset="-122"/>
                <a:ea typeface="仿宋_GB2312" pitchFamily="49" charset="-122"/>
                <a:sym typeface="Wingdings" pitchFamily="2" charset="2"/>
              </a:rPr>
              <a:t>独立公路项目</a:t>
            </a:r>
            <a:endParaRPr lang="en-US" altLang="zh-CN" sz="2800" b="1" dirty="0">
              <a:latin typeface="仿宋_GB2312" pitchFamily="49" charset="-122"/>
              <a:ea typeface="仿宋_GB2312" pitchFamily="49" charset="-122"/>
            </a:endParaRPr>
          </a:p>
        </p:txBody>
      </p:sp>
      <p:sp>
        <p:nvSpPr>
          <p:cNvPr id="7" name="TextBox 6"/>
          <p:cNvSpPr txBox="1"/>
          <p:nvPr/>
        </p:nvSpPr>
        <p:spPr>
          <a:xfrm>
            <a:off x="1952596" y="3446506"/>
            <a:ext cx="4643470" cy="499624"/>
          </a:xfrm>
          <a:prstGeom prst="rect">
            <a:avLst/>
          </a:prstGeom>
          <a:noFill/>
        </p:spPr>
        <p:txBody>
          <a:bodyPr wrap="square" rtlCol="0">
            <a:spAutoFit/>
          </a:bodyPr>
          <a:lstStyle/>
          <a:p>
            <a:pPr>
              <a:lnSpc>
                <a:spcPct val="150000"/>
              </a:lnSpc>
              <a:buFont typeface="Wingdings" pitchFamily="2" charset="2"/>
              <a:buChar char="p"/>
            </a:pPr>
            <a:r>
              <a:rPr lang="zh-CN" altLang="en-US" sz="2000" b="1" dirty="0">
                <a:latin typeface="微软雅黑" pitchFamily="34" charset="-122"/>
                <a:ea typeface="微软雅黑" pitchFamily="34" charset="-122"/>
              </a:rPr>
              <a:t>坦桑尼亚公路局对未来车流量的估计</a:t>
            </a:r>
          </a:p>
        </p:txBody>
      </p:sp>
      <p:graphicFrame>
        <p:nvGraphicFramePr>
          <p:cNvPr id="9" name="Group 42"/>
          <p:cNvGraphicFramePr>
            <a:graphicFrameLocks noGrp="1"/>
          </p:cNvGraphicFramePr>
          <p:nvPr>
            <p:ph idx="4294967295"/>
          </p:nvPr>
        </p:nvGraphicFramePr>
        <p:xfrm>
          <a:off x="1952596" y="1571613"/>
          <a:ext cx="8218488" cy="1857387"/>
        </p:xfrm>
        <a:graphic>
          <a:graphicData uri="http://schemas.openxmlformats.org/drawingml/2006/table">
            <a:tbl>
              <a:tblPr firstRow="1">
                <a:tableStyleId>{69012ECD-51FC-41F1-AA8D-1B2483CD663E}</a:tableStyleId>
              </a:tblPr>
              <a:tblGrid>
                <a:gridCol w="1256927">
                  <a:extLst>
                    <a:ext uri="{9D8B030D-6E8A-4147-A177-3AD203B41FA5}">
                      <a16:colId xmlns:a16="http://schemas.microsoft.com/office/drawing/2014/main" val="20000"/>
                    </a:ext>
                  </a:extLst>
                </a:gridCol>
                <a:gridCol w="4570493">
                  <a:extLst>
                    <a:ext uri="{9D8B030D-6E8A-4147-A177-3AD203B41FA5}">
                      <a16:colId xmlns:a16="http://schemas.microsoft.com/office/drawing/2014/main" val="20001"/>
                    </a:ext>
                  </a:extLst>
                </a:gridCol>
                <a:gridCol w="2391068">
                  <a:extLst>
                    <a:ext uri="{9D8B030D-6E8A-4147-A177-3AD203B41FA5}">
                      <a16:colId xmlns:a16="http://schemas.microsoft.com/office/drawing/2014/main" val="20002"/>
                    </a:ext>
                  </a:extLst>
                </a:gridCol>
              </a:tblGrid>
              <a:tr h="478274">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路段编码</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路段名称</a:t>
                      </a:r>
                      <a:endParaRPr kumimoji="0" lang="en-US" sz="1600" b="1"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日均车流量</a:t>
                      </a:r>
                      <a:r>
                        <a:rPr kumimoji="0" lang="en-US" sz="1600" u="none" strike="noStrike" cap="none" normalizeH="0" baseline="0" dirty="0">
                          <a:ln>
                            <a:noFill/>
                          </a:ln>
                          <a:effectLst/>
                          <a:latin typeface="微软雅黑" pitchFamily="34" charset="-122"/>
                          <a:ea typeface="微软雅黑" pitchFamily="34" charset="-122"/>
                        </a:rPr>
                        <a:t>, 2010  </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0"/>
                  </a:ext>
                </a:extLst>
              </a:tr>
              <a:tr h="458195">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1.</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lang="zh-CN" altLang="en-US" sz="1600" dirty="0">
                          <a:latin typeface="微软雅黑" pitchFamily="34" charset="-122"/>
                          <a:ea typeface="微软雅黑" pitchFamily="34" charset="-122"/>
                          <a:sym typeface="Wingdings" pitchFamily="2" charset="2"/>
                        </a:rPr>
                        <a:t>达累斯萨拉姆</a:t>
                      </a:r>
                      <a:r>
                        <a:rPr kumimoji="0" lang="en-US" sz="1600" u="none" strike="noStrike" cap="none" normalizeH="0" baseline="0" dirty="0">
                          <a:ln>
                            <a:noFill/>
                          </a:ln>
                          <a:effectLst/>
                          <a:latin typeface="微软雅黑" pitchFamily="34" charset="-122"/>
                          <a:ea typeface="微软雅黑" pitchFamily="34" charset="-122"/>
                        </a:rPr>
                        <a:t>–</a:t>
                      </a:r>
                      <a:r>
                        <a:rPr kumimoji="0" lang="zh-CN" altLang="en-US" sz="1600" u="none" strike="noStrike" cap="none" normalizeH="0" baseline="0" dirty="0">
                          <a:ln>
                            <a:noFill/>
                          </a:ln>
                          <a:effectLst/>
                          <a:latin typeface="微软雅黑" pitchFamily="34" charset="-122"/>
                          <a:ea typeface="微软雅黑" pitchFamily="34" charset="-122"/>
                        </a:rPr>
                        <a:t>金巴哈（</a:t>
                      </a:r>
                      <a:r>
                        <a:rPr kumimoji="0" lang="en-US" altLang="zh-CN" sz="1600" u="none" strike="noStrike" cap="none" normalizeH="0" baseline="0" dirty="0">
                          <a:ln>
                            <a:noFill/>
                          </a:ln>
                          <a:effectLst/>
                          <a:latin typeface="微软雅黑" pitchFamily="34" charset="-122"/>
                          <a:ea typeface="微软雅黑" pitchFamily="34" charset="-122"/>
                        </a:rPr>
                        <a:t>34.4</a:t>
                      </a:r>
                      <a:r>
                        <a:rPr kumimoji="0" lang="zh-CN" altLang="en-US" sz="1600" u="none" strike="noStrike" cap="none" normalizeH="0" baseline="0" dirty="0">
                          <a:ln>
                            <a:noFill/>
                          </a:ln>
                          <a:effectLst/>
                          <a:latin typeface="微软雅黑" pitchFamily="34" charset="-122"/>
                          <a:ea typeface="微软雅黑" pitchFamily="34" charset="-122"/>
                        </a:rPr>
                        <a:t>公里）</a:t>
                      </a:r>
                      <a:r>
                        <a:rPr kumimoji="0" lang="en-US" sz="1600" u="none" strike="noStrike" cap="none" normalizeH="0" baseline="0" dirty="0">
                          <a:ln>
                            <a:noFill/>
                          </a:ln>
                          <a:effectLst/>
                          <a:latin typeface="微软雅黑" pitchFamily="34" charset="-122"/>
                          <a:ea typeface="微软雅黑" pitchFamily="34" charset="-122"/>
                        </a:rPr>
                        <a:t> </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20,000</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1"/>
                  </a:ext>
                </a:extLst>
              </a:tr>
              <a:tr h="460459">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2.</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金巴哈</a:t>
                      </a:r>
                      <a:r>
                        <a:rPr kumimoji="0" lang="en-US" sz="1600" u="none" strike="noStrike" cap="none" normalizeH="0" baseline="0" dirty="0">
                          <a:ln>
                            <a:noFill/>
                          </a:ln>
                          <a:effectLst/>
                          <a:latin typeface="微软雅黑" pitchFamily="34" charset="-122"/>
                          <a:ea typeface="微软雅黑" pitchFamily="34" charset="-122"/>
                        </a:rPr>
                        <a:t>– </a:t>
                      </a:r>
                      <a:r>
                        <a:rPr kumimoji="0" lang="zh-CN" altLang="en-US" sz="1600" u="none" strike="noStrike" cap="none" normalizeH="0" baseline="0" dirty="0">
                          <a:ln>
                            <a:noFill/>
                          </a:ln>
                          <a:effectLst/>
                          <a:latin typeface="微软雅黑" pitchFamily="34" charset="-122"/>
                          <a:ea typeface="微软雅黑" pitchFamily="34" charset="-122"/>
                        </a:rPr>
                        <a:t>姆兰迪济（</a:t>
                      </a:r>
                      <a:r>
                        <a:rPr kumimoji="0" lang="en-US" altLang="zh-CN" sz="1600" u="none" strike="noStrike" cap="none" normalizeH="0" baseline="0" dirty="0">
                          <a:ln>
                            <a:noFill/>
                          </a:ln>
                          <a:effectLst/>
                          <a:latin typeface="微软雅黑" pitchFamily="34" charset="-122"/>
                          <a:ea typeface="微软雅黑" pitchFamily="34" charset="-122"/>
                        </a:rPr>
                        <a:t>28.9</a:t>
                      </a:r>
                      <a:r>
                        <a:rPr kumimoji="0" lang="zh-CN" altLang="en-US" sz="1600" u="none" strike="noStrike" cap="none" normalizeH="0" baseline="0" dirty="0">
                          <a:ln>
                            <a:noFill/>
                          </a:ln>
                          <a:effectLst/>
                          <a:latin typeface="微软雅黑" pitchFamily="34" charset="-122"/>
                          <a:ea typeface="微软雅黑" pitchFamily="34" charset="-122"/>
                        </a:rPr>
                        <a:t>公里）</a:t>
                      </a:r>
                      <a:r>
                        <a:rPr kumimoji="0" lang="en-US" sz="1600" u="none" strike="noStrike" cap="none" normalizeH="0" baseline="0" dirty="0">
                          <a:ln>
                            <a:noFill/>
                          </a:ln>
                          <a:effectLst/>
                          <a:latin typeface="微软雅黑" pitchFamily="34" charset="-122"/>
                          <a:ea typeface="微软雅黑" pitchFamily="34" charset="-122"/>
                        </a:rPr>
                        <a:t> </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dirty="0">
                          <a:ln>
                            <a:noFill/>
                          </a:ln>
                          <a:effectLst/>
                          <a:latin typeface="微软雅黑" pitchFamily="34" charset="-122"/>
                          <a:ea typeface="微软雅黑" pitchFamily="34" charset="-122"/>
                        </a:rPr>
                        <a:t>15,000</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2"/>
                  </a:ext>
                </a:extLst>
              </a:tr>
              <a:tr h="460459">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3.</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姆兰迪济</a:t>
                      </a:r>
                      <a:r>
                        <a:rPr kumimoji="0" lang="en-US" sz="1600" u="none" strike="noStrike" cap="none" normalizeH="0" baseline="0" dirty="0">
                          <a:ln>
                            <a:noFill/>
                          </a:ln>
                          <a:effectLst/>
                          <a:latin typeface="微软雅黑" pitchFamily="34" charset="-122"/>
                          <a:ea typeface="微软雅黑" pitchFamily="34" charset="-122"/>
                        </a:rPr>
                        <a:t> –</a:t>
                      </a:r>
                      <a:r>
                        <a:rPr lang="zh-CN" altLang="en-US" sz="1600" dirty="0">
                          <a:latin typeface="微软雅黑" pitchFamily="34" charset="-122"/>
                          <a:ea typeface="微软雅黑" pitchFamily="34" charset="-122"/>
                        </a:rPr>
                        <a:t>查林兹（</a:t>
                      </a:r>
                      <a:r>
                        <a:rPr lang="en-US" altLang="zh-CN" sz="1600" dirty="0">
                          <a:latin typeface="微软雅黑" pitchFamily="34" charset="-122"/>
                          <a:ea typeface="微软雅黑" pitchFamily="34" charset="-122"/>
                        </a:rPr>
                        <a:t>44.7</a:t>
                      </a:r>
                      <a:r>
                        <a:rPr lang="zh-CN" altLang="en-US" sz="1600" dirty="0">
                          <a:latin typeface="微软雅黑" pitchFamily="34" charset="-122"/>
                          <a:ea typeface="微软雅黑" pitchFamily="34" charset="-122"/>
                        </a:rPr>
                        <a:t>公里）</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dirty="0">
                          <a:ln>
                            <a:noFill/>
                          </a:ln>
                          <a:effectLst/>
                          <a:latin typeface="微软雅黑" pitchFamily="34" charset="-122"/>
                          <a:ea typeface="微软雅黑" pitchFamily="34" charset="-122"/>
                        </a:rPr>
                        <a:t>10,000</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3"/>
                  </a:ext>
                </a:extLst>
              </a:tr>
            </a:tbl>
          </a:graphicData>
        </a:graphic>
      </p:graphicFrame>
      <p:sp>
        <p:nvSpPr>
          <p:cNvPr id="10" name="TextBox 9"/>
          <p:cNvSpPr txBox="1"/>
          <p:nvPr/>
        </p:nvSpPr>
        <p:spPr>
          <a:xfrm>
            <a:off x="1952596" y="1000108"/>
            <a:ext cx="4643470" cy="499624"/>
          </a:xfrm>
          <a:prstGeom prst="rect">
            <a:avLst/>
          </a:prstGeom>
          <a:noFill/>
        </p:spPr>
        <p:txBody>
          <a:bodyPr wrap="square" rtlCol="0">
            <a:spAutoFit/>
          </a:bodyPr>
          <a:lstStyle/>
          <a:p>
            <a:pPr>
              <a:lnSpc>
                <a:spcPct val="150000"/>
              </a:lnSpc>
              <a:buFont typeface="Wingdings" pitchFamily="2" charset="2"/>
              <a:buChar char="p"/>
            </a:pPr>
            <a:r>
              <a:rPr lang="zh-CN" altLang="en-US" sz="2000" b="1" dirty="0">
                <a:latin typeface="微软雅黑" pitchFamily="34" charset="-122"/>
                <a:ea typeface="微软雅黑" pitchFamily="34" charset="-122"/>
              </a:rPr>
              <a:t>目前车流量</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498904" y="6421462"/>
            <a:ext cx="2133600" cy="365125"/>
          </a:xfrm>
        </p:spPr>
        <p:txBody>
          <a:bodyPr/>
          <a:lstStyle/>
          <a:p>
            <a:fld id="{78BA1183-381A-4DA0-A32A-4458D9653BE7}" type="slidenum">
              <a:rPr lang="zh-CN" altLang="en-US" smtClean="0"/>
              <a:pPr/>
              <a:t>29</a:t>
            </a:fld>
            <a:endParaRPr lang="zh-CN" altLang="en-US" dirty="0"/>
          </a:p>
        </p:txBody>
      </p:sp>
      <p:sp>
        <p:nvSpPr>
          <p:cNvPr id="6" name="标题 1"/>
          <p:cNvSpPr>
            <a:spLocks noGrp="1"/>
          </p:cNvSpPr>
          <p:nvPr>
            <p:ph type="title"/>
          </p:nvPr>
        </p:nvSpPr>
        <p:spPr>
          <a:xfrm>
            <a:off x="1981200" y="202630"/>
            <a:ext cx="6779096" cy="706090"/>
          </a:xfrm>
        </p:spPr>
        <p:txBody>
          <a:bodyPr>
            <a:normAutofit/>
          </a:bodyPr>
          <a:lstStyle/>
          <a:p>
            <a:pPr marL="1970088" indent="-1970088">
              <a:lnSpc>
                <a:spcPct val="85000"/>
              </a:lnSpc>
              <a:spcBef>
                <a:spcPct val="50000"/>
              </a:spcBef>
            </a:pPr>
            <a:r>
              <a:rPr lang="zh-CN" altLang="en-US" sz="2800" b="1" dirty="0">
                <a:solidFill>
                  <a:srgbClr val="0033CC"/>
                </a:solidFill>
                <a:latin typeface="仿宋_GB2312" pitchFamily="49" charset="-122"/>
                <a:ea typeface="仿宋_GB2312" pitchFamily="49" charset="-122"/>
                <a:sym typeface="Wingdings" pitchFamily="2" charset="2"/>
              </a:rPr>
              <a:t>独立公路项目</a:t>
            </a:r>
            <a:endParaRPr lang="en-US" altLang="zh-CN" sz="2800" b="1" dirty="0">
              <a:latin typeface="仿宋_GB2312" pitchFamily="49" charset="-122"/>
              <a:ea typeface="仿宋_GB2312" pitchFamily="49" charset="-122"/>
            </a:endParaRPr>
          </a:p>
        </p:txBody>
      </p:sp>
      <p:sp>
        <p:nvSpPr>
          <p:cNvPr id="7" name="TextBox 6"/>
          <p:cNvSpPr txBox="1"/>
          <p:nvPr/>
        </p:nvSpPr>
        <p:spPr>
          <a:xfrm>
            <a:off x="1881158" y="1142984"/>
            <a:ext cx="4643470" cy="499624"/>
          </a:xfrm>
          <a:prstGeom prst="rect">
            <a:avLst/>
          </a:prstGeom>
          <a:noFill/>
        </p:spPr>
        <p:txBody>
          <a:bodyPr wrap="square" rtlCol="0">
            <a:spAutoFit/>
          </a:bodyPr>
          <a:lstStyle/>
          <a:p>
            <a:pPr>
              <a:lnSpc>
                <a:spcPct val="150000"/>
              </a:lnSpc>
              <a:buFont typeface="Wingdings" pitchFamily="2" charset="2"/>
              <a:buChar char="p"/>
            </a:pPr>
            <a:r>
              <a:rPr lang="zh-CN" altLang="en-US" sz="2000" b="1" dirty="0">
                <a:latin typeface="微软雅黑" pitchFamily="34" charset="-122"/>
                <a:ea typeface="微软雅黑" pitchFamily="34" charset="-122"/>
              </a:rPr>
              <a:t>坦桑尼亚公路局建议的收费价格</a:t>
            </a:r>
          </a:p>
        </p:txBody>
      </p:sp>
      <p:graphicFrame>
        <p:nvGraphicFramePr>
          <p:cNvPr id="8" name="Group 146"/>
          <p:cNvGraphicFramePr>
            <a:graphicFrameLocks noGrp="1"/>
          </p:cNvGraphicFramePr>
          <p:nvPr/>
        </p:nvGraphicFramePr>
        <p:xfrm>
          <a:off x="1952597" y="1714490"/>
          <a:ext cx="4714909" cy="4786344"/>
        </p:xfrm>
        <a:graphic>
          <a:graphicData uri="http://schemas.openxmlformats.org/drawingml/2006/table">
            <a:tbl>
              <a:tblPr firstRow="1">
                <a:tableStyleId>{69012ECD-51FC-41F1-AA8D-1B2483CD663E}</a:tableStyleId>
              </a:tblPr>
              <a:tblGrid>
                <a:gridCol w="1784717">
                  <a:extLst>
                    <a:ext uri="{9D8B030D-6E8A-4147-A177-3AD203B41FA5}">
                      <a16:colId xmlns:a16="http://schemas.microsoft.com/office/drawing/2014/main" val="20000"/>
                    </a:ext>
                  </a:extLst>
                </a:gridCol>
                <a:gridCol w="1464418">
                  <a:extLst>
                    <a:ext uri="{9D8B030D-6E8A-4147-A177-3AD203B41FA5}">
                      <a16:colId xmlns:a16="http://schemas.microsoft.com/office/drawing/2014/main" val="20001"/>
                    </a:ext>
                  </a:extLst>
                </a:gridCol>
                <a:gridCol w="1465774">
                  <a:extLst>
                    <a:ext uri="{9D8B030D-6E8A-4147-A177-3AD203B41FA5}">
                      <a16:colId xmlns:a16="http://schemas.microsoft.com/office/drawing/2014/main" val="20002"/>
                    </a:ext>
                  </a:extLst>
                </a:gridCol>
              </a:tblGrid>
              <a:tr h="398862">
                <a:tc rowSpan="2">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车型</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gridSpan="2">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建议收费价格</a:t>
                      </a:r>
                      <a:r>
                        <a:rPr kumimoji="0" lang="en-US" sz="1600" u="none" strike="noStrike" cap="none" normalizeH="0" baseline="0" dirty="0">
                          <a:ln>
                            <a:noFill/>
                          </a:ln>
                          <a:effectLst/>
                          <a:latin typeface="微软雅黑" pitchFamily="34" charset="-122"/>
                          <a:ea typeface="微软雅黑" pitchFamily="34" charset="-122"/>
                        </a:rPr>
                        <a:t>(</a:t>
                      </a:r>
                      <a:r>
                        <a:rPr kumimoji="0" lang="zh-CN" altLang="en-US" sz="1600" u="none" strike="noStrike" cap="none" normalizeH="0" baseline="0" dirty="0">
                          <a:ln>
                            <a:noFill/>
                          </a:ln>
                          <a:effectLst/>
                          <a:latin typeface="微软雅黑" pitchFamily="34" charset="-122"/>
                          <a:ea typeface="微软雅黑" pitchFamily="34" charset="-122"/>
                        </a:rPr>
                        <a:t>美元</a:t>
                      </a:r>
                      <a:r>
                        <a:rPr kumimoji="0" lang="en-US" sz="1600" u="none" strike="noStrike" cap="none" normalizeH="0" baseline="0" dirty="0">
                          <a:ln>
                            <a:noFill/>
                          </a:ln>
                          <a:effectLst/>
                          <a:latin typeface="微软雅黑" pitchFamily="34" charset="-122"/>
                          <a:ea typeface="微软雅黑" pitchFamily="34" charset="-122"/>
                        </a:rPr>
                        <a:t>/</a:t>
                      </a:r>
                      <a:r>
                        <a:rPr kumimoji="0" lang="zh-CN" altLang="en-US" sz="1600" u="none" strike="noStrike" cap="none" normalizeH="0" baseline="0" dirty="0">
                          <a:ln>
                            <a:noFill/>
                          </a:ln>
                          <a:effectLst/>
                          <a:latin typeface="微软雅黑" pitchFamily="34" charset="-122"/>
                          <a:ea typeface="微软雅黑" pitchFamily="34" charset="-122"/>
                        </a:rPr>
                        <a:t>公里</a:t>
                      </a:r>
                      <a:r>
                        <a:rPr kumimoji="0" lang="en-US" sz="1600" u="none" strike="noStrike" cap="none" normalizeH="0" baseline="0" dirty="0">
                          <a:ln>
                            <a:noFill/>
                          </a:ln>
                          <a:effectLst/>
                          <a:latin typeface="微软雅黑" pitchFamily="34" charset="-122"/>
                          <a:ea typeface="微软雅黑" pitchFamily="34" charset="-122"/>
                        </a:rPr>
                        <a:t>)</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hMerge="1">
                  <a:txBody>
                    <a:bodyPr/>
                    <a:lstStyle/>
                    <a:p>
                      <a:endParaRPr lang="en-US"/>
                    </a:p>
                  </a:txBody>
                  <a:tcPr/>
                </a:tc>
                <a:extLst>
                  <a:ext uri="{0D108BD9-81ED-4DB2-BD59-A6C34878D82A}">
                    <a16:rowId xmlns:a16="http://schemas.microsoft.com/office/drawing/2014/main" val="10000"/>
                  </a:ext>
                </a:extLst>
              </a:tr>
              <a:tr h="398862">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b="1" u="none" strike="noStrike" cap="none" normalizeH="0" baseline="0" dirty="0">
                          <a:ln>
                            <a:noFill/>
                          </a:ln>
                          <a:solidFill>
                            <a:schemeClr val="bg1"/>
                          </a:solidFill>
                          <a:effectLst/>
                          <a:latin typeface="微软雅黑" pitchFamily="34" charset="-122"/>
                          <a:ea typeface="微软雅黑" pitchFamily="34" charset="-122"/>
                        </a:rPr>
                        <a:t>Highway</a:t>
                      </a:r>
                      <a:endParaRPr kumimoji="0" lang="en-US" sz="1600" b="1" i="0" u="none" strike="noStrike" cap="none" normalizeH="0" baseline="0" dirty="0">
                        <a:ln>
                          <a:noFill/>
                        </a:ln>
                        <a:solidFill>
                          <a:schemeClr val="bg1"/>
                        </a:solidFill>
                        <a:effectLst/>
                        <a:latin typeface="微软雅黑" pitchFamily="34" charset="-122"/>
                        <a:ea typeface="微软雅黑" pitchFamily="34" charset="-122"/>
                      </a:endParaRPr>
                    </a:p>
                  </a:txBody>
                  <a:tcPr anchor="ctr" horzOverflow="overflow">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b="1" u="none" strike="noStrike" cap="none" normalizeH="0" baseline="0" dirty="0">
                          <a:ln>
                            <a:noFill/>
                          </a:ln>
                          <a:solidFill>
                            <a:schemeClr val="bg1"/>
                          </a:solidFill>
                          <a:effectLst/>
                          <a:latin typeface="微软雅黑" pitchFamily="34" charset="-122"/>
                          <a:ea typeface="微软雅黑" pitchFamily="34" charset="-122"/>
                        </a:rPr>
                        <a:t>Expressway</a:t>
                      </a:r>
                      <a:endParaRPr kumimoji="0" lang="en-US" sz="1600" b="1" i="0" u="none" strike="noStrike" cap="none" normalizeH="0" baseline="0" dirty="0">
                        <a:ln>
                          <a:noFill/>
                        </a:ln>
                        <a:solidFill>
                          <a:schemeClr val="bg1"/>
                        </a:solidFill>
                        <a:effectLst/>
                        <a:latin typeface="微软雅黑" pitchFamily="34" charset="-122"/>
                        <a:ea typeface="微软雅黑" pitchFamily="34" charset="-122"/>
                      </a:endParaRPr>
                    </a:p>
                  </a:txBody>
                  <a:tcPr anchor="ctr" horzOverflow="overflow">
                    <a:solidFill>
                      <a:schemeClr val="accent1"/>
                    </a:solidFill>
                  </a:tcPr>
                </a:tc>
                <a:extLst>
                  <a:ext uri="{0D108BD9-81ED-4DB2-BD59-A6C34878D82A}">
                    <a16:rowId xmlns:a16="http://schemas.microsoft.com/office/drawing/2014/main" val="10001"/>
                  </a:ext>
                </a:extLst>
              </a:tr>
              <a:tr h="39886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摩托车</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0.00</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0.00</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2"/>
                  </a:ext>
                </a:extLst>
              </a:tr>
              <a:tr h="39886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小汽车</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0.02</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0.04</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3"/>
                  </a:ext>
                </a:extLst>
              </a:tr>
              <a:tr h="39886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altLang="zh-CN" sz="1600" u="none" strike="noStrike" cap="none" normalizeH="0" baseline="0" dirty="0">
                          <a:ln>
                            <a:noFill/>
                          </a:ln>
                          <a:effectLst/>
                          <a:latin typeface="微软雅黑" pitchFamily="34" charset="-122"/>
                          <a:ea typeface="微软雅黑" pitchFamily="34" charset="-122"/>
                        </a:rPr>
                        <a:t>4</a:t>
                      </a:r>
                      <a:r>
                        <a:rPr kumimoji="0" lang="zh-CN" altLang="en-US" sz="1600" u="none" strike="noStrike" cap="none" normalizeH="0" baseline="0" dirty="0">
                          <a:ln>
                            <a:noFill/>
                          </a:ln>
                          <a:effectLst/>
                          <a:latin typeface="微软雅黑" pitchFamily="34" charset="-122"/>
                          <a:ea typeface="微软雅黑" pitchFamily="34" charset="-122"/>
                        </a:rPr>
                        <a:t>座车</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0.02</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0.04</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4"/>
                  </a:ext>
                </a:extLst>
              </a:tr>
              <a:tr h="39886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小型公共汽车</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0.04</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0.06</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5"/>
                  </a:ext>
                </a:extLst>
              </a:tr>
              <a:tr h="39886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大型公共汽车</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0.12</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0.15</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6"/>
                  </a:ext>
                </a:extLst>
              </a:tr>
              <a:tr h="39886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轻型货车</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0.04</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0.06</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7"/>
                  </a:ext>
                </a:extLst>
              </a:tr>
              <a:tr h="39886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中型货车</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0.12</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0.15</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8"/>
                  </a:ext>
                </a:extLst>
              </a:tr>
              <a:tr h="39886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重型货车</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0.12</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dirty="0">
                          <a:ln>
                            <a:noFill/>
                          </a:ln>
                          <a:effectLst/>
                          <a:latin typeface="微软雅黑" pitchFamily="34" charset="-122"/>
                          <a:ea typeface="微软雅黑" pitchFamily="34" charset="-122"/>
                        </a:rPr>
                        <a:t>0.15</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09"/>
                  </a:ext>
                </a:extLst>
              </a:tr>
              <a:tr h="39886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专用卡车</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0.20</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dirty="0">
                          <a:ln>
                            <a:noFill/>
                          </a:ln>
                          <a:effectLst/>
                          <a:latin typeface="微软雅黑" pitchFamily="34" charset="-122"/>
                          <a:ea typeface="微软雅黑" pitchFamily="34" charset="-122"/>
                        </a:rPr>
                        <a:t>0.30</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10"/>
                  </a:ext>
                </a:extLst>
              </a:tr>
              <a:tr h="398862">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zh-CN" altLang="en-US" sz="1600" u="none" strike="noStrike" cap="none" normalizeH="0" baseline="0" dirty="0">
                          <a:ln>
                            <a:noFill/>
                          </a:ln>
                          <a:effectLst/>
                          <a:latin typeface="微软雅黑" pitchFamily="34" charset="-122"/>
                          <a:ea typeface="微软雅黑" pitchFamily="34" charset="-122"/>
                        </a:rPr>
                        <a:t>加权平均</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a:ln>
                            <a:noFill/>
                          </a:ln>
                          <a:effectLst/>
                          <a:latin typeface="微软雅黑" pitchFamily="34" charset="-122"/>
                          <a:ea typeface="微软雅黑" pitchFamily="34" charset="-122"/>
                        </a:rPr>
                        <a:t>0.06</a:t>
                      </a:r>
                      <a:endParaRPr kumimoji="0" lang="en-US" sz="16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0" lang="en-US" sz="1600" u="none" strike="noStrike" cap="none" normalizeH="0" baseline="0" dirty="0">
                          <a:ln>
                            <a:noFill/>
                          </a:ln>
                          <a:effectLst/>
                          <a:latin typeface="微软雅黑" pitchFamily="34" charset="-122"/>
                          <a:ea typeface="微软雅黑" pitchFamily="34" charset="-122"/>
                        </a:rPr>
                        <a:t>0.08</a:t>
                      </a:r>
                      <a:endParaRPr kumimoji="0" 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tc>
                <a:extLst>
                  <a:ext uri="{0D108BD9-81ED-4DB2-BD59-A6C34878D82A}">
                    <a16:rowId xmlns:a16="http://schemas.microsoft.com/office/drawing/2014/main" val="10011"/>
                  </a:ext>
                </a:extLst>
              </a:tr>
            </a:tbl>
          </a:graphicData>
        </a:graphic>
      </p:graphicFrame>
      <p:sp>
        <p:nvSpPr>
          <p:cNvPr id="10" name="矩形 9"/>
          <p:cNvSpPr/>
          <p:nvPr/>
        </p:nvSpPr>
        <p:spPr>
          <a:xfrm>
            <a:off x="6738942" y="1714488"/>
            <a:ext cx="3428992" cy="499624"/>
          </a:xfrm>
          <a:prstGeom prst="rect">
            <a:avLst/>
          </a:prstGeom>
        </p:spPr>
        <p:txBody>
          <a:bodyPr wrap="square">
            <a:spAutoFit/>
          </a:bodyPr>
          <a:lstStyle/>
          <a:p>
            <a:pPr>
              <a:lnSpc>
                <a:spcPct val="150000"/>
              </a:lnSpc>
              <a:buFont typeface="Wingdings" pitchFamily="2" charset="2"/>
              <a:buChar char="p"/>
            </a:pPr>
            <a:r>
              <a:rPr lang="zh-CN" altLang="en-US" sz="2000" dirty="0">
                <a:latin typeface="微软雅黑" pitchFamily="34" charset="-122"/>
                <a:ea typeface="微软雅黑" pitchFamily="34" charset="-122"/>
              </a:rPr>
              <a:t>各国的平均收费价格为：</a:t>
            </a:r>
            <a:endParaRPr lang="en-US" sz="2000" dirty="0">
              <a:latin typeface="微软雅黑" pitchFamily="34" charset="-122"/>
              <a:ea typeface="微软雅黑" pitchFamily="34" charset="-122"/>
            </a:endParaRPr>
          </a:p>
        </p:txBody>
      </p:sp>
      <p:graphicFrame>
        <p:nvGraphicFramePr>
          <p:cNvPr id="11" name="表格 10"/>
          <p:cNvGraphicFramePr>
            <a:graphicFrameLocks noGrp="1"/>
          </p:cNvGraphicFramePr>
          <p:nvPr/>
        </p:nvGraphicFramePr>
        <p:xfrm>
          <a:off x="6881818" y="2357431"/>
          <a:ext cx="3286148" cy="2928954"/>
        </p:xfrm>
        <a:graphic>
          <a:graphicData uri="http://schemas.openxmlformats.org/drawingml/2006/table">
            <a:tbl>
              <a:tblPr>
                <a:tableStyleId>{9D7B26C5-4107-4FEC-AEDC-1716B250A1EF}</a:tableStyleId>
              </a:tblPr>
              <a:tblGrid>
                <a:gridCol w="1643074">
                  <a:extLst>
                    <a:ext uri="{9D8B030D-6E8A-4147-A177-3AD203B41FA5}">
                      <a16:colId xmlns:a16="http://schemas.microsoft.com/office/drawing/2014/main" val="20000"/>
                    </a:ext>
                  </a:extLst>
                </a:gridCol>
                <a:gridCol w="1643074">
                  <a:extLst>
                    <a:ext uri="{9D8B030D-6E8A-4147-A177-3AD203B41FA5}">
                      <a16:colId xmlns:a16="http://schemas.microsoft.com/office/drawing/2014/main" val="20001"/>
                    </a:ext>
                  </a:extLst>
                </a:gridCol>
              </a:tblGrid>
              <a:tr h="418422">
                <a:tc>
                  <a:txBody>
                    <a:bodyPr/>
                    <a:lstStyle/>
                    <a:p>
                      <a:pPr algn="l" rtl="0" fontAlgn="ctr"/>
                      <a:r>
                        <a:rPr lang="zh-CN" altLang="en-US" sz="1600" u="none" strike="noStrike" dirty="0">
                          <a:latin typeface="微软雅黑" pitchFamily="34" charset="-122"/>
                          <a:ea typeface="微软雅黑" pitchFamily="34" charset="-122"/>
                        </a:rPr>
                        <a:t>印度 </a:t>
                      </a:r>
                      <a:endParaRPr lang="zh-CN" altLang="en-US" sz="1600" b="0" i="0" u="none" strike="noStrike" dirty="0">
                        <a:solidFill>
                          <a:srgbClr val="000000"/>
                        </a:solidFill>
                        <a:latin typeface="微软雅黑" pitchFamily="34" charset="-122"/>
                        <a:ea typeface="微软雅黑" pitchFamily="34" charset="-122"/>
                      </a:endParaRPr>
                    </a:p>
                  </a:txBody>
                  <a:tcPr marL="234562" marR="8687" marT="8687" marB="0" anchor="ctr"/>
                </a:tc>
                <a:tc>
                  <a:txBody>
                    <a:bodyPr/>
                    <a:lstStyle/>
                    <a:p>
                      <a:pPr algn="l" fontAlgn="ctr"/>
                      <a:r>
                        <a:rPr lang="en-US" altLang="zh-CN" sz="1600" u="none" strike="noStrike" dirty="0">
                          <a:latin typeface="微软雅黑" pitchFamily="34" charset="-122"/>
                          <a:ea typeface="微软雅黑" pitchFamily="34" charset="-122"/>
                        </a:rPr>
                        <a:t>3 </a:t>
                      </a:r>
                      <a:r>
                        <a:rPr lang="zh-CN" altLang="en-US" sz="1600" u="none" strike="noStrike" dirty="0">
                          <a:latin typeface="微软雅黑" pitchFamily="34" charset="-122"/>
                          <a:ea typeface="微软雅黑" pitchFamily="34" charset="-122"/>
                        </a:rPr>
                        <a:t>美分</a:t>
                      </a:r>
                      <a:r>
                        <a:rPr lang="en-US" altLang="zh-CN" sz="1600" u="none" strike="noStrike" dirty="0">
                          <a:latin typeface="微软雅黑" pitchFamily="34" charset="-122"/>
                          <a:ea typeface="微软雅黑" pitchFamily="34" charset="-122"/>
                        </a:rPr>
                        <a:t>/</a:t>
                      </a:r>
                      <a:r>
                        <a:rPr lang="zh-CN" altLang="en-US" sz="1600" u="none" strike="noStrike" dirty="0">
                          <a:latin typeface="微软雅黑" pitchFamily="34" charset="-122"/>
                          <a:ea typeface="微软雅黑" pitchFamily="34" charset="-122"/>
                        </a:rPr>
                        <a:t>公里 </a:t>
                      </a:r>
                      <a:endParaRPr lang="zh-CN" altLang="en-US" sz="1600" b="0" i="0" u="none" strike="noStrike" dirty="0">
                        <a:solidFill>
                          <a:srgbClr val="000000"/>
                        </a:solidFill>
                        <a:latin typeface="微软雅黑" pitchFamily="34" charset="-122"/>
                        <a:ea typeface="微软雅黑" pitchFamily="34" charset="-122"/>
                      </a:endParaRPr>
                    </a:p>
                  </a:txBody>
                  <a:tcPr marL="8687" marR="8687" marT="8687" marB="0" anchor="ctr"/>
                </a:tc>
                <a:extLst>
                  <a:ext uri="{0D108BD9-81ED-4DB2-BD59-A6C34878D82A}">
                    <a16:rowId xmlns:a16="http://schemas.microsoft.com/office/drawing/2014/main" val="10000"/>
                  </a:ext>
                </a:extLst>
              </a:tr>
              <a:tr h="418422">
                <a:tc>
                  <a:txBody>
                    <a:bodyPr/>
                    <a:lstStyle/>
                    <a:p>
                      <a:pPr algn="l" rtl="0" fontAlgn="ctr"/>
                      <a:r>
                        <a:rPr lang="zh-CN" altLang="en-US" sz="1600" u="none" strike="noStrike">
                          <a:latin typeface="微软雅黑" pitchFamily="34" charset="-122"/>
                          <a:ea typeface="微软雅黑" pitchFamily="34" charset="-122"/>
                        </a:rPr>
                        <a:t>中国 </a:t>
                      </a:r>
                      <a:endParaRPr lang="zh-CN" altLang="en-US" sz="1600" b="0" i="0" u="none" strike="noStrike">
                        <a:solidFill>
                          <a:srgbClr val="000000"/>
                        </a:solidFill>
                        <a:latin typeface="微软雅黑" pitchFamily="34" charset="-122"/>
                        <a:ea typeface="微软雅黑" pitchFamily="34" charset="-122"/>
                      </a:endParaRPr>
                    </a:p>
                  </a:txBody>
                  <a:tcPr marL="234562" marR="8687" marT="8687" marB="0" anchor="ctr"/>
                </a:tc>
                <a:tc>
                  <a:txBody>
                    <a:bodyPr/>
                    <a:lstStyle/>
                    <a:p>
                      <a:pPr algn="l" fontAlgn="ctr"/>
                      <a:r>
                        <a:rPr lang="en-US" altLang="zh-CN" sz="1600" u="none" strike="noStrike">
                          <a:latin typeface="微软雅黑" pitchFamily="34" charset="-122"/>
                          <a:ea typeface="微软雅黑" pitchFamily="34" charset="-122"/>
                        </a:rPr>
                        <a:t>5 </a:t>
                      </a:r>
                      <a:r>
                        <a:rPr lang="zh-CN" altLang="en-US" sz="1600" u="none" strike="noStrike">
                          <a:latin typeface="微软雅黑" pitchFamily="34" charset="-122"/>
                          <a:ea typeface="微软雅黑" pitchFamily="34" charset="-122"/>
                        </a:rPr>
                        <a:t>美分</a:t>
                      </a:r>
                      <a:r>
                        <a:rPr lang="en-US" altLang="zh-CN" sz="1600" u="none" strike="noStrike">
                          <a:latin typeface="微软雅黑" pitchFamily="34" charset="-122"/>
                          <a:ea typeface="微软雅黑" pitchFamily="34" charset="-122"/>
                        </a:rPr>
                        <a:t>/</a:t>
                      </a:r>
                      <a:r>
                        <a:rPr lang="zh-CN" altLang="en-US" sz="1600" u="none" strike="noStrike">
                          <a:latin typeface="微软雅黑" pitchFamily="34" charset="-122"/>
                          <a:ea typeface="微软雅黑" pitchFamily="34" charset="-122"/>
                        </a:rPr>
                        <a:t>公里 </a:t>
                      </a:r>
                      <a:endParaRPr lang="zh-CN" altLang="en-US" sz="1600" b="0" i="0" u="none" strike="noStrike">
                        <a:solidFill>
                          <a:srgbClr val="000000"/>
                        </a:solidFill>
                        <a:latin typeface="微软雅黑" pitchFamily="34" charset="-122"/>
                        <a:ea typeface="微软雅黑" pitchFamily="34" charset="-122"/>
                      </a:endParaRPr>
                    </a:p>
                  </a:txBody>
                  <a:tcPr marL="8687" marR="8687" marT="8687" marB="0" anchor="ctr"/>
                </a:tc>
                <a:extLst>
                  <a:ext uri="{0D108BD9-81ED-4DB2-BD59-A6C34878D82A}">
                    <a16:rowId xmlns:a16="http://schemas.microsoft.com/office/drawing/2014/main" val="10001"/>
                  </a:ext>
                </a:extLst>
              </a:tr>
              <a:tr h="418422">
                <a:tc>
                  <a:txBody>
                    <a:bodyPr/>
                    <a:lstStyle/>
                    <a:p>
                      <a:pPr algn="l" rtl="0" fontAlgn="ctr"/>
                      <a:r>
                        <a:rPr lang="zh-CN" altLang="en-US" sz="1600" u="none" strike="noStrike">
                          <a:latin typeface="微软雅黑" pitchFamily="34" charset="-122"/>
                          <a:ea typeface="微软雅黑" pitchFamily="34" charset="-122"/>
                        </a:rPr>
                        <a:t>巴西 </a:t>
                      </a:r>
                      <a:endParaRPr lang="zh-CN" altLang="en-US" sz="1600" b="0" i="0" u="none" strike="noStrike">
                        <a:solidFill>
                          <a:srgbClr val="000000"/>
                        </a:solidFill>
                        <a:latin typeface="微软雅黑" pitchFamily="34" charset="-122"/>
                        <a:ea typeface="微软雅黑" pitchFamily="34" charset="-122"/>
                      </a:endParaRPr>
                    </a:p>
                  </a:txBody>
                  <a:tcPr marL="234562" marR="8687" marT="8687" marB="0" anchor="ctr"/>
                </a:tc>
                <a:tc>
                  <a:txBody>
                    <a:bodyPr/>
                    <a:lstStyle/>
                    <a:p>
                      <a:pPr algn="l" fontAlgn="ctr"/>
                      <a:r>
                        <a:rPr lang="en-US" altLang="zh-CN" sz="1600" u="none" strike="noStrike">
                          <a:latin typeface="微软雅黑" pitchFamily="34" charset="-122"/>
                          <a:ea typeface="微软雅黑" pitchFamily="34" charset="-122"/>
                        </a:rPr>
                        <a:t>7 </a:t>
                      </a:r>
                      <a:r>
                        <a:rPr lang="zh-CN" altLang="en-US" sz="1600" u="none" strike="noStrike">
                          <a:latin typeface="微软雅黑" pitchFamily="34" charset="-122"/>
                          <a:ea typeface="微软雅黑" pitchFamily="34" charset="-122"/>
                        </a:rPr>
                        <a:t>美分</a:t>
                      </a:r>
                      <a:r>
                        <a:rPr lang="en-US" altLang="zh-CN" sz="1600" u="none" strike="noStrike">
                          <a:latin typeface="微软雅黑" pitchFamily="34" charset="-122"/>
                          <a:ea typeface="微软雅黑" pitchFamily="34" charset="-122"/>
                        </a:rPr>
                        <a:t>/</a:t>
                      </a:r>
                      <a:r>
                        <a:rPr lang="zh-CN" altLang="en-US" sz="1600" u="none" strike="noStrike">
                          <a:latin typeface="微软雅黑" pitchFamily="34" charset="-122"/>
                          <a:ea typeface="微软雅黑" pitchFamily="34" charset="-122"/>
                        </a:rPr>
                        <a:t>公里 </a:t>
                      </a:r>
                      <a:endParaRPr lang="zh-CN" altLang="en-US" sz="1600" b="0" i="0" u="none" strike="noStrike">
                        <a:solidFill>
                          <a:srgbClr val="000000"/>
                        </a:solidFill>
                        <a:latin typeface="微软雅黑" pitchFamily="34" charset="-122"/>
                        <a:ea typeface="微软雅黑" pitchFamily="34" charset="-122"/>
                      </a:endParaRPr>
                    </a:p>
                  </a:txBody>
                  <a:tcPr marL="8687" marR="8687" marT="8687" marB="0" anchor="ctr"/>
                </a:tc>
                <a:extLst>
                  <a:ext uri="{0D108BD9-81ED-4DB2-BD59-A6C34878D82A}">
                    <a16:rowId xmlns:a16="http://schemas.microsoft.com/office/drawing/2014/main" val="10002"/>
                  </a:ext>
                </a:extLst>
              </a:tr>
              <a:tr h="418422">
                <a:tc>
                  <a:txBody>
                    <a:bodyPr/>
                    <a:lstStyle/>
                    <a:p>
                      <a:pPr algn="l" rtl="0" fontAlgn="ctr"/>
                      <a:r>
                        <a:rPr lang="zh-CN" altLang="en-US" sz="1600" u="none" strike="noStrike">
                          <a:latin typeface="微软雅黑" pitchFamily="34" charset="-122"/>
                          <a:ea typeface="微软雅黑" pitchFamily="34" charset="-122"/>
                        </a:rPr>
                        <a:t>南非 </a:t>
                      </a:r>
                      <a:endParaRPr lang="zh-CN" altLang="en-US" sz="1600" b="0" i="0" u="none" strike="noStrike">
                        <a:solidFill>
                          <a:srgbClr val="000000"/>
                        </a:solidFill>
                        <a:latin typeface="微软雅黑" pitchFamily="34" charset="-122"/>
                        <a:ea typeface="微软雅黑" pitchFamily="34" charset="-122"/>
                      </a:endParaRPr>
                    </a:p>
                  </a:txBody>
                  <a:tcPr marL="234562" marR="8687" marT="8687" marB="0" anchor="ctr"/>
                </a:tc>
                <a:tc>
                  <a:txBody>
                    <a:bodyPr/>
                    <a:lstStyle/>
                    <a:p>
                      <a:pPr algn="l" fontAlgn="ctr"/>
                      <a:r>
                        <a:rPr lang="en-US" altLang="zh-CN" sz="1600" u="none" strike="noStrike" dirty="0">
                          <a:latin typeface="微软雅黑" pitchFamily="34" charset="-122"/>
                          <a:ea typeface="微软雅黑" pitchFamily="34" charset="-122"/>
                        </a:rPr>
                        <a:t>10 </a:t>
                      </a:r>
                      <a:r>
                        <a:rPr lang="zh-CN" altLang="en-US" sz="1600" u="none" strike="noStrike" dirty="0">
                          <a:latin typeface="微软雅黑" pitchFamily="34" charset="-122"/>
                          <a:ea typeface="微软雅黑" pitchFamily="34" charset="-122"/>
                        </a:rPr>
                        <a:t>美分</a:t>
                      </a:r>
                      <a:r>
                        <a:rPr lang="en-US" altLang="zh-CN" sz="1600" u="none" strike="noStrike" dirty="0">
                          <a:latin typeface="微软雅黑" pitchFamily="34" charset="-122"/>
                          <a:ea typeface="微软雅黑" pitchFamily="34" charset="-122"/>
                        </a:rPr>
                        <a:t>/</a:t>
                      </a:r>
                      <a:r>
                        <a:rPr lang="zh-CN" altLang="en-US" sz="1600" u="none" strike="noStrike" dirty="0">
                          <a:latin typeface="微软雅黑" pitchFamily="34" charset="-122"/>
                          <a:ea typeface="微软雅黑" pitchFamily="34" charset="-122"/>
                        </a:rPr>
                        <a:t>公里 </a:t>
                      </a:r>
                      <a:endParaRPr lang="zh-CN" altLang="en-US" sz="1600" b="0" i="0" u="none" strike="noStrike" dirty="0">
                        <a:solidFill>
                          <a:srgbClr val="000000"/>
                        </a:solidFill>
                        <a:latin typeface="微软雅黑" pitchFamily="34" charset="-122"/>
                        <a:ea typeface="微软雅黑" pitchFamily="34" charset="-122"/>
                      </a:endParaRPr>
                    </a:p>
                  </a:txBody>
                  <a:tcPr marL="8687" marR="8687" marT="8687" marB="0" anchor="ctr"/>
                </a:tc>
                <a:extLst>
                  <a:ext uri="{0D108BD9-81ED-4DB2-BD59-A6C34878D82A}">
                    <a16:rowId xmlns:a16="http://schemas.microsoft.com/office/drawing/2014/main" val="10003"/>
                  </a:ext>
                </a:extLst>
              </a:tr>
              <a:tr h="418422">
                <a:tc>
                  <a:txBody>
                    <a:bodyPr/>
                    <a:lstStyle/>
                    <a:p>
                      <a:pPr algn="l" rtl="0" fontAlgn="ctr"/>
                      <a:r>
                        <a:rPr lang="zh-CN" altLang="en-US" sz="1600" u="none" strike="noStrike">
                          <a:latin typeface="微软雅黑" pitchFamily="34" charset="-122"/>
                          <a:ea typeface="微软雅黑" pitchFamily="34" charset="-122"/>
                        </a:rPr>
                        <a:t>美国</a:t>
                      </a:r>
                      <a:endParaRPr lang="zh-CN" altLang="en-US" sz="1600" b="0" i="0" u="none" strike="noStrike">
                        <a:solidFill>
                          <a:srgbClr val="000000"/>
                        </a:solidFill>
                        <a:latin typeface="微软雅黑" pitchFamily="34" charset="-122"/>
                        <a:ea typeface="微软雅黑" pitchFamily="34" charset="-122"/>
                      </a:endParaRPr>
                    </a:p>
                  </a:txBody>
                  <a:tcPr marL="234562" marR="8687" marT="8687" marB="0" anchor="ctr"/>
                </a:tc>
                <a:tc>
                  <a:txBody>
                    <a:bodyPr/>
                    <a:lstStyle/>
                    <a:p>
                      <a:pPr algn="l" fontAlgn="ctr"/>
                      <a:r>
                        <a:rPr lang="en-US" altLang="zh-CN" sz="1600" u="none" strike="noStrike">
                          <a:latin typeface="微软雅黑" pitchFamily="34" charset="-122"/>
                          <a:ea typeface="微软雅黑" pitchFamily="34" charset="-122"/>
                        </a:rPr>
                        <a:t>13 </a:t>
                      </a:r>
                      <a:r>
                        <a:rPr lang="zh-CN" altLang="en-US" sz="1600" u="none" strike="noStrike">
                          <a:latin typeface="微软雅黑" pitchFamily="34" charset="-122"/>
                          <a:ea typeface="微软雅黑" pitchFamily="34" charset="-122"/>
                        </a:rPr>
                        <a:t>美分</a:t>
                      </a:r>
                      <a:r>
                        <a:rPr lang="en-US" altLang="zh-CN" sz="1600" u="none" strike="noStrike">
                          <a:latin typeface="微软雅黑" pitchFamily="34" charset="-122"/>
                          <a:ea typeface="微软雅黑" pitchFamily="34" charset="-122"/>
                        </a:rPr>
                        <a:t>/</a:t>
                      </a:r>
                      <a:r>
                        <a:rPr lang="zh-CN" altLang="en-US" sz="1600" u="none" strike="noStrike">
                          <a:latin typeface="微软雅黑" pitchFamily="34" charset="-122"/>
                          <a:ea typeface="微软雅黑" pitchFamily="34" charset="-122"/>
                        </a:rPr>
                        <a:t>公里 </a:t>
                      </a:r>
                      <a:endParaRPr lang="zh-CN" altLang="en-US" sz="1600" b="0" i="0" u="none" strike="noStrike">
                        <a:solidFill>
                          <a:srgbClr val="000000"/>
                        </a:solidFill>
                        <a:latin typeface="微软雅黑" pitchFamily="34" charset="-122"/>
                        <a:ea typeface="微软雅黑" pitchFamily="34" charset="-122"/>
                      </a:endParaRPr>
                    </a:p>
                  </a:txBody>
                  <a:tcPr marL="8687" marR="8687" marT="8687" marB="0" anchor="ctr"/>
                </a:tc>
                <a:extLst>
                  <a:ext uri="{0D108BD9-81ED-4DB2-BD59-A6C34878D82A}">
                    <a16:rowId xmlns:a16="http://schemas.microsoft.com/office/drawing/2014/main" val="10004"/>
                  </a:ext>
                </a:extLst>
              </a:tr>
              <a:tr h="418422">
                <a:tc>
                  <a:txBody>
                    <a:bodyPr/>
                    <a:lstStyle/>
                    <a:p>
                      <a:pPr algn="l" rtl="0" fontAlgn="ctr"/>
                      <a:r>
                        <a:rPr lang="zh-CN" altLang="en-US" sz="1600" u="none" strike="noStrike">
                          <a:latin typeface="微软雅黑" pitchFamily="34" charset="-122"/>
                          <a:ea typeface="微软雅黑" pitchFamily="34" charset="-122"/>
                        </a:rPr>
                        <a:t>墨西哥</a:t>
                      </a:r>
                      <a:endParaRPr lang="zh-CN" altLang="en-US" sz="1600" b="0" i="0" u="none" strike="noStrike">
                        <a:solidFill>
                          <a:srgbClr val="000000"/>
                        </a:solidFill>
                        <a:latin typeface="微软雅黑" pitchFamily="34" charset="-122"/>
                        <a:ea typeface="微软雅黑" pitchFamily="34" charset="-122"/>
                      </a:endParaRPr>
                    </a:p>
                  </a:txBody>
                  <a:tcPr marL="234562" marR="8687" marT="8687" marB="0" anchor="ctr"/>
                </a:tc>
                <a:tc>
                  <a:txBody>
                    <a:bodyPr/>
                    <a:lstStyle/>
                    <a:p>
                      <a:pPr algn="l" fontAlgn="ctr"/>
                      <a:r>
                        <a:rPr lang="en-US" altLang="zh-CN" sz="1600" u="none" strike="noStrike" dirty="0">
                          <a:latin typeface="微软雅黑" pitchFamily="34" charset="-122"/>
                          <a:ea typeface="微软雅黑" pitchFamily="34" charset="-122"/>
                        </a:rPr>
                        <a:t>17 </a:t>
                      </a:r>
                      <a:r>
                        <a:rPr lang="zh-CN" altLang="en-US" sz="1600" u="none" strike="noStrike" dirty="0">
                          <a:latin typeface="微软雅黑" pitchFamily="34" charset="-122"/>
                          <a:ea typeface="微软雅黑" pitchFamily="34" charset="-122"/>
                        </a:rPr>
                        <a:t>美分</a:t>
                      </a:r>
                      <a:r>
                        <a:rPr lang="en-US" altLang="zh-CN" sz="1600" u="none" strike="noStrike" dirty="0">
                          <a:latin typeface="微软雅黑" pitchFamily="34" charset="-122"/>
                          <a:ea typeface="微软雅黑" pitchFamily="34" charset="-122"/>
                        </a:rPr>
                        <a:t>/</a:t>
                      </a:r>
                      <a:r>
                        <a:rPr lang="zh-CN" altLang="en-US" sz="1600" u="none" strike="noStrike" dirty="0">
                          <a:latin typeface="微软雅黑" pitchFamily="34" charset="-122"/>
                          <a:ea typeface="微软雅黑" pitchFamily="34" charset="-122"/>
                        </a:rPr>
                        <a:t>公里 </a:t>
                      </a:r>
                      <a:endParaRPr lang="zh-CN" altLang="en-US" sz="1600" b="0" i="0" u="none" strike="noStrike" dirty="0">
                        <a:solidFill>
                          <a:srgbClr val="000000"/>
                        </a:solidFill>
                        <a:latin typeface="微软雅黑" pitchFamily="34" charset="-122"/>
                        <a:ea typeface="微软雅黑" pitchFamily="34" charset="-122"/>
                      </a:endParaRPr>
                    </a:p>
                  </a:txBody>
                  <a:tcPr marL="8687" marR="8687" marT="8687" marB="0" anchor="ctr"/>
                </a:tc>
                <a:extLst>
                  <a:ext uri="{0D108BD9-81ED-4DB2-BD59-A6C34878D82A}">
                    <a16:rowId xmlns:a16="http://schemas.microsoft.com/office/drawing/2014/main" val="10005"/>
                  </a:ext>
                </a:extLst>
              </a:tr>
              <a:tr h="418422">
                <a:tc>
                  <a:txBody>
                    <a:bodyPr/>
                    <a:lstStyle/>
                    <a:p>
                      <a:pPr algn="l" rtl="0" fontAlgn="ctr"/>
                      <a:r>
                        <a:rPr lang="zh-CN" altLang="en-US" sz="1600" u="none" strike="noStrike">
                          <a:latin typeface="微软雅黑" pitchFamily="34" charset="-122"/>
                          <a:ea typeface="微软雅黑" pitchFamily="34" charset="-122"/>
                        </a:rPr>
                        <a:t>日本</a:t>
                      </a:r>
                      <a:endParaRPr lang="zh-CN" altLang="en-US" sz="1600" b="0" i="0" u="none" strike="noStrike">
                        <a:solidFill>
                          <a:srgbClr val="000000"/>
                        </a:solidFill>
                        <a:latin typeface="微软雅黑" pitchFamily="34" charset="-122"/>
                        <a:ea typeface="微软雅黑" pitchFamily="34" charset="-122"/>
                      </a:endParaRPr>
                    </a:p>
                  </a:txBody>
                  <a:tcPr marL="234562" marR="8687" marT="8687" marB="0" anchor="ctr"/>
                </a:tc>
                <a:tc>
                  <a:txBody>
                    <a:bodyPr/>
                    <a:lstStyle/>
                    <a:p>
                      <a:pPr algn="l" fontAlgn="ctr"/>
                      <a:r>
                        <a:rPr lang="en-US" altLang="zh-CN" sz="1600" u="none" strike="noStrike" dirty="0">
                          <a:latin typeface="微软雅黑" pitchFamily="34" charset="-122"/>
                          <a:ea typeface="微软雅黑" pitchFamily="34" charset="-122"/>
                        </a:rPr>
                        <a:t>22 </a:t>
                      </a:r>
                      <a:r>
                        <a:rPr lang="zh-CN" altLang="en-US" sz="1600" u="none" strike="noStrike" dirty="0">
                          <a:latin typeface="微软雅黑" pitchFamily="34" charset="-122"/>
                          <a:ea typeface="微软雅黑" pitchFamily="34" charset="-122"/>
                        </a:rPr>
                        <a:t>美分</a:t>
                      </a:r>
                      <a:r>
                        <a:rPr lang="en-US" altLang="zh-CN" sz="1600" u="none" strike="noStrike" dirty="0">
                          <a:latin typeface="微软雅黑" pitchFamily="34" charset="-122"/>
                          <a:ea typeface="微软雅黑" pitchFamily="34" charset="-122"/>
                        </a:rPr>
                        <a:t>/</a:t>
                      </a:r>
                      <a:r>
                        <a:rPr lang="zh-CN" altLang="en-US" sz="1600" u="none" strike="noStrike" dirty="0">
                          <a:latin typeface="微软雅黑" pitchFamily="34" charset="-122"/>
                          <a:ea typeface="微软雅黑" pitchFamily="34" charset="-122"/>
                        </a:rPr>
                        <a:t>公里 </a:t>
                      </a:r>
                      <a:endParaRPr lang="zh-CN" altLang="en-US" sz="1600" b="0" i="0" u="none" strike="noStrike" dirty="0">
                        <a:solidFill>
                          <a:srgbClr val="000000"/>
                        </a:solidFill>
                        <a:latin typeface="微软雅黑" pitchFamily="34" charset="-122"/>
                        <a:ea typeface="微软雅黑" pitchFamily="34" charset="-122"/>
                      </a:endParaRPr>
                    </a:p>
                  </a:txBody>
                  <a:tcPr marL="8687" marR="8687" marT="8687" marB="0" anchor="ctr"/>
                </a:tc>
                <a:extLst>
                  <a:ext uri="{0D108BD9-81ED-4DB2-BD59-A6C34878D82A}">
                    <a16:rowId xmlns:a16="http://schemas.microsoft.com/office/drawing/2014/main" val="10006"/>
                  </a:ext>
                </a:extLst>
              </a:tr>
            </a:tbl>
          </a:graphicData>
        </a:graphic>
      </p:graphicFrame>
      <p:sp>
        <p:nvSpPr>
          <p:cNvPr id="12" name="矩形 11"/>
          <p:cNvSpPr/>
          <p:nvPr/>
        </p:nvSpPr>
        <p:spPr>
          <a:xfrm>
            <a:off x="6810380" y="5286388"/>
            <a:ext cx="3500462" cy="1338828"/>
          </a:xfrm>
          <a:prstGeom prst="rect">
            <a:avLst/>
          </a:prstGeom>
        </p:spPr>
        <p:txBody>
          <a:bodyPr wrap="square">
            <a:spAutoFit/>
          </a:bodyPr>
          <a:lstStyle/>
          <a:p>
            <a:pPr>
              <a:lnSpc>
                <a:spcPct val="150000"/>
              </a:lnSpc>
              <a:buFont typeface="Wingdings" pitchFamily="2" charset="2"/>
              <a:buChar char="p"/>
            </a:pPr>
            <a:r>
              <a:rPr lang="zh-CN" altLang="en-US" dirty="0">
                <a:latin typeface="微软雅黑" pitchFamily="34" charset="-122"/>
                <a:ea typeface="微软雅黑" pitchFamily="34" charset="-122"/>
              </a:rPr>
              <a:t>坦桑尼亚政府建议的平均</a:t>
            </a:r>
            <a:r>
              <a:rPr lang="en-US" altLang="zh-CN" dirty="0">
                <a:latin typeface="微软雅黑" pitchFamily="34" charset="-122"/>
                <a:ea typeface="微软雅黑" pitchFamily="34" charset="-122"/>
              </a:rPr>
              <a:t>6-8</a:t>
            </a:r>
            <a:r>
              <a:rPr lang="zh-CN" altLang="en-US" dirty="0">
                <a:latin typeface="微软雅黑" pitchFamily="34" charset="-122"/>
                <a:ea typeface="微软雅黑" pitchFamily="34" charset="-122"/>
              </a:rPr>
              <a:t>美分的收费价格与国际上普遍的价格是相符合的。</a:t>
            </a: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1C7161B-139A-41BB-932B-69767A86D7D4}"/>
              </a:ext>
            </a:extLst>
          </p:cNvPr>
          <p:cNvSpPr>
            <a:spLocks noGrp="1" noChangeArrowheads="1"/>
          </p:cNvSpPr>
          <p:nvPr>
            <p:ph type="title"/>
          </p:nvPr>
        </p:nvSpPr>
        <p:spPr>
          <a:xfrm>
            <a:off x="645059" y="427039"/>
            <a:ext cx="7793038" cy="854075"/>
          </a:xfrm>
          <a:extLst>
            <a:ext uri="{91240B29-F687-4F45-9708-019B960494DF}">
              <a14:hiddenLine xmlns:a14="http://schemas.microsoft.com/office/drawing/2010/main" w="9525">
                <a:solidFill>
                  <a:schemeClr val="folHlink"/>
                </a:solidFill>
                <a:miter lim="800000"/>
                <a:headEnd/>
                <a:tailEnd/>
              </a14:hiddenLine>
            </a:ext>
          </a:extLst>
        </p:spPr>
        <p:txBody>
          <a:bodyPr/>
          <a:lstStyle/>
          <a:p>
            <a:pPr eaLnBrk="1" hangingPunct="1"/>
            <a:r>
              <a:rPr lang="en-US" altLang="zh-CN" sz="3200" b="1" dirty="0">
                <a:latin typeface="Times New Roman" panose="02020603050405020304" pitchFamily="18" charset="0"/>
                <a:ea typeface="楷体_GB2312" pitchFamily="49" charset="-122"/>
              </a:rPr>
              <a:t>1.</a:t>
            </a:r>
            <a:r>
              <a:rPr lang="en-US" altLang="zh-CN" sz="3200" b="1" dirty="0"/>
              <a:t> </a:t>
            </a:r>
            <a:r>
              <a:rPr lang="zh-CN" altLang="en-US" sz="3200" b="1" dirty="0"/>
              <a:t>工程经济学是什么？</a:t>
            </a:r>
          </a:p>
        </p:txBody>
      </p:sp>
      <p:sp>
        <p:nvSpPr>
          <p:cNvPr id="6147" name="Rectangle 3">
            <a:extLst>
              <a:ext uri="{FF2B5EF4-FFF2-40B4-BE49-F238E27FC236}">
                <a16:creationId xmlns:a16="http://schemas.microsoft.com/office/drawing/2014/main" id="{0A991624-4476-44B8-BE28-8E3B63FD83E3}"/>
              </a:ext>
            </a:extLst>
          </p:cNvPr>
          <p:cNvSpPr>
            <a:spLocks noGrp="1" noChangeArrowheads="1"/>
          </p:cNvSpPr>
          <p:nvPr>
            <p:ph idx="1"/>
          </p:nvPr>
        </p:nvSpPr>
        <p:spPr>
          <a:xfrm>
            <a:off x="1563575" y="1652588"/>
            <a:ext cx="9101727" cy="4513543"/>
          </a:xfrm>
        </p:spPr>
        <p:txBody>
          <a:bodyPr>
            <a:normAutofit/>
          </a:bodyPr>
          <a:lstStyle/>
          <a:p>
            <a:pPr>
              <a:lnSpc>
                <a:spcPct val="150000"/>
              </a:lnSpc>
            </a:pPr>
            <a:r>
              <a:rPr lang="zh-CN" altLang="en-US" dirty="0"/>
              <a:t>一系列的</a:t>
            </a:r>
            <a:r>
              <a:rPr lang="zh-CN" altLang="en-US" b="1" dirty="0">
                <a:solidFill>
                  <a:srgbClr val="FF0000"/>
                </a:solidFill>
              </a:rPr>
              <a:t>评价指标</a:t>
            </a:r>
            <a:r>
              <a:rPr lang="zh-CN" altLang="en-US" dirty="0"/>
              <a:t>，主要回答下述两类问题：</a:t>
            </a:r>
            <a:endParaRPr lang="en-US" altLang="zh-CN" dirty="0"/>
          </a:p>
          <a:p>
            <a:pPr marL="971550" lvl="1" indent="-514350">
              <a:lnSpc>
                <a:spcPct val="150000"/>
              </a:lnSpc>
              <a:buFont typeface="+mj-lt"/>
              <a:buAutoNum type="arabicPeriod"/>
            </a:pPr>
            <a:r>
              <a:rPr lang="zh-CN" altLang="en-US" dirty="0"/>
              <a:t>从经济性角度看，某个工程项目是否具有投资的经济性？</a:t>
            </a:r>
            <a:endParaRPr lang="en-US" altLang="zh-CN" dirty="0"/>
          </a:p>
          <a:p>
            <a:pPr marL="971550" lvl="1" indent="-514350">
              <a:lnSpc>
                <a:spcPct val="150000"/>
              </a:lnSpc>
              <a:buFont typeface="+mj-lt"/>
              <a:buAutoNum type="arabicPeriod"/>
            </a:pPr>
            <a:r>
              <a:rPr lang="zh-CN" altLang="en-US" dirty="0"/>
              <a:t>多个可行方案种，哪个（哪些）方案经济上比较可行</a:t>
            </a:r>
          </a:p>
          <a:p>
            <a:pPr eaLnBrk="1" hangingPunct="1">
              <a:buFont typeface="Wingdings" panose="05000000000000000000" pitchFamily="2" charset="2"/>
              <a:buNone/>
            </a:pPr>
            <a:endParaRPr lang="zh-CN" altLang="en-US" sz="2000" dirty="0">
              <a:latin typeface="宋体" panose="02010600030101010101" pitchFamily="2" charset="-122"/>
            </a:endParaRPr>
          </a:p>
        </p:txBody>
      </p:sp>
      <p:sp>
        <p:nvSpPr>
          <p:cNvPr id="6148" name="灯片编号占位符 5">
            <a:extLst>
              <a:ext uri="{FF2B5EF4-FFF2-40B4-BE49-F238E27FC236}">
                <a16:creationId xmlns:a16="http://schemas.microsoft.com/office/drawing/2014/main" id="{A40A73A4-FB49-49DE-8307-48292032D9A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80DFD291-CF41-47B6-9E9A-201C3D61BE83}" type="slidenum">
              <a:rPr lang="en-US" altLang="zh-CN" sz="2000" b="0">
                <a:ea typeface="宋体" panose="02010600030101010101" pitchFamily="2" charset="-122"/>
              </a:rPr>
              <a:pPr eaLnBrk="1" hangingPunct="1">
                <a:lnSpc>
                  <a:spcPct val="100000"/>
                </a:lnSpc>
                <a:spcBef>
                  <a:spcPct val="0"/>
                </a:spcBef>
                <a:buClrTx/>
                <a:buFontTx/>
                <a:buNone/>
              </a:pPr>
              <a:t>3</a:t>
            </a:fld>
            <a:endParaRPr lang="en-US" altLang="zh-CN" sz="2000" b="0">
              <a:ea typeface="宋体" panose="02010600030101010101" pitchFamily="2" charset="-122"/>
            </a:endParaRPr>
          </a:p>
        </p:txBody>
      </p:sp>
      <p:sp>
        <p:nvSpPr>
          <p:cNvPr id="6149" name="Rectangle 5">
            <a:extLst>
              <a:ext uri="{FF2B5EF4-FFF2-40B4-BE49-F238E27FC236}">
                <a16:creationId xmlns:a16="http://schemas.microsoft.com/office/drawing/2014/main" id="{965851C3-D967-4042-9861-DA2B2E541C68}"/>
              </a:ext>
            </a:extLst>
          </p:cNvPr>
          <p:cNvSpPr>
            <a:spLocks noChangeArrowheads="1"/>
          </p:cNvSpPr>
          <p:nvPr/>
        </p:nvSpPr>
        <p:spPr bwMode="auto">
          <a:xfrm>
            <a:off x="2351089" y="3860801"/>
            <a:ext cx="7793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endParaRPr lang="zh-CN" altLang="en-US" sz="3200">
              <a:solidFill>
                <a:schemeClr val="tx2"/>
              </a:solidFill>
              <a:ea typeface="宋体" panose="02010600030101010101" pitchFamily="2" charset="-122"/>
            </a:endParaRPr>
          </a:p>
        </p:txBody>
      </p:sp>
    </p:spTree>
    <p:extLst>
      <p:ext uri="{BB962C8B-B14F-4D97-AF65-F5344CB8AC3E}">
        <p14:creationId xmlns:p14="http://schemas.microsoft.com/office/powerpoint/2010/main" val="412217960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071547"/>
            <a:ext cx="8229600" cy="4896543"/>
          </a:xfrm>
        </p:spPr>
        <p:txBody>
          <a:bodyPr>
            <a:normAutofit/>
          </a:bodyPr>
          <a:lstStyle/>
          <a:p>
            <a:pPr>
              <a:lnSpc>
                <a:spcPct val="150000"/>
              </a:lnSpc>
              <a:buFont typeface="Wingdings" pitchFamily="2" charset="2"/>
              <a:buChar char="p"/>
            </a:pPr>
            <a:r>
              <a:rPr lang="zh-CN" altLang="en-US" dirty="0">
                <a:latin typeface="微软雅黑" pitchFamily="34" charset="-122"/>
                <a:ea typeface="微软雅黑" pitchFamily="34" charset="-122"/>
              </a:rPr>
              <a:t>坦桑尼亚公路局估计该项目需投资 </a:t>
            </a:r>
            <a:r>
              <a:rPr lang="en-US" altLang="zh-CN" b="1" dirty="0">
                <a:solidFill>
                  <a:srgbClr val="FF0000"/>
                </a:solidFill>
                <a:latin typeface="微软雅黑" pitchFamily="34" charset="-122"/>
                <a:ea typeface="微软雅黑" pitchFamily="34" charset="-122"/>
              </a:rPr>
              <a:t>4.41</a:t>
            </a:r>
            <a:r>
              <a:rPr lang="zh-CN" altLang="en-US" b="1" dirty="0">
                <a:solidFill>
                  <a:srgbClr val="FF0000"/>
                </a:solidFill>
                <a:latin typeface="微软雅黑" pitchFamily="34" charset="-122"/>
                <a:ea typeface="微软雅黑" pitchFamily="34" charset="-122"/>
              </a:rPr>
              <a:t>亿美元</a:t>
            </a:r>
            <a:r>
              <a:rPr lang="zh-CN" altLang="en-US" dirty="0">
                <a:solidFill>
                  <a:srgbClr val="FF0000"/>
                </a:solidFill>
                <a:latin typeface="微软雅黑" pitchFamily="34" charset="-122"/>
                <a:ea typeface="微软雅黑" pitchFamily="34" charset="-122"/>
              </a:rPr>
              <a:t> </a:t>
            </a:r>
            <a:r>
              <a:rPr lang="zh-CN" altLang="en-US" dirty="0">
                <a:latin typeface="微软雅黑" pitchFamily="34" charset="-122"/>
                <a:ea typeface="微软雅黑" pitchFamily="34" charset="-122"/>
              </a:rPr>
              <a:t>（约合人民币</a:t>
            </a:r>
            <a:r>
              <a:rPr lang="en-US" altLang="zh-CN" dirty="0">
                <a:latin typeface="微软雅黑" pitchFamily="34" charset="-122"/>
                <a:ea typeface="微软雅黑" pitchFamily="34" charset="-122"/>
              </a:rPr>
              <a:t>27.8</a:t>
            </a:r>
            <a:r>
              <a:rPr lang="zh-CN" altLang="en-US" dirty="0">
                <a:latin typeface="微软雅黑" pitchFamily="34" charset="-122"/>
                <a:ea typeface="微软雅黑" pitchFamily="34" charset="-122"/>
              </a:rPr>
              <a:t>亿）。</a:t>
            </a:r>
            <a:endParaRPr lang="en-US" dirty="0">
              <a:latin typeface="微软雅黑" pitchFamily="34" charset="-122"/>
              <a:ea typeface="微软雅黑" pitchFamily="34" charset="-122"/>
            </a:endParaRPr>
          </a:p>
          <a:p>
            <a:pPr>
              <a:lnSpc>
                <a:spcPct val="150000"/>
              </a:lnSpc>
              <a:buFont typeface="Wingdings" pitchFamily="2" charset="2"/>
              <a:buChar char="p"/>
            </a:pPr>
            <a:r>
              <a:rPr lang="zh-CN" altLang="en-US" dirty="0">
                <a:latin typeface="微软雅黑" pitchFamily="34" charset="-122"/>
                <a:ea typeface="微软雅黑" pitchFamily="34" charset="-122"/>
              </a:rPr>
              <a:t>坦桑尼亚公路局通过经济性分析，估计该项目的国民经济内部收益率为</a:t>
            </a:r>
            <a:r>
              <a:rPr lang="en-US" altLang="zh-CN" dirty="0">
                <a:latin typeface="微软雅黑" pitchFamily="34" charset="-122"/>
                <a:ea typeface="微软雅黑" pitchFamily="34" charset="-122"/>
              </a:rPr>
              <a:t>24.3%</a:t>
            </a:r>
            <a:r>
              <a:rPr lang="zh-CN" altLang="en-US" dirty="0">
                <a:latin typeface="微软雅黑" pitchFamily="34" charset="-122"/>
                <a:ea typeface="微软雅黑" pitchFamily="34" charset="-122"/>
              </a:rPr>
              <a:t>，财务内部收益率为 </a:t>
            </a:r>
            <a:r>
              <a:rPr lang="en-US" altLang="zh-CN" b="1" dirty="0">
                <a:solidFill>
                  <a:srgbClr val="FF0000"/>
                </a:solidFill>
                <a:latin typeface="微软雅黑" pitchFamily="34" charset="-122"/>
                <a:ea typeface="微软雅黑" pitchFamily="34" charset="-122"/>
              </a:rPr>
              <a:t>15.6%</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a:t>
            </a:r>
            <a:endParaRPr lang="en-US" dirty="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2"/>
          </p:nvPr>
        </p:nvSpPr>
        <p:spPr/>
        <p:txBody>
          <a:bodyPr/>
          <a:lstStyle/>
          <a:p>
            <a:fld id="{78BA1183-381A-4DA0-A32A-4458D9653BE7}" type="slidenum">
              <a:rPr lang="zh-CN" altLang="en-US" smtClean="0"/>
              <a:pPr/>
              <a:t>30</a:t>
            </a:fld>
            <a:endParaRPr lang="zh-CN" altLang="en-US" dirty="0"/>
          </a:p>
        </p:txBody>
      </p:sp>
      <p:sp>
        <p:nvSpPr>
          <p:cNvPr id="5" name="标题 1"/>
          <p:cNvSpPr>
            <a:spLocks noGrp="1"/>
          </p:cNvSpPr>
          <p:nvPr>
            <p:ph type="title"/>
          </p:nvPr>
        </p:nvSpPr>
        <p:spPr>
          <a:xfrm>
            <a:off x="1981200" y="202630"/>
            <a:ext cx="6779096" cy="706090"/>
          </a:xfrm>
        </p:spPr>
        <p:txBody>
          <a:bodyPr>
            <a:normAutofit/>
          </a:bodyPr>
          <a:lstStyle/>
          <a:p>
            <a:pPr marL="1970088" indent="-1970088">
              <a:lnSpc>
                <a:spcPct val="85000"/>
              </a:lnSpc>
              <a:spcBef>
                <a:spcPct val="50000"/>
              </a:spcBef>
            </a:pPr>
            <a:r>
              <a:rPr lang="zh-CN" altLang="en-US" sz="2800" b="1" dirty="0">
                <a:solidFill>
                  <a:srgbClr val="0033CC"/>
                </a:solidFill>
                <a:latin typeface="仿宋_GB2312" pitchFamily="49" charset="-122"/>
                <a:ea typeface="仿宋_GB2312" pitchFamily="49" charset="-122"/>
                <a:sym typeface="Wingdings" pitchFamily="2" charset="2"/>
              </a:rPr>
              <a:t>独立公路项目</a:t>
            </a:r>
            <a:endParaRPr lang="en-US" altLang="zh-CN" sz="2800" b="1" dirty="0">
              <a:latin typeface="仿宋_GB2312" pitchFamily="49" charset="-122"/>
              <a:ea typeface="仿宋_GB2312" pitchFamily="49" charset="-122"/>
            </a:endParaRP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5305320" y="2428920"/>
              <a:ext cx="2134080" cy="876600"/>
            </p14:xfrm>
          </p:contentPart>
        </mc:Choice>
        <mc:Fallback xmlns="">
          <p:pic>
            <p:nvPicPr>
              <p:cNvPr id="2" name="墨迹 1"/>
              <p:cNvPicPr/>
              <p:nvPr/>
            </p:nvPicPr>
            <p:blipFill>
              <a:blip r:embed="rId3"/>
              <a:stretch>
                <a:fillRect/>
              </a:stretch>
            </p:blipFill>
            <p:spPr>
              <a:xfrm>
                <a:off x="5295960" y="2419560"/>
                <a:ext cx="2152800" cy="895320"/>
              </a:xfrm>
              <a:prstGeom prst="rect">
                <a:avLst/>
              </a:prstGeom>
            </p:spPr>
          </p:pic>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D322E81E-E71E-4732-8193-676132FE5EB7}"/>
              </a:ext>
            </a:extLst>
          </p:cNvPr>
          <p:cNvSpPr>
            <a:spLocks noGrp="1"/>
          </p:cNvSpPr>
          <p:nvPr>
            <p:ph type="title"/>
          </p:nvPr>
        </p:nvSpPr>
        <p:spPr>
          <a:xfrm>
            <a:off x="1193165" y="891160"/>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r>
              <a:rPr lang="zh-CN" altLang="en-US" dirty="0"/>
              <a:t>其他例子</a:t>
            </a:r>
          </a:p>
        </p:txBody>
      </p:sp>
      <p:sp>
        <p:nvSpPr>
          <p:cNvPr id="16387" name="内容占位符 2">
            <a:extLst>
              <a:ext uri="{FF2B5EF4-FFF2-40B4-BE49-F238E27FC236}">
                <a16:creationId xmlns:a16="http://schemas.microsoft.com/office/drawing/2014/main" id="{9E264743-A4B2-4EF0-9B45-295DB889A16F}"/>
              </a:ext>
            </a:extLst>
          </p:cNvPr>
          <p:cNvSpPr>
            <a:spLocks noGrp="1"/>
          </p:cNvSpPr>
          <p:nvPr>
            <p:ph idx="1"/>
          </p:nvPr>
        </p:nvSpPr>
        <p:spPr/>
        <p:txBody>
          <a:bodyPr/>
          <a:lstStyle/>
          <a:p>
            <a:r>
              <a:rPr lang="zh-CN" altLang="en-US"/>
              <a:t>共享单车的创业可行性：</a:t>
            </a:r>
            <a:endParaRPr lang="en-US" altLang="zh-CN"/>
          </a:p>
          <a:p>
            <a:r>
              <a:rPr lang="zh-CN" altLang="en-US"/>
              <a:t>基于以下数据：</a:t>
            </a:r>
            <a:endParaRPr lang="en-US" altLang="zh-CN"/>
          </a:p>
          <a:p>
            <a:pPr lvl="1"/>
            <a:r>
              <a:rPr lang="zh-CN" altLang="en-US"/>
              <a:t>一次性投资、用户数量、单车年使用收入、押金的年使用收益、年投入（新车投入，运营费用）</a:t>
            </a:r>
            <a:endParaRPr lang="en-US" altLang="zh-CN"/>
          </a:p>
          <a:p>
            <a:r>
              <a:rPr lang="zh-CN" altLang="en-US"/>
              <a:t>以下指标来判断可行性：</a:t>
            </a:r>
            <a:endParaRPr lang="en-US" altLang="zh-CN"/>
          </a:p>
          <a:p>
            <a:pPr lvl="1"/>
            <a:r>
              <a:rPr lang="zh-CN" altLang="en-US"/>
              <a:t>投资收益率、投资回收期等等</a:t>
            </a:r>
          </a:p>
        </p:txBody>
      </p:sp>
      <p:sp>
        <p:nvSpPr>
          <p:cNvPr id="16388" name="灯片编号占位符 4">
            <a:extLst>
              <a:ext uri="{FF2B5EF4-FFF2-40B4-BE49-F238E27FC236}">
                <a16:creationId xmlns:a16="http://schemas.microsoft.com/office/drawing/2014/main" id="{23CEC9AA-4F1B-4687-864F-3A31038EA39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04EEF78B-1652-490D-BE5E-B830531724DD}" type="slidenum">
              <a:rPr lang="en-US" altLang="zh-CN" sz="2000" b="0">
                <a:ea typeface="宋体" panose="02010600030101010101" pitchFamily="2" charset="-122"/>
              </a:rPr>
              <a:pPr eaLnBrk="1" hangingPunct="1">
                <a:lnSpc>
                  <a:spcPct val="100000"/>
                </a:lnSpc>
                <a:spcBef>
                  <a:spcPct val="0"/>
                </a:spcBef>
                <a:buClrTx/>
                <a:buFontTx/>
                <a:buNone/>
              </a:pPr>
              <a:t>31</a:t>
            </a:fld>
            <a:endParaRPr lang="en-US" altLang="zh-CN" sz="2000" b="0">
              <a:ea typeface="宋体" panose="02010600030101010101" pitchFamily="2" charset="-122"/>
            </a:endParaRPr>
          </a:p>
        </p:txBody>
      </p:sp>
    </p:spTree>
    <p:extLst>
      <p:ext uri="{BB962C8B-B14F-4D97-AF65-F5344CB8AC3E}">
        <p14:creationId xmlns:p14="http://schemas.microsoft.com/office/powerpoint/2010/main" val="372184507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999104EE-6E1C-46D6-ABFD-EF7F3111CDF3}"/>
              </a:ext>
            </a:extLst>
          </p:cNvPr>
          <p:cNvSpPr>
            <a:spLocks noGrp="1"/>
          </p:cNvSpPr>
          <p:nvPr>
            <p:ph type="title"/>
          </p:nvPr>
        </p:nvSpPr>
        <p:spPr>
          <a:xfrm>
            <a:off x="635381" y="681037"/>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r>
              <a:rPr lang="zh-CN" altLang="en-US" dirty="0"/>
              <a:t>其他例子</a:t>
            </a:r>
          </a:p>
        </p:txBody>
      </p:sp>
      <p:sp>
        <p:nvSpPr>
          <p:cNvPr id="17411" name="内容占位符 2">
            <a:extLst>
              <a:ext uri="{FF2B5EF4-FFF2-40B4-BE49-F238E27FC236}">
                <a16:creationId xmlns:a16="http://schemas.microsoft.com/office/drawing/2014/main" id="{DAC860F1-F690-4C4B-81BE-421F417E8859}"/>
              </a:ext>
            </a:extLst>
          </p:cNvPr>
          <p:cNvSpPr>
            <a:spLocks noGrp="1"/>
          </p:cNvSpPr>
          <p:nvPr>
            <p:ph idx="1"/>
          </p:nvPr>
        </p:nvSpPr>
        <p:spPr/>
        <p:txBody>
          <a:bodyPr/>
          <a:lstStyle/>
          <a:p>
            <a:r>
              <a:rPr lang="zh-CN" altLang="en-US"/>
              <a:t>成为专职滴滴司机的可行性：</a:t>
            </a:r>
            <a:endParaRPr lang="en-US" altLang="zh-CN"/>
          </a:p>
          <a:p>
            <a:r>
              <a:rPr lang="zh-CN" altLang="en-US"/>
              <a:t>基于以下数据：</a:t>
            </a:r>
            <a:endParaRPr lang="en-US" altLang="zh-CN"/>
          </a:p>
          <a:p>
            <a:pPr lvl="1"/>
            <a:r>
              <a:rPr lang="zh-CN" altLang="en-US"/>
              <a:t>一次性购车及相关投资、月收入、月成本（油费、税费、维护等等）</a:t>
            </a:r>
            <a:endParaRPr lang="en-US" altLang="zh-CN"/>
          </a:p>
          <a:p>
            <a:r>
              <a:rPr lang="zh-CN" altLang="en-US"/>
              <a:t>以下指标来判断可行性：</a:t>
            </a:r>
            <a:endParaRPr lang="en-US" altLang="zh-CN"/>
          </a:p>
          <a:p>
            <a:pPr lvl="1"/>
            <a:r>
              <a:rPr lang="zh-CN" altLang="en-US"/>
              <a:t>净年值、投资回收期、收益率等等</a:t>
            </a:r>
          </a:p>
        </p:txBody>
      </p:sp>
      <p:sp>
        <p:nvSpPr>
          <p:cNvPr id="17412" name="灯片编号占位符 4">
            <a:extLst>
              <a:ext uri="{FF2B5EF4-FFF2-40B4-BE49-F238E27FC236}">
                <a16:creationId xmlns:a16="http://schemas.microsoft.com/office/drawing/2014/main" id="{B230672D-7A9A-418F-A8B0-612A8B16C15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3AB0E66D-5349-415E-804F-4315A7D2BEE0}" type="slidenum">
              <a:rPr lang="en-US" altLang="zh-CN" sz="2000" b="0">
                <a:ea typeface="宋体" panose="02010600030101010101" pitchFamily="2" charset="-122"/>
              </a:rPr>
              <a:pPr eaLnBrk="1" hangingPunct="1">
                <a:lnSpc>
                  <a:spcPct val="100000"/>
                </a:lnSpc>
                <a:spcBef>
                  <a:spcPct val="0"/>
                </a:spcBef>
                <a:buClrTx/>
                <a:buFontTx/>
                <a:buNone/>
              </a:pPr>
              <a:t>32</a:t>
            </a:fld>
            <a:endParaRPr lang="en-US" altLang="zh-CN" sz="2000" b="0">
              <a:ea typeface="宋体" panose="02010600030101010101" pitchFamily="2" charset="-122"/>
            </a:endParaRPr>
          </a:p>
        </p:txBody>
      </p:sp>
      <mc:AlternateContent xmlns:mc="http://schemas.openxmlformats.org/markup-compatibility/2006" xmlns:p14="http://schemas.microsoft.com/office/powerpoint/2010/main">
        <mc:Choice Requires="p14">
          <p:contentPart p14:bwMode="auto" r:id="rId6">
            <p14:nvContentPartPr>
              <p14:cNvPr id="2" name="墨迹 1">
                <a:extLst>
                  <a:ext uri="{FF2B5EF4-FFF2-40B4-BE49-F238E27FC236}">
                    <a16:creationId xmlns:a16="http://schemas.microsoft.com/office/drawing/2014/main" id="{3AF6DE0D-320A-4AD1-BB72-9CCEC4ACEC6F}"/>
                  </a:ext>
                </a:extLst>
              </p14:cNvPr>
              <p14:cNvContentPartPr/>
              <p14:nvPr/>
            </p14:nvContentPartPr>
            <p14:xfrm>
              <a:off x="6247920" y="3964680"/>
              <a:ext cx="360" cy="360"/>
            </p14:xfrm>
          </p:contentPart>
        </mc:Choice>
        <mc:Fallback xmlns="">
          <p:pic>
            <p:nvPicPr>
              <p:cNvPr id="2" name="墨迹 1">
                <a:extLst>
                  <a:ext uri="{FF2B5EF4-FFF2-40B4-BE49-F238E27FC236}">
                    <a16:creationId xmlns:a16="http://schemas.microsoft.com/office/drawing/2014/main" id="{3AF6DE0D-320A-4AD1-BB72-9CCEC4ACEC6F}"/>
                  </a:ext>
                </a:extLst>
              </p:cNvPr>
              <p:cNvPicPr/>
              <p:nvPr/>
            </p:nvPicPr>
            <p:blipFill>
              <a:blip r:embed="rId7"/>
              <a:stretch>
                <a:fillRect/>
              </a:stretch>
            </p:blipFill>
            <p:spPr>
              <a:xfrm>
                <a:off x="6238560" y="3955320"/>
                <a:ext cx="19080" cy="19080"/>
              </a:xfrm>
              <a:prstGeom prst="rect">
                <a:avLst/>
              </a:prstGeom>
            </p:spPr>
          </p:pic>
        </mc:Fallback>
      </mc:AlternateContent>
    </p:spTree>
    <p:extLst>
      <p:ext uri="{BB962C8B-B14F-4D97-AF65-F5344CB8AC3E}">
        <p14:creationId xmlns:p14="http://schemas.microsoft.com/office/powerpoint/2010/main" val="137136076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80E15-ACEA-4656-9151-C4C100B515EE}"/>
              </a:ext>
            </a:extLst>
          </p:cNvPr>
          <p:cNvSpPr>
            <a:spLocks noGrp="1"/>
          </p:cNvSpPr>
          <p:nvPr>
            <p:ph type="title"/>
          </p:nvPr>
        </p:nvSpPr>
        <p:spPr/>
        <p:txBody>
          <a:bodyPr/>
          <a:lstStyle/>
          <a:p>
            <a:r>
              <a:rPr lang="zh-CN" altLang="en-US" dirty="0"/>
              <a:t>日常生活中的工程经济学</a:t>
            </a:r>
          </a:p>
        </p:txBody>
      </p:sp>
      <p:sp>
        <p:nvSpPr>
          <p:cNvPr id="3" name="内容占位符 2">
            <a:extLst>
              <a:ext uri="{FF2B5EF4-FFF2-40B4-BE49-F238E27FC236}">
                <a16:creationId xmlns:a16="http://schemas.microsoft.com/office/drawing/2014/main" id="{7B083C18-5B1D-4CEA-8897-CB656DE5BC6C}"/>
              </a:ext>
            </a:extLst>
          </p:cNvPr>
          <p:cNvSpPr>
            <a:spLocks noGrp="1"/>
          </p:cNvSpPr>
          <p:nvPr>
            <p:ph idx="1"/>
          </p:nvPr>
        </p:nvSpPr>
        <p:spPr/>
        <p:txBody>
          <a:bodyPr>
            <a:normAutofit/>
          </a:bodyPr>
          <a:lstStyle/>
          <a:p>
            <a:pPr>
              <a:lnSpc>
                <a:spcPct val="150000"/>
              </a:lnSpc>
            </a:pPr>
            <a:r>
              <a:rPr lang="zh-CN" altLang="en-US" dirty="0"/>
              <a:t>不同的付款方式</a:t>
            </a:r>
            <a:endParaRPr lang="en-US" altLang="zh-CN" dirty="0"/>
          </a:p>
          <a:p>
            <a:pPr lvl="1">
              <a:lnSpc>
                <a:spcPct val="150000"/>
              </a:lnSpc>
            </a:pPr>
            <a:r>
              <a:rPr lang="zh-CN" altLang="en-US" dirty="0"/>
              <a:t>分期付款</a:t>
            </a:r>
            <a:endParaRPr lang="en-US" altLang="zh-CN" dirty="0"/>
          </a:p>
          <a:p>
            <a:pPr>
              <a:lnSpc>
                <a:spcPct val="150000"/>
              </a:lnSpc>
            </a:pPr>
            <a:r>
              <a:rPr lang="zh-CN" altLang="en-US" dirty="0"/>
              <a:t>不同的贷款方式</a:t>
            </a:r>
            <a:endParaRPr lang="en-US" altLang="zh-CN" dirty="0"/>
          </a:p>
          <a:p>
            <a:pPr lvl="1">
              <a:lnSpc>
                <a:spcPct val="150000"/>
              </a:lnSpc>
            </a:pPr>
            <a:r>
              <a:rPr lang="zh-CN" altLang="en-US" dirty="0"/>
              <a:t>网络金融骗局</a:t>
            </a:r>
            <a:endParaRPr lang="en-US" altLang="zh-CN" dirty="0"/>
          </a:p>
        </p:txBody>
      </p:sp>
    </p:spTree>
    <p:extLst>
      <p:ext uri="{BB962C8B-B14F-4D97-AF65-F5344CB8AC3E}">
        <p14:creationId xmlns:p14="http://schemas.microsoft.com/office/powerpoint/2010/main" val="122226259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91E2-C4AC-4B0B-8424-60F8D6ED2B79}"/>
              </a:ext>
            </a:extLst>
          </p:cNvPr>
          <p:cNvSpPr>
            <a:spLocks noGrp="1"/>
          </p:cNvSpPr>
          <p:nvPr>
            <p:ph type="title"/>
          </p:nvPr>
        </p:nvSpPr>
        <p:spPr/>
        <p:txBody>
          <a:bodyPr/>
          <a:lstStyle/>
          <a:p>
            <a:r>
              <a:rPr lang="zh-CN" altLang="en-US" dirty="0"/>
              <a:t>日常生活中的工程经济学</a:t>
            </a:r>
            <a:endParaRPr lang="en-US" dirty="0"/>
          </a:p>
        </p:txBody>
      </p:sp>
      <p:sp>
        <p:nvSpPr>
          <p:cNvPr id="3" name="Content Placeholder 2">
            <a:extLst>
              <a:ext uri="{FF2B5EF4-FFF2-40B4-BE49-F238E27FC236}">
                <a16:creationId xmlns:a16="http://schemas.microsoft.com/office/drawing/2014/main" id="{D9ADAF4E-08F5-4FAB-9663-6B58514A0081}"/>
              </a:ext>
            </a:extLst>
          </p:cNvPr>
          <p:cNvSpPr>
            <a:spLocks noGrp="1"/>
          </p:cNvSpPr>
          <p:nvPr>
            <p:ph idx="1"/>
          </p:nvPr>
        </p:nvSpPr>
        <p:spPr/>
        <p:txBody>
          <a:bodyPr/>
          <a:lstStyle/>
          <a:p>
            <a:pPr marL="0" indent="0" algn="ctr">
              <a:buNone/>
            </a:pPr>
            <a:endParaRPr lang="en-US" altLang="zh-CN" dirty="0"/>
          </a:p>
          <a:p>
            <a:pPr marL="0" indent="0" algn="ctr">
              <a:buNone/>
            </a:pPr>
            <a:endParaRPr lang="en-US" altLang="zh-CN" dirty="0"/>
          </a:p>
          <a:p>
            <a:pPr marL="0" indent="0" algn="ctr">
              <a:buNone/>
            </a:pPr>
            <a:endParaRPr lang="en-US" altLang="zh-CN" dirty="0"/>
          </a:p>
          <a:p>
            <a:pPr marL="0" indent="0" algn="ctr">
              <a:buNone/>
            </a:pPr>
            <a:r>
              <a:rPr lang="zh-CN" altLang="en-US" dirty="0"/>
              <a:t>假如没有工程经济学</a:t>
            </a:r>
            <a:endParaRPr lang="en-US" altLang="zh-CN" dirty="0"/>
          </a:p>
          <a:p>
            <a:pPr marL="0" indent="0" algn="ctr">
              <a:buNone/>
            </a:pPr>
            <a:endParaRPr lang="en-US" dirty="0"/>
          </a:p>
          <a:p>
            <a:pPr marL="0" indent="0" algn="ctr">
              <a:buNone/>
            </a:pPr>
            <a:r>
              <a:rPr lang="zh-CN" altLang="en-US" dirty="0"/>
              <a:t>我们来解决下述问题</a:t>
            </a:r>
            <a:endParaRPr lang="en-US" dirty="0"/>
          </a:p>
        </p:txBody>
      </p:sp>
    </p:spTree>
    <p:extLst>
      <p:ext uri="{BB962C8B-B14F-4D97-AF65-F5344CB8AC3E}">
        <p14:creationId xmlns:p14="http://schemas.microsoft.com/office/powerpoint/2010/main" val="35256364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ABF5D-339D-4A74-8864-CF023505D0D8}"/>
              </a:ext>
            </a:extLst>
          </p:cNvPr>
          <p:cNvSpPr>
            <a:spLocks noGrp="1"/>
          </p:cNvSpPr>
          <p:nvPr>
            <p:ph type="title"/>
          </p:nvPr>
        </p:nvSpPr>
        <p:spPr/>
        <p:txBody>
          <a:bodyPr/>
          <a:lstStyle/>
          <a:p>
            <a:r>
              <a:rPr lang="zh-CN" altLang="en-US" b="1" dirty="0"/>
              <a:t>房贷分期付款问题 </a:t>
            </a:r>
            <a:r>
              <a:rPr lang="en-US" altLang="zh-CN" b="1" dirty="0"/>
              <a:t>1</a:t>
            </a:r>
            <a:endParaRPr lang="zh-CN" altLang="en-US" b="1" dirty="0"/>
          </a:p>
        </p:txBody>
      </p:sp>
      <p:sp>
        <p:nvSpPr>
          <p:cNvPr id="3" name="内容占位符 2">
            <a:extLst>
              <a:ext uri="{FF2B5EF4-FFF2-40B4-BE49-F238E27FC236}">
                <a16:creationId xmlns:a16="http://schemas.microsoft.com/office/drawing/2014/main" id="{4CEA6D69-1861-4BC7-8C95-FEB2C00CF69A}"/>
              </a:ext>
            </a:extLst>
          </p:cNvPr>
          <p:cNvSpPr>
            <a:spLocks noGrp="1"/>
          </p:cNvSpPr>
          <p:nvPr>
            <p:ph idx="1"/>
          </p:nvPr>
        </p:nvSpPr>
        <p:spPr/>
        <p:txBody>
          <a:bodyPr>
            <a:normAutofit/>
          </a:bodyPr>
          <a:lstStyle/>
          <a:p>
            <a:pPr>
              <a:lnSpc>
                <a:spcPct val="150000"/>
              </a:lnSpc>
            </a:pPr>
            <a:r>
              <a:rPr lang="zh-CN" altLang="en-US" dirty="0"/>
              <a:t>购买一个房子</a:t>
            </a:r>
            <a:endParaRPr lang="en-US" altLang="zh-CN" dirty="0"/>
          </a:p>
          <a:p>
            <a:pPr>
              <a:lnSpc>
                <a:spcPct val="150000"/>
              </a:lnSpc>
            </a:pPr>
            <a:r>
              <a:rPr lang="zh-CN" altLang="en-US" dirty="0"/>
              <a:t>房贷是</a:t>
            </a:r>
            <a:r>
              <a:rPr lang="en-US" altLang="zh-CN" dirty="0"/>
              <a:t>100</a:t>
            </a:r>
            <a:r>
              <a:rPr lang="zh-CN" altLang="en-US" dirty="0"/>
              <a:t>万元，</a:t>
            </a:r>
            <a:r>
              <a:rPr lang="en-US" altLang="zh-CN" dirty="0"/>
              <a:t>10</a:t>
            </a:r>
            <a:r>
              <a:rPr lang="zh-CN" altLang="en-US" dirty="0"/>
              <a:t>年内等额分期付清（每年年末还款）</a:t>
            </a:r>
            <a:r>
              <a:rPr lang="en-US" altLang="zh-CN" dirty="0"/>
              <a:t>.</a:t>
            </a:r>
          </a:p>
          <a:p>
            <a:pPr>
              <a:lnSpc>
                <a:spcPct val="150000"/>
              </a:lnSpc>
            </a:pPr>
            <a:r>
              <a:rPr lang="zh-CN" altLang="en-US" dirty="0"/>
              <a:t>假设年贷款利率为</a:t>
            </a:r>
            <a:r>
              <a:rPr lang="en-US" altLang="zh-CN" dirty="0"/>
              <a:t> 5%.</a:t>
            </a:r>
          </a:p>
          <a:p>
            <a:pPr>
              <a:lnSpc>
                <a:spcPct val="150000"/>
              </a:lnSpc>
            </a:pPr>
            <a:r>
              <a:rPr lang="zh-CN" altLang="en-US" dirty="0"/>
              <a:t>每年需还款多少</a:t>
            </a:r>
            <a:r>
              <a:rPr lang="en-US" altLang="zh-CN" dirty="0"/>
              <a:t>?</a:t>
            </a:r>
            <a:endParaRPr lang="zh-CN" altLang="en-US" dirty="0"/>
          </a:p>
        </p:txBody>
      </p:sp>
    </p:spTree>
    <p:extLst>
      <p:ext uri="{BB962C8B-B14F-4D97-AF65-F5344CB8AC3E}">
        <p14:creationId xmlns:p14="http://schemas.microsoft.com/office/powerpoint/2010/main" val="373252415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0564A-6BAE-4B9C-8354-9F111605A56B}"/>
              </a:ext>
            </a:extLst>
          </p:cNvPr>
          <p:cNvSpPr>
            <a:spLocks noGrp="1"/>
          </p:cNvSpPr>
          <p:nvPr>
            <p:ph type="title"/>
          </p:nvPr>
        </p:nvSpPr>
        <p:spPr/>
        <p:txBody>
          <a:bodyPr/>
          <a:lstStyle/>
          <a:p>
            <a:r>
              <a:rPr lang="zh-CN" altLang="en-US" b="1" dirty="0"/>
              <a:t>房贷分期付款问题 </a:t>
            </a:r>
            <a:r>
              <a:rPr lang="en-US" altLang="zh-CN" b="1" dirty="0"/>
              <a:t>1</a:t>
            </a:r>
            <a:endParaRPr lang="zh-CN" altLang="en-US" dirty="0"/>
          </a:p>
        </p:txBody>
      </p:sp>
      <p:sp>
        <p:nvSpPr>
          <p:cNvPr id="3" name="内容占位符 2">
            <a:extLst>
              <a:ext uri="{FF2B5EF4-FFF2-40B4-BE49-F238E27FC236}">
                <a16:creationId xmlns:a16="http://schemas.microsoft.com/office/drawing/2014/main" id="{9304DD5D-8739-471C-86E0-5A11E42F7CFC}"/>
              </a:ext>
            </a:extLst>
          </p:cNvPr>
          <p:cNvSpPr>
            <a:spLocks noGrp="1"/>
          </p:cNvSpPr>
          <p:nvPr>
            <p:ph idx="1"/>
          </p:nvPr>
        </p:nvSpPr>
        <p:spPr>
          <a:xfrm>
            <a:off x="2152650" y="2226470"/>
            <a:ext cx="7886700" cy="3624263"/>
          </a:xfrm>
        </p:spPr>
        <p:txBody>
          <a:bodyPr>
            <a:normAutofit fontScale="77500" lnSpcReduction="20000"/>
          </a:bodyPr>
          <a:lstStyle/>
          <a:p>
            <a:pPr>
              <a:lnSpc>
                <a:spcPct val="170000"/>
              </a:lnSpc>
            </a:pPr>
            <a:r>
              <a:rPr lang="zh-CN" altLang="en-US" sz="2850" dirty="0"/>
              <a:t>运用数学知识，假设每年年末还款</a:t>
            </a:r>
            <a:r>
              <a:rPr lang="en-US" altLang="zh-CN" sz="2850" dirty="0"/>
              <a:t> </a:t>
            </a:r>
            <a:r>
              <a:rPr lang="en-US" altLang="zh-CN" sz="2850" dirty="0">
                <a:solidFill>
                  <a:srgbClr val="FF0000"/>
                </a:solidFill>
              </a:rPr>
              <a:t>x</a:t>
            </a:r>
            <a:r>
              <a:rPr lang="en-US" altLang="zh-CN" sz="2850" dirty="0"/>
              <a:t>.</a:t>
            </a:r>
          </a:p>
          <a:p>
            <a:pPr>
              <a:lnSpc>
                <a:spcPct val="170000"/>
              </a:lnSpc>
            </a:pPr>
            <a:r>
              <a:rPr lang="zh-CN" altLang="en-US" sz="2850" dirty="0"/>
              <a:t>一年后的欠款</a:t>
            </a:r>
            <a:r>
              <a:rPr lang="en-US" altLang="zh-CN" sz="2850" dirty="0"/>
              <a:t> (</a:t>
            </a:r>
            <a:r>
              <a:rPr lang="zh-CN" altLang="en-US" sz="2850" dirty="0"/>
              <a:t>在第一次还款前</a:t>
            </a:r>
            <a:r>
              <a:rPr lang="en-US" altLang="zh-CN" sz="2850" dirty="0"/>
              <a:t>) </a:t>
            </a:r>
            <a:r>
              <a:rPr lang="zh-CN" altLang="en-US" sz="2850" dirty="0"/>
              <a:t>为</a:t>
            </a:r>
            <a:endParaRPr lang="en-US" altLang="zh-CN" sz="2850" dirty="0"/>
          </a:p>
          <a:p>
            <a:pPr marL="342900" lvl="1" indent="0">
              <a:lnSpc>
                <a:spcPct val="170000"/>
              </a:lnSpc>
              <a:buNone/>
            </a:pPr>
            <a:r>
              <a:rPr lang="en-US" altLang="zh-CN" b="1" dirty="0"/>
              <a:t>1,000,000 * (1+5%) </a:t>
            </a:r>
          </a:p>
          <a:p>
            <a:pPr>
              <a:lnSpc>
                <a:spcPct val="170000"/>
              </a:lnSpc>
            </a:pPr>
            <a:r>
              <a:rPr lang="zh-CN" altLang="en-US" sz="2850" dirty="0"/>
              <a:t>一年后的欠款</a:t>
            </a:r>
            <a:r>
              <a:rPr lang="en-US" altLang="zh-CN" sz="2850" dirty="0"/>
              <a:t> (</a:t>
            </a:r>
            <a:r>
              <a:rPr lang="zh-CN" altLang="en-US" sz="2850" dirty="0"/>
              <a:t>在第一次还款后</a:t>
            </a:r>
            <a:r>
              <a:rPr lang="en-US" altLang="zh-CN" sz="2850" dirty="0"/>
              <a:t>) </a:t>
            </a:r>
            <a:r>
              <a:rPr lang="zh-CN" altLang="en-US" sz="2850" dirty="0"/>
              <a:t>为</a:t>
            </a:r>
            <a:endParaRPr lang="en-US" altLang="zh-CN" sz="2850" dirty="0"/>
          </a:p>
          <a:p>
            <a:pPr marL="342900" lvl="1" indent="0">
              <a:lnSpc>
                <a:spcPct val="170000"/>
              </a:lnSpc>
              <a:buNone/>
            </a:pPr>
            <a:r>
              <a:rPr lang="en-US" altLang="zh-CN" b="1" dirty="0"/>
              <a:t>1,000,000 * (1+5%) – </a:t>
            </a:r>
            <a:r>
              <a:rPr lang="en-US" altLang="zh-CN" b="1" dirty="0">
                <a:solidFill>
                  <a:srgbClr val="FF0000"/>
                </a:solidFill>
              </a:rPr>
              <a:t>x</a:t>
            </a:r>
            <a:endParaRPr lang="en-US" altLang="zh-CN" sz="2850" dirty="0"/>
          </a:p>
          <a:p>
            <a:pPr>
              <a:lnSpc>
                <a:spcPct val="170000"/>
              </a:lnSpc>
            </a:pPr>
            <a:r>
              <a:rPr lang="en-US" altLang="zh-CN" sz="2850" dirty="0">
                <a:solidFill>
                  <a:srgbClr val="FF0000"/>
                </a:solidFill>
              </a:rPr>
              <a:t>…</a:t>
            </a:r>
            <a:endParaRPr lang="en-US" altLang="zh-CN" sz="285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45496926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0564A-6BAE-4B9C-8354-9F111605A56B}"/>
              </a:ext>
            </a:extLst>
          </p:cNvPr>
          <p:cNvSpPr>
            <a:spLocks noGrp="1"/>
          </p:cNvSpPr>
          <p:nvPr>
            <p:ph type="title"/>
          </p:nvPr>
        </p:nvSpPr>
        <p:spPr/>
        <p:txBody>
          <a:bodyPr/>
          <a:lstStyle/>
          <a:p>
            <a:r>
              <a:rPr lang="zh-CN" altLang="en-US" b="1" dirty="0"/>
              <a:t>房贷分期付款问题 </a:t>
            </a:r>
            <a:r>
              <a:rPr lang="en-US" altLang="zh-CN" b="1" dirty="0"/>
              <a:t>1</a:t>
            </a:r>
            <a:endParaRPr lang="zh-CN" altLang="en-US" dirty="0"/>
          </a:p>
        </p:txBody>
      </p:sp>
      <p:sp>
        <p:nvSpPr>
          <p:cNvPr id="3" name="内容占位符 2">
            <a:extLst>
              <a:ext uri="{FF2B5EF4-FFF2-40B4-BE49-F238E27FC236}">
                <a16:creationId xmlns:a16="http://schemas.microsoft.com/office/drawing/2014/main" id="{9304DD5D-8739-471C-86E0-5A11E42F7CFC}"/>
              </a:ext>
            </a:extLst>
          </p:cNvPr>
          <p:cNvSpPr>
            <a:spLocks noGrp="1"/>
          </p:cNvSpPr>
          <p:nvPr>
            <p:ph idx="1"/>
          </p:nvPr>
        </p:nvSpPr>
        <p:spPr>
          <a:xfrm>
            <a:off x="2152650" y="2226470"/>
            <a:ext cx="7886700" cy="3624263"/>
          </a:xfrm>
        </p:spPr>
        <p:txBody>
          <a:bodyPr>
            <a:normAutofit fontScale="92500" lnSpcReduction="10000"/>
          </a:bodyPr>
          <a:lstStyle/>
          <a:p>
            <a:pPr>
              <a:lnSpc>
                <a:spcPct val="170000"/>
              </a:lnSpc>
            </a:pPr>
            <a:r>
              <a:rPr lang="zh-CN" altLang="en-US" sz="2850" dirty="0"/>
              <a:t>两年后的欠款</a:t>
            </a:r>
            <a:r>
              <a:rPr lang="en-US" altLang="zh-CN" sz="2850" dirty="0"/>
              <a:t> (</a:t>
            </a:r>
            <a:r>
              <a:rPr lang="zh-CN" altLang="en-US" sz="2850" dirty="0"/>
              <a:t>在第二次还款前</a:t>
            </a:r>
            <a:r>
              <a:rPr lang="en-US" altLang="zh-CN" sz="2850" dirty="0"/>
              <a:t>) </a:t>
            </a:r>
            <a:r>
              <a:rPr lang="zh-CN" altLang="en-US" sz="2850" dirty="0"/>
              <a:t>为</a:t>
            </a:r>
            <a:endParaRPr lang="en-US" altLang="zh-CN" sz="2850" dirty="0"/>
          </a:p>
          <a:p>
            <a:pPr marL="342900" lvl="1" indent="0">
              <a:lnSpc>
                <a:spcPct val="170000"/>
              </a:lnSpc>
              <a:buNone/>
            </a:pPr>
            <a:r>
              <a:rPr lang="en-US" altLang="zh-CN" b="1" dirty="0"/>
              <a:t>(1,000,000 * (1+5%) – </a:t>
            </a:r>
            <a:r>
              <a:rPr lang="en-US" altLang="zh-CN" b="1" dirty="0">
                <a:solidFill>
                  <a:srgbClr val="FF0000"/>
                </a:solidFill>
              </a:rPr>
              <a:t>x</a:t>
            </a:r>
            <a:r>
              <a:rPr lang="en-US" altLang="zh-CN" b="1" dirty="0"/>
              <a:t>) * (1+5%) </a:t>
            </a:r>
          </a:p>
          <a:p>
            <a:pPr>
              <a:lnSpc>
                <a:spcPct val="170000"/>
              </a:lnSpc>
            </a:pPr>
            <a:r>
              <a:rPr lang="zh-CN" altLang="en-US" sz="2850" dirty="0"/>
              <a:t>两年后的欠款</a:t>
            </a:r>
            <a:r>
              <a:rPr lang="en-US" altLang="zh-CN" sz="2850" dirty="0"/>
              <a:t> (</a:t>
            </a:r>
            <a:r>
              <a:rPr lang="zh-CN" altLang="en-US" sz="2850" dirty="0"/>
              <a:t>在第二次还款后</a:t>
            </a:r>
            <a:r>
              <a:rPr lang="en-US" altLang="zh-CN" sz="2850" dirty="0"/>
              <a:t>) </a:t>
            </a:r>
            <a:r>
              <a:rPr lang="zh-CN" altLang="en-US" sz="2850" dirty="0"/>
              <a:t>为</a:t>
            </a:r>
            <a:endParaRPr lang="en-US" altLang="zh-CN" sz="2850" dirty="0"/>
          </a:p>
          <a:p>
            <a:pPr marL="342900" lvl="1" indent="0">
              <a:lnSpc>
                <a:spcPct val="170000"/>
              </a:lnSpc>
              <a:buNone/>
            </a:pPr>
            <a:r>
              <a:rPr lang="en-US" altLang="zh-CN" b="1" dirty="0"/>
              <a:t>(1,000,000 * (1+5%) – </a:t>
            </a:r>
            <a:r>
              <a:rPr lang="en-US" altLang="zh-CN" b="1" dirty="0">
                <a:solidFill>
                  <a:srgbClr val="FF0000"/>
                </a:solidFill>
              </a:rPr>
              <a:t>x</a:t>
            </a:r>
            <a:r>
              <a:rPr lang="en-US" altLang="zh-CN" b="1" dirty="0"/>
              <a:t>) * (1+5%) – </a:t>
            </a:r>
            <a:r>
              <a:rPr lang="en-US" altLang="zh-CN" b="1" dirty="0">
                <a:solidFill>
                  <a:srgbClr val="FF0000"/>
                </a:solidFill>
              </a:rPr>
              <a:t>x</a:t>
            </a:r>
            <a:endParaRPr lang="en-US" altLang="zh-CN" sz="2850" b="1" dirty="0">
              <a:solidFill>
                <a:srgbClr val="FF0000"/>
              </a:solidFill>
            </a:endParaRPr>
          </a:p>
          <a:p>
            <a:pPr>
              <a:lnSpc>
                <a:spcPct val="170000"/>
              </a:lnSpc>
            </a:pPr>
            <a:r>
              <a:rPr lang="en-US" altLang="zh-CN" sz="2850" dirty="0">
                <a:solidFill>
                  <a:srgbClr val="FF0000"/>
                </a:solidFill>
              </a:rPr>
              <a:t>…</a:t>
            </a:r>
            <a:endParaRPr lang="en-US" altLang="zh-CN" sz="285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3749938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45E21-CDCE-46E9-A164-0E06C17751CB}"/>
              </a:ext>
            </a:extLst>
          </p:cNvPr>
          <p:cNvSpPr>
            <a:spLocks noGrp="1"/>
          </p:cNvSpPr>
          <p:nvPr>
            <p:ph type="title"/>
          </p:nvPr>
        </p:nvSpPr>
        <p:spPr/>
        <p:txBody>
          <a:bodyPr/>
          <a:lstStyle/>
          <a:p>
            <a:r>
              <a:rPr lang="zh-CN" altLang="en-US" b="1" dirty="0"/>
              <a:t>房贷分期付款问题 </a:t>
            </a:r>
            <a:r>
              <a:rPr lang="en-US" altLang="zh-CN" b="1" dirty="0"/>
              <a:t>1</a:t>
            </a:r>
            <a:endParaRPr lang="zh-CN" altLang="en-US" dirty="0"/>
          </a:p>
        </p:txBody>
      </p:sp>
      <p:sp>
        <p:nvSpPr>
          <p:cNvPr id="3" name="内容占位符 2">
            <a:extLst>
              <a:ext uri="{FF2B5EF4-FFF2-40B4-BE49-F238E27FC236}">
                <a16:creationId xmlns:a16="http://schemas.microsoft.com/office/drawing/2014/main" id="{E8917890-6DB2-47AD-A5F7-661D33AAB9E9}"/>
              </a:ext>
            </a:extLst>
          </p:cNvPr>
          <p:cNvSpPr>
            <a:spLocks noGrp="1"/>
          </p:cNvSpPr>
          <p:nvPr>
            <p:ph idx="1"/>
          </p:nvPr>
        </p:nvSpPr>
        <p:spPr/>
        <p:txBody>
          <a:bodyPr>
            <a:normAutofit lnSpcReduction="10000"/>
          </a:bodyPr>
          <a:lstStyle/>
          <a:p>
            <a:r>
              <a:rPr lang="zh-CN" altLang="en-US" dirty="0"/>
              <a:t>可以推出</a:t>
            </a:r>
            <a:r>
              <a:rPr lang="en-US" altLang="zh-CN" dirty="0"/>
              <a:t>,</a:t>
            </a:r>
            <a:r>
              <a:rPr lang="zh-CN" altLang="en-US" sz="2800" dirty="0"/>
              <a:t>十年后的欠款</a:t>
            </a:r>
            <a:r>
              <a:rPr lang="en-US" altLang="zh-CN" sz="2800" dirty="0"/>
              <a:t> (</a:t>
            </a:r>
            <a:r>
              <a:rPr lang="zh-CN" altLang="en-US" sz="2800" dirty="0"/>
              <a:t>在完成十次还款后</a:t>
            </a:r>
            <a:r>
              <a:rPr lang="en-US" altLang="zh-CN" sz="2800" dirty="0"/>
              <a:t>) </a:t>
            </a:r>
            <a:r>
              <a:rPr lang="zh-CN" altLang="en-US" sz="2800" dirty="0"/>
              <a:t>为</a:t>
            </a:r>
            <a:endParaRPr lang="en-US" altLang="zh-CN" sz="2800" dirty="0"/>
          </a:p>
          <a:p>
            <a:endParaRPr lang="en-US" altLang="zh-CN" dirty="0"/>
          </a:p>
          <a:p>
            <a:pPr marL="342900" lvl="1" indent="0">
              <a:buNone/>
            </a:pPr>
            <a:r>
              <a:rPr lang="en-US" altLang="zh-CN" b="1" dirty="0"/>
              <a:t>1,000,000 * (1+5%)</a:t>
            </a:r>
            <a:r>
              <a:rPr lang="en-US" altLang="zh-CN" b="1" baseline="30000" dirty="0"/>
              <a:t>10 </a:t>
            </a:r>
          </a:p>
          <a:p>
            <a:pPr marL="342900" lvl="1" indent="0">
              <a:buNone/>
            </a:pPr>
            <a:r>
              <a:rPr lang="en-US" altLang="zh-CN" b="1" dirty="0"/>
              <a:t>- </a:t>
            </a:r>
            <a:r>
              <a:rPr lang="en-US" altLang="zh-CN" b="1" dirty="0">
                <a:solidFill>
                  <a:srgbClr val="FF0000"/>
                </a:solidFill>
              </a:rPr>
              <a:t>x</a:t>
            </a:r>
            <a:r>
              <a:rPr lang="en-US" altLang="zh-CN" b="1" dirty="0"/>
              <a:t> * (1+5%)</a:t>
            </a:r>
            <a:r>
              <a:rPr lang="en-US" altLang="zh-CN" b="1" baseline="30000" dirty="0"/>
              <a:t>9 </a:t>
            </a:r>
            <a:r>
              <a:rPr lang="en-US" altLang="zh-CN" b="1" dirty="0"/>
              <a:t>-</a:t>
            </a:r>
            <a:r>
              <a:rPr lang="en-US" altLang="zh-CN" b="1" baseline="30000" dirty="0"/>
              <a:t> </a:t>
            </a:r>
            <a:r>
              <a:rPr lang="en-US" altLang="zh-CN" b="1" dirty="0">
                <a:solidFill>
                  <a:srgbClr val="FF0000"/>
                </a:solidFill>
              </a:rPr>
              <a:t>x</a:t>
            </a:r>
            <a:r>
              <a:rPr lang="en-US" altLang="zh-CN" b="1" dirty="0"/>
              <a:t> * (1+5%)</a:t>
            </a:r>
            <a:r>
              <a:rPr lang="en-US" altLang="zh-CN" b="1" baseline="30000" dirty="0"/>
              <a:t>8 </a:t>
            </a:r>
            <a:r>
              <a:rPr lang="en-US" altLang="zh-CN" b="1" dirty="0"/>
              <a:t>- … - </a:t>
            </a:r>
            <a:r>
              <a:rPr lang="en-US" altLang="zh-CN" b="1" dirty="0">
                <a:solidFill>
                  <a:srgbClr val="FF0000"/>
                </a:solidFill>
              </a:rPr>
              <a:t>x</a:t>
            </a:r>
            <a:r>
              <a:rPr lang="en-US" altLang="zh-CN" b="1" dirty="0"/>
              <a:t> * (1+5%)</a:t>
            </a:r>
            <a:r>
              <a:rPr lang="en-US" altLang="zh-CN" b="1" baseline="30000" dirty="0"/>
              <a:t>1</a:t>
            </a:r>
            <a:r>
              <a:rPr lang="en-US" altLang="zh-CN" b="1" dirty="0"/>
              <a:t> - </a:t>
            </a:r>
            <a:r>
              <a:rPr lang="en-US" altLang="zh-CN" b="1" dirty="0">
                <a:solidFill>
                  <a:srgbClr val="FF0000"/>
                </a:solidFill>
              </a:rPr>
              <a:t>x</a:t>
            </a:r>
            <a:r>
              <a:rPr lang="en-US" altLang="zh-CN" b="1" dirty="0"/>
              <a:t> * (1+5%)</a:t>
            </a:r>
            <a:r>
              <a:rPr lang="en-US" altLang="zh-CN" b="1" baseline="30000" dirty="0"/>
              <a:t>0</a:t>
            </a:r>
          </a:p>
          <a:p>
            <a:endParaRPr lang="en-US" altLang="zh-CN" dirty="0"/>
          </a:p>
          <a:p>
            <a:r>
              <a:rPr lang="zh-CN" altLang="en-US" dirty="0"/>
              <a:t>这一值应该为 </a:t>
            </a:r>
            <a:r>
              <a:rPr lang="en-US" altLang="zh-CN" dirty="0"/>
              <a:t>0. (</a:t>
            </a:r>
            <a:r>
              <a:rPr lang="zh-CN" altLang="en-US" dirty="0"/>
              <a:t>为什么</a:t>
            </a:r>
            <a:r>
              <a:rPr lang="en-US" altLang="zh-CN" dirty="0"/>
              <a:t>?)</a:t>
            </a:r>
          </a:p>
          <a:p>
            <a:endParaRPr lang="en-US" altLang="zh-CN" dirty="0"/>
          </a:p>
          <a:p>
            <a:pPr marL="342900" lvl="1" indent="0">
              <a:buNone/>
            </a:pPr>
            <a:r>
              <a:rPr lang="en-US" altLang="zh-CN" b="1" dirty="0"/>
              <a:t>= 0</a:t>
            </a:r>
          </a:p>
          <a:p>
            <a:endParaRPr lang="en-US" altLang="zh-CN" dirty="0"/>
          </a:p>
          <a:p>
            <a:r>
              <a:rPr lang="zh-CN" altLang="en-US" dirty="0"/>
              <a:t>求解上述方程，可以求解</a:t>
            </a:r>
            <a:r>
              <a:rPr lang="en-US" altLang="zh-CN" dirty="0"/>
              <a:t> </a:t>
            </a:r>
            <a:r>
              <a:rPr lang="en-US" altLang="zh-CN" dirty="0">
                <a:solidFill>
                  <a:srgbClr val="FF0000"/>
                </a:solidFill>
              </a:rPr>
              <a:t>x.</a:t>
            </a:r>
          </a:p>
          <a:p>
            <a:endParaRPr lang="zh-CN" altLang="en-US" dirty="0"/>
          </a:p>
        </p:txBody>
      </p:sp>
    </p:spTree>
    <p:extLst>
      <p:ext uri="{BB962C8B-B14F-4D97-AF65-F5344CB8AC3E}">
        <p14:creationId xmlns:p14="http://schemas.microsoft.com/office/powerpoint/2010/main" val="61765783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63FDF-B444-4B79-A813-9963DD18DD57}"/>
              </a:ext>
            </a:extLst>
          </p:cNvPr>
          <p:cNvSpPr>
            <a:spLocks noGrp="1"/>
          </p:cNvSpPr>
          <p:nvPr>
            <p:ph type="title"/>
          </p:nvPr>
        </p:nvSpPr>
        <p:spPr/>
        <p:txBody>
          <a:bodyPr/>
          <a:lstStyle/>
          <a:p>
            <a:r>
              <a:rPr lang="zh-CN" altLang="en-US" b="1" dirty="0"/>
              <a:t>房贷分期付款问题 </a:t>
            </a:r>
            <a:r>
              <a:rPr lang="en-US" altLang="zh-CN" b="1" dirty="0"/>
              <a:t>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F75F63-15E0-4A79-B4C3-598FF4D57FD1}"/>
                  </a:ext>
                </a:extLst>
              </p:cNvPr>
              <p:cNvSpPr>
                <a:spLocks noGrp="1"/>
              </p:cNvSpPr>
              <p:nvPr>
                <p:ph idx="1"/>
              </p:nvPr>
            </p:nvSpPr>
            <p:spPr/>
            <p:txBody>
              <a:bodyPr/>
              <a:lstStyle/>
              <a:p>
                <a:pPr marL="342900" lvl="1" indent="0">
                  <a:buNone/>
                </a:pPr>
                <a:r>
                  <a:rPr lang="zh-CN" altLang="en-US" b="1" dirty="0"/>
                  <a:t>根据</a:t>
                </a:r>
                <a:endParaRPr lang="en-US" altLang="zh-CN" b="1" dirty="0"/>
              </a:p>
              <a:p>
                <a:pPr marL="342900" lvl="1" indent="0">
                  <a:buNone/>
                </a:pPr>
                <a:r>
                  <a:rPr lang="en-US" altLang="zh-CN" b="1" dirty="0"/>
                  <a:t>1,000,000 * (1+5%)</a:t>
                </a:r>
                <a:r>
                  <a:rPr lang="en-US" altLang="zh-CN" b="1" baseline="30000" dirty="0"/>
                  <a:t>10 </a:t>
                </a:r>
              </a:p>
              <a:p>
                <a:pPr marL="342900" lvl="1" indent="0">
                  <a:buNone/>
                </a:pPr>
                <a:r>
                  <a:rPr lang="en-US" altLang="zh-CN" b="1" dirty="0"/>
                  <a:t>- </a:t>
                </a:r>
                <a:r>
                  <a:rPr lang="en-US" altLang="zh-CN" b="1" dirty="0">
                    <a:solidFill>
                      <a:srgbClr val="FF0000"/>
                    </a:solidFill>
                  </a:rPr>
                  <a:t>x</a:t>
                </a:r>
                <a:r>
                  <a:rPr lang="en-US" altLang="zh-CN" b="1" dirty="0"/>
                  <a:t> * (1+5%)</a:t>
                </a:r>
                <a:r>
                  <a:rPr lang="en-US" altLang="zh-CN" b="1" baseline="30000" dirty="0"/>
                  <a:t>9 </a:t>
                </a:r>
                <a:r>
                  <a:rPr lang="en-US" altLang="zh-CN" b="1" dirty="0"/>
                  <a:t>-</a:t>
                </a:r>
                <a:r>
                  <a:rPr lang="en-US" altLang="zh-CN" b="1" baseline="30000" dirty="0"/>
                  <a:t> </a:t>
                </a:r>
                <a:r>
                  <a:rPr lang="en-US" altLang="zh-CN" b="1" dirty="0">
                    <a:solidFill>
                      <a:srgbClr val="FF0000"/>
                    </a:solidFill>
                  </a:rPr>
                  <a:t>x</a:t>
                </a:r>
                <a:r>
                  <a:rPr lang="en-US" altLang="zh-CN" b="1" dirty="0"/>
                  <a:t> * (1+5%)</a:t>
                </a:r>
                <a:r>
                  <a:rPr lang="en-US" altLang="zh-CN" b="1" baseline="30000" dirty="0"/>
                  <a:t>8 </a:t>
                </a:r>
                <a:r>
                  <a:rPr lang="en-US" altLang="zh-CN" b="1" dirty="0"/>
                  <a:t>- … - </a:t>
                </a:r>
                <a:r>
                  <a:rPr lang="en-US" altLang="zh-CN" b="1" dirty="0">
                    <a:solidFill>
                      <a:srgbClr val="FF0000"/>
                    </a:solidFill>
                  </a:rPr>
                  <a:t>x</a:t>
                </a:r>
                <a:r>
                  <a:rPr lang="en-US" altLang="zh-CN" b="1" dirty="0"/>
                  <a:t> * (1+5%)</a:t>
                </a:r>
                <a:r>
                  <a:rPr lang="en-US" altLang="zh-CN" b="1" baseline="30000" dirty="0"/>
                  <a:t>1</a:t>
                </a:r>
                <a:r>
                  <a:rPr lang="en-US" altLang="zh-CN" b="1" dirty="0"/>
                  <a:t> - </a:t>
                </a:r>
                <a:r>
                  <a:rPr lang="en-US" altLang="zh-CN" b="1" dirty="0">
                    <a:solidFill>
                      <a:srgbClr val="FF0000"/>
                    </a:solidFill>
                  </a:rPr>
                  <a:t>x</a:t>
                </a:r>
                <a:r>
                  <a:rPr lang="en-US" altLang="zh-CN" b="1" dirty="0"/>
                  <a:t> * (1+5%)</a:t>
                </a:r>
                <a:r>
                  <a:rPr lang="en-US" altLang="zh-CN" b="1" baseline="30000" dirty="0"/>
                  <a:t>0</a:t>
                </a:r>
              </a:p>
              <a:p>
                <a:pPr marL="342900" lvl="1" indent="0">
                  <a:buNone/>
                </a:pPr>
                <a:r>
                  <a:rPr lang="en-US" altLang="zh-CN" b="1" dirty="0"/>
                  <a:t>= 0</a:t>
                </a:r>
              </a:p>
              <a:p>
                <a:pPr marL="342900" lvl="1" indent="0">
                  <a:buNone/>
                </a:pPr>
                <a:endParaRPr lang="en-US" altLang="zh-CN" b="1" dirty="0"/>
              </a:p>
              <a:p>
                <a:pPr marL="342900" lvl="1" indent="0">
                  <a:buNone/>
                </a:pPr>
                <a:r>
                  <a:rPr lang="zh-CN" altLang="en-US" b="1" dirty="0"/>
                  <a:t>可得</a:t>
                </a:r>
                <a:r>
                  <a:rPr lang="en-US" altLang="zh-CN" b="1" dirty="0"/>
                  <a:t>:</a:t>
                </a:r>
              </a:p>
              <a:p>
                <a:pPr marL="342900" lvl="1" indent="0">
                  <a:buNone/>
                </a:pPr>
                <a:endParaRPr lang="en-US" altLang="zh-CN" b="1" dirty="0"/>
              </a:p>
              <a:p>
                <a:pPr marL="342900" lvl="1" indent="0">
                  <a:buNone/>
                </a:pPr>
                <a14:m>
                  <m:oMathPara xmlns:m="http://schemas.openxmlformats.org/officeDocument/2006/math">
                    <m:oMathParaPr>
                      <m:jc m:val="left"/>
                    </m:oMathParaPr>
                    <m:oMath xmlns:m="http://schemas.openxmlformats.org/officeDocument/2006/math">
                      <m:r>
                        <a:rPr lang="en-US" altLang="zh-CN" b="1" i="1" smtClean="0">
                          <a:solidFill>
                            <a:srgbClr val="FF0000"/>
                          </a:solidFill>
                          <a:latin typeface="Cambria Math" panose="02040503050406030204" pitchFamily="18" charset="0"/>
                        </a:rPr>
                        <m:t>𝒙</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m:rPr>
                              <m:nor/>
                            </m:rPr>
                            <a:rPr lang="en-US" altLang="zh-CN" b="1" dirty="0"/>
                            <m:t>1,000,000 ∗ (1+5%)</m:t>
                          </m:r>
                          <m:r>
                            <m:rPr>
                              <m:nor/>
                            </m:rPr>
                            <a:rPr lang="en-US" altLang="zh-CN" b="1" i="0" baseline="30000" dirty="0" smtClean="0"/>
                            <m:t>1</m:t>
                          </m:r>
                          <m:r>
                            <m:rPr>
                              <m:nor/>
                            </m:rPr>
                            <a:rPr lang="en-US" altLang="zh-CN" b="1" baseline="30000" dirty="0"/>
                            <m:t>0</m:t>
                          </m:r>
                        </m:num>
                        <m:den>
                          <m:r>
                            <m:rPr>
                              <m:nor/>
                            </m:rPr>
                            <a:rPr lang="en-US" altLang="zh-CN" b="1" dirty="0"/>
                            <m:t>(1+5%)</m:t>
                          </m:r>
                          <m:r>
                            <m:rPr>
                              <m:nor/>
                            </m:rPr>
                            <a:rPr lang="en-US" altLang="zh-CN" b="1" baseline="30000" dirty="0"/>
                            <m:t>9 </m:t>
                          </m:r>
                          <m:r>
                            <m:rPr>
                              <m:nor/>
                            </m:rPr>
                            <a:rPr lang="en-US" altLang="zh-CN" b="1" dirty="0"/>
                            <m:t>+ (1+5%)</m:t>
                          </m:r>
                          <m:r>
                            <m:rPr>
                              <m:nor/>
                            </m:rPr>
                            <a:rPr lang="en-US" altLang="zh-CN" b="1" baseline="30000" dirty="0"/>
                            <m:t>8  </m:t>
                          </m:r>
                          <m:r>
                            <m:rPr>
                              <m:nor/>
                            </m:rPr>
                            <a:rPr lang="en-US" altLang="zh-CN" b="1" dirty="0"/>
                            <m:t>+ … + (1+5%)</m:t>
                          </m:r>
                          <m:r>
                            <m:rPr>
                              <m:nor/>
                            </m:rPr>
                            <a:rPr lang="en-US" altLang="zh-CN" b="1" baseline="30000" dirty="0"/>
                            <m:t>1</m:t>
                          </m:r>
                          <m:r>
                            <m:rPr>
                              <m:nor/>
                            </m:rPr>
                            <a:rPr lang="en-US" altLang="zh-CN" b="1" dirty="0"/>
                            <m:t> + (1+5%)</m:t>
                          </m:r>
                          <m:r>
                            <m:rPr>
                              <m:nor/>
                            </m:rPr>
                            <a:rPr lang="en-US" altLang="zh-CN" b="1" baseline="30000" dirty="0"/>
                            <m:t>0</m:t>
                          </m:r>
                          <m:r>
                            <m:rPr>
                              <m:nor/>
                            </m:rPr>
                            <a:rPr lang="en-US" altLang="zh-CN" b="1" dirty="0"/>
                            <m:t> </m:t>
                          </m:r>
                        </m:den>
                      </m:f>
                    </m:oMath>
                  </m:oMathPara>
                </a14:m>
                <a:endParaRPr lang="en-US" altLang="zh-CN" b="1" dirty="0"/>
              </a:p>
            </p:txBody>
          </p:sp>
        </mc:Choice>
        <mc:Fallback xmlns="">
          <p:sp>
            <p:nvSpPr>
              <p:cNvPr id="3" name="内容占位符 2">
                <a:extLst>
                  <a:ext uri="{FF2B5EF4-FFF2-40B4-BE49-F238E27FC236}">
                    <a16:creationId xmlns:a16="http://schemas.microsoft.com/office/drawing/2014/main" id="{56F75F63-15E0-4A79-B4C3-598FF4D57FD1}"/>
                  </a:ext>
                </a:extLst>
              </p:cNvPr>
              <p:cNvSpPr>
                <a:spLocks noGrp="1" noRot="1" noChangeAspect="1" noMove="1" noResize="1" noEditPoints="1" noAdjustHandles="1" noChangeArrowheads="1" noChangeShapeType="1" noTextEdit="1"/>
              </p:cNvSpPr>
              <p:nvPr>
                <p:ph idx="1"/>
              </p:nvPr>
            </p:nvSpPr>
            <p:spPr>
              <a:blipFill>
                <a:blip r:embed="rId2"/>
                <a:stretch>
                  <a:fillRect t="-182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墨迹 3"/>
              <p14:cNvContentPartPr/>
              <p14:nvPr/>
            </p14:nvContentPartPr>
            <p14:xfrm>
              <a:off x="247680" y="4019760"/>
              <a:ext cx="7582320" cy="1791000"/>
            </p14:xfrm>
          </p:contentPart>
        </mc:Choice>
        <mc:Fallback xmlns="">
          <p:pic>
            <p:nvPicPr>
              <p:cNvPr id="4" name="墨迹 3"/>
              <p:cNvPicPr/>
              <p:nvPr/>
            </p:nvPicPr>
            <p:blipFill>
              <a:blip r:embed="rId4"/>
              <a:stretch>
                <a:fillRect/>
              </a:stretch>
            </p:blipFill>
            <p:spPr>
              <a:xfrm>
                <a:off x="238320" y="4010400"/>
                <a:ext cx="7601040" cy="1809720"/>
              </a:xfrm>
              <a:prstGeom prst="rect">
                <a:avLst/>
              </a:prstGeom>
            </p:spPr>
          </p:pic>
        </mc:Fallback>
      </mc:AlternateContent>
    </p:spTree>
    <p:extLst>
      <p:ext uri="{BB962C8B-B14F-4D97-AF65-F5344CB8AC3E}">
        <p14:creationId xmlns:p14="http://schemas.microsoft.com/office/powerpoint/2010/main" val="33322659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862CD11-C988-457B-B20E-83E1BEC50FD0}"/>
              </a:ext>
            </a:extLst>
          </p:cNvPr>
          <p:cNvSpPr>
            <a:spLocks noGrp="1" noChangeArrowheads="1"/>
          </p:cNvSpPr>
          <p:nvPr>
            <p:ph type="title"/>
          </p:nvPr>
        </p:nvSpPr>
        <p:spPr>
          <a:xfrm>
            <a:off x="661243" y="373064"/>
            <a:ext cx="7793038" cy="854075"/>
          </a:xfrm>
          <a:extLst>
            <a:ext uri="{91240B29-F687-4F45-9708-019B960494DF}">
              <a14:hiddenLine xmlns:a14="http://schemas.microsoft.com/office/drawing/2010/main" w="9525">
                <a:solidFill>
                  <a:schemeClr val="folHlink"/>
                </a:solidFill>
                <a:miter lim="800000"/>
                <a:headEnd/>
                <a:tailEnd/>
              </a14:hiddenLine>
            </a:ext>
          </a:extLst>
        </p:spPr>
        <p:txBody>
          <a:bodyPr/>
          <a:lstStyle/>
          <a:p>
            <a:pPr eaLnBrk="1" hangingPunct="1"/>
            <a:r>
              <a:rPr lang="en-US" altLang="zh-CN" sz="3200" dirty="0">
                <a:solidFill>
                  <a:schemeClr val="tx2"/>
                </a:solidFill>
                <a:latin typeface="Times New Roman" panose="02020603050405020304" pitchFamily="18" charset="0"/>
                <a:ea typeface="楷体_GB2312" pitchFamily="49" charset="-122"/>
              </a:rPr>
              <a:t>2. </a:t>
            </a:r>
            <a:r>
              <a:rPr lang="zh-CN" altLang="en-US" sz="3200" dirty="0">
                <a:solidFill>
                  <a:schemeClr val="tx2"/>
                </a:solidFill>
              </a:rPr>
              <a:t>学习工程经济学有什么用？</a:t>
            </a:r>
          </a:p>
        </p:txBody>
      </p:sp>
      <p:sp>
        <p:nvSpPr>
          <p:cNvPr id="7171" name="Rectangle 3">
            <a:extLst>
              <a:ext uri="{FF2B5EF4-FFF2-40B4-BE49-F238E27FC236}">
                <a16:creationId xmlns:a16="http://schemas.microsoft.com/office/drawing/2014/main" id="{061D790C-7E5E-4574-BC1D-41D81FD07178}"/>
              </a:ext>
            </a:extLst>
          </p:cNvPr>
          <p:cNvSpPr>
            <a:spLocks noGrp="1" noChangeArrowheads="1"/>
          </p:cNvSpPr>
          <p:nvPr>
            <p:ph idx="1"/>
          </p:nvPr>
        </p:nvSpPr>
        <p:spPr>
          <a:xfrm>
            <a:off x="1555483" y="1598613"/>
            <a:ext cx="9126003" cy="2970213"/>
          </a:xfrm>
        </p:spPr>
        <p:txBody>
          <a:bodyPr/>
          <a:lstStyle/>
          <a:p>
            <a:pPr>
              <a:lnSpc>
                <a:spcPct val="150000"/>
              </a:lnSpc>
              <a:buClr>
                <a:schemeClr val="folHlink"/>
              </a:buClr>
              <a:buSzPct val="60000"/>
              <a:buFont typeface="Wingdings" panose="05000000000000000000" pitchFamily="2" charset="2"/>
              <a:buChar char="n"/>
            </a:pPr>
            <a:r>
              <a:rPr lang="zh-CN" altLang="en-US" sz="2400" dirty="0"/>
              <a:t>从</a:t>
            </a:r>
            <a:r>
              <a:rPr lang="zh-CN" altLang="en-US" sz="2400" dirty="0">
                <a:solidFill>
                  <a:schemeClr val="hlink"/>
                </a:solidFill>
              </a:rPr>
              <a:t>经济学角度</a:t>
            </a:r>
            <a:r>
              <a:rPr lang="zh-CN" altLang="en-US" sz="2400" dirty="0"/>
              <a:t>定量</a:t>
            </a:r>
            <a:r>
              <a:rPr lang="zh-CN" altLang="en-US" sz="2400" dirty="0">
                <a:solidFill>
                  <a:schemeClr val="hlink"/>
                </a:solidFill>
              </a:rPr>
              <a:t>比较各种工程方案</a:t>
            </a:r>
            <a:r>
              <a:rPr lang="zh-CN" altLang="en-US" sz="2400" dirty="0"/>
              <a:t>的优劣</a:t>
            </a:r>
          </a:p>
          <a:p>
            <a:pPr>
              <a:lnSpc>
                <a:spcPct val="150000"/>
              </a:lnSpc>
              <a:buClr>
                <a:schemeClr val="folHlink"/>
              </a:buClr>
              <a:buSzPct val="60000"/>
              <a:buFont typeface="Wingdings" panose="05000000000000000000" pitchFamily="2" charset="2"/>
              <a:buChar char="n"/>
            </a:pPr>
            <a:r>
              <a:rPr lang="zh-CN" altLang="en-US" sz="2400" dirty="0"/>
              <a:t>对现有的工程项目进行评估</a:t>
            </a:r>
            <a:endParaRPr lang="en-US" altLang="zh-CN" sz="2400" dirty="0"/>
          </a:p>
          <a:p>
            <a:pPr>
              <a:lnSpc>
                <a:spcPct val="150000"/>
              </a:lnSpc>
              <a:buClr>
                <a:schemeClr val="folHlink"/>
              </a:buClr>
              <a:buSzPct val="60000"/>
              <a:buFont typeface="Wingdings" panose="05000000000000000000" pitchFamily="2" charset="2"/>
              <a:buChar char="n"/>
            </a:pPr>
            <a:r>
              <a:rPr lang="zh-CN" altLang="en-US" sz="2400" dirty="0"/>
              <a:t>开发与现金流、利率、财务相关的</a:t>
            </a:r>
            <a:r>
              <a:rPr lang="zh-CN" altLang="en-US" sz="2400" dirty="0">
                <a:solidFill>
                  <a:srgbClr val="FF0000"/>
                </a:solidFill>
              </a:rPr>
              <a:t>计算机系统</a:t>
            </a:r>
          </a:p>
          <a:p>
            <a:pPr>
              <a:lnSpc>
                <a:spcPct val="150000"/>
              </a:lnSpc>
              <a:buClr>
                <a:schemeClr val="folHlink"/>
              </a:buClr>
              <a:buSzPct val="60000"/>
              <a:buFont typeface="Wingdings" panose="05000000000000000000" pitchFamily="2" charset="2"/>
              <a:buChar char="n"/>
            </a:pPr>
            <a:r>
              <a:rPr lang="zh-CN" altLang="en-US" sz="2400" dirty="0"/>
              <a:t>理解生工作与活中有关问题</a:t>
            </a:r>
          </a:p>
          <a:p>
            <a:pPr eaLnBrk="1" hangingPunct="1">
              <a:lnSpc>
                <a:spcPct val="150000"/>
              </a:lnSpc>
              <a:buFont typeface="Wingdings" panose="05000000000000000000" pitchFamily="2" charset="2"/>
              <a:buNone/>
            </a:pPr>
            <a:endParaRPr lang="zh-CN" altLang="en-US" sz="2400" dirty="0">
              <a:latin typeface="宋体" panose="02010600030101010101" pitchFamily="2" charset="-122"/>
            </a:endParaRPr>
          </a:p>
        </p:txBody>
      </p:sp>
      <p:sp>
        <p:nvSpPr>
          <p:cNvPr id="7172" name="灯片编号占位符 5">
            <a:extLst>
              <a:ext uri="{FF2B5EF4-FFF2-40B4-BE49-F238E27FC236}">
                <a16:creationId xmlns:a16="http://schemas.microsoft.com/office/drawing/2014/main" id="{5D60A214-6327-44D7-B22F-3509C40F9A4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58BFD34C-9C75-4A83-822C-B1561BE42B2B}" type="slidenum">
              <a:rPr lang="en-US" altLang="zh-CN" sz="2000" b="0">
                <a:ea typeface="宋体" panose="02010600030101010101" pitchFamily="2" charset="-122"/>
              </a:rPr>
              <a:pPr eaLnBrk="1" hangingPunct="1">
                <a:lnSpc>
                  <a:spcPct val="100000"/>
                </a:lnSpc>
                <a:spcBef>
                  <a:spcPct val="0"/>
                </a:spcBef>
                <a:buClrTx/>
                <a:buFontTx/>
                <a:buNone/>
              </a:pPr>
              <a:t>4</a:t>
            </a:fld>
            <a:endParaRPr lang="en-US" altLang="zh-CN" sz="2000" b="0">
              <a:ea typeface="宋体" panose="02010600030101010101" pitchFamily="2" charset="-122"/>
            </a:endParaRPr>
          </a:p>
        </p:txBody>
      </p:sp>
      <p:sp>
        <p:nvSpPr>
          <p:cNvPr id="7173" name="Rectangle 5">
            <a:extLst>
              <a:ext uri="{FF2B5EF4-FFF2-40B4-BE49-F238E27FC236}">
                <a16:creationId xmlns:a16="http://schemas.microsoft.com/office/drawing/2014/main" id="{09F6876C-B30E-4E86-AA97-6012454C7ABA}"/>
              </a:ext>
            </a:extLst>
          </p:cNvPr>
          <p:cNvSpPr>
            <a:spLocks noChangeArrowheads="1"/>
          </p:cNvSpPr>
          <p:nvPr/>
        </p:nvSpPr>
        <p:spPr bwMode="auto">
          <a:xfrm>
            <a:off x="2351089" y="3860801"/>
            <a:ext cx="7793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endParaRPr lang="zh-CN" altLang="en-US" sz="3200">
              <a:solidFill>
                <a:schemeClr val="tx2"/>
              </a:solidFill>
              <a:ea typeface="宋体" panose="02010600030101010101" pitchFamily="2" charset="-122"/>
            </a:endParaRPr>
          </a:p>
        </p:txBody>
      </p:sp>
      <p:sp>
        <p:nvSpPr>
          <p:cNvPr id="7174" name="Rectangle 6">
            <a:extLst>
              <a:ext uri="{FF2B5EF4-FFF2-40B4-BE49-F238E27FC236}">
                <a16:creationId xmlns:a16="http://schemas.microsoft.com/office/drawing/2014/main" id="{41C8454C-7A84-4E1D-B029-86A9B903CA38}"/>
              </a:ext>
            </a:extLst>
          </p:cNvPr>
          <p:cNvSpPr>
            <a:spLocks noChangeArrowheads="1"/>
          </p:cNvSpPr>
          <p:nvPr/>
        </p:nvSpPr>
        <p:spPr bwMode="auto">
          <a:xfrm>
            <a:off x="2417763" y="4940300"/>
            <a:ext cx="77724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5000"/>
              </a:lnSpc>
              <a:buClr>
                <a:schemeClr val="folHlink"/>
              </a:buClr>
              <a:buSzPct val="60000"/>
              <a:buFont typeface="Wingdings" panose="05000000000000000000" pitchFamily="2" charset="2"/>
              <a:buChar char="n"/>
            </a:pPr>
            <a:endParaRPr lang="zh-CN" altLang="en-US" sz="200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ABF5D-339D-4A74-8864-CF023505D0D8}"/>
              </a:ext>
            </a:extLst>
          </p:cNvPr>
          <p:cNvSpPr>
            <a:spLocks noGrp="1"/>
          </p:cNvSpPr>
          <p:nvPr>
            <p:ph type="title"/>
          </p:nvPr>
        </p:nvSpPr>
        <p:spPr/>
        <p:txBody>
          <a:bodyPr/>
          <a:lstStyle/>
          <a:p>
            <a:r>
              <a:rPr lang="zh-CN" altLang="en-US" b="1" dirty="0"/>
              <a:t>房贷分期付款问题 </a:t>
            </a:r>
            <a:r>
              <a:rPr lang="en-US" altLang="zh-CN" b="1" dirty="0"/>
              <a:t>2</a:t>
            </a:r>
            <a:endParaRPr lang="zh-CN" altLang="en-US" b="1" dirty="0"/>
          </a:p>
        </p:txBody>
      </p:sp>
      <p:sp>
        <p:nvSpPr>
          <p:cNvPr id="3" name="内容占位符 2">
            <a:extLst>
              <a:ext uri="{FF2B5EF4-FFF2-40B4-BE49-F238E27FC236}">
                <a16:creationId xmlns:a16="http://schemas.microsoft.com/office/drawing/2014/main" id="{4CEA6D69-1861-4BC7-8C95-FEB2C00CF69A}"/>
              </a:ext>
            </a:extLst>
          </p:cNvPr>
          <p:cNvSpPr>
            <a:spLocks noGrp="1"/>
          </p:cNvSpPr>
          <p:nvPr>
            <p:ph idx="1"/>
          </p:nvPr>
        </p:nvSpPr>
        <p:spPr/>
        <p:txBody>
          <a:bodyPr>
            <a:normAutofit/>
          </a:bodyPr>
          <a:lstStyle/>
          <a:p>
            <a:pPr>
              <a:lnSpc>
                <a:spcPct val="150000"/>
              </a:lnSpc>
            </a:pPr>
            <a:r>
              <a:rPr lang="zh-CN" altLang="en-US" dirty="0"/>
              <a:t>购买一个房子</a:t>
            </a:r>
            <a:endParaRPr lang="en-US" altLang="zh-CN" dirty="0"/>
          </a:p>
          <a:p>
            <a:pPr>
              <a:lnSpc>
                <a:spcPct val="150000"/>
              </a:lnSpc>
            </a:pPr>
            <a:r>
              <a:rPr lang="zh-CN" altLang="en-US" dirty="0"/>
              <a:t>每年可以还款</a:t>
            </a:r>
            <a:r>
              <a:rPr lang="en-US" altLang="zh-CN" dirty="0"/>
              <a:t>2</a:t>
            </a:r>
            <a:r>
              <a:rPr lang="zh-CN" altLang="en-US" dirty="0"/>
              <a:t>万元，</a:t>
            </a:r>
            <a:r>
              <a:rPr lang="en-US" altLang="zh-CN" dirty="0"/>
              <a:t>10</a:t>
            </a:r>
            <a:r>
              <a:rPr lang="zh-CN" altLang="en-US" dirty="0"/>
              <a:t>年内等额分期付清（每年年末还款）</a:t>
            </a:r>
            <a:r>
              <a:rPr lang="en-US" altLang="zh-CN" dirty="0"/>
              <a:t>.</a:t>
            </a:r>
          </a:p>
          <a:p>
            <a:pPr>
              <a:lnSpc>
                <a:spcPct val="150000"/>
              </a:lnSpc>
            </a:pPr>
            <a:r>
              <a:rPr lang="zh-CN" altLang="en-US" dirty="0"/>
              <a:t>假设年贷款利率为</a:t>
            </a:r>
            <a:r>
              <a:rPr lang="en-US" altLang="zh-CN" dirty="0"/>
              <a:t> 5%.</a:t>
            </a:r>
          </a:p>
          <a:p>
            <a:pPr>
              <a:lnSpc>
                <a:spcPct val="150000"/>
              </a:lnSpc>
            </a:pPr>
            <a:r>
              <a:rPr lang="zh-CN" altLang="en-US" dirty="0"/>
              <a:t>现在可以贷款多少？</a:t>
            </a:r>
          </a:p>
        </p:txBody>
      </p:sp>
    </p:spTree>
    <p:extLst>
      <p:ext uri="{BB962C8B-B14F-4D97-AF65-F5344CB8AC3E}">
        <p14:creationId xmlns:p14="http://schemas.microsoft.com/office/powerpoint/2010/main" val="414075396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0564A-6BAE-4B9C-8354-9F111605A56B}"/>
              </a:ext>
            </a:extLst>
          </p:cNvPr>
          <p:cNvSpPr>
            <a:spLocks noGrp="1"/>
          </p:cNvSpPr>
          <p:nvPr>
            <p:ph type="title"/>
          </p:nvPr>
        </p:nvSpPr>
        <p:spPr/>
        <p:txBody>
          <a:bodyPr/>
          <a:lstStyle/>
          <a:p>
            <a:r>
              <a:rPr lang="zh-CN" altLang="en-US" b="1" dirty="0"/>
              <a:t>房贷分期付款问题 </a:t>
            </a:r>
            <a:r>
              <a:rPr lang="en-US" altLang="zh-CN" b="1" dirty="0"/>
              <a:t>2</a:t>
            </a:r>
            <a:endParaRPr lang="zh-CN" altLang="en-US" dirty="0"/>
          </a:p>
        </p:txBody>
      </p:sp>
      <p:sp>
        <p:nvSpPr>
          <p:cNvPr id="3" name="内容占位符 2">
            <a:extLst>
              <a:ext uri="{FF2B5EF4-FFF2-40B4-BE49-F238E27FC236}">
                <a16:creationId xmlns:a16="http://schemas.microsoft.com/office/drawing/2014/main" id="{9304DD5D-8739-471C-86E0-5A11E42F7CFC}"/>
              </a:ext>
            </a:extLst>
          </p:cNvPr>
          <p:cNvSpPr>
            <a:spLocks noGrp="1"/>
          </p:cNvSpPr>
          <p:nvPr>
            <p:ph idx="1"/>
          </p:nvPr>
        </p:nvSpPr>
        <p:spPr>
          <a:xfrm>
            <a:off x="2152650" y="2226470"/>
            <a:ext cx="7886700" cy="3624263"/>
          </a:xfrm>
        </p:spPr>
        <p:txBody>
          <a:bodyPr>
            <a:normAutofit fontScale="77500" lnSpcReduction="20000"/>
          </a:bodyPr>
          <a:lstStyle/>
          <a:p>
            <a:pPr>
              <a:lnSpc>
                <a:spcPct val="170000"/>
              </a:lnSpc>
            </a:pPr>
            <a:r>
              <a:rPr lang="zh-CN" altLang="en-US" sz="2850" dirty="0"/>
              <a:t>运用数学知识，假设现在贷款额</a:t>
            </a:r>
            <a:r>
              <a:rPr lang="en-US" altLang="zh-CN" sz="2850" dirty="0">
                <a:solidFill>
                  <a:srgbClr val="FF0000"/>
                </a:solidFill>
              </a:rPr>
              <a:t>y</a:t>
            </a:r>
            <a:r>
              <a:rPr lang="en-US" altLang="zh-CN" sz="2850" dirty="0"/>
              <a:t>.</a:t>
            </a:r>
          </a:p>
          <a:p>
            <a:pPr>
              <a:lnSpc>
                <a:spcPct val="170000"/>
              </a:lnSpc>
            </a:pPr>
            <a:r>
              <a:rPr lang="zh-CN" altLang="en-US" sz="2850" dirty="0"/>
              <a:t>一年后的欠款</a:t>
            </a:r>
            <a:r>
              <a:rPr lang="en-US" altLang="zh-CN" sz="2850" dirty="0"/>
              <a:t> (</a:t>
            </a:r>
            <a:r>
              <a:rPr lang="zh-CN" altLang="en-US" sz="2850" dirty="0"/>
              <a:t>在第一次还款前</a:t>
            </a:r>
            <a:r>
              <a:rPr lang="en-US" altLang="zh-CN" sz="2850" dirty="0"/>
              <a:t>) </a:t>
            </a:r>
            <a:r>
              <a:rPr lang="zh-CN" altLang="en-US" sz="2850" dirty="0"/>
              <a:t>为</a:t>
            </a:r>
            <a:endParaRPr lang="en-US" altLang="zh-CN" sz="2850" dirty="0"/>
          </a:p>
          <a:p>
            <a:pPr marL="342900" lvl="1" indent="0">
              <a:lnSpc>
                <a:spcPct val="170000"/>
              </a:lnSpc>
              <a:buNone/>
            </a:pPr>
            <a:r>
              <a:rPr lang="en-US" altLang="zh-CN" b="1" dirty="0">
                <a:solidFill>
                  <a:srgbClr val="FF0000"/>
                </a:solidFill>
              </a:rPr>
              <a:t>y</a:t>
            </a:r>
            <a:r>
              <a:rPr lang="en-US" altLang="zh-CN" b="1" dirty="0"/>
              <a:t> * (1+5%) </a:t>
            </a:r>
          </a:p>
          <a:p>
            <a:pPr>
              <a:lnSpc>
                <a:spcPct val="170000"/>
              </a:lnSpc>
            </a:pPr>
            <a:r>
              <a:rPr lang="zh-CN" altLang="en-US" sz="2850" dirty="0"/>
              <a:t>一年后的欠款</a:t>
            </a:r>
            <a:r>
              <a:rPr lang="en-US" altLang="zh-CN" sz="2850" dirty="0"/>
              <a:t> (</a:t>
            </a:r>
            <a:r>
              <a:rPr lang="zh-CN" altLang="en-US" sz="2850" dirty="0"/>
              <a:t>在第一次还款后</a:t>
            </a:r>
            <a:r>
              <a:rPr lang="en-US" altLang="zh-CN" sz="2850" dirty="0"/>
              <a:t>) </a:t>
            </a:r>
            <a:r>
              <a:rPr lang="zh-CN" altLang="en-US" sz="2850" dirty="0"/>
              <a:t>为</a:t>
            </a:r>
            <a:endParaRPr lang="en-US" altLang="zh-CN" sz="2850" dirty="0"/>
          </a:p>
          <a:p>
            <a:pPr marL="342900" lvl="1" indent="0">
              <a:lnSpc>
                <a:spcPct val="170000"/>
              </a:lnSpc>
              <a:buNone/>
            </a:pPr>
            <a:r>
              <a:rPr lang="en-US" altLang="zh-CN" b="1" dirty="0">
                <a:solidFill>
                  <a:srgbClr val="FF0000"/>
                </a:solidFill>
              </a:rPr>
              <a:t>y</a:t>
            </a:r>
            <a:r>
              <a:rPr lang="en-US" altLang="zh-CN" b="1" dirty="0"/>
              <a:t> * (1+5%) – 20000</a:t>
            </a:r>
            <a:endParaRPr lang="en-US" altLang="zh-CN" sz="2850" dirty="0"/>
          </a:p>
          <a:p>
            <a:pPr>
              <a:lnSpc>
                <a:spcPct val="170000"/>
              </a:lnSpc>
            </a:pPr>
            <a:r>
              <a:rPr lang="en-US" altLang="zh-CN" sz="2850" dirty="0">
                <a:solidFill>
                  <a:srgbClr val="FF0000"/>
                </a:solidFill>
              </a:rPr>
              <a:t>…</a:t>
            </a:r>
            <a:endParaRPr lang="en-US" altLang="zh-CN" sz="285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2543040" y="4962600"/>
              <a:ext cx="2343600" cy="114840"/>
            </p14:xfrm>
          </p:contentPart>
        </mc:Choice>
        <mc:Fallback xmlns="">
          <p:pic>
            <p:nvPicPr>
              <p:cNvPr id="4" name="墨迹 3"/>
              <p:cNvPicPr/>
              <p:nvPr/>
            </p:nvPicPr>
            <p:blipFill>
              <a:blip r:embed="rId3"/>
              <a:stretch>
                <a:fillRect/>
              </a:stretch>
            </p:blipFill>
            <p:spPr>
              <a:xfrm>
                <a:off x="2533680" y="4953240"/>
                <a:ext cx="2362320" cy="133560"/>
              </a:xfrm>
              <a:prstGeom prst="rect">
                <a:avLst/>
              </a:prstGeom>
            </p:spPr>
          </p:pic>
        </mc:Fallback>
      </mc:AlternateContent>
    </p:spTree>
    <p:extLst>
      <p:ext uri="{BB962C8B-B14F-4D97-AF65-F5344CB8AC3E}">
        <p14:creationId xmlns:p14="http://schemas.microsoft.com/office/powerpoint/2010/main" val="370765354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0564A-6BAE-4B9C-8354-9F111605A56B}"/>
              </a:ext>
            </a:extLst>
          </p:cNvPr>
          <p:cNvSpPr>
            <a:spLocks noGrp="1"/>
          </p:cNvSpPr>
          <p:nvPr>
            <p:ph type="title"/>
          </p:nvPr>
        </p:nvSpPr>
        <p:spPr/>
        <p:txBody>
          <a:bodyPr/>
          <a:lstStyle/>
          <a:p>
            <a:r>
              <a:rPr lang="zh-CN" altLang="en-US" b="1" dirty="0"/>
              <a:t>房贷分期付款问题 </a:t>
            </a:r>
            <a:r>
              <a:rPr lang="en-US" altLang="zh-CN" b="1" dirty="0"/>
              <a:t>2</a:t>
            </a:r>
            <a:endParaRPr lang="zh-CN" altLang="en-US" dirty="0"/>
          </a:p>
        </p:txBody>
      </p:sp>
      <p:sp>
        <p:nvSpPr>
          <p:cNvPr id="3" name="内容占位符 2">
            <a:extLst>
              <a:ext uri="{FF2B5EF4-FFF2-40B4-BE49-F238E27FC236}">
                <a16:creationId xmlns:a16="http://schemas.microsoft.com/office/drawing/2014/main" id="{9304DD5D-8739-471C-86E0-5A11E42F7CFC}"/>
              </a:ext>
            </a:extLst>
          </p:cNvPr>
          <p:cNvSpPr>
            <a:spLocks noGrp="1"/>
          </p:cNvSpPr>
          <p:nvPr>
            <p:ph idx="1"/>
          </p:nvPr>
        </p:nvSpPr>
        <p:spPr>
          <a:xfrm>
            <a:off x="2152650" y="2226470"/>
            <a:ext cx="7886700" cy="3624263"/>
          </a:xfrm>
        </p:spPr>
        <p:txBody>
          <a:bodyPr>
            <a:normAutofit fontScale="92500" lnSpcReduction="10000"/>
          </a:bodyPr>
          <a:lstStyle/>
          <a:p>
            <a:pPr>
              <a:lnSpc>
                <a:spcPct val="170000"/>
              </a:lnSpc>
            </a:pPr>
            <a:r>
              <a:rPr lang="zh-CN" altLang="en-US" sz="2850" dirty="0"/>
              <a:t>两年后的欠款</a:t>
            </a:r>
            <a:r>
              <a:rPr lang="en-US" altLang="zh-CN" sz="2850" dirty="0"/>
              <a:t> (</a:t>
            </a:r>
            <a:r>
              <a:rPr lang="zh-CN" altLang="en-US" sz="2850" dirty="0"/>
              <a:t>在第二次还款前</a:t>
            </a:r>
            <a:r>
              <a:rPr lang="en-US" altLang="zh-CN" sz="2850" dirty="0"/>
              <a:t>) </a:t>
            </a:r>
            <a:r>
              <a:rPr lang="zh-CN" altLang="en-US" sz="2850" dirty="0"/>
              <a:t>为</a:t>
            </a:r>
            <a:endParaRPr lang="en-US" altLang="zh-CN" sz="2850" dirty="0"/>
          </a:p>
          <a:p>
            <a:pPr marL="342900" lvl="1" indent="0">
              <a:lnSpc>
                <a:spcPct val="170000"/>
              </a:lnSpc>
              <a:buNone/>
            </a:pPr>
            <a:r>
              <a:rPr lang="en-US" altLang="zh-CN" b="1" dirty="0"/>
              <a:t>(</a:t>
            </a:r>
            <a:r>
              <a:rPr lang="en-US" altLang="zh-CN" b="1" dirty="0">
                <a:solidFill>
                  <a:srgbClr val="FF0000"/>
                </a:solidFill>
              </a:rPr>
              <a:t>y</a:t>
            </a:r>
            <a:r>
              <a:rPr lang="en-US" altLang="zh-CN" b="1" dirty="0"/>
              <a:t> * (1+5%) – 20000) * (1+5%) </a:t>
            </a:r>
          </a:p>
          <a:p>
            <a:pPr>
              <a:lnSpc>
                <a:spcPct val="170000"/>
              </a:lnSpc>
            </a:pPr>
            <a:r>
              <a:rPr lang="zh-CN" altLang="en-US" sz="2850" dirty="0"/>
              <a:t>两年后的欠款</a:t>
            </a:r>
            <a:r>
              <a:rPr lang="en-US" altLang="zh-CN" sz="2850" dirty="0"/>
              <a:t> (</a:t>
            </a:r>
            <a:r>
              <a:rPr lang="zh-CN" altLang="en-US" sz="2850" dirty="0"/>
              <a:t>在第二次还款后</a:t>
            </a:r>
            <a:r>
              <a:rPr lang="en-US" altLang="zh-CN" sz="2850" dirty="0"/>
              <a:t>) </a:t>
            </a:r>
            <a:r>
              <a:rPr lang="zh-CN" altLang="en-US" sz="2850" dirty="0"/>
              <a:t>为</a:t>
            </a:r>
            <a:endParaRPr lang="en-US" altLang="zh-CN" sz="2850" dirty="0"/>
          </a:p>
          <a:p>
            <a:pPr marL="342900" lvl="1" indent="0">
              <a:lnSpc>
                <a:spcPct val="170000"/>
              </a:lnSpc>
              <a:buNone/>
            </a:pPr>
            <a:r>
              <a:rPr lang="en-US" altLang="zh-CN" b="1" dirty="0"/>
              <a:t>(</a:t>
            </a:r>
            <a:r>
              <a:rPr lang="en-US" altLang="zh-CN" b="1" dirty="0">
                <a:solidFill>
                  <a:srgbClr val="FF0000"/>
                </a:solidFill>
              </a:rPr>
              <a:t>y</a:t>
            </a:r>
            <a:r>
              <a:rPr lang="en-US" altLang="zh-CN" b="1" dirty="0"/>
              <a:t> * (1+5%) – 20000) * (1+5%) – 20000</a:t>
            </a:r>
            <a:endParaRPr lang="en-US" altLang="zh-CN" sz="2850" b="1" dirty="0">
              <a:solidFill>
                <a:srgbClr val="FF0000"/>
              </a:solidFill>
            </a:endParaRPr>
          </a:p>
          <a:p>
            <a:pPr>
              <a:lnSpc>
                <a:spcPct val="170000"/>
              </a:lnSpc>
            </a:pPr>
            <a:r>
              <a:rPr lang="en-US" altLang="zh-CN" sz="2850" dirty="0">
                <a:solidFill>
                  <a:srgbClr val="FF0000"/>
                </a:solidFill>
              </a:rPr>
              <a:t>…</a:t>
            </a:r>
            <a:endParaRPr lang="en-US" altLang="zh-CN" sz="285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2571840" y="3210120"/>
              <a:ext cx="4553280" cy="1791000"/>
            </p14:xfrm>
          </p:contentPart>
        </mc:Choice>
        <mc:Fallback xmlns="">
          <p:pic>
            <p:nvPicPr>
              <p:cNvPr id="4" name="墨迹 3"/>
              <p:cNvPicPr/>
              <p:nvPr/>
            </p:nvPicPr>
            <p:blipFill>
              <a:blip r:embed="rId3"/>
              <a:stretch>
                <a:fillRect/>
              </a:stretch>
            </p:blipFill>
            <p:spPr>
              <a:xfrm>
                <a:off x="2562480" y="3200760"/>
                <a:ext cx="4572000" cy="1809720"/>
              </a:xfrm>
              <a:prstGeom prst="rect">
                <a:avLst/>
              </a:prstGeom>
            </p:spPr>
          </p:pic>
        </mc:Fallback>
      </mc:AlternateContent>
    </p:spTree>
    <p:extLst>
      <p:ext uri="{BB962C8B-B14F-4D97-AF65-F5344CB8AC3E}">
        <p14:creationId xmlns:p14="http://schemas.microsoft.com/office/powerpoint/2010/main" val="386329249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45E21-CDCE-46E9-A164-0E06C17751CB}"/>
              </a:ext>
            </a:extLst>
          </p:cNvPr>
          <p:cNvSpPr>
            <a:spLocks noGrp="1"/>
          </p:cNvSpPr>
          <p:nvPr>
            <p:ph type="title"/>
          </p:nvPr>
        </p:nvSpPr>
        <p:spPr/>
        <p:txBody>
          <a:bodyPr/>
          <a:lstStyle/>
          <a:p>
            <a:r>
              <a:rPr lang="zh-CN" altLang="en-US" b="1" dirty="0"/>
              <a:t>房贷分期付款问题 </a:t>
            </a:r>
            <a:r>
              <a:rPr lang="en-US" altLang="zh-CN" b="1" dirty="0"/>
              <a:t>2</a:t>
            </a:r>
            <a:endParaRPr lang="zh-CN" altLang="en-US" dirty="0"/>
          </a:p>
        </p:txBody>
      </p:sp>
      <p:sp>
        <p:nvSpPr>
          <p:cNvPr id="3" name="内容占位符 2">
            <a:extLst>
              <a:ext uri="{FF2B5EF4-FFF2-40B4-BE49-F238E27FC236}">
                <a16:creationId xmlns:a16="http://schemas.microsoft.com/office/drawing/2014/main" id="{E8917890-6DB2-47AD-A5F7-661D33AAB9E9}"/>
              </a:ext>
            </a:extLst>
          </p:cNvPr>
          <p:cNvSpPr>
            <a:spLocks noGrp="1"/>
          </p:cNvSpPr>
          <p:nvPr>
            <p:ph idx="1"/>
          </p:nvPr>
        </p:nvSpPr>
        <p:spPr/>
        <p:txBody>
          <a:bodyPr>
            <a:normAutofit/>
          </a:bodyPr>
          <a:lstStyle/>
          <a:p>
            <a:r>
              <a:rPr lang="zh-CN" altLang="en-US" dirty="0"/>
              <a:t>可得，十年后，还请所有贷款后欠款为</a:t>
            </a:r>
            <a:r>
              <a:rPr lang="en-US" altLang="zh-CN" dirty="0"/>
              <a:t>0: </a:t>
            </a:r>
          </a:p>
          <a:p>
            <a:endParaRPr lang="en-US" altLang="zh-CN" dirty="0"/>
          </a:p>
          <a:p>
            <a:pPr marL="342900" lvl="1" indent="0">
              <a:buNone/>
            </a:pPr>
            <a:r>
              <a:rPr lang="en-US" altLang="zh-CN" b="1" dirty="0">
                <a:solidFill>
                  <a:srgbClr val="FF0000"/>
                </a:solidFill>
              </a:rPr>
              <a:t>y</a:t>
            </a:r>
            <a:r>
              <a:rPr lang="en-US" altLang="zh-CN" b="1" dirty="0"/>
              <a:t> * (1+5%)</a:t>
            </a:r>
            <a:r>
              <a:rPr lang="en-US" altLang="zh-CN" b="1" baseline="30000" dirty="0"/>
              <a:t>10 </a:t>
            </a:r>
          </a:p>
          <a:p>
            <a:pPr marL="342900" lvl="1" indent="0">
              <a:buNone/>
            </a:pPr>
            <a:r>
              <a:rPr lang="en-US" altLang="zh-CN" b="1" dirty="0"/>
              <a:t>- 20000 * (1+5%)</a:t>
            </a:r>
            <a:r>
              <a:rPr lang="en-US" altLang="zh-CN" b="1" baseline="30000" dirty="0"/>
              <a:t>9 </a:t>
            </a:r>
            <a:r>
              <a:rPr lang="en-US" altLang="zh-CN" b="1" dirty="0"/>
              <a:t>-</a:t>
            </a:r>
            <a:r>
              <a:rPr lang="en-US" altLang="zh-CN" b="1" baseline="30000" dirty="0"/>
              <a:t> </a:t>
            </a:r>
            <a:r>
              <a:rPr lang="en-US" altLang="zh-CN" b="1" dirty="0"/>
              <a:t>20000 * (1+5%)</a:t>
            </a:r>
            <a:r>
              <a:rPr lang="en-US" altLang="zh-CN" b="1" baseline="30000" dirty="0"/>
              <a:t>8 </a:t>
            </a:r>
            <a:r>
              <a:rPr lang="en-US" altLang="zh-CN" b="1" dirty="0"/>
              <a:t>- … - 20000 * (1+5%)</a:t>
            </a:r>
            <a:r>
              <a:rPr lang="en-US" altLang="zh-CN" b="1" baseline="30000" dirty="0"/>
              <a:t>1</a:t>
            </a:r>
            <a:r>
              <a:rPr lang="en-US" altLang="zh-CN" b="1" dirty="0"/>
              <a:t> - 20000 * (1+5%)</a:t>
            </a:r>
            <a:r>
              <a:rPr lang="en-US" altLang="zh-CN" b="1" baseline="30000" dirty="0"/>
              <a:t>0</a:t>
            </a:r>
          </a:p>
          <a:p>
            <a:pPr marL="342900" lvl="1" indent="0">
              <a:buNone/>
            </a:pPr>
            <a:r>
              <a:rPr lang="en-US" altLang="zh-CN" b="1" dirty="0"/>
              <a:t>= 0</a:t>
            </a:r>
          </a:p>
          <a:p>
            <a:endParaRPr lang="en-US" altLang="zh-CN" dirty="0"/>
          </a:p>
          <a:p>
            <a:r>
              <a:rPr lang="zh-CN" altLang="en-US" dirty="0"/>
              <a:t>求解上述方程可得 </a:t>
            </a:r>
            <a:r>
              <a:rPr lang="en-US" altLang="zh-CN" dirty="0">
                <a:solidFill>
                  <a:srgbClr val="FF0000"/>
                </a:solidFill>
              </a:rPr>
              <a:t>y.</a:t>
            </a:r>
          </a:p>
          <a:p>
            <a:endParaRPr lang="zh-CN" altLang="en-US" dirty="0"/>
          </a:p>
        </p:txBody>
      </p:sp>
    </p:spTree>
    <p:extLst>
      <p:ext uri="{BB962C8B-B14F-4D97-AF65-F5344CB8AC3E}">
        <p14:creationId xmlns:p14="http://schemas.microsoft.com/office/powerpoint/2010/main" val="388711422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63FDF-B444-4B79-A813-9963DD18DD57}"/>
              </a:ext>
            </a:extLst>
          </p:cNvPr>
          <p:cNvSpPr>
            <a:spLocks noGrp="1"/>
          </p:cNvSpPr>
          <p:nvPr>
            <p:ph type="title"/>
          </p:nvPr>
        </p:nvSpPr>
        <p:spPr/>
        <p:txBody>
          <a:bodyPr/>
          <a:lstStyle/>
          <a:p>
            <a:r>
              <a:rPr lang="zh-CN" altLang="en-US" b="1" dirty="0"/>
              <a:t>房贷分期付款问题 </a:t>
            </a:r>
            <a:r>
              <a:rPr lang="en-US" altLang="zh-CN" b="1" dirty="0"/>
              <a:t>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F75F63-15E0-4A79-B4C3-598FF4D57FD1}"/>
                  </a:ext>
                </a:extLst>
              </p:cNvPr>
              <p:cNvSpPr>
                <a:spLocks noGrp="1"/>
              </p:cNvSpPr>
              <p:nvPr>
                <p:ph idx="1"/>
              </p:nvPr>
            </p:nvSpPr>
            <p:spPr/>
            <p:txBody>
              <a:bodyPr/>
              <a:lstStyle/>
              <a:p>
                <a:pPr marL="342900" lvl="1" indent="0">
                  <a:buNone/>
                </a:pPr>
                <a:r>
                  <a:rPr lang="zh-CN" altLang="en-US" b="1" dirty="0"/>
                  <a:t>根据</a:t>
                </a:r>
                <a:endParaRPr lang="en-US" altLang="zh-CN" b="1" dirty="0"/>
              </a:p>
              <a:p>
                <a:pPr marL="342900" lvl="1" indent="0">
                  <a:buNone/>
                </a:pPr>
                <a:endParaRPr lang="en-US" altLang="zh-CN" b="1" dirty="0"/>
              </a:p>
              <a:p>
                <a:pPr marL="342900" lvl="1" indent="0">
                  <a:buNone/>
                </a:pPr>
                <a:r>
                  <a:rPr lang="en-US" altLang="zh-CN" sz="2000" b="1" dirty="0">
                    <a:solidFill>
                      <a:srgbClr val="FF0000"/>
                    </a:solidFill>
                  </a:rPr>
                  <a:t>y</a:t>
                </a:r>
                <a:r>
                  <a:rPr lang="en-US" altLang="zh-CN" sz="2000" b="1" dirty="0"/>
                  <a:t> * (1+5%)</a:t>
                </a:r>
                <a:r>
                  <a:rPr lang="en-US" altLang="zh-CN" sz="2000" b="1" baseline="30000" dirty="0"/>
                  <a:t>10 </a:t>
                </a:r>
              </a:p>
              <a:p>
                <a:pPr marL="342900" lvl="1" indent="0">
                  <a:buNone/>
                </a:pPr>
                <a:r>
                  <a:rPr lang="en-US" altLang="zh-CN" sz="2000" b="1" dirty="0"/>
                  <a:t>- 20000 * (1+5%)</a:t>
                </a:r>
                <a:r>
                  <a:rPr lang="en-US" altLang="zh-CN" sz="2000" b="1" baseline="30000" dirty="0"/>
                  <a:t>9 </a:t>
                </a:r>
                <a:r>
                  <a:rPr lang="en-US" altLang="zh-CN" sz="2000" b="1" dirty="0"/>
                  <a:t>-</a:t>
                </a:r>
                <a:r>
                  <a:rPr lang="en-US" altLang="zh-CN" sz="2000" b="1" baseline="30000" dirty="0"/>
                  <a:t> </a:t>
                </a:r>
                <a:r>
                  <a:rPr lang="en-US" altLang="zh-CN" sz="2000" b="1" dirty="0"/>
                  <a:t>20000 * (1+5%)</a:t>
                </a:r>
                <a:r>
                  <a:rPr lang="en-US" altLang="zh-CN" sz="2000" b="1" baseline="30000" dirty="0"/>
                  <a:t>8 </a:t>
                </a:r>
                <a:r>
                  <a:rPr lang="en-US" altLang="zh-CN" sz="2000" b="1" dirty="0"/>
                  <a:t>- … - 20000 * (1+5%)</a:t>
                </a:r>
                <a:r>
                  <a:rPr lang="en-US" altLang="zh-CN" sz="2000" b="1" baseline="30000" dirty="0"/>
                  <a:t>1</a:t>
                </a:r>
                <a:r>
                  <a:rPr lang="en-US" altLang="zh-CN" sz="2000" b="1" dirty="0"/>
                  <a:t> - 20000 * (1+5%)</a:t>
                </a:r>
                <a:r>
                  <a:rPr lang="en-US" altLang="zh-CN" sz="2000" b="1" baseline="30000" dirty="0"/>
                  <a:t>0</a:t>
                </a:r>
                <a:endParaRPr lang="en-US" altLang="zh-CN" sz="3600" b="1" baseline="30000" dirty="0"/>
              </a:p>
              <a:p>
                <a:pPr marL="342900" lvl="1" indent="0">
                  <a:buNone/>
                </a:pPr>
                <a:r>
                  <a:rPr lang="en-US" altLang="zh-CN" sz="2000" b="1" dirty="0"/>
                  <a:t>= 0</a:t>
                </a:r>
              </a:p>
              <a:p>
                <a:pPr marL="342900" lvl="1" indent="0">
                  <a:buNone/>
                </a:pPr>
                <a:endParaRPr lang="en-US" altLang="zh-CN" b="1" dirty="0"/>
              </a:p>
              <a:p>
                <a:pPr marL="342900" lvl="1" indent="0">
                  <a:buNone/>
                </a:pPr>
                <a:r>
                  <a:rPr lang="zh-CN" altLang="en-US" b="1" dirty="0"/>
                  <a:t>可得</a:t>
                </a:r>
                <a:r>
                  <a:rPr lang="en-US" altLang="zh-CN" b="1" dirty="0"/>
                  <a:t>:</a:t>
                </a:r>
              </a:p>
              <a:p>
                <a:pPr marL="342900" lvl="1" indent="0">
                  <a:buNone/>
                </a:pPr>
                <a:endParaRPr lang="en-US" altLang="zh-CN" b="1" dirty="0"/>
              </a:p>
              <a:p>
                <a:pPr marL="342900" lvl="1" indent="0">
                  <a:buNone/>
                </a:pPr>
                <a14:m>
                  <m:oMathPara xmlns:m="http://schemas.openxmlformats.org/officeDocument/2006/math">
                    <m:oMathParaPr>
                      <m:jc m:val="left"/>
                    </m:oMathParaPr>
                    <m:oMath xmlns:m="http://schemas.openxmlformats.org/officeDocument/2006/math">
                      <m:r>
                        <m:rPr>
                          <m:nor/>
                        </m:rPr>
                        <a:rPr lang="en-US" altLang="zh-CN" b="1" dirty="0">
                          <a:solidFill>
                            <a:srgbClr val="FF0000"/>
                          </a:solidFill>
                        </a:rPr>
                        <m:t>y</m:t>
                      </m:r>
                      <m:r>
                        <a:rPr lang="en-US" altLang="zh-CN" b="1" i="1" smtClean="0">
                          <a:latin typeface="Cambria Math" panose="02040503050406030204" pitchFamily="18" charset="0"/>
                        </a:rPr>
                        <m:t>=</m:t>
                      </m:r>
                      <m:r>
                        <m:rPr>
                          <m:nor/>
                        </m:rPr>
                        <a:rPr lang="en-US" altLang="zh-CN" b="1" dirty="0"/>
                        <m:t>20000 ∗</m:t>
                      </m:r>
                      <m:f>
                        <m:fPr>
                          <m:ctrlPr>
                            <a:rPr lang="en-US" altLang="zh-CN" b="1" i="1" smtClean="0">
                              <a:latin typeface="Cambria Math" panose="02040503050406030204" pitchFamily="18" charset="0"/>
                            </a:rPr>
                          </m:ctrlPr>
                        </m:fPr>
                        <m:num>
                          <m:r>
                            <m:rPr>
                              <m:nor/>
                            </m:rPr>
                            <a:rPr lang="en-US" altLang="zh-CN" b="1" dirty="0"/>
                            <m:t>(1+5%)</m:t>
                          </m:r>
                          <m:r>
                            <m:rPr>
                              <m:nor/>
                            </m:rPr>
                            <a:rPr lang="en-US" altLang="zh-CN" b="1" baseline="30000" dirty="0"/>
                            <m:t>9 </m:t>
                          </m:r>
                          <m:r>
                            <m:rPr>
                              <m:nor/>
                            </m:rPr>
                            <a:rPr lang="en-US" altLang="zh-CN" b="1" dirty="0"/>
                            <m:t>+ (1+5%)</m:t>
                          </m:r>
                          <m:r>
                            <m:rPr>
                              <m:nor/>
                            </m:rPr>
                            <a:rPr lang="en-US" altLang="zh-CN" b="1" baseline="30000" dirty="0"/>
                            <m:t>8  </m:t>
                          </m:r>
                          <m:r>
                            <m:rPr>
                              <m:nor/>
                            </m:rPr>
                            <a:rPr lang="en-US" altLang="zh-CN" b="1" dirty="0"/>
                            <m:t>+ … + (1+5%)</m:t>
                          </m:r>
                          <m:r>
                            <m:rPr>
                              <m:nor/>
                            </m:rPr>
                            <a:rPr lang="en-US" altLang="zh-CN" b="1" baseline="30000" dirty="0"/>
                            <m:t>1</m:t>
                          </m:r>
                          <m:r>
                            <m:rPr>
                              <m:nor/>
                            </m:rPr>
                            <a:rPr lang="en-US" altLang="zh-CN" b="1" dirty="0"/>
                            <m:t> + (1+5%)</m:t>
                          </m:r>
                          <m:r>
                            <m:rPr>
                              <m:nor/>
                            </m:rPr>
                            <a:rPr lang="en-US" altLang="zh-CN" b="1" baseline="30000" dirty="0"/>
                            <m:t>0</m:t>
                          </m:r>
                        </m:num>
                        <m:den>
                          <m:r>
                            <a:rPr lang="en-US" altLang="zh-CN" b="1" i="1" dirty="0" smtClean="0">
                              <a:latin typeface="Cambria Math" panose="02040503050406030204" pitchFamily="18" charset="0"/>
                            </a:rPr>
                            <m:t> </m:t>
                          </m:r>
                          <m:r>
                            <m:rPr>
                              <m:nor/>
                            </m:rPr>
                            <a:rPr lang="en-US" altLang="zh-CN" b="1" dirty="0"/>
                            <m:t>(1+5%)</m:t>
                          </m:r>
                          <m:r>
                            <m:rPr>
                              <m:nor/>
                            </m:rPr>
                            <a:rPr lang="en-US" altLang="zh-CN" b="1" baseline="30000" dirty="0"/>
                            <m:t>10</m:t>
                          </m:r>
                        </m:den>
                      </m:f>
                    </m:oMath>
                  </m:oMathPara>
                </a14:m>
                <a:endParaRPr lang="en-US" altLang="zh-CN" b="1" dirty="0"/>
              </a:p>
            </p:txBody>
          </p:sp>
        </mc:Choice>
        <mc:Fallback xmlns="">
          <p:sp>
            <p:nvSpPr>
              <p:cNvPr id="3" name="内容占位符 2">
                <a:extLst>
                  <a:ext uri="{FF2B5EF4-FFF2-40B4-BE49-F238E27FC236}">
                    <a16:creationId xmlns:a16="http://schemas.microsoft.com/office/drawing/2014/main" id="{56F75F63-15E0-4A79-B4C3-598FF4D57FD1}"/>
                  </a:ext>
                </a:extLst>
              </p:cNvPr>
              <p:cNvSpPr>
                <a:spLocks noGrp="1" noRot="1" noChangeAspect="1" noMove="1" noResize="1" noEditPoints="1" noAdjustHandles="1" noChangeArrowheads="1" noChangeShapeType="1" noTextEdit="1"/>
              </p:cNvSpPr>
              <p:nvPr>
                <p:ph idx="1"/>
              </p:nvPr>
            </p:nvSpPr>
            <p:spPr>
              <a:blipFill>
                <a:blip r:embed="rId2"/>
                <a:stretch>
                  <a:fillRect t="-1821"/>
                </a:stretch>
              </a:blipFill>
            </p:spPr>
            <p:txBody>
              <a:bodyPr/>
              <a:lstStyle/>
              <a:p>
                <a:r>
                  <a:rPr lang="en-US">
                    <a:noFill/>
                  </a:rPr>
                  <a:t> </a:t>
                </a:r>
              </a:p>
            </p:txBody>
          </p:sp>
        </mc:Fallback>
      </mc:AlternateContent>
    </p:spTree>
    <p:extLst>
      <p:ext uri="{BB962C8B-B14F-4D97-AF65-F5344CB8AC3E}">
        <p14:creationId xmlns:p14="http://schemas.microsoft.com/office/powerpoint/2010/main" val="86082938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ABF5D-339D-4A74-8864-CF023505D0D8}"/>
              </a:ext>
            </a:extLst>
          </p:cNvPr>
          <p:cNvSpPr>
            <a:spLocks noGrp="1"/>
          </p:cNvSpPr>
          <p:nvPr>
            <p:ph type="title"/>
          </p:nvPr>
        </p:nvSpPr>
        <p:spPr/>
        <p:txBody>
          <a:bodyPr/>
          <a:lstStyle/>
          <a:p>
            <a:r>
              <a:rPr lang="zh-CN" altLang="en-US" b="1" dirty="0"/>
              <a:t>房贷分期付款问题 </a:t>
            </a:r>
            <a:r>
              <a:rPr lang="en-US" altLang="zh-CN" b="1" dirty="0"/>
              <a:t>3</a:t>
            </a:r>
            <a:endParaRPr lang="zh-CN" altLang="en-US" b="1" dirty="0"/>
          </a:p>
        </p:txBody>
      </p:sp>
      <p:sp>
        <p:nvSpPr>
          <p:cNvPr id="3" name="内容占位符 2">
            <a:extLst>
              <a:ext uri="{FF2B5EF4-FFF2-40B4-BE49-F238E27FC236}">
                <a16:creationId xmlns:a16="http://schemas.microsoft.com/office/drawing/2014/main" id="{4CEA6D69-1861-4BC7-8C95-FEB2C00CF69A}"/>
              </a:ext>
            </a:extLst>
          </p:cNvPr>
          <p:cNvSpPr>
            <a:spLocks noGrp="1"/>
          </p:cNvSpPr>
          <p:nvPr>
            <p:ph idx="1"/>
          </p:nvPr>
        </p:nvSpPr>
        <p:spPr/>
        <p:txBody>
          <a:bodyPr>
            <a:normAutofit/>
          </a:bodyPr>
          <a:lstStyle/>
          <a:p>
            <a:pPr>
              <a:lnSpc>
                <a:spcPct val="150000"/>
              </a:lnSpc>
            </a:pPr>
            <a:r>
              <a:rPr lang="zh-CN" altLang="en-US" dirty="0"/>
              <a:t>购买一个房子</a:t>
            </a:r>
            <a:endParaRPr lang="en-US" altLang="zh-CN" dirty="0"/>
          </a:p>
          <a:p>
            <a:pPr>
              <a:lnSpc>
                <a:spcPct val="150000"/>
              </a:lnSpc>
            </a:pPr>
            <a:r>
              <a:rPr lang="zh-CN" altLang="en-US" dirty="0"/>
              <a:t>贷款额为</a:t>
            </a:r>
            <a:r>
              <a:rPr lang="en-US" altLang="zh-CN" dirty="0"/>
              <a:t>100</a:t>
            </a:r>
            <a:r>
              <a:rPr lang="zh-CN" altLang="en-US" dirty="0"/>
              <a:t>万元；</a:t>
            </a:r>
            <a:endParaRPr lang="en-US" altLang="zh-CN" dirty="0"/>
          </a:p>
          <a:p>
            <a:pPr>
              <a:lnSpc>
                <a:spcPct val="150000"/>
              </a:lnSpc>
            </a:pPr>
            <a:r>
              <a:rPr lang="zh-CN" altLang="en-US" dirty="0"/>
              <a:t>每年还款</a:t>
            </a:r>
            <a:r>
              <a:rPr lang="en-US" altLang="zh-CN" dirty="0"/>
              <a:t>12</a:t>
            </a:r>
            <a:r>
              <a:rPr lang="zh-CN" altLang="en-US" dirty="0"/>
              <a:t>万元，</a:t>
            </a:r>
            <a:r>
              <a:rPr lang="en-US" altLang="zh-CN" dirty="0"/>
              <a:t>10</a:t>
            </a:r>
            <a:r>
              <a:rPr lang="zh-CN" altLang="en-US" dirty="0"/>
              <a:t>年内等额分期付清（每年年末还款）</a:t>
            </a:r>
            <a:r>
              <a:rPr lang="en-US" altLang="zh-CN" dirty="0"/>
              <a:t>.</a:t>
            </a:r>
          </a:p>
          <a:p>
            <a:pPr>
              <a:lnSpc>
                <a:spcPct val="150000"/>
              </a:lnSpc>
            </a:pPr>
            <a:r>
              <a:rPr lang="zh-CN" altLang="en-US" dirty="0"/>
              <a:t>年贷款利率是多少？</a:t>
            </a:r>
          </a:p>
        </p:txBody>
      </p:sp>
    </p:spTree>
    <p:extLst>
      <p:ext uri="{BB962C8B-B14F-4D97-AF65-F5344CB8AC3E}">
        <p14:creationId xmlns:p14="http://schemas.microsoft.com/office/powerpoint/2010/main" val="59255418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0564A-6BAE-4B9C-8354-9F111605A56B}"/>
              </a:ext>
            </a:extLst>
          </p:cNvPr>
          <p:cNvSpPr>
            <a:spLocks noGrp="1"/>
          </p:cNvSpPr>
          <p:nvPr>
            <p:ph type="title"/>
          </p:nvPr>
        </p:nvSpPr>
        <p:spPr/>
        <p:txBody>
          <a:bodyPr/>
          <a:lstStyle/>
          <a:p>
            <a:r>
              <a:rPr lang="zh-CN" altLang="en-US" b="1" dirty="0"/>
              <a:t>房贷分期付款问题 </a:t>
            </a:r>
            <a:r>
              <a:rPr lang="en-US" altLang="zh-CN" b="1" dirty="0"/>
              <a:t>3</a:t>
            </a:r>
            <a:endParaRPr lang="zh-CN" altLang="en-US" dirty="0"/>
          </a:p>
        </p:txBody>
      </p:sp>
      <p:sp>
        <p:nvSpPr>
          <p:cNvPr id="3" name="内容占位符 2">
            <a:extLst>
              <a:ext uri="{FF2B5EF4-FFF2-40B4-BE49-F238E27FC236}">
                <a16:creationId xmlns:a16="http://schemas.microsoft.com/office/drawing/2014/main" id="{9304DD5D-8739-471C-86E0-5A11E42F7CFC}"/>
              </a:ext>
            </a:extLst>
          </p:cNvPr>
          <p:cNvSpPr>
            <a:spLocks noGrp="1"/>
          </p:cNvSpPr>
          <p:nvPr>
            <p:ph idx="1"/>
          </p:nvPr>
        </p:nvSpPr>
        <p:spPr>
          <a:xfrm>
            <a:off x="838200" y="2226470"/>
            <a:ext cx="10765536" cy="3624263"/>
          </a:xfrm>
        </p:spPr>
        <p:txBody>
          <a:bodyPr>
            <a:normAutofit lnSpcReduction="10000"/>
          </a:bodyPr>
          <a:lstStyle/>
          <a:p>
            <a:pPr>
              <a:lnSpc>
                <a:spcPct val="170000"/>
              </a:lnSpc>
            </a:pPr>
            <a:r>
              <a:rPr lang="zh-CN" altLang="en-US" sz="2850" dirty="0"/>
              <a:t>假设年利率为 </a:t>
            </a:r>
            <a:r>
              <a:rPr lang="en-US" altLang="zh-CN" sz="2850" dirty="0">
                <a:solidFill>
                  <a:srgbClr val="FF0000"/>
                </a:solidFill>
              </a:rPr>
              <a:t>r</a:t>
            </a:r>
            <a:r>
              <a:rPr lang="en-US" altLang="zh-CN" sz="2850" dirty="0"/>
              <a:t>.</a:t>
            </a:r>
          </a:p>
          <a:p>
            <a:pPr>
              <a:lnSpc>
                <a:spcPct val="170000"/>
              </a:lnSpc>
            </a:pPr>
            <a:r>
              <a:rPr lang="zh-CN" altLang="en-US" sz="2850" dirty="0"/>
              <a:t>根据类似的推导，可得</a:t>
            </a:r>
            <a:r>
              <a:rPr lang="en-US" altLang="zh-CN" sz="2850" dirty="0"/>
              <a:t>10</a:t>
            </a:r>
            <a:r>
              <a:rPr lang="zh-CN" altLang="en-US" sz="2850" dirty="0"/>
              <a:t>年后的欠款额为</a:t>
            </a:r>
            <a:r>
              <a:rPr lang="zh-CN" altLang="en-US" sz="2850" dirty="0" smtClean="0"/>
              <a:t>：</a:t>
            </a:r>
            <a:endParaRPr lang="en-US" altLang="zh-CN" sz="2850" dirty="0" smtClean="0"/>
          </a:p>
          <a:p>
            <a:pPr marL="0" indent="0">
              <a:lnSpc>
                <a:spcPct val="170000"/>
              </a:lnSpc>
              <a:buNone/>
            </a:pPr>
            <a:endParaRPr lang="en-US" altLang="zh-CN" sz="2850" dirty="0"/>
          </a:p>
          <a:p>
            <a:pPr marL="457200" lvl="1" indent="0">
              <a:buNone/>
            </a:pPr>
            <a:r>
              <a:rPr lang="en-US" altLang="zh-CN" dirty="0"/>
              <a:t>1000000 * (1+ </a:t>
            </a:r>
            <a:r>
              <a:rPr lang="en-US" altLang="zh-CN" dirty="0">
                <a:solidFill>
                  <a:srgbClr val="FF0000"/>
                </a:solidFill>
              </a:rPr>
              <a:t>r</a:t>
            </a:r>
            <a:r>
              <a:rPr lang="en-US" altLang="zh-CN" dirty="0"/>
              <a:t>) </a:t>
            </a:r>
            <a:r>
              <a:rPr lang="en-US" altLang="zh-CN" baseline="30000" dirty="0"/>
              <a:t>10 </a:t>
            </a:r>
          </a:p>
          <a:p>
            <a:pPr marL="457200" lvl="1" indent="0">
              <a:buNone/>
            </a:pPr>
            <a:r>
              <a:rPr lang="en-US" altLang="zh-CN" dirty="0"/>
              <a:t>- 120000 * (1+ </a:t>
            </a:r>
            <a:r>
              <a:rPr lang="en-US" altLang="zh-CN" dirty="0">
                <a:solidFill>
                  <a:srgbClr val="FF0000"/>
                </a:solidFill>
              </a:rPr>
              <a:t>r</a:t>
            </a:r>
            <a:r>
              <a:rPr lang="en-US" altLang="zh-CN" dirty="0"/>
              <a:t>) </a:t>
            </a:r>
            <a:r>
              <a:rPr lang="en-US" altLang="zh-CN" baseline="30000" dirty="0"/>
              <a:t>9 </a:t>
            </a:r>
            <a:r>
              <a:rPr lang="en-US" altLang="zh-CN" dirty="0"/>
              <a:t>- 120000 * (1+ </a:t>
            </a:r>
            <a:r>
              <a:rPr lang="en-US" altLang="zh-CN" dirty="0">
                <a:solidFill>
                  <a:srgbClr val="FF0000"/>
                </a:solidFill>
              </a:rPr>
              <a:t>r</a:t>
            </a:r>
            <a:r>
              <a:rPr lang="en-US" altLang="zh-CN" dirty="0"/>
              <a:t>) </a:t>
            </a:r>
            <a:r>
              <a:rPr lang="en-US" altLang="zh-CN" baseline="30000" dirty="0"/>
              <a:t>8 </a:t>
            </a:r>
            <a:r>
              <a:rPr lang="en-US" altLang="zh-CN" dirty="0"/>
              <a:t>- … - 120000 * (1+ </a:t>
            </a:r>
            <a:r>
              <a:rPr lang="en-US" altLang="zh-CN" dirty="0">
                <a:solidFill>
                  <a:srgbClr val="FF0000"/>
                </a:solidFill>
              </a:rPr>
              <a:t>r</a:t>
            </a:r>
            <a:r>
              <a:rPr lang="en-US" altLang="zh-CN" dirty="0"/>
              <a:t>) </a:t>
            </a:r>
            <a:r>
              <a:rPr lang="en-US" altLang="zh-CN" baseline="30000" dirty="0"/>
              <a:t>0</a:t>
            </a:r>
          </a:p>
          <a:p>
            <a:pPr marL="457200" lvl="1" indent="0">
              <a:buNone/>
            </a:pPr>
            <a:r>
              <a:rPr lang="en-US" altLang="zh-CN" dirty="0"/>
              <a:t>=0</a:t>
            </a:r>
          </a:p>
          <a:p>
            <a:pPr>
              <a:lnSpc>
                <a:spcPct val="170000"/>
              </a:lnSpc>
            </a:pPr>
            <a:endParaRPr lang="en-US" altLang="zh-CN" sz="285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044012930"/>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45E21-CDCE-46E9-A164-0E06C17751CB}"/>
              </a:ext>
            </a:extLst>
          </p:cNvPr>
          <p:cNvSpPr>
            <a:spLocks noGrp="1"/>
          </p:cNvSpPr>
          <p:nvPr>
            <p:ph type="title"/>
          </p:nvPr>
        </p:nvSpPr>
        <p:spPr/>
        <p:txBody>
          <a:bodyPr/>
          <a:lstStyle/>
          <a:p>
            <a:r>
              <a:rPr lang="zh-CN" altLang="en-US" b="1" dirty="0"/>
              <a:t>房贷分期付款问题 </a:t>
            </a:r>
            <a:r>
              <a:rPr lang="en-US" altLang="zh-CN" b="1" dirty="0"/>
              <a:t>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917890-6DB2-47AD-A5F7-661D33AAB9E9}"/>
                  </a:ext>
                </a:extLst>
              </p:cNvPr>
              <p:cNvSpPr>
                <a:spLocks noGrp="1"/>
              </p:cNvSpPr>
              <p:nvPr>
                <p:ph idx="1"/>
              </p:nvPr>
            </p:nvSpPr>
            <p:spPr/>
            <p:txBody>
              <a:bodyPr>
                <a:normAutofit/>
              </a:bodyPr>
              <a:lstStyle/>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m:rPr>
                          <m:nor/>
                        </m:rPr>
                        <a:rPr lang="en-US" altLang="zh-CN" b="1" dirty="0"/>
                        <m:t>1000000</m:t>
                      </m:r>
                      <m:r>
                        <a:rPr lang="en-US" altLang="zh-CN" b="1" i="1" smtClean="0">
                          <a:latin typeface="Cambria Math" panose="02040503050406030204" pitchFamily="18" charset="0"/>
                        </a:rPr>
                        <m:t>=</m:t>
                      </m:r>
                      <m:r>
                        <m:rPr>
                          <m:nor/>
                        </m:rPr>
                        <a:rPr lang="en-US" altLang="zh-CN" b="1" i="0" smtClean="0">
                          <a:latin typeface="Cambria Math" panose="02040503050406030204" pitchFamily="18" charset="0"/>
                        </a:rPr>
                        <m:t>1</m:t>
                      </m:r>
                      <m:r>
                        <m:rPr>
                          <m:nor/>
                        </m:rPr>
                        <a:rPr lang="en-US" altLang="zh-CN" b="1" dirty="0"/>
                        <m:t>20000 ∗</m:t>
                      </m:r>
                      <m:f>
                        <m:fPr>
                          <m:ctrlPr>
                            <a:rPr lang="en-US" altLang="zh-CN" b="1" i="1" smtClean="0">
                              <a:latin typeface="Cambria Math" panose="02040503050406030204" pitchFamily="18" charset="0"/>
                            </a:rPr>
                          </m:ctrlPr>
                        </m:fPr>
                        <m:num>
                          <m:r>
                            <m:rPr>
                              <m:nor/>
                            </m:rPr>
                            <a:rPr lang="en-US" altLang="zh-CN" b="1" dirty="0"/>
                            <m:t>(1+</m:t>
                          </m:r>
                          <m:r>
                            <m:rPr>
                              <m:nor/>
                            </m:rPr>
                            <a:rPr lang="en-US" altLang="zh-CN" b="1" dirty="0">
                              <a:solidFill>
                                <a:srgbClr val="FF0000"/>
                              </a:solidFill>
                            </a:rPr>
                            <m:t>r</m:t>
                          </m:r>
                          <m:r>
                            <m:rPr>
                              <m:nor/>
                            </m:rPr>
                            <a:rPr lang="en-US" altLang="zh-CN" b="1" dirty="0"/>
                            <m:t>)</m:t>
                          </m:r>
                          <m:r>
                            <m:rPr>
                              <m:nor/>
                            </m:rPr>
                            <a:rPr lang="en-US" altLang="zh-CN" b="1" baseline="30000" dirty="0"/>
                            <m:t>9 </m:t>
                          </m:r>
                          <m:r>
                            <m:rPr>
                              <m:nor/>
                            </m:rPr>
                            <a:rPr lang="en-US" altLang="zh-CN" b="1" dirty="0"/>
                            <m:t>+ (1+</m:t>
                          </m:r>
                          <m:r>
                            <m:rPr>
                              <m:nor/>
                            </m:rPr>
                            <a:rPr lang="en-US" altLang="zh-CN" b="1" dirty="0">
                              <a:solidFill>
                                <a:srgbClr val="FF0000"/>
                              </a:solidFill>
                            </a:rPr>
                            <m:t>r</m:t>
                          </m:r>
                          <m:r>
                            <m:rPr>
                              <m:nor/>
                            </m:rPr>
                            <a:rPr lang="en-US" altLang="zh-CN" b="1" dirty="0"/>
                            <m:t>)</m:t>
                          </m:r>
                          <m:r>
                            <m:rPr>
                              <m:nor/>
                            </m:rPr>
                            <a:rPr lang="en-US" altLang="zh-CN" b="1" baseline="30000" dirty="0"/>
                            <m:t>8  </m:t>
                          </m:r>
                          <m:r>
                            <m:rPr>
                              <m:nor/>
                            </m:rPr>
                            <a:rPr lang="en-US" altLang="zh-CN" b="1" dirty="0"/>
                            <m:t>+ … + (1+</m:t>
                          </m:r>
                          <m:r>
                            <m:rPr>
                              <m:nor/>
                            </m:rPr>
                            <a:rPr lang="en-US" altLang="zh-CN" b="1" dirty="0">
                              <a:solidFill>
                                <a:srgbClr val="FF0000"/>
                              </a:solidFill>
                            </a:rPr>
                            <m:t>r</m:t>
                          </m:r>
                          <m:r>
                            <m:rPr>
                              <m:nor/>
                            </m:rPr>
                            <a:rPr lang="en-US" altLang="zh-CN" b="1" dirty="0"/>
                            <m:t>)</m:t>
                          </m:r>
                          <m:r>
                            <m:rPr>
                              <m:nor/>
                            </m:rPr>
                            <a:rPr lang="en-US" altLang="zh-CN" b="1" baseline="30000" dirty="0"/>
                            <m:t>1</m:t>
                          </m:r>
                          <m:r>
                            <m:rPr>
                              <m:nor/>
                            </m:rPr>
                            <a:rPr lang="en-US" altLang="zh-CN" b="1" dirty="0"/>
                            <m:t> + (1+</m:t>
                          </m:r>
                          <m:r>
                            <m:rPr>
                              <m:nor/>
                            </m:rPr>
                            <a:rPr lang="en-US" altLang="zh-CN" b="1" dirty="0">
                              <a:solidFill>
                                <a:srgbClr val="FF0000"/>
                              </a:solidFill>
                            </a:rPr>
                            <m:t>r</m:t>
                          </m:r>
                          <m:r>
                            <m:rPr>
                              <m:nor/>
                            </m:rPr>
                            <a:rPr lang="en-US" altLang="zh-CN" b="1" dirty="0"/>
                            <m:t>)</m:t>
                          </m:r>
                          <m:r>
                            <m:rPr>
                              <m:nor/>
                            </m:rPr>
                            <a:rPr lang="en-US" altLang="zh-CN" b="1" baseline="30000" dirty="0"/>
                            <m:t>0</m:t>
                          </m:r>
                        </m:num>
                        <m:den>
                          <m:r>
                            <a:rPr lang="en-US" altLang="zh-CN" b="1" i="1" dirty="0" smtClean="0">
                              <a:latin typeface="Cambria Math" panose="02040503050406030204" pitchFamily="18" charset="0"/>
                            </a:rPr>
                            <m:t> </m:t>
                          </m:r>
                          <m:r>
                            <m:rPr>
                              <m:nor/>
                            </m:rPr>
                            <a:rPr lang="en-US" altLang="zh-CN" b="1" dirty="0"/>
                            <m:t>(1+</m:t>
                          </m:r>
                          <m:r>
                            <m:rPr>
                              <m:nor/>
                            </m:rPr>
                            <a:rPr lang="en-US" altLang="zh-CN" b="1" dirty="0">
                              <a:solidFill>
                                <a:srgbClr val="FF0000"/>
                              </a:solidFill>
                            </a:rPr>
                            <m:t>r</m:t>
                          </m:r>
                          <m:r>
                            <m:rPr>
                              <m:nor/>
                            </m:rPr>
                            <a:rPr lang="en-US" altLang="zh-CN" b="1" dirty="0"/>
                            <m:t>)</m:t>
                          </m:r>
                          <m:r>
                            <m:rPr>
                              <m:nor/>
                            </m:rPr>
                            <a:rPr lang="en-US" altLang="zh-CN" b="1" baseline="30000" dirty="0"/>
                            <m:t>10</m:t>
                          </m:r>
                        </m:den>
                      </m:f>
                    </m:oMath>
                  </m:oMathPara>
                </a14:m>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E8917890-6DB2-47AD-A5F7-661D33AAB9E9}"/>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8521480"/>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ABF5D-339D-4A74-8864-CF023505D0D8}"/>
              </a:ext>
            </a:extLst>
          </p:cNvPr>
          <p:cNvSpPr>
            <a:spLocks noGrp="1"/>
          </p:cNvSpPr>
          <p:nvPr>
            <p:ph type="title"/>
          </p:nvPr>
        </p:nvSpPr>
        <p:spPr/>
        <p:txBody>
          <a:bodyPr/>
          <a:lstStyle/>
          <a:p>
            <a:r>
              <a:rPr lang="zh-CN" altLang="en-US" b="1" dirty="0"/>
              <a:t>房贷分期付款问题 </a:t>
            </a:r>
            <a:r>
              <a:rPr lang="en-US" altLang="zh-CN" b="1" dirty="0"/>
              <a:t>3</a:t>
            </a:r>
            <a:endParaRPr lang="zh-CN" altLang="en-US" b="1" dirty="0"/>
          </a:p>
        </p:txBody>
      </p:sp>
      <p:sp>
        <p:nvSpPr>
          <p:cNvPr id="3" name="内容占位符 2">
            <a:extLst>
              <a:ext uri="{FF2B5EF4-FFF2-40B4-BE49-F238E27FC236}">
                <a16:creationId xmlns:a16="http://schemas.microsoft.com/office/drawing/2014/main" id="{4CEA6D69-1861-4BC7-8C95-FEB2C00CF69A}"/>
              </a:ext>
            </a:extLst>
          </p:cNvPr>
          <p:cNvSpPr>
            <a:spLocks noGrp="1"/>
          </p:cNvSpPr>
          <p:nvPr>
            <p:ph idx="1"/>
          </p:nvPr>
        </p:nvSpPr>
        <p:spPr/>
        <p:txBody>
          <a:bodyPr>
            <a:normAutofit/>
          </a:bodyPr>
          <a:lstStyle/>
          <a:p>
            <a:pPr>
              <a:lnSpc>
                <a:spcPct val="150000"/>
              </a:lnSpc>
            </a:pPr>
            <a:r>
              <a:rPr lang="zh-CN" altLang="en-US" dirty="0"/>
              <a:t>购买一个房子</a:t>
            </a:r>
            <a:endParaRPr lang="en-US" altLang="zh-CN" dirty="0"/>
          </a:p>
          <a:p>
            <a:pPr>
              <a:lnSpc>
                <a:spcPct val="150000"/>
              </a:lnSpc>
            </a:pPr>
            <a:r>
              <a:rPr lang="zh-CN" altLang="en-US" dirty="0"/>
              <a:t>贷款额为</a:t>
            </a:r>
            <a:r>
              <a:rPr lang="en-US" altLang="zh-CN" dirty="0"/>
              <a:t>100</a:t>
            </a:r>
            <a:r>
              <a:rPr lang="zh-CN" altLang="en-US" dirty="0"/>
              <a:t>万元；</a:t>
            </a:r>
            <a:endParaRPr lang="en-US" altLang="zh-CN" dirty="0"/>
          </a:p>
          <a:p>
            <a:pPr>
              <a:lnSpc>
                <a:spcPct val="150000"/>
              </a:lnSpc>
            </a:pPr>
            <a:r>
              <a:rPr lang="zh-CN" altLang="en-US" dirty="0"/>
              <a:t>每月还款</a:t>
            </a:r>
            <a:r>
              <a:rPr lang="en-US" altLang="zh-CN" dirty="0"/>
              <a:t>1.2</a:t>
            </a:r>
            <a:r>
              <a:rPr lang="zh-CN" altLang="en-US" dirty="0"/>
              <a:t>万元，</a:t>
            </a:r>
            <a:r>
              <a:rPr lang="en-US" altLang="zh-CN" dirty="0"/>
              <a:t>10</a:t>
            </a:r>
            <a:r>
              <a:rPr lang="zh-CN" altLang="en-US" dirty="0"/>
              <a:t>年内等额分期付清（每年年末还款）</a:t>
            </a:r>
            <a:r>
              <a:rPr lang="en-US" altLang="zh-CN" dirty="0"/>
              <a:t>.</a:t>
            </a:r>
          </a:p>
          <a:p>
            <a:pPr>
              <a:lnSpc>
                <a:spcPct val="150000"/>
              </a:lnSpc>
            </a:pPr>
            <a:r>
              <a:rPr lang="zh-CN" altLang="en-US" dirty="0"/>
              <a:t>月利率是多少？</a:t>
            </a:r>
          </a:p>
        </p:txBody>
      </p:sp>
    </p:spTree>
    <p:extLst>
      <p:ext uri="{BB962C8B-B14F-4D97-AF65-F5344CB8AC3E}">
        <p14:creationId xmlns:p14="http://schemas.microsoft.com/office/powerpoint/2010/main" val="367682938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3832914815"/>
              </p:ext>
            </p:extLst>
          </p:nvPr>
        </p:nvGraphicFramePr>
        <p:xfrm>
          <a:off x="1601656" y="2358804"/>
          <a:ext cx="9149824" cy="3640126"/>
        </p:xfrm>
        <a:graphic>
          <a:graphicData uri="http://schemas.openxmlformats.org/drawingml/2006/table">
            <a:tbl>
              <a:tblPr firstRow="1" firstCol="1" bandRow="1">
                <a:tableStyleId>{5940675A-B579-460E-94D1-54222C63F5DA}</a:tableStyleId>
              </a:tblPr>
              <a:tblGrid>
                <a:gridCol w="9149824">
                  <a:extLst>
                    <a:ext uri="{9D8B030D-6E8A-4147-A177-3AD203B41FA5}">
                      <a16:colId xmlns:a16="http://schemas.microsoft.com/office/drawing/2014/main" val="1291469071"/>
                    </a:ext>
                  </a:extLst>
                </a:gridCol>
              </a:tblGrid>
              <a:tr h="3640126">
                <a:tc>
                  <a:txBody>
                    <a:bodyPr/>
                    <a:lstStyle/>
                    <a:p>
                      <a:pPr algn="just">
                        <a:lnSpc>
                          <a:spcPct val="150000"/>
                        </a:lnSpc>
                        <a:spcBef>
                          <a:spcPts val="600"/>
                        </a:spcBef>
                        <a:spcAft>
                          <a:spcPts val="600"/>
                        </a:spcAft>
                      </a:pPr>
                      <a:r>
                        <a:rPr lang="zh-CN" sz="2400" kern="1200" dirty="0">
                          <a:effectLst/>
                        </a:rPr>
                        <a:t>例</a:t>
                      </a:r>
                      <a:r>
                        <a:rPr lang="en-US" sz="2400" kern="1200" dirty="0">
                          <a:effectLst/>
                        </a:rPr>
                        <a:t>1-3</a:t>
                      </a:r>
                      <a:r>
                        <a:rPr lang="zh-CN" sz="2400" kern="1200" dirty="0">
                          <a:effectLst/>
                        </a:rPr>
                        <a:t>：某个网络贷款平台，向社会提供一种贷款。这种贷款</a:t>
                      </a:r>
                      <a:r>
                        <a:rPr lang="en-US" sz="2400" kern="1200" dirty="0">
                          <a:effectLst/>
                        </a:rPr>
                        <a:t>“</a:t>
                      </a:r>
                      <a:r>
                        <a:rPr lang="zh-CN" sz="2400" kern="1200" dirty="0">
                          <a:effectLst/>
                        </a:rPr>
                        <a:t>号称年利率</a:t>
                      </a:r>
                      <a:r>
                        <a:rPr lang="en-US" sz="2400" kern="1200" dirty="0">
                          <a:effectLst/>
                        </a:rPr>
                        <a:t>12%”</a:t>
                      </a:r>
                      <a:r>
                        <a:rPr lang="zh-CN" sz="2400" kern="1200" dirty="0">
                          <a:effectLst/>
                        </a:rPr>
                        <a:t>，但是要求</a:t>
                      </a:r>
                      <a:r>
                        <a:rPr lang="en-US" sz="2400" kern="1200" dirty="0">
                          <a:effectLst/>
                        </a:rPr>
                        <a:t>“</a:t>
                      </a:r>
                      <a:r>
                        <a:rPr lang="zh-CN" sz="2400" kern="1200" dirty="0">
                          <a:effectLst/>
                        </a:rPr>
                        <a:t>先支付利息，再分期还本金</a:t>
                      </a:r>
                      <a:r>
                        <a:rPr lang="en-US" sz="2400" kern="1200" dirty="0">
                          <a:effectLst/>
                        </a:rPr>
                        <a:t>”</a:t>
                      </a:r>
                      <a:r>
                        <a:rPr lang="zh-CN" sz="2400" kern="1200" dirty="0">
                          <a:effectLst/>
                        </a:rPr>
                        <a:t>。</a:t>
                      </a:r>
                      <a:endParaRPr lang="zh-CN" sz="2400" kern="100" dirty="0">
                        <a:effectLst/>
                      </a:endParaRPr>
                    </a:p>
                    <a:p>
                      <a:pPr algn="just">
                        <a:lnSpc>
                          <a:spcPct val="150000"/>
                        </a:lnSpc>
                        <a:spcBef>
                          <a:spcPts val="600"/>
                        </a:spcBef>
                        <a:spcAft>
                          <a:spcPts val="600"/>
                        </a:spcAft>
                      </a:pPr>
                      <a:r>
                        <a:rPr lang="en-US" sz="2400" kern="1200" dirty="0">
                          <a:effectLst/>
                        </a:rPr>
                        <a:t>     </a:t>
                      </a:r>
                      <a:r>
                        <a:rPr lang="zh-CN" sz="2400" kern="1200" dirty="0">
                          <a:effectLst/>
                        </a:rPr>
                        <a:t>例如，借款</a:t>
                      </a:r>
                      <a:r>
                        <a:rPr lang="en-US" sz="2400" kern="1200" dirty="0">
                          <a:effectLst/>
                        </a:rPr>
                        <a:t>12</a:t>
                      </a:r>
                      <a:r>
                        <a:rPr lang="zh-CN" sz="2400" kern="1200" dirty="0">
                          <a:effectLst/>
                        </a:rPr>
                        <a:t>万元，实际上贷款者获得的实际现金是“本金扣除利息”：</a:t>
                      </a:r>
                      <a:r>
                        <a:rPr lang="en-US" sz="2400" kern="1200" dirty="0">
                          <a:effectLst/>
                        </a:rPr>
                        <a:t>12-12*12%=10.56</a:t>
                      </a:r>
                      <a:r>
                        <a:rPr lang="zh-CN" sz="2400" kern="1200" dirty="0">
                          <a:effectLst/>
                        </a:rPr>
                        <a:t>万元；之后，贷款者需要在之后的</a:t>
                      </a:r>
                      <a:r>
                        <a:rPr lang="en-US" sz="2400" kern="1200" dirty="0">
                          <a:effectLst/>
                        </a:rPr>
                        <a:t>12</a:t>
                      </a:r>
                      <a:r>
                        <a:rPr lang="zh-CN" sz="2400" kern="1200" dirty="0">
                          <a:effectLst/>
                        </a:rPr>
                        <a:t>个月里，每月偿还“本金</a:t>
                      </a:r>
                      <a:r>
                        <a:rPr lang="en-US" sz="2400" kern="1200" dirty="0">
                          <a:effectLst/>
                        </a:rPr>
                        <a:t>”1</a:t>
                      </a:r>
                      <a:r>
                        <a:rPr lang="zh-CN" sz="2400" kern="1200" dirty="0">
                          <a:effectLst/>
                        </a:rPr>
                        <a:t>万元。</a:t>
                      </a:r>
                      <a:endParaRPr lang="zh-CN" sz="2400" kern="100" dirty="0">
                        <a:effectLst/>
                      </a:endParaRPr>
                    </a:p>
                    <a:p>
                      <a:pPr indent="266700" algn="just">
                        <a:lnSpc>
                          <a:spcPct val="150000"/>
                        </a:lnSpc>
                        <a:spcBef>
                          <a:spcPts val="600"/>
                        </a:spcBef>
                        <a:spcAft>
                          <a:spcPts val="600"/>
                        </a:spcAft>
                      </a:pPr>
                      <a:r>
                        <a:rPr lang="zh-CN" sz="2400" kern="1200" dirty="0">
                          <a:effectLst/>
                        </a:rPr>
                        <a:t>读者可以考虑一下，这种贷款的真实年利率是多少？</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3361129"/>
                  </a:ext>
                </a:extLst>
              </a:tr>
            </a:tbl>
          </a:graphicData>
        </a:graphic>
      </p:graphicFrame>
    </p:spTree>
    <p:extLst>
      <p:ext uri="{BB962C8B-B14F-4D97-AF65-F5344CB8AC3E}">
        <p14:creationId xmlns:p14="http://schemas.microsoft.com/office/powerpoint/2010/main" val="2175668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3">
            <a:extLst>
              <a:ext uri="{FF2B5EF4-FFF2-40B4-BE49-F238E27FC236}">
                <a16:creationId xmlns:a16="http://schemas.microsoft.com/office/drawing/2014/main" id="{05C0FF69-D4EC-48E5-9A0F-638F622A068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0FF4AB11-29B8-47C7-B342-69A886577D59}" type="slidenum">
              <a:rPr lang="en-US" altLang="zh-CN" sz="2000" b="0">
                <a:ea typeface="宋体" panose="02010600030101010101" pitchFamily="2" charset="-122"/>
              </a:rPr>
              <a:pPr eaLnBrk="1" hangingPunct="1">
                <a:lnSpc>
                  <a:spcPct val="100000"/>
                </a:lnSpc>
                <a:spcBef>
                  <a:spcPct val="0"/>
                </a:spcBef>
                <a:buClrTx/>
                <a:buFontTx/>
                <a:buNone/>
              </a:pPr>
              <a:t>5</a:t>
            </a:fld>
            <a:endParaRPr lang="en-US" altLang="zh-CN" sz="2000" b="0">
              <a:ea typeface="宋体" panose="02010600030101010101" pitchFamily="2" charset="-122"/>
            </a:endParaRPr>
          </a:p>
        </p:txBody>
      </p:sp>
      <p:pic>
        <p:nvPicPr>
          <p:cNvPr id="8196" name="Picture 4" descr="2b20c343-d780-42c8-a455-f995847fe95f">
            <a:extLst>
              <a:ext uri="{FF2B5EF4-FFF2-40B4-BE49-F238E27FC236}">
                <a16:creationId xmlns:a16="http://schemas.microsoft.com/office/drawing/2014/main" id="{C769118C-9FFA-4B4A-978C-0BDC022629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9707" y="1622424"/>
            <a:ext cx="7345362"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91279191-489E-4778-BD40-36ABCDBADC1F}"/>
              </a:ext>
            </a:extLst>
          </p:cNvPr>
          <p:cNvSpPr>
            <a:spLocks noGrp="1" noChangeArrowheads="1"/>
          </p:cNvSpPr>
          <p:nvPr>
            <p:ph type="title"/>
          </p:nvPr>
        </p:nvSpPr>
        <p:spPr>
          <a:xfrm>
            <a:off x="661243" y="373064"/>
            <a:ext cx="7793038" cy="854075"/>
          </a:xfrm>
          <a:extLst>
            <a:ext uri="{91240B29-F687-4F45-9708-019B960494DF}">
              <a14:hiddenLine xmlns:a14="http://schemas.microsoft.com/office/drawing/2010/main" w="9525">
                <a:solidFill>
                  <a:schemeClr val="folHlink"/>
                </a:solidFill>
                <a:miter lim="800000"/>
                <a:headEnd/>
                <a:tailEnd/>
              </a14:hiddenLine>
            </a:ext>
          </a:extLst>
        </p:spPr>
        <p:txBody>
          <a:bodyPr>
            <a:normAutofit fontScale="90000"/>
          </a:bodyPr>
          <a:lstStyle/>
          <a:p>
            <a:pPr eaLnBrk="1" hangingPunct="1"/>
            <a:r>
              <a:rPr lang="en-US" altLang="zh-CN" sz="3200" dirty="0">
                <a:solidFill>
                  <a:schemeClr val="tx2"/>
                </a:solidFill>
                <a:latin typeface="Times New Roman" panose="02020603050405020304" pitchFamily="18" charset="0"/>
                <a:ea typeface="楷体_GB2312" pitchFamily="49" charset="-122"/>
              </a:rPr>
              <a:t>2. </a:t>
            </a:r>
            <a:r>
              <a:rPr lang="zh-CN" altLang="en-US" sz="3200" dirty="0">
                <a:solidFill>
                  <a:schemeClr val="tx2"/>
                </a:solidFill>
              </a:rPr>
              <a:t>学习工程经济学有什么用？</a:t>
            </a:r>
            <a:r>
              <a:rPr lang="en-US" altLang="zh-CN" sz="3200" dirty="0">
                <a:solidFill>
                  <a:schemeClr val="tx2"/>
                </a:solidFill>
              </a:rPr>
              <a:t/>
            </a:r>
            <a:br>
              <a:rPr lang="en-US" altLang="zh-CN" sz="3200" dirty="0">
                <a:solidFill>
                  <a:schemeClr val="tx2"/>
                </a:solidFill>
              </a:rPr>
            </a:br>
            <a:r>
              <a:rPr lang="zh-CN" altLang="en-US" sz="3200" dirty="0">
                <a:solidFill>
                  <a:schemeClr val="tx2"/>
                </a:solidFill>
              </a:rPr>
              <a:t>一系列执业资格考试必考</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3217189798"/>
              </p:ext>
            </p:extLst>
          </p:nvPr>
        </p:nvGraphicFramePr>
        <p:xfrm>
          <a:off x="1997702" y="1753085"/>
          <a:ext cx="7944214" cy="5029200"/>
        </p:xfrm>
        <a:graphic>
          <a:graphicData uri="http://schemas.openxmlformats.org/drawingml/2006/table">
            <a:tbl>
              <a:tblPr firstRow="1" firstCol="1" bandRow="1">
                <a:tableStyleId>{5940675A-B579-460E-94D1-54222C63F5DA}</a:tableStyleId>
              </a:tblPr>
              <a:tblGrid>
                <a:gridCol w="7944214">
                  <a:extLst>
                    <a:ext uri="{9D8B030D-6E8A-4147-A177-3AD203B41FA5}">
                      <a16:colId xmlns:a16="http://schemas.microsoft.com/office/drawing/2014/main" val="1194024552"/>
                    </a:ext>
                  </a:extLst>
                </a:gridCol>
              </a:tblGrid>
              <a:tr h="4740901">
                <a:tc>
                  <a:txBody>
                    <a:bodyPr/>
                    <a:lstStyle/>
                    <a:p>
                      <a:pPr algn="just">
                        <a:lnSpc>
                          <a:spcPct val="150000"/>
                        </a:lnSpc>
                        <a:spcBef>
                          <a:spcPts val="600"/>
                        </a:spcBef>
                        <a:spcAft>
                          <a:spcPts val="600"/>
                        </a:spcAft>
                      </a:pPr>
                      <a:r>
                        <a:rPr lang="zh-CN" sz="2000" kern="1200" dirty="0">
                          <a:effectLst/>
                        </a:rPr>
                        <a:t>例</a:t>
                      </a:r>
                      <a:r>
                        <a:rPr lang="en-US" sz="2000" kern="1200" dirty="0">
                          <a:effectLst/>
                        </a:rPr>
                        <a:t>1-4</a:t>
                      </a:r>
                      <a:r>
                        <a:rPr lang="zh-CN" sz="2000" kern="1200" dirty="0">
                          <a:effectLst/>
                        </a:rPr>
                        <a:t>：某投资公司欲在北美投资建设一条收费高速公路，有两种方案：</a:t>
                      </a:r>
                      <a:endParaRPr lang="zh-CN" sz="2000" kern="100" dirty="0">
                        <a:effectLst/>
                      </a:endParaRPr>
                    </a:p>
                    <a:p>
                      <a:pPr algn="just">
                        <a:lnSpc>
                          <a:spcPct val="150000"/>
                        </a:lnSpc>
                        <a:spcBef>
                          <a:spcPts val="600"/>
                        </a:spcBef>
                        <a:spcAft>
                          <a:spcPts val="600"/>
                        </a:spcAft>
                      </a:pPr>
                      <a:r>
                        <a:rPr lang="en-US" sz="2000" kern="1200" dirty="0">
                          <a:effectLst/>
                        </a:rPr>
                        <a:t>1</a:t>
                      </a:r>
                      <a:r>
                        <a:rPr lang="zh-CN" sz="2000" kern="1200" dirty="0">
                          <a:effectLst/>
                        </a:rPr>
                        <a:t>）修建双向四车道的高速公路，需要投资</a:t>
                      </a:r>
                      <a:r>
                        <a:rPr lang="en-US" sz="2000" kern="1200" dirty="0">
                          <a:effectLst/>
                        </a:rPr>
                        <a:t>10</a:t>
                      </a:r>
                      <a:r>
                        <a:rPr lang="zh-CN" sz="2000" kern="1200" dirty="0">
                          <a:effectLst/>
                        </a:rPr>
                        <a:t>亿元。</a:t>
                      </a:r>
                      <a:r>
                        <a:rPr lang="zh-CN" sz="2000" kern="1200" dirty="0">
                          <a:effectLst/>
                          <a:highlight>
                            <a:srgbClr val="D3D3D3"/>
                          </a:highlight>
                        </a:rPr>
                        <a:t>目前为根据交通量估计每年可以收费</a:t>
                      </a:r>
                      <a:r>
                        <a:rPr lang="en-US" sz="2000" kern="1200" dirty="0">
                          <a:effectLst/>
                          <a:highlight>
                            <a:srgbClr val="D3D3D3"/>
                          </a:highlight>
                        </a:rPr>
                        <a:t>5000</a:t>
                      </a:r>
                      <a:r>
                        <a:rPr lang="zh-CN" sz="2000" kern="1200" dirty="0">
                          <a:effectLst/>
                          <a:highlight>
                            <a:srgbClr val="D3D3D3"/>
                          </a:highlight>
                        </a:rPr>
                        <a:t>万元（扣除运营成本后的净现金流），预计交通量每年增长</a:t>
                      </a:r>
                      <a:r>
                        <a:rPr lang="en-US" sz="2000" kern="1200" dirty="0">
                          <a:effectLst/>
                          <a:highlight>
                            <a:srgbClr val="D3D3D3"/>
                          </a:highlight>
                        </a:rPr>
                        <a:t>5%</a:t>
                      </a:r>
                      <a:r>
                        <a:rPr lang="zh-CN" sz="2000" kern="1200" dirty="0">
                          <a:effectLst/>
                          <a:highlight>
                            <a:srgbClr val="D3D3D3"/>
                          </a:highlight>
                        </a:rPr>
                        <a:t>（即收费总额每年增长</a:t>
                      </a:r>
                      <a:r>
                        <a:rPr lang="en-US" sz="2000" kern="1200" dirty="0">
                          <a:effectLst/>
                          <a:highlight>
                            <a:srgbClr val="D3D3D3"/>
                          </a:highlight>
                        </a:rPr>
                        <a:t>5%</a:t>
                      </a:r>
                      <a:r>
                        <a:rPr lang="zh-CN" sz="2000" kern="1200" dirty="0">
                          <a:effectLst/>
                          <a:highlight>
                            <a:srgbClr val="D3D3D3"/>
                          </a:highlight>
                        </a:rPr>
                        <a:t>），交通量饱和时每年收入可以达到</a:t>
                      </a:r>
                      <a:r>
                        <a:rPr lang="en-SG" sz="2000" kern="1200" dirty="0">
                          <a:effectLst/>
                          <a:highlight>
                            <a:srgbClr val="D3D3D3"/>
                          </a:highlight>
                        </a:rPr>
                        <a:t>8000</a:t>
                      </a:r>
                      <a:r>
                        <a:rPr lang="zh-CN" sz="2000" kern="1200" dirty="0">
                          <a:effectLst/>
                          <a:highlight>
                            <a:srgbClr val="D3D3D3"/>
                          </a:highlight>
                        </a:rPr>
                        <a:t>万元。</a:t>
                      </a:r>
                      <a:r>
                        <a:rPr lang="zh-CN" sz="2000" kern="1200" dirty="0">
                          <a:effectLst/>
                        </a:rPr>
                        <a:t>收费年限为</a:t>
                      </a:r>
                      <a:r>
                        <a:rPr lang="en-SG" sz="2000" kern="1200" dirty="0">
                          <a:effectLst/>
                        </a:rPr>
                        <a:t>30</a:t>
                      </a:r>
                      <a:r>
                        <a:rPr lang="zh-CN" sz="2000" kern="1200" dirty="0">
                          <a:effectLst/>
                        </a:rPr>
                        <a:t>年；</a:t>
                      </a:r>
                      <a:endParaRPr lang="zh-CN" sz="2000" kern="100" dirty="0">
                        <a:effectLst/>
                      </a:endParaRPr>
                    </a:p>
                    <a:p>
                      <a:pPr algn="just">
                        <a:lnSpc>
                          <a:spcPct val="150000"/>
                        </a:lnSpc>
                        <a:spcBef>
                          <a:spcPts val="600"/>
                        </a:spcBef>
                        <a:spcAft>
                          <a:spcPts val="600"/>
                        </a:spcAft>
                      </a:pPr>
                      <a:r>
                        <a:rPr lang="en-US" sz="2000" kern="1200" dirty="0">
                          <a:effectLst/>
                        </a:rPr>
                        <a:t>2</a:t>
                      </a:r>
                      <a:r>
                        <a:rPr lang="zh-CN" sz="2000" kern="1200" dirty="0">
                          <a:effectLst/>
                        </a:rPr>
                        <a:t>）修建双向六车道的高速公路，需要投资</a:t>
                      </a:r>
                      <a:r>
                        <a:rPr lang="en-US" sz="2000" kern="1200" dirty="0">
                          <a:effectLst/>
                        </a:rPr>
                        <a:t>15</a:t>
                      </a:r>
                      <a:r>
                        <a:rPr lang="zh-CN" sz="2000" kern="1200" dirty="0">
                          <a:effectLst/>
                        </a:rPr>
                        <a:t>亿元。</a:t>
                      </a:r>
                      <a:r>
                        <a:rPr lang="zh-CN" sz="2000" kern="1200" dirty="0">
                          <a:effectLst/>
                          <a:highlight>
                            <a:srgbClr val="D3D3D3"/>
                          </a:highlight>
                        </a:rPr>
                        <a:t>目前为根据交通量估计每年可以收费</a:t>
                      </a:r>
                      <a:r>
                        <a:rPr lang="en-US" sz="2000" kern="1200" dirty="0">
                          <a:effectLst/>
                          <a:highlight>
                            <a:srgbClr val="D3D3D3"/>
                          </a:highlight>
                        </a:rPr>
                        <a:t>5000</a:t>
                      </a:r>
                      <a:r>
                        <a:rPr lang="zh-CN" sz="2000" kern="1200" dirty="0">
                          <a:effectLst/>
                          <a:highlight>
                            <a:srgbClr val="D3D3D3"/>
                          </a:highlight>
                        </a:rPr>
                        <a:t>万元（扣除运营成本后的净现金流），预计交通量每年增长</a:t>
                      </a:r>
                      <a:r>
                        <a:rPr lang="en-US" sz="2000" kern="1200" dirty="0">
                          <a:effectLst/>
                          <a:highlight>
                            <a:srgbClr val="D3D3D3"/>
                          </a:highlight>
                        </a:rPr>
                        <a:t>5%</a:t>
                      </a:r>
                      <a:r>
                        <a:rPr lang="zh-CN" sz="2000" kern="1200" dirty="0">
                          <a:effectLst/>
                          <a:highlight>
                            <a:srgbClr val="D3D3D3"/>
                          </a:highlight>
                        </a:rPr>
                        <a:t>（即收费总额每年增长</a:t>
                      </a:r>
                      <a:r>
                        <a:rPr lang="en-US" sz="2000" kern="1200" dirty="0">
                          <a:effectLst/>
                          <a:highlight>
                            <a:srgbClr val="D3D3D3"/>
                          </a:highlight>
                        </a:rPr>
                        <a:t>5%</a:t>
                      </a:r>
                      <a:r>
                        <a:rPr lang="zh-CN" sz="2000" kern="1200" dirty="0">
                          <a:effectLst/>
                          <a:highlight>
                            <a:srgbClr val="D3D3D3"/>
                          </a:highlight>
                        </a:rPr>
                        <a:t>），交通量饱和时每年收入可以达到</a:t>
                      </a:r>
                      <a:r>
                        <a:rPr lang="en-SG" sz="2000" kern="1200" dirty="0">
                          <a:effectLst/>
                          <a:highlight>
                            <a:srgbClr val="D3D3D3"/>
                          </a:highlight>
                        </a:rPr>
                        <a:t>1.2</a:t>
                      </a:r>
                      <a:r>
                        <a:rPr lang="zh-CN" sz="2000" kern="1200" dirty="0">
                          <a:effectLst/>
                          <a:highlight>
                            <a:srgbClr val="D3D3D3"/>
                          </a:highlight>
                        </a:rPr>
                        <a:t>亿元。</a:t>
                      </a:r>
                      <a:r>
                        <a:rPr lang="zh-CN" sz="2000" kern="1200" dirty="0">
                          <a:effectLst/>
                        </a:rPr>
                        <a:t>收费年限无限。</a:t>
                      </a:r>
                      <a:endParaRPr lang="zh-CN" sz="2000" kern="100" dirty="0">
                        <a:effectLst/>
                      </a:endParaRPr>
                    </a:p>
                    <a:p>
                      <a:pPr algn="just">
                        <a:lnSpc>
                          <a:spcPct val="150000"/>
                        </a:lnSpc>
                        <a:spcBef>
                          <a:spcPts val="600"/>
                        </a:spcBef>
                        <a:spcAft>
                          <a:spcPts val="600"/>
                        </a:spcAft>
                      </a:pPr>
                      <a:r>
                        <a:rPr lang="en-SG" sz="2000" kern="1200" dirty="0">
                          <a:effectLst/>
                        </a:rPr>
                        <a:t>    </a:t>
                      </a:r>
                      <a:r>
                        <a:rPr lang="zh-CN" sz="2000" kern="1200" dirty="0">
                          <a:effectLst/>
                        </a:rPr>
                        <a:t>请问对于该公司而言的话，哪种方案更为有利？</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2158129"/>
                  </a:ext>
                </a:extLst>
              </a:tr>
            </a:tbl>
          </a:graphicData>
        </a:graphic>
      </p:graphicFrame>
    </p:spTree>
    <p:extLst>
      <p:ext uri="{BB962C8B-B14F-4D97-AF65-F5344CB8AC3E}">
        <p14:creationId xmlns:p14="http://schemas.microsoft.com/office/powerpoint/2010/main" val="814502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481F-3108-4F05-A81E-A80A04E01746}"/>
              </a:ext>
            </a:extLst>
          </p:cNvPr>
          <p:cNvSpPr>
            <a:spLocks noGrp="1"/>
          </p:cNvSpPr>
          <p:nvPr>
            <p:ph type="title"/>
          </p:nvPr>
        </p:nvSpPr>
        <p:spPr/>
        <p:txBody>
          <a:bodyPr/>
          <a:lstStyle/>
          <a:p>
            <a:r>
              <a:rPr lang="zh-CN" altLang="en-US" dirty="0"/>
              <a:t>利用工程经济学知识可快速解决上述问题</a:t>
            </a:r>
            <a:endParaRPr lang="en-US" dirty="0"/>
          </a:p>
        </p:txBody>
      </p:sp>
      <p:sp>
        <p:nvSpPr>
          <p:cNvPr id="3" name="Content Placeholder 2">
            <a:extLst>
              <a:ext uri="{FF2B5EF4-FFF2-40B4-BE49-F238E27FC236}">
                <a16:creationId xmlns:a16="http://schemas.microsoft.com/office/drawing/2014/main" id="{90296A24-ABD6-4CD2-8FFE-33F81A710A1C}"/>
              </a:ext>
            </a:extLst>
          </p:cNvPr>
          <p:cNvSpPr>
            <a:spLocks noGrp="1"/>
          </p:cNvSpPr>
          <p:nvPr>
            <p:ph idx="1"/>
          </p:nvPr>
        </p:nvSpPr>
        <p:spPr/>
        <p:txBody>
          <a:bodyPr/>
          <a:lstStyle/>
          <a:p>
            <a:pPr>
              <a:lnSpc>
                <a:spcPct val="150000"/>
              </a:lnSpc>
            </a:pPr>
            <a:r>
              <a:rPr lang="zh-CN" altLang="en-US" dirty="0"/>
              <a:t>对于工程项目分析问题，可以系统性的解决大量问题，及相应的复杂衍生问题；（并且得到解释）</a:t>
            </a:r>
            <a:endParaRPr lang="en-US" altLang="zh-CN" dirty="0"/>
          </a:p>
          <a:p>
            <a:pPr>
              <a:lnSpc>
                <a:spcPct val="150000"/>
              </a:lnSpc>
            </a:pPr>
            <a:r>
              <a:rPr lang="zh-CN" altLang="en-US" dirty="0"/>
              <a:t>对于日常生活中的问题，可以几乎即刻进行解决</a:t>
            </a:r>
            <a:r>
              <a:rPr lang="en-US" dirty="0"/>
              <a:t>~</a:t>
            </a:r>
          </a:p>
        </p:txBody>
      </p:sp>
    </p:spTree>
    <p:extLst>
      <p:ext uri="{BB962C8B-B14F-4D97-AF65-F5344CB8AC3E}">
        <p14:creationId xmlns:p14="http://schemas.microsoft.com/office/powerpoint/2010/main" val="194695840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B8DCE-D3F9-4355-B1BC-E02E60E528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78D8340-0244-4B8F-9B99-F362E74492B3}"/>
              </a:ext>
            </a:extLst>
          </p:cNvPr>
          <p:cNvSpPr>
            <a:spLocks noGrp="1"/>
          </p:cNvSpPr>
          <p:nvPr>
            <p:ph idx="1"/>
          </p:nvPr>
        </p:nvSpPr>
        <p:spPr/>
        <p:txBody>
          <a:bodyPr/>
          <a:lstStyle/>
          <a:p>
            <a:r>
              <a:rPr lang="zh-CN" altLang="en-US" dirty="0"/>
              <a:t>多谢</a:t>
            </a:r>
            <a:r>
              <a:rPr lang="en-US" altLang="zh-CN" dirty="0"/>
              <a:t>!</a:t>
            </a:r>
          </a:p>
          <a:p>
            <a:pPr marL="0" indent="0">
              <a:buNone/>
            </a:pPr>
            <a:endParaRPr lang="en-US" altLang="zh-CN" dirty="0"/>
          </a:p>
          <a:p>
            <a:r>
              <a:rPr lang="zh-CN" altLang="en-US" dirty="0"/>
              <a:t>下一周请同学带笔记本电脑、平板</a:t>
            </a:r>
            <a:r>
              <a:rPr lang="en-US" altLang="zh-CN" dirty="0"/>
              <a:t>;</a:t>
            </a:r>
          </a:p>
          <a:p>
            <a:endParaRPr lang="en-US" altLang="zh-CN" dirty="0"/>
          </a:p>
          <a:p>
            <a:r>
              <a:rPr lang="zh-CN" altLang="en-US" dirty="0"/>
              <a:t>带有鼠标，安装有</a:t>
            </a:r>
            <a:r>
              <a:rPr lang="en-US" altLang="zh-CN" dirty="0"/>
              <a:t>Excel</a:t>
            </a:r>
            <a:endParaRPr lang="zh-CN" altLang="en-US" dirty="0"/>
          </a:p>
        </p:txBody>
      </p:sp>
    </p:spTree>
    <p:extLst>
      <p:ext uri="{BB962C8B-B14F-4D97-AF65-F5344CB8AC3E}">
        <p14:creationId xmlns:p14="http://schemas.microsoft.com/office/powerpoint/2010/main" val="18203303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862CD11-C988-457B-B20E-83E1BEC50FD0}"/>
              </a:ext>
            </a:extLst>
          </p:cNvPr>
          <p:cNvSpPr>
            <a:spLocks noGrp="1" noChangeArrowheads="1"/>
          </p:cNvSpPr>
          <p:nvPr>
            <p:ph type="title"/>
          </p:nvPr>
        </p:nvSpPr>
        <p:spPr>
          <a:xfrm>
            <a:off x="661243" y="373064"/>
            <a:ext cx="7793038" cy="854075"/>
          </a:xfrm>
          <a:extLst>
            <a:ext uri="{91240B29-F687-4F45-9708-019B960494DF}">
              <a14:hiddenLine xmlns:a14="http://schemas.microsoft.com/office/drawing/2010/main" w="9525">
                <a:solidFill>
                  <a:schemeClr val="folHlink"/>
                </a:solidFill>
                <a:miter lim="800000"/>
                <a:headEnd/>
                <a:tailEnd/>
              </a14:hiddenLine>
            </a:ext>
          </a:extLst>
        </p:spPr>
        <p:txBody>
          <a:bodyPr/>
          <a:lstStyle/>
          <a:p>
            <a:pPr eaLnBrk="1" hangingPunct="1"/>
            <a:r>
              <a:rPr lang="en-US" altLang="zh-CN" sz="3200" dirty="0">
                <a:solidFill>
                  <a:schemeClr val="tx2"/>
                </a:solidFill>
                <a:latin typeface="Times New Roman" panose="02020603050405020304" pitchFamily="18" charset="0"/>
                <a:ea typeface="楷体_GB2312" pitchFamily="49" charset="-122"/>
              </a:rPr>
              <a:t>2. </a:t>
            </a:r>
            <a:r>
              <a:rPr lang="zh-CN" altLang="en-US" sz="3200" dirty="0">
                <a:solidFill>
                  <a:schemeClr val="tx2"/>
                </a:solidFill>
              </a:rPr>
              <a:t>学习工程经济学有什么用？</a:t>
            </a:r>
          </a:p>
        </p:txBody>
      </p:sp>
      <p:sp>
        <p:nvSpPr>
          <p:cNvPr id="7171" name="Rectangle 3">
            <a:extLst>
              <a:ext uri="{FF2B5EF4-FFF2-40B4-BE49-F238E27FC236}">
                <a16:creationId xmlns:a16="http://schemas.microsoft.com/office/drawing/2014/main" id="{061D790C-7E5E-4574-BC1D-41D81FD07178}"/>
              </a:ext>
            </a:extLst>
          </p:cNvPr>
          <p:cNvSpPr>
            <a:spLocks noGrp="1" noChangeArrowheads="1"/>
          </p:cNvSpPr>
          <p:nvPr>
            <p:ph idx="1"/>
          </p:nvPr>
        </p:nvSpPr>
        <p:spPr>
          <a:xfrm>
            <a:off x="1555483" y="1598613"/>
            <a:ext cx="9126003" cy="2970213"/>
          </a:xfrm>
        </p:spPr>
        <p:txBody>
          <a:bodyPr/>
          <a:lstStyle/>
          <a:p>
            <a:pPr marL="457200" indent="-457200">
              <a:lnSpc>
                <a:spcPct val="150000"/>
              </a:lnSpc>
              <a:buClr>
                <a:schemeClr val="folHlink"/>
              </a:buClr>
              <a:buSzPct val="60000"/>
              <a:buFont typeface="+mj-lt"/>
              <a:buAutoNum type="arabicPeriod"/>
            </a:pPr>
            <a:r>
              <a:rPr lang="zh-CN" altLang="en-US" dirty="0" smtClean="0">
                <a:latin typeface="宋体" panose="02010600030101010101" pitchFamily="2" charset="-122"/>
              </a:rPr>
              <a:t>能够</a:t>
            </a:r>
            <a:r>
              <a:rPr lang="zh-CN" altLang="en-US" dirty="0">
                <a:latin typeface="宋体" panose="02010600030101010101" pitchFamily="2" charset="-122"/>
              </a:rPr>
              <a:t>进行投资可行性分析（至少技术上没有问题）；在初入行的时候，能够完成相应的报告，对上司提供决策帮助；</a:t>
            </a:r>
            <a:endParaRPr lang="en-US" altLang="zh-CN" dirty="0">
              <a:latin typeface="宋体" panose="02010600030101010101" pitchFamily="2" charset="-122"/>
            </a:endParaRPr>
          </a:p>
          <a:p>
            <a:pPr marL="457200" indent="-457200">
              <a:lnSpc>
                <a:spcPct val="150000"/>
              </a:lnSpc>
              <a:buClr>
                <a:schemeClr val="folHlink"/>
              </a:buClr>
              <a:buSzPct val="60000"/>
              <a:buFont typeface="+mj-lt"/>
              <a:buAutoNum type="arabicPeriod"/>
            </a:pPr>
            <a:r>
              <a:rPr lang="zh-CN" altLang="en-US" dirty="0">
                <a:latin typeface="宋体" panose="02010600030101010101" pitchFamily="2" charset="-122"/>
              </a:rPr>
              <a:t>能够读懂投资可行性分析报告，至少理解相关指标</a:t>
            </a:r>
          </a:p>
        </p:txBody>
      </p:sp>
      <p:sp>
        <p:nvSpPr>
          <p:cNvPr id="7172" name="灯片编号占位符 5">
            <a:extLst>
              <a:ext uri="{FF2B5EF4-FFF2-40B4-BE49-F238E27FC236}">
                <a16:creationId xmlns:a16="http://schemas.microsoft.com/office/drawing/2014/main" id="{5D60A214-6327-44D7-B22F-3509C40F9A4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58BFD34C-9C75-4A83-822C-B1561BE42B2B}" type="slidenum">
              <a:rPr lang="en-US" altLang="zh-CN" sz="2000" b="0">
                <a:ea typeface="宋体" panose="02010600030101010101" pitchFamily="2" charset="-122"/>
              </a:rPr>
              <a:pPr eaLnBrk="1" hangingPunct="1">
                <a:lnSpc>
                  <a:spcPct val="100000"/>
                </a:lnSpc>
                <a:spcBef>
                  <a:spcPct val="0"/>
                </a:spcBef>
                <a:buClrTx/>
                <a:buFontTx/>
                <a:buNone/>
              </a:pPr>
              <a:t>6</a:t>
            </a:fld>
            <a:endParaRPr lang="en-US" altLang="zh-CN" sz="2000" b="0">
              <a:ea typeface="宋体" panose="02010600030101010101" pitchFamily="2" charset="-122"/>
            </a:endParaRPr>
          </a:p>
        </p:txBody>
      </p:sp>
      <p:sp>
        <p:nvSpPr>
          <p:cNvPr id="7173" name="Rectangle 5">
            <a:extLst>
              <a:ext uri="{FF2B5EF4-FFF2-40B4-BE49-F238E27FC236}">
                <a16:creationId xmlns:a16="http://schemas.microsoft.com/office/drawing/2014/main" id="{09F6876C-B30E-4E86-AA97-6012454C7ABA}"/>
              </a:ext>
            </a:extLst>
          </p:cNvPr>
          <p:cNvSpPr>
            <a:spLocks noChangeArrowheads="1"/>
          </p:cNvSpPr>
          <p:nvPr/>
        </p:nvSpPr>
        <p:spPr bwMode="auto">
          <a:xfrm>
            <a:off x="2351089" y="3860801"/>
            <a:ext cx="7793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endParaRPr lang="zh-CN" altLang="en-US" sz="3200">
              <a:solidFill>
                <a:schemeClr val="tx2"/>
              </a:solidFill>
              <a:ea typeface="宋体" panose="02010600030101010101" pitchFamily="2" charset="-122"/>
            </a:endParaRPr>
          </a:p>
        </p:txBody>
      </p:sp>
      <p:sp>
        <p:nvSpPr>
          <p:cNvPr id="7174" name="Rectangle 6">
            <a:extLst>
              <a:ext uri="{FF2B5EF4-FFF2-40B4-BE49-F238E27FC236}">
                <a16:creationId xmlns:a16="http://schemas.microsoft.com/office/drawing/2014/main" id="{41C8454C-7A84-4E1D-B029-86A9B903CA38}"/>
              </a:ext>
            </a:extLst>
          </p:cNvPr>
          <p:cNvSpPr>
            <a:spLocks noChangeArrowheads="1"/>
          </p:cNvSpPr>
          <p:nvPr/>
        </p:nvSpPr>
        <p:spPr bwMode="auto">
          <a:xfrm>
            <a:off x="2417763" y="4940300"/>
            <a:ext cx="77724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5000"/>
              </a:lnSpc>
              <a:buClr>
                <a:schemeClr val="folHlink"/>
              </a:buClr>
              <a:buSzPct val="60000"/>
              <a:buFont typeface="Wingdings" panose="05000000000000000000" pitchFamily="2" charset="2"/>
              <a:buChar char="n"/>
            </a:pPr>
            <a:endParaRPr lang="zh-CN" altLang="en-US" sz="2000">
              <a:ea typeface="宋体" panose="02010600030101010101" pitchFamily="2" charset="-122"/>
            </a:endParaRPr>
          </a:p>
        </p:txBody>
      </p:sp>
    </p:spTree>
    <p:extLst>
      <p:ext uri="{BB962C8B-B14F-4D97-AF65-F5344CB8AC3E}">
        <p14:creationId xmlns:p14="http://schemas.microsoft.com/office/powerpoint/2010/main" val="37053964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7045F63-26B5-4C85-B5A3-582E9848CB95}"/>
              </a:ext>
            </a:extLst>
          </p:cNvPr>
          <p:cNvSpPr>
            <a:spLocks noGrp="1" noChangeArrowheads="1"/>
          </p:cNvSpPr>
          <p:nvPr>
            <p:ph type="title"/>
          </p:nvPr>
        </p:nvSpPr>
        <p:spPr>
          <a:xfrm>
            <a:off x="628341" y="45475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Autofit/>
          </a:bodyPr>
          <a:lstStyle/>
          <a:p>
            <a:pPr eaLnBrk="1" hangingPunct="1"/>
            <a:r>
              <a:rPr lang="en-US" altLang="zh-CN" sz="2800" b="1" dirty="0"/>
              <a:t>3  </a:t>
            </a:r>
            <a:r>
              <a:rPr lang="zh-CN" altLang="en-US" sz="2800" b="1" dirty="0"/>
              <a:t>怎样学习工程经济学？</a:t>
            </a:r>
          </a:p>
        </p:txBody>
      </p:sp>
      <p:sp>
        <p:nvSpPr>
          <p:cNvPr id="9219" name="Rectangle 3">
            <a:extLst>
              <a:ext uri="{FF2B5EF4-FFF2-40B4-BE49-F238E27FC236}">
                <a16:creationId xmlns:a16="http://schemas.microsoft.com/office/drawing/2014/main" id="{764EB86F-ACDB-459A-9B2A-EB48471D4DD5}"/>
              </a:ext>
            </a:extLst>
          </p:cNvPr>
          <p:cNvSpPr>
            <a:spLocks noGrp="1" noChangeArrowheads="1"/>
          </p:cNvSpPr>
          <p:nvPr>
            <p:ph idx="1"/>
          </p:nvPr>
        </p:nvSpPr>
        <p:spPr>
          <a:xfrm>
            <a:off x="1558925" y="1621203"/>
            <a:ext cx="8486775" cy="4114800"/>
          </a:xfrm>
        </p:spPr>
        <p:txBody>
          <a:bodyPr/>
          <a:lstStyle/>
          <a:p>
            <a:pPr marL="514350" indent="-514350" eaLnBrk="1" hangingPunct="1">
              <a:lnSpc>
                <a:spcPct val="150000"/>
              </a:lnSpc>
              <a:buFont typeface="+mj-lt"/>
              <a:buAutoNum type="arabicPeriod"/>
            </a:pPr>
            <a:r>
              <a:rPr lang="zh-CN" altLang="en-US" dirty="0">
                <a:latin typeface="宋体" panose="02010600030101010101" pitchFamily="2" charset="-122"/>
              </a:rPr>
              <a:t>了解掌握相关知识，方法；</a:t>
            </a:r>
            <a:endParaRPr lang="en-US" altLang="zh-CN" dirty="0">
              <a:latin typeface="宋体" panose="02010600030101010101" pitchFamily="2" charset="-122"/>
            </a:endParaRPr>
          </a:p>
          <a:p>
            <a:pPr marL="514350" indent="-514350" eaLnBrk="1" hangingPunct="1">
              <a:lnSpc>
                <a:spcPct val="150000"/>
              </a:lnSpc>
              <a:buFont typeface="+mj-lt"/>
              <a:buAutoNum type="arabicPeriod"/>
            </a:pPr>
            <a:r>
              <a:rPr lang="zh-CN" altLang="en-US" dirty="0">
                <a:latin typeface="宋体" panose="02010600030101010101" pitchFamily="2" charset="-122"/>
              </a:rPr>
              <a:t>较熟练地掌握</a:t>
            </a:r>
            <a:r>
              <a:rPr lang="en-US" altLang="zh-CN" dirty="0">
                <a:latin typeface="宋体" panose="02010600030101010101" pitchFamily="2" charset="-122"/>
              </a:rPr>
              <a:t>Excel </a:t>
            </a:r>
            <a:r>
              <a:rPr lang="zh-CN" altLang="en-US" dirty="0">
                <a:latin typeface="宋体" panose="02010600030101010101" pitchFamily="2" charset="-122"/>
              </a:rPr>
              <a:t>表单操作；</a:t>
            </a:r>
            <a:endParaRPr lang="en-US" altLang="zh-CN" dirty="0">
              <a:latin typeface="宋体" panose="02010600030101010101" pitchFamily="2" charset="-122"/>
            </a:endParaRPr>
          </a:p>
          <a:p>
            <a:pPr marL="514350" indent="-514350" eaLnBrk="1" hangingPunct="1">
              <a:lnSpc>
                <a:spcPct val="150000"/>
              </a:lnSpc>
              <a:buFont typeface="+mj-lt"/>
              <a:buAutoNum type="arabicPeriod"/>
            </a:pPr>
            <a:r>
              <a:rPr lang="zh-CN" altLang="en-US" dirty="0">
                <a:latin typeface="宋体" panose="02010600030101010101" pitchFamily="2" charset="-122"/>
              </a:rPr>
              <a:t>完成课后作业</a:t>
            </a:r>
            <a:endParaRPr lang="en-US" altLang="zh-CN" dirty="0">
              <a:latin typeface="宋体" panose="02010600030101010101" pitchFamily="2" charset="-122"/>
            </a:endParaRPr>
          </a:p>
          <a:p>
            <a:pPr marL="514350" indent="-514350" eaLnBrk="1" hangingPunct="1">
              <a:lnSpc>
                <a:spcPct val="150000"/>
              </a:lnSpc>
              <a:buFont typeface="+mj-lt"/>
              <a:buAutoNum type="arabicPeriod"/>
            </a:pPr>
            <a:r>
              <a:rPr lang="zh-CN" altLang="en-US" dirty="0">
                <a:latin typeface="宋体" panose="02010600030101010101" pitchFamily="2" charset="-122"/>
              </a:rPr>
              <a:t>完成案例研究</a:t>
            </a:r>
            <a:endParaRPr lang="en-US" altLang="zh-CN" dirty="0">
              <a:latin typeface="宋体" panose="02010600030101010101" pitchFamily="2" charset="-122"/>
            </a:endParaRPr>
          </a:p>
        </p:txBody>
      </p:sp>
      <p:sp>
        <p:nvSpPr>
          <p:cNvPr id="9220" name="灯片编号占位符 4">
            <a:extLst>
              <a:ext uri="{FF2B5EF4-FFF2-40B4-BE49-F238E27FC236}">
                <a16:creationId xmlns:a16="http://schemas.microsoft.com/office/drawing/2014/main" id="{C5ADD261-0C32-451A-A975-202DA6A0BA1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2"/>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3"/>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4"/>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5"/>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0912E458-1670-4097-B2DA-30B650F60EA1}" type="slidenum">
              <a:rPr lang="en-US" altLang="zh-CN" sz="2000" b="0">
                <a:ea typeface="宋体" panose="02010600030101010101" pitchFamily="2" charset="-122"/>
              </a:rPr>
              <a:pPr eaLnBrk="1" hangingPunct="1">
                <a:lnSpc>
                  <a:spcPct val="100000"/>
                </a:lnSpc>
                <a:spcBef>
                  <a:spcPct val="0"/>
                </a:spcBef>
                <a:buClrTx/>
                <a:buFontTx/>
                <a:buNone/>
              </a:pPr>
              <a:t>7</a:t>
            </a:fld>
            <a:endParaRPr lang="en-US" altLang="zh-CN" sz="2000" b="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内容占位符 10">
            <a:extLst>
              <a:ext uri="{FF2B5EF4-FFF2-40B4-BE49-F238E27FC236}">
                <a16:creationId xmlns:a16="http://schemas.microsoft.com/office/drawing/2014/main" id="{D77F37E8-70CA-4356-A89F-70A69064EF3E}"/>
              </a:ext>
            </a:extLst>
          </p:cNvPr>
          <p:cNvGraphicFramePr>
            <a:graphicFrameLocks noGrp="1"/>
          </p:cNvGraphicFramePr>
          <p:nvPr>
            <p:ph idx="1"/>
            <p:extLst>
              <p:ext uri="{D42A27DB-BD31-4B8C-83A1-F6EECF244321}">
                <p14:modId xmlns:p14="http://schemas.microsoft.com/office/powerpoint/2010/main" val="1640075470"/>
              </p:ext>
            </p:extLst>
          </p:nvPr>
        </p:nvGraphicFramePr>
        <p:xfrm>
          <a:off x="1582844" y="1491832"/>
          <a:ext cx="6534166" cy="4357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4" name="灯片编号占位符 8">
            <a:extLst>
              <a:ext uri="{FF2B5EF4-FFF2-40B4-BE49-F238E27FC236}">
                <a16:creationId xmlns:a16="http://schemas.microsoft.com/office/drawing/2014/main" id="{8D53907D-15CE-4219-8257-CFC8FA422D0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20000"/>
              </a:spcBef>
              <a:buClr>
                <a:srgbClr val="FF6600"/>
              </a:buClr>
              <a:buFont typeface="Wingdings" panose="05000000000000000000" pitchFamily="2" charset="2"/>
              <a:buBlip>
                <a:blip r:embed="rId8"/>
              </a:buBlip>
              <a:defRPr sz="2800" b="1">
                <a:solidFill>
                  <a:schemeClr val="tx1"/>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buBlip>
                <a:blip r:embed="rId9"/>
              </a:buBlip>
              <a:defRPr sz="2400">
                <a:solidFill>
                  <a:srgbClr val="0000CC"/>
                </a:solidFill>
                <a:latin typeface="Arial" panose="020B0604020202020204" pitchFamily="34" charset="0"/>
                <a:ea typeface="黑体" panose="02010609060101010101" pitchFamily="49" charset="-122"/>
              </a:defRPr>
            </a:lvl2pPr>
            <a:lvl3pPr marL="1143000" indent="-228600" eaLnBrk="0" hangingPunct="0">
              <a:spcBef>
                <a:spcPct val="20000"/>
              </a:spcBef>
              <a:buClr>
                <a:srgbClr val="0000FF"/>
              </a:buClr>
              <a:buFont typeface="Wingdings" panose="05000000000000000000" pitchFamily="2" charset="2"/>
              <a:buBlip>
                <a:blip r:embed="rId10"/>
              </a:buBlip>
              <a:defRPr sz="2200">
                <a:solidFill>
                  <a:srgbClr val="FF0000"/>
                </a:solidFill>
                <a:latin typeface="Arial" panose="020B0604020202020204" pitchFamily="34" charset="0"/>
                <a:ea typeface="黑体" panose="02010609060101010101" pitchFamily="49" charset="-122"/>
              </a:defRPr>
            </a:lvl3pPr>
            <a:lvl4pPr marL="1600200" indent="-228600" eaLnBrk="0" hangingPunct="0">
              <a:spcBef>
                <a:spcPct val="20000"/>
              </a:spcBef>
              <a:buClr>
                <a:srgbClr val="FF0000"/>
              </a:buClr>
              <a:buFont typeface="Wingdings" panose="05000000000000000000" pitchFamily="2" charset="2"/>
              <a:buBlip>
                <a:blip r:embed="rId11"/>
              </a:buBlip>
              <a:defRPr sz="2000"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buChar char="F"/>
              <a:defRPr>
                <a:solidFill>
                  <a:srgbClr val="6600FF"/>
                </a:solidFill>
                <a:latin typeface="Arial" panose="020B0604020202020204" pitchFamily="34" charset="0"/>
                <a:ea typeface="黑体" panose="02010609060101010101" pitchFamily="49" charset="-122"/>
              </a:defRPr>
            </a:lvl9pPr>
          </a:lstStyle>
          <a:p>
            <a:pPr eaLnBrk="1" hangingPunct="1">
              <a:lnSpc>
                <a:spcPct val="100000"/>
              </a:lnSpc>
              <a:spcBef>
                <a:spcPct val="0"/>
              </a:spcBef>
              <a:buClrTx/>
              <a:buFontTx/>
              <a:buNone/>
            </a:pPr>
            <a:fld id="{E021F00F-54F1-48DA-BFFD-C4F7A7BEA147}" type="slidenum">
              <a:rPr lang="en-US" altLang="zh-CN" sz="2000" b="0">
                <a:ea typeface="宋体" panose="02010600030101010101" pitchFamily="2" charset="-122"/>
              </a:rPr>
              <a:pPr eaLnBrk="1" hangingPunct="1">
                <a:lnSpc>
                  <a:spcPct val="100000"/>
                </a:lnSpc>
                <a:spcBef>
                  <a:spcPct val="0"/>
                </a:spcBef>
                <a:buClrTx/>
                <a:buFontTx/>
                <a:buNone/>
              </a:pPr>
              <a:t>8</a:t>
            </a:fld>
            <a:endParaRPr lang="en-US" altLang="zh-CN" sz="2000" b="0">
              <a:ea typeface="宋体" panose="02010600030101010101" pitchFamily="2" charset="-122"/>
            </a:endParaRPr>
          </a:p>
        </p:txBody>
      </p:sp>
      <p:sp>
        <p:nvSpPr>
          <p:cNvPr id="6" name="Rectangle 2">
            <a:extLst>
              <a:ext uri="{FF2B5EF4-FFF2-40B4-BE49-F238E27FC236}">
                <a16:creationId xmlns:a16="http://schemas.microsoft.com/office/drawing/2014/main" id="{353156EA-228D-4D50-A7A0-62C7013AC9FE}"/>
              </a:ext>
            </a:extLst>
          </p:cNvPr>
          <p:cNvSpPr>
            <a:spLocks noGrp="1" noChangeArrowheads="1"/>
          </p:cNvSpPr>
          <p:nvPr>
            <p:ph type="title"/>
          </p:nvPr>
        </p:nvSpPr>
        <p:spPr>
          <a:xfrm>
            <a:off x="628341" y="454756"/>
            <a:ext cx="8936038" cy="461963"/>
          </a:xfrm>
          <a:extLst>
            <a:ext uri="{91240B29-F687-4F45-9708-019B960494DF}">
              <a14:hiddenLine xmlns:a14="http://schemas.microsoft.com/office/drawing/2010/main" w="9525">
                <a:solidFill>
                  <a:schemeClr val="folHlink"/>
                </a:solidFill>
                <a:miter lim="800000"/>
                <a:headEnd/>
                <a:tailEnd/>
              </a14:hiddenLine>
            </a:ext>
          </a:extLst>
        </p:spPr>
        <p:txBody>
          <a:bodyPr>
            <a:noAutofit/>
          </a:bodyPr>
          <a:lstStyle/>
          <a:p>
            <a:pPr eaLnBrk="1" hangingPunct="1"/>
            <a:r>
              <a:rPr lang="en-US" altLang="zh-CN" sz="2800" b="1" dirty="0"/>
              <a:t>3  </a:t>
            </a:r>
            <a:r>
              <a:rPr lang="zh-CN" altLang="en-US" sz="2800" b="1" dirty="0"/>
              <a:t>怎样学习工程经济学？</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a:extLst>
              <a:ext uri="{FF2B5EF4-FFF2-40B4-BE49-F238E27FC236}">
                <a16:creationId xmlns:a16="http://schemas.microsoft.com/office/drawing/2014/main" id="{A5B84B72-5FE2-432A-BF26-EF951A08F67A}"/>
              </a:ext>
            </a:extLst>
          </p:cNvPr>
          <p:cNvSpPr>
            <a:spLocks noGrp="1"/>
          </p:cNvSpPr>
          <p:nvPr>
            <p:ph idx="1"/>
          </p:nvPr>
        </p:nvSpPr>
        <p:spPr/>
        <p:txBody>
          <a:bodyPr/>
          <a:lstStyle/>
          <a:p>
            <a:r>
              <a:rPr lang="zh-CN" altLang="en-US" dirty="0"/>
              <a:t>平时成绩</a:t>
            </a:r>
            <a:r>
              <a:rPr lang="zh-CN" altLang="en-US" dirty="0" smtClean="0"/>
              <a:t>占</a:t>
            </a:r>
            <a:r>
              <a:rPr lang="en-US" altLang="zh-CN" dirty="0" smtClean="0"/>
              <a:t>30</a:t>
            </a:r>
            <a:r>
              <a:rPr lang="en-US" altLang="zh-CN" dirty="0"/>
              <a:t>%</a:t>
            </a:r>
          </a:p>
          <a:p>
            <a:pPr lvl="1"/>
            <a:r>
              <a:rPr lang="zh-CN" altLang="en-US" dirty="0" smtClean="0"/>
              <a:t>平时作业</a:t>
            </a:r>
            <a:r>
              <a:rPr lang="en-US" altLang="zh-CN" dirty="0" smtClean="0"/>
              <a:t>5-6</a:t>
            </a:r>
            <a:r>
              <a:rPr lang="zh-CN" altLang="en-US" dirty="0" smtClean="0"/>
              <a:t>次（满分</a:t>
            </a:r>
            <a:r>
              <a:rPr lang="en-US" altLang="zh-CN" dirty="0" smtClean="0"/>
              <a:t>100</a:t>
            </a:r>
            <a:r>
              <a:rPr lang="zh-CN" altLang="en-US" dirty="0" smtClean="0"/>
              <a:t>）</a:t>
            </a:r>
            <a:r>
              <a:rPr lang="zh-CN" altLang="en-US" dirty="0" smtClean="0"/>
              <a:t>；</a:t>
            </a:r>
            <a:endParaRPr lang="en-US" altLang="zh-CN" dirty="0"/>
          </a:p>
          <a:p>
            <a:pPr lvl="1"/>
            <a:r>
              <a:rPr lang="zh-CN" altLang="en-US" dirty="0" smtClean="0"/>
              <a:t>课堂表现（额外加分）：课堂回答问题会记录加分、无故缺课会记录扣分；</a:t>
            </a:r>
            <a:endParaRPr lang="en-US" altLang="zh-CN" dirty="0"/>
          </a:p>
          <a:p>
            <a:pPr lvl="1"/>
            <a:endParaRPr lang="en-US" altLang="zh-CN" dirty="0"/>
          </a:p>
          <a:p>
            <a:pPr lvl="1"/>
            <a:endParaRPr lang="en-US" altLang="zh-CN" dirty="0"/>
          </a:p>
          <a:p>
            <a:pPr lvl="1"/>
            <a:endParaRPr lang="en-US" altLang="zh-CN" dirty="0"/>
          </a:p>
          <a:p>
            <a:r>
              <a:rPr lang="zh-CN" altLang="en-US" dirty="0"/>
              <a:t>考试</a:t>
            </a:r>
            <a:r>
              <a:rPr lang="zh-CN" altLang="en-US" dirty="0" smtClean="0"/>
              <a:t>成绩</a:t>
            </a:r>
            <a:r>
              <a:rPr lang="en-US" altLang="zh-CN" dirty="0" smtClean="0"/>
              <a:t>70</a:t>
            </a:r>
            <a:r>
              <a:rPr lang="en-US" altLang="zh-CN" dirty="0"/>
              <a:t>%</a:t>
            </a:r>
            <a:endParaRPr lang="zh-CN" altLang="en-US" dirty="0"/>
          </a:p>
        </p:txBody>
      </p:sp>
      <mc:AlternateContent xmlns:mc="http://schemas.openxmlformats.org/markup-compatibility/2006">
        <mc:Choice xmlns:a14="http://schemas.microsoft.com/office/drawing/2010/main" Requires="a14">
          <p:sp>
            <p:nvSpPr>
              <p:cNvPr id="7" name="圆角矩形 6">
                <a:extLst>
                  <a:ext uri="{FF2B5EF4-FFF2-40B4-BE49-F238E27FC236}">
                    <a16:creationId xmlns:a16="http://schemas.microsoft.com/office/drawing/2014/main" id="{4D121EC4-72F7-4E73-917C-C5AF3E4FA49F}"/>
                  </a:ext>
                </a:extLst>
              </p:cNvPr>
              <p:cNvSpPr/>
              <p:nvPr/>
            </p:nvSpPr>
            <p:spPr bwMode="auto">
              <a:xfrm>
                <a:off x="1727089" y="3637756"/>
                <a:ext cx="8353425" cy="72707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lstStyle/>
              <a:p>
                <a:pPr>
                  <a:defRPr/>
                </a:pPr>
                <a14:m>
                  <m:oMathPara xmlns:m="http://schemas.openxmlformats.org/officeDocument/2006/math">
                    <m:oMathParaPr>
                      <m:jc m:val="centerGroup"/>
                    </m:oMathParaPr>
                    <m:oMath xmlns:m="http://schemas.openxmlformats.org/officeDocument/2006/math">
                      <m:r>
                        <a:rPr lang="zh-CN" altLang="en-US" sz="2400" b="1" i="1" dirty="0" smtClean="0">
                          <a:solidFill>
                            <a:srgbClr val="FF0000"/>
                          </a:solidFill>
                          <a:latin typeface="Cambria Math" panose="02040503050406030204" pitchFamily="18" charset="0"/>
                        </a:rPr>
                        <m:t>平时成绩</m:t>
                      </m:r>
                      <m:r>
                        <a:rPr lang="en-US" altLang="zh-CN" sz="2400" b="1" i="1" dirty="0" smtClean="0">
                          <a:solidFill>
                            <a:srgbClr val="FF0000"/>
                          </a:solidFill>
                          <a:latin typeface="Cambria Math" panose="02040503050406030204" pitchFamily="18" charset="0"/>
                        </a:rPr>
                        <m:t>=</m:t>
                      </m:r>
                      <m:r>
                        <a:rPr lang="en-US" altLang="zh-CN" sz="2400" b="1" i="1" dirty="0" smtClean="0">
                          <a:solidFill>
                            <a:srgbClr val="FF0000"/>
                          </a:solidFill>
                          <a:latin typeface="Cambria Math" panose="02040503050406030204" pitchFamily="18" charset="0"/>
                        </a:rPr>
                        <m:t>𝒎𝒊𝒏</m:t>
                      </m:r>
                      <m:r>
                        <a:rPr lang="en-US" altLang="zh-CN" sz="2400" b="1" i="1" dirty="0" smtClean="0">
                          <a:solidFill>
                            <a:srgbClr val="FF0000"/>
                          </a:solidFill>
                          <a:latin typeface="Cambria Math" panose="02040503050406030204" pitchFamily="18" charset="0"/>
                        </a:rPr>
                        <m:t>⁡{</m:t>
                      </m:r>
                      <m:r>
                        <a:rPr lang="zh-CN" altLang="en-US" sz="2400" b="1" i="1" dirty="0" smtClean="0">
                          <a:solidFill>
                            <a:srgbClr val="FF0000"/>
                          </a:solidFill>
                          <a:latin typeface="Cambria Math" panose="02040503050406030204" pitchFamily="18" charset="0"/>
                        </a:rPr>
                        <m:t>平时作业</m:t>
                      </m:r>
                      <m:r>
                        <a:rPr lang="en-US" altLang="zh-CN" sz="2400" b="1" i="1" dirty="0" smtClean="0">
                          <a:solidFill>
                            <a:srgbClr val="FF0000"/>
                          </a:solidFill>
                          <a:latin typeface="Cambria Math" panose="02040503050406030204" pitchFamily="18" charset="0"/>
                        </a:rPr>
                        <m:t>+</m:t>
                      </m:r>
                      <m:r>
                        <a:rPr lang="zh-CN" altLang="en-US" sz="2400" b="1" i="1" dirty="0" smtClean="0">
                          <a:solidFill>
                            <a:srgbClr val="FF0000"/>
                          </a:solidFill>
                          <a:latin typeface="Cambria Math" panose="02040503050406030204" pitchFamily="18" charset="0"/>
                        </a:rPr>
                        <m:t>课堂表现</m:t>
                      </m:r>
                      <m:r>
                        <a:rPr lang="en-US" altLang="zh-CN" sz="2400" b="1" i="1" dirty="0" smtClean="0">
                          <a:solidFill>
                            <a:srgbClr val="FF0000"/>
                          </a:solidFill>
                          <a:latin typeface="Cambria Math" panose="02040503050406030204" pitchFamily="18" charset="0"/>
                        </a:rPr>
                        <m:t>,</m:t>
                      </m:r>
                      <m:r>
                        <a:rPr lang="en-US" altLang="zh-CN" sz="2400" b="1" i="1" dirty="0" smtClean="0">
                          <a:solidFill>
                            <a:srgbClr val="FF0000"/>
                          </a:solidFill>
                          <a:latin typeface="Cambria Math" panose="02040503050406030204" pitchFamily="18" charset="0"/>
                        </a:rPr>
                        <m:t>𝟏𝟎𝟎</m:t>
                      </m:r>
                      <m:r>
                        <a:rPr lang="en-US" altLang="zh-CN" sz="2400" b="1" i="1" dirty="0" smtClean="0">
                          <a:solidFill>
                            <a:srgbClr val="FF0000"/>
                          </a:solidFill>
                          <a:latin typeface="Cambria Math" panose="02040503050406030204" pitchFamily="18" charset="0"/>
                        </a:rPr>
                        <m:t>}</m:t>
                      </m:r>
                    </m:oMath>
                  </m:oMathPara>
                </a14:m>
                <a:endParaRPr lang="zh-CN" altLang="en-US" b="1" dirty="0">
                  <a:solidFill>
                    <a:schemeClr val="tx1"/>
                  </a:solidFill>
                </a:endParaRPr>
              </a:p>
            </p:txBody>
          </p:sp>
        </mc:Choice>
        <mc:Fallback>
          <p:sp>
            <p:nvSpPr>
              <p:cNvPr id="7" name="圆角矩形 6">
                <a:extLst>
                  <a:ext uri="{FF2B5EF4-FFF2-40B4-BE49-F238E27FC236}">
                    <a16:creationId xmlns:a16="http://schemas.microsoft.com/office/drawing/2014/main" id="{4D121EC4-72F7-4E73-917C-C5AF3E4FA49F}"/>
                  </a:ext>
                </a:extLst>
              </p:cNvPr>
              <p:cNvSpPr>
                <a:spLocks noRot="1" noChangeAspect="1" noMove="1" noResize="1" noEditPoints="1" noAdjustHandles="1" noChangeArrowheads="1" noChangeShapeType="1" noTextEdit="1"/>
              </p:cNvSpPr>
              <p:nvPr/>
            </p:nvSpPr>
            <p:spPr bwMode="auto">
              <a:xfrm>
                <a:off x="1727089" y="3637756"/>
                <a:ext cx="8353425" cy="727075"/>
              </a:xfrm>
              <a:prstGeom prst="roundRect">
                <a:avLst/>
              </a:prstGeom>
              <a:blipFill>
                <a:blip r:embed="rId2"/>
                <a:stretch>
                  <a:fillRect/>
                </a:stretch>
              </a:blipFill>
              <a:ln>
                <a:headEnd type="none" w="med" len="med"/>
                <a:tailEnd type="none" w="med" len="med"/>
              </a:ln>
            </p:spPr>
            <p:txBody>
              <a:bodyPr/>
              <a:lstStyle/>
              <a:p>
                <a:r>
                  <a:rPr lang="zh-CN" altLang="en-US">
                    <a:noFill/>
                  </a:rPr>
                  <a:t> </a:t>
                </a:r>
              </a:p>
            </p:txBody>
          </p:sp>
        </mc:Fallback>
      </mc:AlternateContent>
      <p:sp>
        <p:nvSpPr>
          <p:cNvPr id="2" name="Title 1">
            <a:extLst>
              <a:ext uri="{FF2B5EF4-FFF2-40B4-BE49-F238E27FC236}">
                <a16:creationId xmlns:a16="http://schemas.microsoft.com/office/drawing/2014/main" id="{186F385B-D801-4620-8506-17489803C051}"/>
              </a:ext>
            </a:extLst>
          </p:cNvPr>
          <p:cNvSpPr>
            <a:spLocks noGrp="1"/>
          </p:cNvSpPr>
          <p:nvPr>
            <p:ph type="title"/>
          </p:nvPr>
        </p:nvSpPr>
        <p:spPr/>
        <p:txBody>
          <a:bodyPr>
            <a:normAutofit/>
          </a:bodyPr>
          <a:lstStyle/>
          <a:p>
            <a:r>
              <a:rPr lang="en-US" altLang="zh-CN" sz="3200" dirty="0"/>
              <a:t>4 </a:t>
            </a:r>
            <a:r>
              <a:rPr lang="zh-CN" altLang="en-US" sz="3200" dirty="0"/>
              <a:t>成绩相关</a:t>
            </a:r>
            <a:endParaRPr lang="en-US" sz="3200" dirty="0"/>
          </a:p>
        </p:txBody>
      </p:sp>
      <mc:AlternateContent xmlns:mc="http://schemas.openxmlformats.org/markup-compatibility/2006">
        <mc:Choice xmlns:a14="http://schemas.microsoft.com/office/drawing/2010/main" Requires="a14">
          <p:sp>
            <p:nvSpPr>
              <p:cNvPr id="8" name="圆角矩形 7">
                <a:extLst>
                  <a:ext uri="{FF2B5EF4-FFF2-40B4-BE49-F238E27FC236}">
                    <a16:creationId xmlns:a16="http://schemas.microsoft.com/office/drawing/2014/main" id="{4D121EC4-72F7-4E73-917C-C5AF3E4FA49F}"/>
                  </a:ext>
                </a:extLst>
              </p:cNvPr>
              <p:cNvSpPr/>
              <p:nvPr/>
            </p:nvSpPr>
            <p:spPr bwMode="auto">
              <a:xfrm>
                <a:off x="1669032" y="5306898"/>
                <a:ext cx="8353425" cy="727075"/>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lstStyle/>
              <a:p>
                <a:pPr>
                  <a:defRPr/>
                </a:pPr>
                <a14:m>
                  <m:oMathPara xmlns:m="http://schemas.openxmlformats.org/officeDocument/2006/math">
                    <m:oMathParaPr>
                      <m:jc m:val="centerGroup"/>
                    </m:oMathParaPr>
                    <m:oMath xmlns:m="http://schemas.openxmlformats.org/officeDocument/2006/math">
                      <m:r>
                        <a:rPr lang="zh-CN" altLang="en-US" sz="2400" b="0" i="1" dirty="0" smtClean="0">
                          <a:solidFill>
                            <a:srgbClr val="FF0000"/>
                          </a:solidFill>
                          <a:latin typeface="Cambria Math" panose="02040503050406030204" pitchFamily="18" charset="0"/>
                        </a:rPr>
                        <m:t>总成绩</m:t>
                      </m:r>
                      <m:r>
                        <a:rPr lang="en-US" altLang="zh-CN" sz="2400" b="0" i="1" dirty="0" smtClean="0">
                          <a:solidFill>
                            <a:srgbClr val="FF0000"/>
                          </a:solidFill>
                          <a:latin typeface="Cambria Math" panose="02040503050406030204" pitchFamily="18" charset="0"/>
                        </a:rPr>
                        <m:t>=</m:t>
                      </m:r>
                      <m:r>
                        <a:rPr lang="en-US" altLang="zh-CN" sz="2400" b="0" i="1" dirty="0" smtClean="0">
                          <a:solidFill>
                            <a:srgbClr val="FF0000"/>
                          </a:solidFill>
                          <a:latin typeface="Cambria Math" panose="02040503050406030204" pitchFamily="18" charset="0"/>
                        </a:rPr>
                        <m:t> </m:t>
                      </m:r>
                      <m:r>
                        <a:rPr lang="zh-CN" altLang="en-US" sz="2400" b="0" i="1" dirty="0" smtClean="0">
                          <a:solidFill>
                            <a:srgbClr val="FF0000"/>
                          </a:solidFill>
                          <a:latin typeface="Cambria Math" panose="02040503050406030204" pitchFamily="18" charset="0"/>
                        </a:rPr>
                        <m:t>平时</m:t>
                      </m:r>
                      <m:r>
                        <a:rPr lang="zh-CN" altLang="en-US" sz="2400" b="0" i="1" dirty="0">
                          <a:solidFill>
                            <a:srgbClr val="FF0000"/>
                          </a:solidFill>
                          <a:latin typeface="Cambria Math" panose="02040503050406030204" pitchFamily="18" charset="0"/>
                        </a:rPr>
                        <m:t>成绩</m:t>
                      </m:r>
                      <m:r>
                        <a:rPr lang="en-US" altLang="zh-CN" sz="2400" b="0" i="1" dirty="0" smtClean="0">
                          <a:solidFill>
                            <a:srgbClr val="FF0000"/>
                          </a:solidFill>
                          <a:latin typeface="Cambria Math" panose="02040503050406030204" pitchFamily="18" charset="0"/>
                        </a:rPr>
                        <m:t>3</m:t>
                      </m:r>
                      <m:r>
                        <a:rPr lang="en-US" altLang="zh-CN" sz="2400" b="0" i="1" dirty="0">
                          <a:solidFill>
                            <a:srgbClr val="FF0000"/>
                          </a:solidFill>
                          <a:latin typeface="Cambria Math" panose="02040503050406030204" pitchFamily="18" charset="0"/>
                        </a:rPr>
                        <m:t>0</m:t>
                      </m:r>
                      <m:r>
                        <a:rPr lang="en-US" altLang="zh-CN" sz="2400" b="0" i="1" dirty="0" smtClean="0">
                          <a:solidFill>
                            <a:srgbClr val="FF0000"/>
                          </a:solidFill>
                          <a:latin typeface="Cambria Math" panose="02040503050406030204" pitchFamily="18" charset="0"/>
                        </a:rPr>
                        <m:t>%</m:t>
                      </m:r>
                      <m:r>
                        <a:rPr lang="en-US" altLang="zh-CN" sz="2400" b="0" i="1" dirty="0" smtClean="0">
                          <a:solidFill>
                            <a:srgbClr val="FF0000"/>
                          </a:solidFill>
                          <a:latin typeface="Cambria Math" panose="02040503050406030204" pitchFamily="18" charset="0"/>
                        </a:rPr>
                        <m:t>+</m:t>
                      </m:r>
                      <m:r>
                        <a:rPr lang="zh-CN" altLang="en-US" sz="2400" b="0" i="1" dirty="0">
                          <a:solidFill>
                            <a:srgbClr val="FF0000"/>
                          </a:solidFill>
                          <a:latin typeface="Cambria Math" panose="02040503050406030204" pitchFamily="18" charset="0"/>
                        </a:rPr>
                        <m:t>考试成绩</m:t>
                      </m:r>
                      <m:r>
                        <a:rPr lang="en-US" altLang="zh-CN" sz="2400" b="0" i="1" dirty="0" smtClean="0">
                          <a:solidFill>
                            <a:srgbClr val="FF0000"/>
                          </a:solidFill>
                          <a:latin typeface="Cambria Math" panose="02040503050406030204" pitchFamily="18" charset="0"/>
                        </a:rPr>
                        <m:t>7</m:t>
                      </m:r>
                      <m:r>
                        <a:rPr lang="en-US" altLang="zh-CN" sz="2400" b="0" i="1" dirty="0">
                          <a:solidFill>
                            <a:srgbClr val="FF0000"/>
                          </a:solidFill>
                          <a:latin typeface="Cambria Math" panose="02040503050406030204" pitchFamily="18" charset="0"/>
                        </a:rPr>
                        <m:t>0</m:t>
                      </m:r>
                      <m:r>
                        <a:rPr lang="en-US" altLang="zh-CN" sz="2400" b="0" i="0" dirty="0" smtClean="0">
                          <a:solidFill>
                            <a:srgbClr val="FF0000"/>
                          </a:solidFill>
                          <a:latin typeface="Cambria Math" panose="02040503050406030204" pitchFamily="18" charset="0"/>
                        </a:rPr>
                        <m:t>%</m:t>
                      </m:r>
                    </m:oMath>
                  </m:oMathPara>
                </a14:m>
                <a:endParaRPr lang="zh-CN" altLang="en-US" dirty="0">
                  <a:solidFill>
                    <a:schemeClr val="tx1"/>
                  </a:solidFill>
                </a:endParaRPr>
              </a:p>
            </p:txBody>
          </p:sp>
        </mc:Choice>
        <mc:Fallback>
          <p:sp>
            <p:nvSpPr>
              <p:cNvPr id="8" name="圆角矩形 7">
                <a:extLst>
                  <a:ext uri="{FF2B5EF4-FFF2-40B4-BE49-F238E27FC236}">
                    <a16:creationId xmlns:a16="http://schemas.microsoft.com/office/drawing/2014/main" id="{4D121EC4-72F7-4E73-917C-C5AF3E4FA49F}"/>
                  </a:ext>
                </a:extLst>
              </p:cNvPr>
              <p:cNvSpPr>
                <a:spLocks noRot="1" noChangeAspect="1" noMove="1" noResize="1" noEditPoints="1" noAdjustHandles="1" noChangeArrowheads="1" noChangeShapeType="1" noTextEdit="1"/>
              </p:cNvSpPr>
              <p:nvPr/>
            </p:nvSpPr>
            <p:spPr bwMode="auto">
              <a:xfrm>
                <a:off x="1669032" y="5306898"/>
                <a:ext cx="8353425" cy="727075"/>
              </a:xfrm>
              <a:prstGeom prst="roundRect">
                <a:avLst/>
              </a:prstGeom>
              <a:blipFill>
                <a:blip r:embed="rId3"/>
                <a:stretch>
                  <a:fillRect/>
                </a:stretch>
              </a:blipFill>
              <a:ln>
                <a:headEnd type="none" w="med" len="med"/>
                <a:tailEnd type="none" w="med" len="med"/>
              </a:ln>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3404</Words>
  <Application>Microsoft Office PowerPoint</Application>
  <PresentationFormat>宽屏</PresentationFormat>
  <Paragraphs>467</Paragraphs>
  <Slides>52</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52</vt:i4>
      </vt:variant>
    </vt:vector>
  </HeadingPairs>
  <TitlesOfParts>
    <vt:vector size="66" baseType="lpstr">
      <vt:lpstr>ArialNarrow</vt:lpstr>
      <vt:lpstr>等线</vt:lpstr>
      <vt:lpstr>等线 Light</vt:lpstr>
      <vt:lpstr>仿宋_GB2312</vt:lpstr>
      <vt:lpstr>楷体_GB2312</vt:lpstr>
      <vt:lpstr>宋体</vt:lpstr>
      <vt:lpstr>微软雅黑</vt:lpstr>
      <vt:lpstr>Arial</vt:lpstr>
      <vt:lpstr>Calibri</vt:lpstr>
      <vt:lpstr>Calibri Light</vt:lpstr>
      <vt:lpstr>Cambria Math</vt:lpstr>
      <vt:lpstr>Times New Roman</vt:lpstr>
      <vt:lpstr>Wingdings</vt:lpstr>
      <vt:lpstr>Office Theme</vt:lpstr>
      <vt:lpstr>工程经济学</vt:lpstr>
      <vt:lpstr>1. 工程经济学是什么？</vt:lpstr>
      <vt:lpstr>1. 工程经济学是什么？</vt:lpstr>
      <vt:lpstr>2. 学习工程经济学有什么用？</vt:lpstr>
      <vt:lpstr>2. 学习工程经济学有什么用？ 一系列执业资格考试必考</vt:lpstr>
      <vt:lpstr>2. 学习工程经济学有什么用？</vt:lpstr>
      <vt:lpstr>3  怎样学习工程经济学？</vt:lpstr>
      <vt:lpstr>3  怎样学习工程经济学？</vt:lpstr>
      <vt:lpstr>4 成绩相关</vt:lpstr>
      <vt:lpstr>5 课程整体框架</vt:lpstr>
      <vt:lpstr>第1章  工程经济学概论</vt:lpstr>
      <vt:lpstr>1  概述</vt:lpstr>
      <vt:lpstr>1  概述——工程经济学的定义</vt:lpstr>
      <vt:lpstr>1  概述——工程经济学的定义</vt:lpstr>
      <vt:lpstr>1  概述——工程经济学的定义</vt:lpstr>
      <vt:lpstr>1  概述——工程经济学的定义</vt:lpstr>
      <vt:lpstr>1  概述——工程经济学的研究对象</vt:lpstr>
      <vt:lpstr>1  概述——工程经济学的研究对象</vt:lpstr>
      <vt:lpstr>1  概述</vt:lpstr>
      <vt:lpstr>1  概述-三个基本元素</vt:lpstr>
      <vt:lpstr>1  概述</vt:lpstr>
      <vt:lpstr>1  概述</vt:lpstr>
      <vt:lpstr>1  概述——工程经济分析的步骤</vt:lpstr>
      <vt:lpstr>1  概述—— 工程经济分析的基本原则</vt:lpstr>
      <vt:lpstr>一个例子：坦桑尼亚收费高速公路项目</vt:lpstr>
      <vt:lpstr>独立公路项目</vt:lpstr>
      <vt:lpstr>独立公路项目</vt:lpstr>
      <vt:lpstr>独立公路项目</vt:lpstr>
      <vt:lpstr>独立公路项目</vt:lpstr>
      <vt:lpstr>独立公路项目</vt:lpstr>
      <vt:lpstr>其他例子</vt:lpstr>
      <vt:lpstr>其他例子</vt:lpstr>
      <vt:lpstr>日常生活中的工程经济学</vt:lpstr>
      <vt:lpstr>日常生活中的工程经济学</vt:lpstr>
      <vt:lpstr>房贷分期付款问题 1</vt:lpstr>
      <vt:lpstr>房贷分期付款问题 1</vt:lpstr>
      <vt:lpstr>房贷分期付款问题 1</vt:lpstr>
      <vt:lpstr>房贷分期付款问题 1</vt:lpstr>
      <vt:lpstr>房贷分期付款问题 1</vt:lpstr>
      <vt:lpstr>房贷分期付款问题 2</vt:lpstr>
      <vt:lpstr>房贷分期付款问题 2</vt:lpstr>
      <vt:lpstr>房贷分期付款问题 2</vt:lpstr>
      <vt:lpstr>房贷分期付款问题 2</vt:lpstr>
      <vt:lpstr>房贷分期付款问题 2</vt:lpstr>
      <vt:lpstr>房贷分期付款问题 3</vt:lpstr>
      <vt:lpstr>房贷分期付款问题 3</vt:lpstr>
      <vt:lpstr>房贷分期付款问题 3</vt:lpstr>
      <vt:lpstr>房贷分期付款问题 3</vt:lpstr>
      <vt:lpstr>PowerPoint 演示文稿</vt:lpstr>
      <vt:lpstr>PowerPoint 演示文稿</vt:lpstr>
      <vt:lpstr>利用工程经济学知识可快速解决上述问题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翼</dc:creator>
  <cp:lastModifiedBy>Ewan's surface 2</cp:lastModifiedBy>
  <cp:revision>58</cp:revision>
  <dcterms:created xsi:type="dcterms:W3CDTF">2020-08-26T13:29:29Z</dcterms:created>
  <dcterms:modified xsi:type="dcterms:W3CDTF">2024-09-10T05:19:32Z</dcterms:modified>
</cp:coreProperties>
</file>