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1"/>
  </p:notesMasterIdLst>
  <p:sldIdLst>
    <p:sldId id="256" r:id="rId2"/>
    <p:sldId id="260" r:id="rId3"/>
    <p:sldId id="279" r:id="rId4"/>
    <p:sldId id="280" r:id="rId5"/>
    <p:sldId id="281" r:id="rId6"/>
    <p:sldId id="296" r:id="rId7"/>
    <p:sldId id="297" r:id="rId8"/>
    <p:sldId id="257" r:id="rId9"/>
    <p:sldId id="282" r:id="rId10"/>
    <p:sldId id="258" r:id="rId11"/>
    <p:sldId id="347" r:id="rId12"/>
    <p:sldId id="259" r:id="rId13"/>
    <p:sldId id="261" r:id="rId14"/>
    <p:sldId id="262" r:id="rId15"/>
    <p:sldId id="264" r:id="rId16"/>
    <p:sldId id="265" r:id="rId17"/>
    <p:sldId id="263" r:id="rId18"/>
    <p:sldId id="283" r:id="rId19"/>
    <p:sldId id="266" r:id="rId20"/>
    <p:sldId id="267" r:id="rId21"/>
    <p:sldId id="268" r:id="rId22"/>
    <p:sldId id="269" r:id="rId23"/>
    <p:sldId id="270" r:id="rId24"/>
    <p:sldId id="271" r:id="rId25"/>
    <p:sldId id="302" r:id="rId26"/>
    <p:sldId id="299" r:id="rId27"/>
    <p:sldId id="277" r:id="rId28"/>
    <p:sldId id="301" r:id="rId29"/>
    <p:sldId id="336" r:id="rId30"/>
    <p:sldId id="341" r:id="rId31"/>
    <p:sldId id="343" r:id="rId32"/>
    <p:sldId id="344" r:id="rId33"/>
    <p:sldId id="345" r:id="rId34"/>
    <p:sldId id="346" r:id="rId35"/>
    <p:sldId id="318" r:id="rId36"/>
    <p:sldId id="298" r:id="rId37"/>
    <p:sldId id="273" r:id="rId38"/>
    <p:sldId id="274" r:id="rId39"/>
    <p:sldId id="293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7" autoAdjust="0"/>
  </p:normalViewPr>
  <p:slideViewPr>
    <p:cSldViewPr>
      <p:cViewPr varScale="1">
        <p:scale>
          <a:sx n="67" d="100"/>
          <a:sy n="67" d="100"/>
        </p:scale>
        <p:origin x="60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CEFBA-F312-4813-9324-133990F2B01B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zh-CN" altLang="en-US"/>
        </a:p>
      </dgm:t>
    </dgm:pt>
    <dgm:pt modelId="{31D17E19-3A10-4CD8-9F09-297FC43692F5}">
      <dgm:prSet/>
      <dgm:spPr/>
      <dgm:t>
        <a:bodyPr/>
        <a:lstStyle/>
        <a:p>
          <a:pPr rtl="0"/>
          <a:r>
            <a:rPr lang="en-US" altLang="zh-CN" dirty="0"/>
            <a:t>2 </a:t>
          </a:r>
          <a:r>
            <a:rPr lang="zh-CN" dirty="0"/>
            <a:t>规划求解的作用</a:t>
          </a:r>
          <a:r>
            <a:rPr lang="zh-CN" altLang="en-US" dirty="0"/>
            <a:t>、</a:t>
          </a:r>
          <a:r>
            <a:rPr lang="zh-CN" dirty="0"/>
            <a:t>使用</a:t>
          </a:r>
          <a:endParaRPr lang="en-US" dirty="0"/>
        </a:p>
      </dgm:t>
    </dgm:pt>
    <dgm:pt modelId="{9A6AD1E0-99E7-419B-A355-7AB30DF0FFB2}" type="parTrans" cxnId="{920266E5-F0FB-4BC8-9613-181C0EF750FB}">
      <dgm:prSet/>
      <dgm:spPr/>
      <dgm:t>
        <a:bodyPr/>
        <a:lstStyle/>
        <a:p>
          <a:endParaRPr lang="zh-CN" altLang="en-US"/>
        </a:p>
      </dgm:t>
    </dgm:pt>
    <dgm:pt modelId="{5A1C44CD-7BC7-46E1-9F2F-2A9B0F5F91AE}" type="sibTrans" cxnId="{920266E5-F0FB-4BC8-9613-181C0EF750FB}">
      <dgm:prSet/>
      <dgm:spPr/>
      <dgm:t>
        <a:bodyPr/>
        <a:lstStyle/>
        <a:p>
          <a:endParaRPr lang="zh-CN" altLang="en-US"/>
        </a:p>
      </dgm:t>
    </dgm:pt>
    <dgm:pt modelId="{6AB10B78-ED56-4078-945C-44E6BE51CDBF}">
      <dgm:prSet/>
      <dgm:spPr/>
      <dgm:t>
        <a:bodyPr/>
        <a:lstStyle/>
        <a:p>
          <a:pPr rtl="0"/>
          <a:r>
            <a:rPr lang="zh-CN" dirty="0"/>
            <a:t>目标值</a:t>
          </a:r>
          <a:endParaRPr lang="en-US" dirty="0"/>
        </a:p>
      </dgm:t>
    </dgm:pt>
    <dgm:pt modelId="{B7A5012A-0D61-47F3-962E-1F1C8CABC325}" type="parTrans" cxnId="{EEF98140-EA62-4FE4-87C9-613F3860415D}">
      <dgm:prSet/>
      <dgm:spPr/>
      <dgm:t>
        <a:bodyPr/>
        <a:lstStyle/>
        <a:p>
          <a:endParaRPr lang="zh-CN" altLang="en-US"/>
        </a:p>
      </dgm:t>
    </dgm:pt>
    <dgm:pt modelId="{37D2055B-1B10-4722-BD54-3C526F4F10AB}" type="sibTrans" cxnId="{EEF98140-EA62-4FE4-87C9-613F3860415D}">
      <dgm:prSet/>
      <dgm:spPr/>
      <dgm:t>
        <a:bodyPr/>
        <a:lstStyle/>
        <a:p>
          <a:endParaRPr lang="zh-CN" altLang="en-US"/>
        </a:p>
      </dgm:t>
    </dgm:pt>
    <dgm:pt modelId="{EA1E0169-1539-4476-95FE-049C59EE661D}">
      <dgm:prSet/>
      <dgm:spPr/>
      <dgm:t>
        <a:bodyPr/>
        <a:lstStyle/>
        <a:p>
          <a:pPr rtl="0"/>
          <a:r>
            <a:rPr lang="zh-CN" dirty="0"/>
            <a:t>决策变量</a:t>
          </a:r>
          <a:r>
            <a:rPr lang="zh-CN" altLang="en-US" dirty="0"/>
            <a:t>（可变单元格）</a:t>
          </a:r>
          <a:endParaRPr lang="en-US" dirty="0"/>
        </a:p>
      </dgm:t>
    </dgm:pt>
    <dgm:pt modelId="{7AF664A0-83B6-4EC0-866F-AE8E4163F7A7}" type="parTrans" cxnId="{480941BD-62DE-409A-BEB8-EABD372A7997}">
      <dgm:prSet/>
      <dgm:spPr/>
      <dgm:t>
        <a:bodyPr/>
        <a:lstStyle/>
        <a:p>
          <a:endParaRPr lang="zh-CN" altLang="en-US"/>
        </a:p>
      </dgm:t>
    </dgm:pt>
    <dgm:pt modelId="{C4BBD274-BE76-432D-9023-033FE65EB1A3}" type="sibTrans" cxnId="{480941BD-62DE-409A-BEB8-EABD372A7997}">
      <dgm:prSet/>
      <dgm:spPr/>
      <dgm:t>
        <a:bodyPr/>
        <a:lstStyle/>
        <a:p>
          <a:endParaRPr lang="zh-CN" altLang="en-US"/>
        </a:p>
      </dgm:t>
    </dgm:pt>
    <dgm:pt modelId="{DBA16BF4-BF41-4ABF-8543-4435687FBDA8}">
      <dgm:prSet/>
      <dgm:spPr/>
      <dgm:t>
        <a:bodyPr/>
        <a:lstStyle/>
        <a:p>
          <a:pPr rtl="0"/>
          <a:r>
            <a:rPr lang="zh-CN" dirty="0"/>
            <a:t>约束条件</a:t>
          </a:r>
          <a:endParaRPr lang="en-US" dirty="0"/>
        </a:p>
      </dgm:t>
    </dgm:pt>
    <dgm:pt modelId="{9090E086-49F5-488E-BBA7-4121E060D7B8}" type="parTrans" cxnId="{54B704D3-9D24-473F-87FD-381C4382E71C}">
      <dgm:prSet/>
      <dgm:spPr/>
      <dgm:t>
        <a:bodyPr/>
        <a:lstStyle/>
        <a:p>
          <a:endParaRPr lang="zh-CN" altLang="en-US"/>
        </a:p>
      </dgm:t>
    </dgm:pt>
    <dgm:pt modelId="{364AFF61-D895-42C8-89C6-553B678D7D50}" type="sibTrans" cxnId="{54B704D3-9D24-473F-87FD-381C4382E71C}">
      <dgm:prSet/>
      <dgm:spPr/>
      <dgm:t>
        <a:bodyPr/>
        <a:lstStyle/>
        <a:p>
          <a:endParaRPr lang="zh-CN" altLang="en-US"/>
        </a:p>
      </dgm:t>
    </dgm:pt>
    <dgm:pt modelId="{B123E41D-CEF8-4C1C-9916-D95C330992D8}">
      <dgm:prSet/>
      <dgm:spPr/>
      <dgm:t>
        <a:bodyPr/>
        <a:lstStyle/>
        <a:p>
          <a:pPr rtl="0"/>
          <a:r>
            <a:rPr lang="en-US" dirty="0"/>
            <a:t>Excel</a:t>
          </a:r>
          <a:r>
            <a:rPr lang="zh-CN" dirty="0"/>
            <a:t>表单中相应内容的构建</a:t>
          </a:r>
          <a:endParaRPr lang="en-US" dirty="0"/>
        </a:p>
      </dgm:t>
    </dgm:pt>
    <dgm:pt modelId="{3A87FA9B-5329-40A4-BAAA-400649EAAC70}" type="parTrans" cxnId="{F486D1DA-5305-40D3-B4B1-FADF21F5D676}">
      <dgm:prSet/>
      <dgm:spPr/>
      <dgm:t>
        <a:bodyPr/>
        <a:lstStyle/>
        <a:p>
          <a:endParaRPr lang="zh-CN" altLang="en-US"/>
        </a:p>
      </dgm:t>
    </dgm:pt>
    <dgm:pt modelId="{4ED7198D-C615-4E6F-AD5A-86F0F54412D8}" type="sibTrans" cxnId="{F486D1DA-5305-40D3-B4B1-FADF21F5D676}">
      <dgm:prSet/>
      <dgm:spPr/>
      <dgm:t>
        <a:bodyPr/>
        <a:lstStyle/>
        <a:p>
          <a:endParaRPr lang="zh-CN" altLang="en-US"/>
        </a:p>
      </dgm:t>
    </dgm:pt>
    <dgm:pt modelId="{07725CD1-CCC3-4D20-9271-0EF170902FB7}">
      <dgm:prSet/>
      <dgm:spPr/>
      <dgm:t>
        <a:bodyPr/>
        <a:lstStyle/>
        <a:p>
          <a:pPr rtl="0"/>
          <a:r>
            <a:rPr lang="en-US" altLang="zh-CN" dirty="0"/>
            <a:t>3 </a:t>
          </a:r>
          <a:r>
            <a:rPr lang="zh-CN" dirty="0"/>
            <a:t>示例</a:t>
          </a:r>
          <a:endParaRPr lang="en-US" dirty="0"/>
        </a:p>
      </dgm:t>
    </dgm:pt>
    <dgm:pt modelId="{677DBDD2-5738-4172-96FE-3BFD29F5D3AD}" type="parTrans" cxnId="{ED2FAFCC-2361-4BA0-95EB-5498B9907228}">
      <dgm:prSet/>
      <dgm:spPr/>
      <dgm:t>
        <a:bodyPr/>
        <a:lstStyle/>
        <a:p>
          <a:endParaRPr lang="zh-CN" altLang="en-US"/>
        </a:p>
      </dgm:t>
    </dgm:pt>
    <dgm:pt modelId="{928E0D22-5359-419D-9BD4-27EC1B003CFC}" type="sibTrans" cxnId="{ED2FAFCC-2361-4BA0-95EB-5498B9907228}">
      <dgm:prSet/>
      <dgm:spPr/>
      <dgm:t>
        <a:bodyPr/>
        <a:lstStyle/>
        <a:p>
          <a:endParaRPr lang="zh-CN" altLang="en-US"/>
        </a:p>
      </dgm:t>
    </dgm:pt>
    <dgm:pt modelId="{820DA019-61F7-4E9B-88CF-39B961C27E94}">
      <dgm:prSet/>
      <dgm:spPr/>
      <dgm:t>
        <a:bodyPr/>
        <a:lstStyle/>
        <a:p>
          <a:pPr rtl="0"/>
          <a:r>
            <a:rPr lang="zh-CN" altLang="en-US" dirty="0"/>
            <a:t>数学</a:t>
          </a:r>
          <a:r>
            <a:rPr lang="zh-CN" dirty="0"/>
            <a:t>规划</a:t>
          </a:r>
          <a:endParaRPr lang="en-US" dirty="0"/>
        </a:p>
      </dgm:t>
    </dgm:pt>
    <dgm:pt modelId="{3FA90CAA-DB24-441D-BD8C-64661F6BFB53}" type="parTrans" cxnId="{59BB4437-349D-432B-8721-543F2CBC056B}">
      <dgm:prSet/>
      <dgm:spPr/>
      <dgm:t>
        <a:bodyPr/>
        <a:lstStyle/>
        <a:p>
          <a:endParaRPr lang="zh-CN" altLang="en-US"/>
        </a:p>
      </dgm:t>
    </dgm:pt>
    <dgm:pt modelId="{FA47A81E-E567-4447-90BF-2048076D97B9}" type="sibTrans" cxnId="{59BB4437-349D-432B-8721-543F2CBC056B}">
      <dgm:prSet/>
      <dgm:spPr/>
      <dgm:t>
        <a:bodyPr/>
        <a:lstStyle/>
        <a:p>
          <a:endParaRPr lang="zh-CN" altLang="en-US"/>
        </a:p>
      </dgm:t>
    </dgm:pt>
    <dgm:pt modelId="{91B4BEF4-AD3A-472F-B364-6ADAC7D9F0E0}">
      <dgm:prSet/>
      <dgm:spPr/>
      <dgm:t>
        <a:bodyPr/>
        <a:lstStyle/>
        <a:p>
          <a:pPr rtl="0"/>
          <a:r>
            <a:rPr lang="zh-CN" altLang="en-US" dirty="0"/>
            <a:t>护士排班问题</a:t>
          </a:r>
          <a:endParaRPr lang="en-US" dirty="0"/>
        </a:p>
      </dgm:t>
    </dgm:pt>
    <dgm:pt modelId="{39907528-FEB5-4CEA-B958-1324B33558C5}" type="parTrans" cxnId="{4F0A1B23-CA8A-4EB3-9B21-6AFD749393FD}">
      <dgm:prSet/>
      <dgm:spPr/>
      <dgm:t>
        <a:bodyPr/>
        <a:lstStyle/>
        <a:p>
          <a:endParaRPr lang="zh-CN" altLang="en-US"/>
        </a:p>
      </dgm:t>
    </dgm:pt>
    <dgm:pt modelId="{8805B216-85D4-495C-BD15-9DF15E90728B}" type="sibTrans" cxnId="{4F0A1B23-CA8A-4EB3-9B21-6AFD749393FD}">
      <dgm:prSet/>
      <dgm:spPr/>
      <dgm:t>
        <a:bodyPr/>
        <a:lstStyle/>
        <a:p>
          <a:endParaRPr lang="zh-CN" altLang="en-US"/>
        </a:p>
      </dgm:t>
    </dgm:pt>
    <dgm:pt modelId="{35B225F7-D451-40D3-B4F5-FE1757F0BD5D}">
      <dgm:prSet/>
      <dgm:spPr/>
      <dgm:t>
        <a:bodyPr/>
        <a:lstStyle/>
        <a:p>
          <a:pPr rtl="0"/>
          <a:r>
            <a:rPr lang="en-US" dirty="0"/>
            <a:t>1 </a:t>
          </a:r>
          <a:r>
            <a:rPr lang="zh-CN" altLang="en-US" dirty="0"/>
            <a:t>目标求解</a:t>
          </a:r>
          <a:endParaRPr lang="en-US" dirty="0"/>
        </a:p>
      </dgm:t>
    </dgm:pt>
    <dgm:pt modelId="{C80E2E6E-903C-4220-B223-653EB5D589CF}" type="parTrans" cxnId="{0C3D8623-D3C0-448A-8446-F8BA00509106}">
      <dgm:prSet/>
      <dgm:spPr/>
      <dgm:t>
        <a:bodyPr/>
        <a:lstStyle/>
        <a:p>
          <a:endParaRPr lang="zh-CN" altLang="en-US"/>
        </a:p>
      </dgm:t>
    </dgm:pt>
    <dgm:pt modelId="{D80CBDB2-70CC-41A9-BAA8-516B527741C2}" type="sibTrans" cxnId="{0C3D8623-D3C0-448A-8446-F8BA00509106}">
      <dgm:prSet/>
      <dgm:spPr/>
      <dgm:t>
        <a:bodyPr/>
        <a:lstStyle/>
        <a:p>
          <a:endParaRPr lang="zh-CN" altLang="en-US"/>
        </a:p>
      </dgm:t>
    </dgm:pt>
    <dgm:pt modelId="{5BE49770-9CFF-416B-B523-2ED42D533D88}">
      <dgm:prSet/>
      <dgm:spPr/>
      <dgm:t>
        <a:bodyPr/>
        <a:lstStyle/>
        <a:p>
          <a:pPr rtl="0"/>
          <a:r>
            <a:rPr lang="zh-CN" altLang="en-US" dirty="0"/>
            <a:t>背包问题</a:t>
          </a:r>
          <a:endParaRPr lang="en-US" dirty="0"/>
        </a:p>
      </dgm:t>
    </dgm:pt>
    <dgm:pt modelId="{CE39430D-1EDA-4713-804D-47C3DD4F2229}" type="parTrans" cxnId="{2B5008E8-7EE1-4DF8-8471-45E51BD1959F}">
      <dgm:prSet/>
      <dgm:spPr/>
      <dgm:t>
        <a:bodyPr/>
        <a:lstStyle/>
        <a:p>
          <a:endParaRPr lang="zh-CN" altLang="en-US"/>
        </a:p>
      </dgm:t>
    </dgm:pt>
    <dgm:pt modelId="{E10E33FF-420A-467C-B8DE-92EF38894F97}" type="sibTrans" cxnId="{2B5008E8-7EE1-4DF8-8471-45E51BD1959F}">
      <dgm:prSet/>
      <dgm:spPr/>
      <dgm:t>
        <a:bodyPr/>
        <a:lstStyle/>
        <a:p>
          <a:endParaRPr lang="zh-CN" altLang="en-US"/>
        </a:p>
      </dgm:t>
    </dgm:pt>
    <dgm:pt modelId="{2F9AB334-62D5-4D87-BDE2-D63F57A8BDFA}" type="pres">
      <dgm:prSet presAssocID="{D01CEFBA-F312-4813-9324-133990F2B01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AA962F-341A-467D-8050-D5A1DA15A390}" type="pres">
      <dgm:prSet presAssocID="{35B225F7-D451-40D3-B4F5-FE1757F0BD5D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19E3F6E-19C1-4143-BC36-6D01349D7F68}" type="pres">
      <dgm:prSet presAssocID="{D80CBDB2-70CC-41A9-BAA8-516B527741C2}" presName="spacer" presStyleCnt="0"/>
      <dgm:spPr/>
    </dgm:pt>
    <dgm:pt modelId="{E5078314-C58C-4A61-B1FC-A92A764AEEAD}" type="pres">
      <dgm:prSet presAssocID="{31D17E19-3A10-4CD8-9F09-297FC43692F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42DBC6D0-2600-4E8A-9A10-6634710F9F8A}" type="pres">
      <dgm:prSet presAssocID="{31D17E19-3A10-4CD8-9F09-297FC43692F5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DA8582D-B0E9-4867-A48B-226772B3192D}" type="pres">
      <dgm:prSet presAssocID="{07725CD1-CCC3-4D20-9271-0EF170902FB7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AB24F6E-6086-405A-A3BF-34E4F64F1AC8}" type="pres">
      <dgm:prSet presAssocID="{07725CD1-CCC3-4D20-9271-0EF170902FB7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3D8623-D3C0-448A-8446-F8BA00509106}" srcId="{D01CEFBA-F312-4813-9324-133990F2B01B}" destId="{35B225F7-D451-40D3-B4F5-FE1757F0BD5D}" srcOrd="0" destOrd="0" parTransId="{C80E2E6E-903C-4220-B223-653EB5D589CF}" sibTransId="{D80CBDB2-70CC-41A9-BAA8-516B527741C2}"/>
    <dgm:cxn modelId="{22087EED-C381-44EE-866E-D2D5E8CE1401}" type="presOf" srcId="{D01CEFBA-F312-4813-9324-133990F2B01B}" destId="{2F9AB334-62D5-4D87-BDE2-D63F57A8BDFA}" srcOrd="0" destOrd="0" presId="urn:microsoft.com/office/officeart/2005/8/layout/vList2"/>
    <dgm:cxn modelId="{54B704D3-9D24-473F-87FD-381C4382E71C}" srcId="{31D17E19-3A10-4CD8-9F09-297FC43692F5}" destId="{DBA16BF4-BF41-4ABF-8543-4435687FBDA8}" srcOrd="2" destOrd="0" parTransId="{9090E086-49F5-488E-BBA7-4121E060D7B8}" sibTransId="{364AFF61-D895-42C8-89C6-553B678D7D50}"/>
    <dgm:cxn modelId="{1F1B9ECD-4BA1-4333-A972-10599829AC4A}" type="presOf" srcId="{35B225F7-D451-40D3-B4F5-FE1757F0BD5D}" destId="{A3AA962F-341A-467D-8050-D5A1DA15A390}" srcOrd="0" destOrd="0" presId="urn:microsoft.com/office/officeart/2005/8/layout/vList2"/>
    <dgm:cxn modelId="{ED918AE3-08CB-453B-945A-E7F405CC92CC}" type="presOf" srcId="{91B4BEF4-AD3A-472F-B364-6ADAC7D9F0E0}" destId="{3AB24F6E-6086-405A-A3BF-34E4F64F1AC8}" srcOrd="0" destOrd="1" presId="urn:microsoft.com/office/officeart/2005/8/layout/vList2"/>
    <dgm:cxn modelId="{EEF98140-EA62-4FE4-87C9-613F3860415D}" srcId="{31D17E19-3A10-4CD8-9F09-297FC43692F5}" destId="{6AB10B78-ED56-4078-945C-44E6BE51CDBF}" srcOrd="0" destOrd="0" parTransId="{B7A5012A-0D61-47F3-962E-1F1C8CABC325}" sibTransId="{37D2055B-1B10-4722-BD54-3C526F4F10AB}"/>
    <dgm:cxn modelId="{F486D1DA-5305-40D3-B4B1-FADF21F5D676}" srcId="{31D17E19-3A10-4CD8-9F09-297FC43692F5}" destId="{B123E41D-CEF8-4C1C-9916-D95C330992D8}" srcOrd="3" destOrd="0" parTransId="{3A87FA9B-5329-40A4-BAAA-400649EAAC70}" sibTransId="{4ED7198D-C615-4E6F-AD5A-86F0F54412D8}"/>
    <dgm:cxn modelId="{2B5008E8-7EE1-4DF8-8471-45E51BD1959F}" srcId="{07725CD1-CCC3-4D20-9271-0EF170902FB7}" destId="{5BE49770-9CFF-416B-B523-2ED42D533D88}" srcOrd="2" destOrd="0" parTransId="{CE39430D-1EDA-4713-804D-47C3DD4F2229}" sibTransId="{E10E33FF-420A-467C-B8DE-92EF38894F97}"/>
    <dgm:cxn modelId="{E6A6DD5D-2864-4630-9744-7F8E3754F3CC}" type="presOf" srcId="{820DA019-61F7-4E9B-88CF-39B961C27E94}" destId="{3AB24F6E-6086-405A-A3BF-34E4F64F1AC8}" srcOrd="0" destOrd="0" presId="urn:microsoft.com/office/officeart/2005/8/layout/vList2"/>
    <dgm:cxn modelId="{D944C97F-45C0-499D-AF45-8C8A2D1327D1}" type="presOf" srcId="{EA1E0169-1539-4476-95FE-049C59EE661D}" destId="{42DBC6D0-2600-4E8A-9A10-6634710F9F8A}" srcOrd="0" destOrd="1" presId="urn:microsoft.com/office/officeart/2005/8/layout/vList2"/>
    <dgm:cxn modelId="{E7245A67-C3A6-4A2A-A6B9-0F0F2A326C85}" type="presOf" srcId="{DBA16BF4-BF41-4ABF-8543-4435687FBDA8}" destId="{42DBC6D0-2600-4E8A-9A10-6634710F9F8A}" srcOrd="0" destOrd="2" presId="urn:microsoft.com/office/officeart/2005/8/layout/vList2"/>
    <dgm:cxn modelId="{4B33CCE3-A77B-43E4-924D-D8E0E66561D8}" type="presOf" srcId="{5BE49770-9CFF-416B-B523-2ED42D533D88}" destId="{3AB24F6E-6086-405A-A3BF-34E4F64F1AC8}" srcOrd="0" destOrd="2" presId="urn:microsoft.com/office/officeart/2005/8/layout/vList2"/>
    <dgm:cxn modelId="{920266E5-F0FB-4BC8-9613-181C0EF750FB}" srcId="{D01CEFBA-F312-4813-9324-133990F2B01B}" destId="{31D17E19-3A10-4CD8-9F09-297FC43692F5}" srcOrd="1" destOrd="0" parTransId="{9A6AD1E0-99E7-419B-A355-7AB30DF0FFB2}" sibTransId="{5A1C44CD-7BC7-46E1-9F2F-2A9B0F5F91AE}"/>
    <dgm:cxn modelId="{CF0D4966-EAC9-44BC-9F46-9D5C68F06110}" type="presOf" srcId="{B123E41D-CEF8-4C1C-9916-D95C330992D8}" destId="{42DBC6D0-2600-4E8A-9A10-6634710F9F8A}" srcOrd="0" destOrd="3" presId="urn:microsoft.com/office/officeart/2005/8/layout/vList2"/>
    <dgm:cxn modelId="{4F0A1B23-CA8A-4EB3-9B21-6AFD749393FD}" srcId="{07725CD1-CCC3-4D20-9271-0EF170902FB7}" destId="{91B4BEF4-AD3A-472F-B364-6ADAC7D9F0E0}" srcOrd="1" destOrd="0" parTransId="{39907528-FEB5-4CEA-B958-1324B33558C5}" sibTransId="{8805B216-85D4-495C-BD15-9DF15E90728B}"/>
    <dgm:cxn modelId="{8D8E358E-CE4A-45EA-A1C8-8E90A434BDBC}" type="presOf" srcId="{07725CD1-CCC3-4D20-9271-0EF170902FB7}" destId="{6DA8582D-B0E9-4867-A48B-226772B3192D}" srcOrd="0" destOrd="0" presId="urn:microsoft.com/office/officeart/2005/8/layout/vList2"/>
    <dgm:cxn modelId="{480941BD-62DE-409A-BEB8-EABD372A7997}" srcId="{31D17E19-3A10-4CD8-9F09-297FC43692F5}" destId="{EA1E0169-1539-4476-95FE-049C59EE661D}" srcOrd="1" destOrd="0" parTransId="{7AF664A0-83B6-4EC0-866F-AE8E4163F7A7}" sibTransId="{C4BBD274-BE76-432D-9023-033FE65EB1A3}"/>
    <dgm:cxn modelId="{ED2FAFCC-2361-4BA0-95EB-5498B9907228}" srcId="{D01CEFBA-F312-4813-9324-133990F2B01B}" destId="{07725CD1-CCC3-4D20-9271-0EF170902FB7}" srcOrd="2" destOrd="0" parTransId="{677DBDD2-5738-4172-96FE-3BFD29F5D3AD}" sibTransId="{928E0D22-5359-419D-9BD4-27EC1B003CFC}"/>
    <dgm:cxn modelId="{BC684F7C-AF41-49EE-A053-1601CEAE2BD6}" type="presOf" srcId="{31D17E19-3A10-4CD8-9F09-297FC43692F5}" destId="{E5078314-C58C-4A61-B1FC-A92A764AEEAD}" srcOrd="0" destOrd="0" presId="urn:microsoft.com/office/officeart/2005/8/layout/vList2"/>
    <dgm:cxn modelId="{59BB4437-349D-432B-8721-543F2CBC056B}" srcId="{07725CD1-CCC3-4D20-9271-0EF170902FB7}" destId="{820DA019-61F7-4E9B-88CF-39B961C27E94}" srcOrd="0" destOrd="0" parTransId="{3FA90CAA-DB24-441D-BD8C-64661F6BFB53}" sibTransId="{FA47A81E-E567-4447-90BF-2048076D97B9}"/>
    <dgm:cxn modelId="{12220AC6-41B6-472E-9EBA-4F6A91A88869}" type="presOf" srcId="{6AB10B78-ED56-4078-945C-44E6BE51CDBF}" destId="{42DBC6D0-2600-4E8A-9A10-6634710F9F8A}" srcOrd="0" destOrd="0" presId="urn:microsoft.com/office/officeart/2005/8/layout/vList2"/>
    <dgm:cxn modelId="{38E28CED-3856-4FCF-959E-DA69E9F75322}" type="presParOf" srcId="{2F9AB334-62D5-4D87-BDE2-D63F57A8BDFA}" destId="{A3AA962F-341A-467D-8050-D5A1DA15A390}" srcOrd="0" destOrd="0" presId="urn:microsoft.com/office/officeart/2005/8/layout/vList2"/>
    <dgm:cxn modelId="{63EC2B33-0B17-47E3-BD24-979EE6B0D95D}" type="presParOf" srcId="{2F9AB334-62D5-4D87-BDE2-D63F57A8BDFA}" destId="{F19E3F6E-19C1-4143-BC36-6D01349D7F68}" srcOrd="1" destOrd="0" presId="urn:microsoft.com/office/officeart/2005/8/layout/vList2"/>
    <dgm:cxn modelId="{DEE4BB1A-0F58-4539-BDA7-B62A4A3DEFA6}" type="presParOf" srcId="{2F9AB334-62D5-4D87-BDE2-D63F57A8BDFA}" destId="{E5078314-C58C-4A61-B1FC-A92A764AEEAD}" srcOrd="2" destOrd="0" presId="urn:microsoft.com/office/officeart/2005/8/layout/vList2"/>
    <dgm:cxn modelId="{B6F9BE5B-633F-4867-8F04-2484B298ED9F}" type="presParOf" srcId="{2F9AB334-62D5-4D87-BDE2-D63F57A8BDFA}" destId="{42DBC6D0-2600-4E8A-9A10-6634710F9F8A}" srcOrd="3" destOrd="0" presId="urn:microsoft.com/office/officeart/2005/8/layout/vList2"/>
    <dgm:cxn modelId="{350CCDDC-AAE5-4681-838E-8343BEBA44E8}" type="presParOf" srcId="{2F9AB334-62D5-4D87-BDE2-D63F57A8BDFA}" destId="{6DA8582D-B0E9-4867-A48B-226772B3192D}" srcOrd="4" destOrd="0" presId="urn:microsoft.com/office/officeart/2005/8/layout/vList2"/>
    <dgm:cxn modelId="{74131A30-DDEA-4D65-A4C3-F88FEB079C28}" type="presParOf" srcId="{2F9AB334-62D5-4D87-BDE2-D63F57A8BDFA}" destId="{3AB24F6E-6086-405A-A3BF-34E4F64F1AC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AA962F-341A-467D-8050-D5A1DA15A390}">
      <dsp:nvSpPr>
        <dsp:cNvPr id="0" name=""/>
        <dsp:cNvSpPr/>
      </dsp:nvSpPr>
      <dsp:spPr>
        <a:xfrm>
          <a:off x="0" y="105681"/>
          <a:ext cx="555496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/>
            <a:t>1 </a:t>
          </a:r>
          <a:r>
            <a:rPr lang="zh-CN" altLang="en-US" sz="2400" kern="1200" dirty="0"/>
            <a:t>目标求解</a:t>
          </a:r>
          <a:endParaRPr lang="en-US" sz="2400" kern="1200" dirty="0"/>
        </a:p>
      </dsp:txBody>
      <dsp:txXfrm>
        <a:off x="29471" y="135152"/>
        <a:ext cx="5496018" cy="544777"/>
      </dsp:txXfrm>
    </dsp:sp>
    <dsp:sp modelId="{E5078314-C58C-4A61-B1FC-A92A764AEEAD}">
      <dsp:nvSpPr>
        <dsp:cNvPr id="0" name=""/>
        <dsp:cNvSpPr/>
      </dsp:nvSpPr>
      <dsp:spPr>
        <a:xfrm>
          <a:off x="0" y="778521"/>
          <a:ext cx="555496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2 </a:t>
          </a:r>
          <a:r>
            <a:rPr lang="zh-CN" sz="2400" kern="1200" dirty="0"/>
            <a:t>规划求解的作用</a:t>
          </a:r>
          <a:r>
            <a:rPr lang="zh-CN" altLang="en-US" sz="2400" kern="1200" dirty="0"/>
            <a:t>、</a:t>
          </a:r>
          <a:r>
            <a:rPr lang="zh-CN" sz="2400" kern="1200" dirty="0"/>
            <a:t>使用</a:t>
          </a:r>
          <a:endParaRPr lang="en-US" sz="2400" kern="1200" dirty="0"/>
        </a:p>
      </dsp:txBody>
      <dsp:txXfrm>
        <a:off x="29471" y="807992"/>
        <a:ext cx="5496018" cy="544777"/>
      </dsp:txXfrm>
    </dsp:sp>
    <dsp:sp modelId="{42DBC6D0-2600-4E8A-9A10-6634710F9F8A}">
      <dsp:nvSpPr>
        <dsp:cNvPr id="0" name=""/>
        <dsp:cNvSpPr/>
      </dsp:nvSpPr>
      <dsp:spPr>
        <a:xfrm>
          <a:off x="0" y="1382241"/>
          <a:ext cx="5554960" cy="1391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7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/>
            <a:t>目标值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/>
            <a:t>决策变量</a:t>
          </a:r>
          <a:r>
            <a:rPr lang="zh-CN" altLang="en-US" sz="1900" kern="1200" dirty="0"/>
            <a:t>（可变单元格）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1900" kern="1200" dirty="0"/>
            <a:t>约束条件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kern="1200" dirty="0"/>
            <a:t>Excel</a:t>
          </a:r>
          <a:r>
            <a:rPr lang="zh-CN" sz="1900" kern="1200" dirty="0"/>
            <a:t>表单中相应内容的构建</a:t>
          </a:r>
          <a:endParaRPr lang="en-US" sz="1900" kern="1200" dirty="0"/>
        </a:p>
      </dsp:txBody>
      <dsp:txXfrm>
        <a:off x="0" y="1382241"/>
        <a:ext cx="5554960" cy="1391040"/>
      </dsp:txXfrm>
    </dsp:sp>
    <dsp:sp modelId="{6DA8582D-B0E9-4867-A48B-226772B3192D}">
      <dsp:nvSpPr>
        <dsp:cNvPr id="0" name=""/>
        <dsp:cNvSpPr/>
      </dsp:nvSpPr>
      <dsp:spPr>
        <a:xfrm>
          <a:off x="0" y="2773281"/>
          <a:ext cx="5554960" cy="60371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/>
            <a:t>3 </a:t>
          </a:r>
          <a:r>
            <a:rPr lang="zh-CN" sz="2400" kern="1200" dirty="0"/>
            <a:t>示例</a:t>
          </a:r>
          <a:endParaRPr lang="en-US" sz="2400" kern="1200" dirty="0"/>
        </a:p>
      </dsp:txBody>
      <dsp:txXfrm>
        <a:off x="29471" y="2802752"/>
        <a:ext cx="5496018" cy="544777"/>
      </dsp:txXfrm>
    </dsp:sp>
    <dsp:sp modelId="{3AB24F6E-6086-405A-A3BF-34E4F64F1AC8}">
      <dsp:nvSpPr>
        <dsp:cNvPr id="0" name=""/>
        <dsp:cNvSpPr/>
      </dsp:nvSpPr>
      <dsp:spPr>
        <a:xfrm>
          <a:off x="0" y="3377001"/>
          <a:ext cx="5554960" cy="10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6370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/>
            <a:t>数学</a:t>
          </a:r>
          <a:r>
            <a:rPr lang="zh-CN" sz="1900" kern="1200" dirty="0"/>
            <a:t>规划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/>
            <a:t>护士排班问题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1900" kern="1200" dirty="0"/>
            <a:t>背包问题</a:t>
          </a:r>
          <a:endParaRPr lang="en-US" sz="1900" kern="1200" dirty="0"/>
        </a:p>
      </dsp:txBody>
      <dsp:txXfrm>
        <a:off x="0" y="3377001"/>
        <a:ext cx="5554960" cy="10432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0-09-06T11:47:57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14430 10518 217 0,'0'0'510'0,"0"0"-337"16,0 0 14-16,0 0-24 15,0 0-66-15,0 0-42 0,-2 0-46 16,1 0-6-16,1 0-3 16,0 0-59-16,0 0-25 15,0 0-13-15,0 0-10 16,0 0 68-16,0 0-6 16,0 0 39-16,0 0 5 15,0 0 2-15,0 0 11 16,0 0 2-16,0 0 21 15,0 0 27-15,0 0-17 16,0 0 14-16,0 0 22 16,0 0-4-16,0 0 26 15,0 0-7-15,0 0 2 16,0 0 18-16,0 0-51 0,0 0-7 16,0 0-14-16,0 0-29 15,0 0 20-15,0 0-17 16,0 0-5-16,0 0 31 15,0 0-44-15,0 0 19 16,0 0 6-16,0 0-25 16,0 0 36-16,0 0-20 15,0 0-4-15,0 0 26 16,0 0-38-16,0 0 19 16,0 0-4-16,0 0-8 15,0 0 19-15,0 0-12 16,0 0 6-16,0 0 31 15,0 0-45-15,0 0 15 16,0 0-13-16,0 0 3 0,0 0-1 16,0 0-10-16,0 0 0 15,0 0-2-15,0 0-11 16,0 0 11-16,4 0-11 16,5 0 10-16,3 0 3 15,3 0 0-15,3 0 0 16,2-6 24-16,1 2-18 15,2-1-6-15,0 1 0 16,2-1 0-16,0 2 3 16,1-1-3-16,-1 0 0 15,-1 0 8-15,-1-1 1 16,-3 1-9-16,-5 0 0 16,-3 2 1-16,-3-2-3 15,-4 3 2-15,-2 1 0 0,-1 0 13 16,-2 0-7-16,0 0-6 15,0 0 0 1,0 0 6-16,0 0 0 0,0 0-6 16,0 0 2-16,0 0 5 15,0 0-1-15,0 0-6 16,0 0 0-16,0 0 3 16,0 0-12-16,0 0-35 15,0 0-35-15,0 0-5 16,-5 0-77-16,-1 7-21 15,-11 14-56-15,1-1-102 16,-1-2-348-16</inkml:trace>
  <inkml:trace contextRef="#ctx0" brushRef="#br0" timeOffset="885.32">14431 10724 143 0,'0'0'186'0,"0"0"-55"15,0 0-2-15,0 0-44 16,0 0 12-16,0 0 20 0,0 0-25 16,-11 0-1-1,10 0 0-15,0 0-11 0,-1 0 8 16,1 0-17-16,-1 0 8 16,2 0 4-16,0 0-24 15,0 0 10-15,0 0-14 16,0 0-7-16,0 0 15 15,0 0-14-15,0 0-10 16,0 0 2-16,0 0-29 16,0 0 17-16,0 0-13 15,0 0-6-15,0 0 18 16,0 0-20-16,0 0 2 16,7 0 3-16,4 0-7 15,4 0 40-15,2-2-8 16,2 0-19-16,1-1 23 0,3 1-23 15,0 0 11 1,0-1-1-16,0 0-27 0,0 1 14 16,1-4-4-16,1-2-12 15,1 0 30-15,0-1-18 16,2 0 10-16,-1 1-1 16,-4 0-14-16,-2 3-6 15,-3 0-1-15,-4 3 0 16,-2-1-1-16,-4 0 2 15,-3 1 10-15,-3 1 4 16,0 1-9-16,-2 0 11 16,0 0 1-16,0 0 15 0,0 0 41 15,0 0-26-15,0 0 0 16,0 0-12-16,0 0-35 16,0 0 13-16,-2 0-14 15,-3 0-46-15,-1 0-18 16,-3 0-54-16,-4 0-64 15,2 0 3-15,-4 0-47 16,-6 6-97-16,3 2-163 16,1-4-144-16</inkml:trace>
  <inkml:trace contextRef="#ctx0" brushRef="#br0" timeOffset="8709.33">8812 8806 284 0,'0'0'94'0,"0"0"16"15,0 0 15-15,0 0-47 16,0 0-7-16,0 0-26 0,-11 0 5 16,11 0 7-1,-2 0-17-15,2 0 16 0,-1 0 5 16,1 0 13-16,-1 0 7 15,-2 0-32-15,1 0 15 16,-1 1 7-16,-1-1-39 16,-1 1 19-16,1 0-34 15,-1 2 1-15,-1-1 16 16,2 1-33-16,0 1 16 16,0 0-1-16,-1 2-16 15,0 1 0-15,1 5-18 16,-2 5 18-16,3 3 1 0,-2 3 12 15,0 2 7 1,2 0 19-16,-3-1-20 0,2-2 22 16,0-3-10-16,2-3 2 15,-3-2 5-15,3 0-30 16,2 2 8-16,0 2-9 16,0 4 0-16,0 3-2 15,0 3 1-15,5 1 0 16,-1-1 20-16,0 0-14 15,0-5 7-15,0 0-2 16,0-1-15-16,-1 0 5 16,0-3-7-16,2-1 3 15,0 0 10-15,0-4-12 16,3 0-2-16,1 1 1 16,5 2-9-16,3 1 9 0,4 2 9 15,2-2 9-15,0-3 5 16,1-1-11-16,0-4-1 15,-2-3 7-15,0-2-17 16,-1-2-1-16,-1-3 1 16,-2 0 19-16,5-3 10 15,-1-8-30-15,2-6 9 16,-1-5-3-16,0-7-6 16,0-2 10-16,-5-4-8 15,2-3-2-15,-4-1 9 16,-1-4-9-16,-5-2-1 15,-2-1 1-15,-3 2-17 16,-1 0 16-16,-4 3-11 16,0 2 12-16,0 5-9 0,-6-1 18 15,-7 2-9-15,-5 1 0 16,-2 1-11-16,-3 3 11 16,0 1 0-16,-2 4 7 15,1 4-4-15,1 5 3 16,1 3 2-16,1 5-8 15,0 4-11-15,1 2 11 16,1 0 0-16,1 0 0 16,-1 1-11-16,1 6-6 15,0 3-3-15,0 3-21 16,0 0-62-16,-1-1-28 16,4 1-5-16,1-3-24 0,1 2-23 15,4-1-197-15,4-6-367 16</inkml:trace>
  <inkml:trace contextRef="#ctx0" brushRef="#br0" timeOffset="11165.3499">11135 8436 310 0,'0'0'142'16,"0"0"-72"-16,0 0 26 16,0 0-37-16,0 0 10 15,0 0 22-15,0 0-14 16,-52-41 1-16,50 41 16 15,2 0-35-15,0 0-1 16,0 0-16-16,0 0-22 0,0 0 28 16,0 0-15-1,0 0-7-15,0 0 12 16,0 0-37-16,0 0 35 0,-2 0-7 16,1 0-16-16,-2 0 17 15,-1 0-24-15,1-2 2 16,2 1 28-16,0-1-3 15,1 2 4-15,0-1-10 16,0 1-19-16,0 0 44 16,0-1-24-16,0 1 7 15,0 0 12-15,0 0-12 16,0 0-4-16,0 0-21 16,0 0-3-16,0 0-14 15,0 0 4-15,2-2-6 16,11 1 8-16,6-1 2 0,5 0 42 15,5-3-8 1,2 1-14-16,4-2 34 16,2 1-33-16,4-3 1 0,4-2 15 15,6 0-37-15,1-2 26 16,4-1-19-16,2 2-7 16,3 0 20-16,1 2 4 15,11 1 34-15,10 1-9 16,12 0-48-16,6-1 19 15,-8-1-15-15,-8-3-5 16,-11-2 14-16,-2-3-15 16,3 2 9-16,2-1 17 15,0 3-25-15,1 5 16 16,0 2-2-16,-2 4-4 16,4-1 13-16,-2 2-18 0,0 1-5 15,0-2 8-15,-13 2-8 16,-11-3-2-16,-11 2 1 15,-3-2 0-15,7-1 7 16,9 1-1-16,7 2-6 16,0-1 3-16,0 2 9 15,1 0-13-15,-2 0 1 16,2 0-6-16,1 8 6 16,-3 0 0-16,2 1 0 15,-4 1 6-15,1 0-6 16,-4-1 0-16,-2-1-6 15,-6-1 6-15,-1-1 4 16,0 0-4-16,-3-1 11 0,0 1-11 16,0-2 0-16,0 3-1 15,0-1 2-15,-2 2-1 16,2 1 0-16,-4 0 0 16,2 4 0-16,-4-4 1 15,2 2 0-15,-2-1-1 16,-1 0-6-16,1-2 5 15,-1 1 1-15,2-3 0 16,1 0 0-16,1 0 1 16,1 1-1-16,0 0 0 15,-1 1 1-15,1-2-1 16,-2 0 1-16,-2 0 0 0,2-3 6 16,-1 4-1-1,1-3-6-15,2 0-1 0,-2 0 1 16,1 0 1-16,-1-1-1 15,1-1 0-15,0-1 8 16,1 3-7-16,1-4-1 16,0 3-1-16,3 0 0 15,0 1 1-15,1 3 9 16,2-3-9-16,2 5-1 16,0-3 0-16,3 2 1 15,-2-2 1-15,-2-3-1 16,0 2 7-16,-1-2-5 15,0-3-2-15,1 2 2 0,-1-2 7 16,2 1-8 0,-1 0 22-16,2 2 2 0,-1 1-13 15,-1 1-3-15,1-1-8 16,-1-3-1-16,2 1 1 16,0-2 0-16,0 0 4 15,1 0-5-15,-2 0 0 16,0-2 2-16,-4 1 5 15,-1-1 1-15,-5 2 2 16,-2 0-10-16,-5 0 9 16,-1 0-8-16,-1 7-1 15,-5-4 7-15,0 0 2 16,-4 0-1-16,-1-1-2 16,-5 0-6-16,-3 0 0 15,-2 0 0-15,-4-2 2 0,-2 0-1 16,-3 0 0-16,-2 0 0 15,-2 0-1-15,2 0 1 16,-2 0 4-16,0 0-4 16,1 0 4-16,-1 2-5 15,0-2-1-15,0 0 0 16,2 0 1-16,-1 0-9 16,1 0 9-16,3 1 0 15,-3-1 0-15,2 0-1 16,-2 0 0-1,1 0-20-15,-1 0 11 0,0 0-5 16,1 0 14-16,0 0-11 0,4 0-6 16,-4 0-24-1,2 1-23-15,0-1 1 0,0 2 3 16,0-2-1-16,0 1 42 16,1 1 10-16,1-1 9 15,0 1-23-15,-1-1-63 16,0 1-13-16,-1 0 3 15,0-2 52-15,1 0 15 16,0 0-49-16,-1 0-51 16,1 2 24-16,1 0-11 15,-1 7-54-15,-2-1-75 16,-1 1-131-16</inkml:trace>
  <inkml:trace contextRef="#ctx0" brushRef="#br0" timeOffset="36281.71">5044 13425 77 0,'0'0'128'0,"0"0"-93"16,0 0 12-16,0 0-2 16,0 0-18-16,-9 8 7 15,6-8 2-15,1 2 24 16,0-2 12-16,-1 1-54 15,2-1 35-15,0 1-2 0,1-1 11 16,0 2 7-16,0-2-16 16,0 0-9-16,0 0 6 15,0 0-28-15,0 0 10 16,0 0 8-16,0 0-17 16,0 0 22-16,0 0-17 15,0 0 21-15,0 0 19 16,0 0-30-16,0 0 11 15,0 0-16-15,0 0-25 16,0 0 22-16,0 0-14 16,0 0 10-16,0 0 29 15,0 0-10-15,0 1 21 16,0-1-8-16,0 2-27 0,0-1 20 16,0-1-32-16,1 2 1 15,5-2 8-15,-1 0-18 16,7 1 26-16,-1-1-7 15,4 2-22-15,3-2 40 16,-2 2-22-16,2-2-9 16,0 2 12-16,-1-2-27 15,2 4 9-15,0-2-10 16,-1 0 9-16,2-2-4 16,-1 2-4-16,-1-2-1 15,2 0 13-15,0 0-4 16,-2 0-7-16,-2 0-2 15,2 0 0-15,0 0 6 0,-3 0-6 16,3 0 1 0,-1 0 8-16,2 0-9 0,-1 0 0 15,2 0 0-15,1 0 0 16,-3 0 5-16,2 0-4 16,-2 0-1-16,-3 0 6 15,4 0-5-15,-4 0-1 16,3 0 0-16,-1-2 0 15,1-2 3-15,1 0-3 16,0 0 7-16,0-1-1 16,1 2-5-16,-1 0-1 15,0 2 0-15,-1 1 0 0,1-1 6 16,-1 1-6 0,-3 0 12-16,2 0 12 0,-3 0-24 15,1 0 18 1,-2 0-9-16,0 0-9 0,-1 0 28 15,0 0-22-15,2 0 2 16,0 0 17-16,2-2-19 16,0 2 29-16,2 0-2 15,-1-2-26-15,4 2 26 16,-3-2-24-16,0 1 7 16,0 1 2-16,2-2-12 15,-2 2-3-15,3-1 3 16,2 1-6-16,-1 0 37 15,2 0-29-15,-1 0-2 16,3 0 16-16,-1 0-16 16,0 0 1-16,1 0-7 15,-3 0 1-15,2 0 24 0,-2 0-25 16,1 0 6-16,-1 0 3 16,0 1-3-16,3 1 1 15,-2-1-1-15,-2 3-5 16,1-4 21-16,-3 3-21 15,0 0 0-15,-2 0 9 16,-2 0-8-16,1 2-3 16,1-3 1-16,0 2 0 15,0-1 6-15,1 0-5 16,0 1 8-16,0-1 6 16,-1-3-14-16,2 4-1 0,-2-2 0 15,2 0 0-15,-2 0 12 16,5 1-12-16,-2 0 2 15,2-1 23-15,-1 1-25 16,2-2 15-16,-2 1-6 16,-1 1-2-16,2-2 17 15,-2 2-23-15,0-1 13 16,-1 1-4-16,0-1-7 16,0 0-5-16,-2 0 2 15,1-1 0-15,-1 1 23 16,1-1-22-16,-3-1 8 15,-2 0-2-15,1 0-5 0,0 0-2 16,-2 0 0-16,1 0 1 16,0 0 5-16,3 0-5 15,-1 0-1 1,-1 0 6-16,4 0 4 16,-1 2-10-16,1-2 0 0,0 2 1 15,1-2 12-15,-1 0-13 16,1 0 11-16,0 0-2 15,-2 0-3-15,2 0-8 16,-2 0 2-16,0 0 0 16,-1 0 4-16,-1 0-4 15,0 0 0-15,-1 0 5 16,0 0 3-16,1-4-9 16,0 3 1-16,-1-2 0 15,2 1 3-15,-3 1-3 16,2 0 2-16,-2-1 4 0,-3 1 3 15,-2-1-15-15,-1 2 6 16,-3 0 0-16,-2 0 6 16,0-2-5-16,1 2-1 15,2-2 5-15,3 2-4 16,0-1-2-16,3 0 1 16,-2 1 0-16,0-2 2 15,-2 2-2-15,-2 0 0 16,-3 0 0-16,-1 0 0 15,-2 0-34-15,0 0-39 16,0 0-66-16,0 0-35 16,0 0-51-16,0 8-54 15,5 11-105-15,1 0-149 16,-2-4-267-16</inkml:trace>
  <inkml:trace contextRef="#ctx0" brushRef="#br0" timeOffset="36951.85">8627 13437 41 0,'0'0'383'16,"0"0"-290"-16,0 0-56 15,0 0 44-15,0 0 0 16,0 0 4-16,0 0 12 16,10 11 15-16,-10-11 20 15,0 0-38-15,0 0-29 16,1 0 22-16,2 0-17 16,4 0-19-16,3 0 45 15,3 0 22-15,3 0-33 16,3 0-50-16,0 0-18 0,1-2 10 15,0-1-16-15,-1 0 4 16,-2 0 1-16,-1 2-14 16,-1 0 5-16,-5 1-7 15,-2 0 0-15,-5-2 7 16,-1 2-7-16,-2 0-38 16,0-2-111-16,0-7-64 15,0 1-58-15,-2-1-303 0</inkml:trace>
  <inkml:trace contextRef="#ctx0" brushRef="#br0" timeOffset="39506.44">14459 11071 46 0,'0'0'113'0,"0"0"-73"16,0 0 51-16,0 0 10 16,0 0 0-16,0 0-3 15,0 0 16-15,-36-1 2 16,33-1-22-16,1 2 7 15,0 0-3-15,2 0-36 16,0 0 18-16,0-2-19 0,0 2-13 16,0 0 8-16,0-2-30 15,0 2-1-15,0-1 14 16,0 1-30-16,0 0 11 16,0 0-20-16,0-2 13 15,3 2-13-15,6-1 16 16,3-1 40-16,4 2 11 15,2-1-21-15,3-1 14 16,4 2-14-16,3-1-13 16,1 1 8-16,2 0-13 15,1 0 29-15,2 0 18 16,1 0-40-16,1 0 4 16,0 0-8-16,0 0-18 15,3 0 22-15,-1 0-13 16,3 0 12-16,2 0 14 15,-2 0-26-15,5-1 20 16,-2-3-13-16,2-1-4 0,-2 1 32 16,1 0-30-16,-4 0-2 15,0 0-2-15,0 1-22 16,-3 0 6-16,0 1-7 16,2 0 0-16,0 2 13 15,2 0-12-15,0 0 10 16,3-1-1-16,4-4-9 15,3 1 10-15,2-3-11 16,4-3 1-16,10-3 9 16,13-2-9-16,14-2 8 15,0-1-9-15,-8 3-1 16,-8 3 1-16,-10 2-1 16,-2 1 1-16,1-1-1 0,-1 3 2 15,1 0-1-15,0 0 7 16,3 2-7-16,1-1 0 15,-2 2 2-15,4 0-2 16,-2-1 0-16,1 3 0 16,-9 0 1-16,-12-1 0 15,-9 1 0-15,-2 1 1 16,6-2-2-16,9-1 0 16,7-2 0-16,-1 1 0 15,1-1 6-15,-3 0-1 16,0 2-4-16,-2 0-2 15,0 1 1-15,-1 1-6 0,-1-1 6 16,1 0 0-16,0 0 6 16,0 1-6-16,-2-3-2 15,1 4 2-15,-2-2 0 16,-2 3-1-16,-1 0 1 16,-1 0 0-16,0 0 2 15,-1 0-1-15,-2 0-1 16,1-1 0-16,-1-3 0 15,1 2 0-15,0-2 0 16,-1 0 2-16,2-1 9 16,-1 2-11-16,0 2-8 15,1-1 8-15,2 0-2 16,-1 2 2-16,0-2-1 0,1-2 2 16,-2 1-1-16,-1 0 2 15,0 0-2-15,-1 0 0 16,-1 2 0-16,2 0 0 15,-1 0 0-15,2-1 1 16,1 2 7-16,1-2 1 16,0 2-9-16,2 0 0 15,-1 0 0-15,0 0-4 16,0 6-4-16,1-2 8 16,-2 0 0-16,3-1 9 15,0 1 0-15,-1-3-9 16,1-1 0-16,-3 0 6 15,0 1 28-15,-2 1-7 16,-1-2-3-16,-2 4-5 0,-2-3-7 16,2 4 6-16,-3-1-17 15,-2-1 0-15,0 2 8 16,-4 0-8-16,-2-1 5 16,-4-1-5-16,-4 2-1 15,-5-2 0-15,-5 0-5 16,-6-2 4-16,-3 1-33 15,-7-2-63-15,-1 0-76 16,-25-7-88-16,-8-7-223 16,-8 0-491-16</inkml:trace>
  <inkml:trace contextRef="#ctx0" brushRef="#br0" timeOffset="43640.9">10234 13630 317 0,'0'0'128'0,"0"0"-58"16,0 0 28-1,0 0 7-15,0 0-44 0,0 0-31 16,-3 3-13-16,1-3-15 16,2 0-2-16,0 0 0 15,-2 0-13-15,-1 0-4 16,0 0-86-16,-4 0 38 16,2 0 46-16,0 0-21 15,-1 0 17-15,1 0 23 16,0 0 0-16,0 0 11 0,0-2-10 15,1 1-1-15,0-3 0 16,0 3 0-16,0 0-8 16,0 1-7-16,1-1-50 15,0 1 18-15,0 0 29 16,1 0-2-16,-1 0 6 16,1 0 14-16,1 0 9 15,0 0 8-15,-2 0 12 16,3 0 17-16,0 0 2 15,0 0 15-15,-2 0 7 16,2 0-23-16,0 0 20 16,-1 0-10-16,1 0-22 0,0 0-2 15,0 0-14 1,0 0 16-16,0 0 7 16,0 0-13-16,0 0 7 0,0 0-10 15,0 0-3-15,0 0 29 16,0 0-13-16,0 0 28 15,0 0 5-15,0 0-25 16,0 0 8-16,0 0-15 16,0 0-12-16,0 0 13 15,0 0-9-15,0 0 3 16,0 0 2-16,0 0-10 16,0 0 6-16,0 0-12 15,0 0-7-15,0 0 10 16,0 0-11-16,3 0-7 15,7 1 13-15,4 5 1 0,0-2 9 16,6 3-1 0,-1-1 1-16,1 1 8 0,-1-2-18 15,0 0 18-15,0-1-8 16,1-1-28-16,-2-3 7 16,2 3 9-16,-1-3-16 15,4 0 7-15,1 0 0 16,2 0 7-16,3 0 6 15,2 1-9-15,2 0 23 16,0 2-14-16,1-2-20 16,1 1 36-16,1-1-31 15,0 1-5-15,2-1 26 16,0-1-14-16,1 0 4 0,2 0-15 16,0 0 9-16,5 0 17 15,-3 0-22-15,6-3 7 16,-1-1 6-16,1 1-19 15,-2 1 12-15,1-1-12 16,-2 3 6-16,-2 0-9 16,1 0 9-16,-1 0-4 15,-1 0 3-15,-1 0-4 16,3 0-2-16,-2 0 1 16,1 0 0-16,3 0 4 15,1 3-3-15,2 0-1 16,0 2 12-16,1-2-11 15,-2-1-1-15,-1 2 0 16,0-4 0-16,-3 0 7 16,0 0-6-16,-1 0-1 0,-1 0 1 15,0 2-1 1,1 1 12-16,-2 0-12 0,0 1 7 16,0 2 2-16,2-1-6 15,-2 0-3-15,0-1 21 16,1 2-21-16,-2-1 0 15,0 1 0 1,0-3 7-16,-2 0 3 0,0-3-10 16,-1 0 1-16,-1 2 1 15,2-2 4-15,-1 0 2 16,1 0-7-16,2 0 6 16,0 0 16-16,2 0-22 0,0 0-1 15,-2 0 1 1,-2 0 7-16,-1 0-4 0,-2 0-4 15,-1 0 7-15,-1 0 14 16,-1 0-20-16,0-2 5 16,1 2 0-16,0-3-5 15,1 0 9-15,3 2-9 16,0-1-1-16,3 2 12 16,0 0-5-16,1-1-7 15,1 1 0-15,-2 0 1 16,0-2-2-16,-3 1 1 15,-1-3 0-15,0 2 10 16,-3-2-10-16,2 0 0 0,-1-1 0 16,1 2 6-1,-2 1-4-15,4-1-2 0,-2 0 0 16,0 2 7-16,-1 1 2 16,-1-2-9-16,-1 1 0 15,-2-2 0-15,-2-2 0 16,-1 0 0-16,-1-2 1 15,1 2 7-15,0-3-6 16,0 2-2-16,1 0 0 16,1 3 0-16,-1-1 0 15,2 0 0-15,-1 2 10 16,3 1 1-16,-2 1-11 16,-1-1-2-16,-1-1 1 0,1-1-5 15,-4 2 0 1,2-2 7-16,-3-2-1 0,1 3 6 15,-2-1-5 1,0-1-1-16,-2-1 0 0,0 1-1 16,0 2 0-16,-2-2 2 15,0 3-1-15,-2 0 4 16,-2 1-3-16,0-2-1 16,-2 2 0-16,1-1-2 15,0-1 2-15,-1 1 0 16,3-1 0-16,-2 1 6 15,2 0-5-15,0 0-1 16,-1-2 0-16,1 2 1 16,1 0 0-16,-2 0-1 15,-1-1 0-15,0-1 15 0,0 2-15 16,-1-1 0-16,-1 1 0 16,2-1-4-16,-2 0 3 15,1-1 2-15,0 2-1 16,-2 0 8-16,-2-1-7 15,-2 1-1-15,-3 1 0 16,-3-2 8-16,-1 2-8 16,-1 0 9-16,0-2 9 15,0 2 20-15,0 0-32 16,0 0 5-16,0 0-11 16,0 0-25-16,0 0 24 15,0 0-20-15,0 0 9 0,0 0 11 16,0 0-22-1,0 0 22-15,0 0-8 0,0 0 0 16,0 0 8-16,0 0 2 16,0 0 4-16,0 0 16 15,0 0-19-15,0 0 7 16,0 0-9-16,0 0 0 16,0 0 3-16,0 0-3 15,0 0 0-15,2 0 3 16,-2 0-3-16,1 0-6 15,-1 0-3-15,2 0-7 16,1 0 10-16,1 0 10 16,2 0-4-16,4 0 6 15,1 0-4-15,1 0-2 16,3 0 0-16,0 0-3 0,4 0 2 16,3 0 1-16,4 0 0 15,2 0 6-15,5 0 0 16,3 0-6-16,5-5 0 15,1-2-3-15,3-2 1 16,2 1 2-16,1-1 0 16,1 1 5-16,3-1-4 15,1 3-1-15,1 0 0 16,-1 2 0-16,1 1-2 16,-3 2 8-16,-1-1-6 15,-3 2 3-15,1 0-1 16,-3 0-3-16,-2 0 1 15,-2 0 0-15,0 0 0 0,-3 2 0 16,-1 1 1-16,0-1 5 16,-3 1 0-16,-1 0-12 15,-2 0 6-15,-3-2-6 16,-3 0 5-16,-2-1 2 16,-2 2-1-16,-1-2 2 15,-2 0 5-15,-1 0-7 16,2 0 0-16,-2 2 0 15,0-2 6-15,-2 2-5 16,2-1 0-16,-4-1 9 16,0 0-9-16,-1 0 6 15,0 0-7-15,0 0 1 0,0 0 13 16,1 0-12-16,1 0 14 16,3 0 6-16,1 0-21 15,2 0 9-15,1 0-10 16,0 0 1-16,1-1 8 15,-3 1 2-15,-1 0-2 16,-1-2 9-16,-3 2-17 16,0 0-1-16,-3 0 0 15,-1 0 1-15,0 0 8 16,-2 0-9 0,0 0 6-16,-3 0-3 0,-2 0 3 15,-1 0-6-15,-2 0 0 16,0 0 0-16,0-2-9 15,0 0-18-15,0 0-60 0,-1-3-68 16,-7-1-96-16,-5-11-96 16,-1-1-265-16,4 3-144 0</inkml:trace>
  <inkml:trace contextRef="#ctx0" brushRef="#br0" timeOffset="47051.84">19990 13577 322 0,'0'0'148'0,"0"0"-83"16,0 0 65-16,0 0 15 0,0 0-36 16,0 0-10-1,0 0-2-15,-4 0 14 0,4 0-1 16,0 0-29-16,0 0-10 15,0 0-31-15,0 0-17 16,0 0 5-16,0 0-28 16,0 0 14-16,4 0 5 15,4 0 19-15,1 0 42 16,4 0-29-16,3 0 0 16,3 0 36-16,1-4-39 15,7 2-5-15,3-1 30 16,3 0-38-16,6 0 3 15,2 0-20-15,2-1 13 16,3 3 22-16,-3-4-38 0,3 3 3 16,-5-1-6-16,2-2-11 15,-4 2 22-15,2-1-10 16,-1 0 51-16,0-2 9 16,0 3-54-16,-1-2 23 15,1 0-16-15,1 3-14 16,-2-1 36-16,2 1-42 15,0-3 15-15,-2 2 12 16,2 0-32-16,-1-1 8 16,1 2-9-16,1-1 6 15,-1 0 4-15,1 0-10 16,-1 2 1-16,2-3 16 16,-4 2-8-16,-1 1-10 0,-6 1 1 15,-2-2-2-15,-5 2-5 16,-3 0 7-16,-3 0 0 15,-2 0 9-15,0 0 0 16,1 0-10-16,-1 3 1 16,0 4-3-16,0 0 2 15,-1 3 2-15,-1-1-1 16,3 0 12-16,-3 1-3 16,0-1-9-16,0-1 0 15,-1-1-4-15,3-1 2 16,-3 0 2-16,3 1 0 15,0-2 18-15,0 0-9 16,3 1-8-16,0 2-1 0,1 0 0 16,1 1 21-16,-1-1-3 15,0 2 0-15,-1-3 7 16,-2 0-17-16,0-1-5 16,-4-4-3-16,-1 1-1 15,1-1 1-15,-4-1 0 16,2 0 0-16,0 1 13 15,0-2-4-15,1 3-9 16,-1-2 0-16,1 1 1 16,2 2-2-16,-4-3 2 15,2 0 4-15,0 1 4 16,-3-2 0-16,1 1-9 16,1-1 0-16,0 0 0 0,-1 2 15 15,2-2-13 1,2 0 14-16,1 0 14 15,1 3-30-15,1-2 27 0,2 0-27 16,1 0 10-16,1 1 4 16,2-1-14-16,1-1 9 15,3 2 13-15,-1-2-16 16,1 0-4-16,0 1-2 16,0 1 0-16,-2-2 0 15,-1 0 2-15,1 1-1 16,-5-1 11-16,0 0-11 15,-2 0-2-15,-2 0 1 16,-3 0-2-16,-1 0 2 16,-2 0 1-16,-2 0-1 0,-2 1 12 15,-1-1-3-15,-1 0-16 16,-3 2 7-16,1-2 0 16,-2 0-9-16,0 0 9 15,-1 0 0-15,0 0 2 16,1 0-2-16,-1 0 0 15,0 0-6-15,0 0-23 16,0 0 13-16,0 0-26 16,0-2-25-16,0 1-48 15,0-3-91-15,0-3-72 16,-16-18-40-16,0 0-224 16,-4-1-143-16</inkml:trace>
  <inkml:trace contextRef="#ctx0" brushRef="#br0" timeOffset="50439.61">6055 9537 230 0,'0'0'217'0,"0"0"-108"16,0 0-21-16,0 0 26 15,0 0-25-15,0 0-41 0,0 0 17 16,0-4-38-16,0 3-1 16,0 1 10-16,0 0-28 15,0 0 13-15,0 0 11 16,0 0 17-16,0 0 34 15,0 0-34-15,0 0-7 16,0 0 18-16,0 0-28 16,0 0 24-16,4 0-21 15,3 0 7-15,4 0 51 0,1 0-8 16,8 0-19 0,1 0 10-16,3-4-37 0,4 1 4 15,2-3-8-15,3-2-14 16,3 1 30-16,0-1-50 15,0 2 23-15,0-2-11 16,-1 4-12-16,-5 1-1 16,-3 1 0-16,-6 2 7 15,-2 0-8-15,-6 0 2 16,-4 0 0-16,-2 0 2 16,-2 0 3-16,0 0-6 15,-2 0 0-15,-2 0-2 16,-1 0 2-16,0 0 0 15,0 0 0-15,0 0 12 16,0 0-3-16,0 0-9 0,0 0 0 16,0 0-12-16,0 0-2 15,0 0-60-15,0 0-24 16,0 0-16-16,-1 2-115 16,-7 5-83-16,-2 3-389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7DE892-1483-4959-A089-749778971E1F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AAA4B-3D2A-447E-90DE-62D8799998D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2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85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59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2034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849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F8207-6F59-4030-8963-F8B814B431F7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33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 txBox="1">
            <a:spLocks noGrp="1" noChangeArrowheads="1"/>
          </p:cNvSpPr>
          <p:nvPr/>
        </p:nvSpPr>
        <p:spPr bwMode="auto">
          <a:xfrm>
            <a:off x="3884463" y="8685878"/>
            <a:ext cx="2972004" cy="456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4394" tIns="42197" rIns="84394" bIns="42197" anchor="b"/>
          <a:lstStyle/>
          <a:p>
            <a:pPr algn="r" defTabSz="914423"/>
            <a:fld id="{C6563DCE-B013-421A-B6C1-F3C64599136E}" type="slidenum">
              <a:rPr lang="en-US" altLang="zh-CN" sz="1200"/>
              <a:pPr algn="r" defTabSz="914423"/>
              <a:t>37</a:t>
            </a:fld>
            <a:endParaRPr lang="en-US" altLang="zh-CN" sz="1200" dirty="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lnSpc>
                <a:spcPct val="170000"/>
              </a:lnSpc>
            </a:pPr>
            <a:r>
              <a:rPr lang="zh-CN" altLang="en-US" sz="1200" dirty="0"/>
              <a:t>每天需要一定数量的员工值班，如右表所示</a:t>
            </a:r>
            <a:endParaRPr lang="en-US" altLang="zh-CN" sz="1200" dirty="0"/>
          </a:p>
          <a:p>
            <a:pPr>
              <a:lnSpc>
                <a:spcPct val="170000"/>
              </a:lnSpc>
            </a:pPr>
            <a:r>
              <a:rPr lang="zh-CN" altLang="en-US" sz="1200" dirty="0"/>
              <a:t>每个员工一周</a:t>
            </a:r>
            <a:r>
              <a:rPr lang="zh-CN" altLang="en-US" sz="1200" dirty="0">
                <a:solidFill>
                  <a:srgbClr val="FF0000"/>
                </a:solidFill>
              </a:rPr>
              <a:t>连续</a:t>
            </a:r>
            <a:r>
              <a:rPr lang="zh-CN" altLang="en-US" sz="1200" dirty="0"/>
              <a:t>工作</a:t>
            </a:r>
            <a:r>
              <a:rPr lang="en-US" altLang="zh-CN" sz="1200" dirty="0"/>
              <a:t>5</a:t>
            </a:r>
            <a:r>
              <a:rPr lang="zh-CN" altLang="en-US" sz="1200" dirty="0"/>
              <a:t>天</a:t>
            </a:r>
            <a:endParaRPr lang="en-US" altLang="zh-CN" sz="1200" dirty="0"/>
          </a:p>
          <a:p>
            <a:pPr>
              <a:lnSpc>
                <a:spcPct val="170000"/>
              </a:lnSpc>
            </a:pPr>
            <a:r>
              <a:rPr lang="zh-CN" altLang="en-US" sz="1200" dirty="0"/>
              <a:t>一周的每一天，该有多少名员工开始上班？</a:t>
            </a:r>
            <a:endParaRPr lang="en-US" altLang="zh-CN" sz="1200" dirty="0"/>
          </a:p>
          <a:p>
            <a:pPr>
              <a:lnSpc>
                <a:spcPct val="170000"/>
              </a:lnSpc>
            </a:pPr>
            <a:r>
              <a:rPr lang="zh-CN" altLang="en-US" sz="1200" dirty="0"/>
              <a:t>雇佣的总员工最少？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很多时候我们可以不需要列出数学规划的具体形式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5AAA4B-3D2A-447E-90DE-62D8799998D0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wangyi@hd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ustomXml" Target="../ink/ink1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4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b="1" dirty="0"/>
              <a:t>Excel </a:t>
            </a:r>
            <a:r>
              <a:rPr lang="zh-CN" altLang="en-US" b="1" dirty="0"/>
              <a:t>单变量求解、规划求解器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sz="3600" b="1" dirty="0"/>
              <a:t>——</a:t>
            </a:r>
            <a:r>
              <a:rPr lang="zh-CN" altLang="en-US" sz="3600" b="1" dirty="0"/>
              <a:t>功能，使用方法及示例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altLang="zh-CN" sz="2200" dirty="0">
                <a:hlinkClick r:id="rId3"/>
              </a:rPr>
              <a:t>wangyi@hdu.edu.cn</a:t>
            </a:r>
            <a:endParaRPr lang="en-US" altLang="zh-CN" sz="2200" dirty="0"/>
          </a:p>
          <a:p>
            <a:r>
              <a:rPr lang="zh-CN" altLang="en-US" sz="2200" dirty="0"/>
              <a:t>汪翼</a:t>
            </a:r>
            <a:endParaRPr lang="en-US" altLang="zh-CN" sz="2200" dirty="0"/>
          </a:p>
          <a:p>
            <a:r>
              <a:rPr lang="zh-CN" altLang="en-US" sz="2200" dirty="0"/>
              <a:t>杭州电子科技大学</a:t>
            </a:r>
            <a:endParaRPr lang="en-US" altLang="zh-CN" sz="2200" dirty="0"/>
          </a:p>
        </p:txBody>
      </p:sp>
      <p:sp>
        <p:nvSpPr>
          <p:cNvPr id="4" name="矩形 3"/>
          <p:cNvSpPr/>
          <p:nvPr/>
        </p:nvSpPr>
        <p:spPr>
          <a:xfrm>
            <a:off x="144016" y="188640"/>
            <a:ext cx="7452320" cy="523220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Excel</a:t>
            </a:r>
            <a:r>
              <a:rPr lang="zh-CN" altLang="en-US" sz="2800" dirty="0"/>
              <a:t>操作实践的</a:t>
            </a:r>
            <a:r>
              <a:rPr lang="en-US" altLang="zh-CN" sz="2800" dirty="0"/>
              <a:t>《</a:t>
            </a:r>
            <a:r>
              <a:rPr lang="zh-CN" altLang="en-US" sz="2800" dirty="0"/>
              <a:t>工程经济学</a:t>
            </a:r>
            <a:r>
              <a:rPr lang="en-US" altLang="zh-CN" sz="2800" dirty="0"/>
              <a:t>》</a:t>
            </a:r>
            <a:r>
              <a:rPr lang="zh-CN" altLang="en-US" sz="2800" dirty="0"/>
              <a:t>相关知识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这个基本形式可以没有任何约束条件，如</a:t>
            </a:r>
            <a:endParaRPr lang="en-US" altLang="zh-CN" dirty="0"/>
          </a:p>
          <a:p>
            <a:pPr lvl="4">
              <a:buNone/>
            </a:pPr>
            <a:r>
              <a:rPr lang="en-US" altLang="zh-CN" sz="3200" dirty="0"/>
              <a:t>Min</a:t>
            </a:r>
            <a:r>
              <a:rPr lang="en-US" altLang="zh-CN" sz="3200" baseline="-25000" dirty="0"/>
              <a:t>x1,x2,…</a:t>
            </a:r>
            <a:r>
              <a:rPr lang="en-US" altLang="zh-CN" sz="3200" dirty="0"/>
              <a:t> { f(X1,X2,…) }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zh-CN" altLang="en-US" sz="3200" dirty="0"/>
              <a:t>或者没有目标值（解方程），如</a:t>
            </a:r>
            <a:endParaRPr lang="en-US" altLang="zh-CN" sz="3200" dirty="0"/>
          </a:p>
          <a:p>
            <a:pPr lvl="4">
              <a:buNone/>
            </a:pPr>
            <a:r>
              <a:rPr lang="en-US" altLang="zh-CN" sz="3200" dirty="0"/>
              <a:t>q(X)=B</a:t>
            </a:r>
          </a:p>
          <a:p>
            <a:pPr marL="342900" lvl="4" indent="-342900">
              <a:buFont typeface="Arial" pitchFamily="34" charset="0"/>
              <a:buChar char="•"/>
            </a:pPr>
            <a:r>
              <a:rPr lang="zh-CN" altLang="en-US" sz="3200" dirty="0"/>
              <a:t>但不能没有决策变量</a:t>
            </a:r>
            <a:r>
              <a:rPr lang="en-US" altLang="zh-CN" sz="3200" dirty="0"/>
              <a:t>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6D9962-2491-4B9F-BBFB-DBB4B9256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规划求解：用途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60C0C82-91F3-4A8F-A528-FAB74A1C3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42510" r="1315" b="5870"/>
          <a:stretch/>
        </p:blipFill>
        <p:spPr>
          <a:xfrm>
            <a:off x="2483768" y="1417638"/>
            <a:ext cx="4475031" cy="5071702"/>
          </a:xfrm>
        </p:spPr>
      </p:pic>
    </p:spTree>
    <p:extLst>
      <p:ext uri="{BB962C8B-B14F-4D97-AF65-F5344CB8AC3E}">
        <p14:creationId xmlns:p14="http://schemas.microsoft.com/office/powerpoint/2010/main" val="2403362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Excel</a:t>
            </a:r>
            <a:r>
              <a:rPr lang="zh-CN" altLang="en-US" dirty="0"/>
              <a:t>规划求解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4" indent="-342900">
              <a:buFont typeface="Arial" pitchFamily="34" charset="0"/>
              <a:buChar char="•"/>
            </a:pPr>
            <a:r>
              <a:rPr lang="zh-CN" altLang="en-US" sz="3200" dirty="0"/>
              <a:t>其实本质是一种大众版本的优化求解器</a:t>
            </a:r>
            <a:endParaRPr lang="en-US" altLang="zh-CN" sz="3200" dirty="0"/>
          </a:p>
          <a:p>
            <a:pPr marL="342900" lvl="4" indent="-342900">
              <a:buFont typeface="Arial" pitchFamily="34" charset="0"/>
              <a:buChar char="•"/>
            </a:pPr>
            <a:r>
              <a:rPr lang="zh-CN" altLang="en-US" sz="3200" dirty="0"/>
              <a:t>事实上，任何能够在</a:t>
            </a:r>
            <a:r>
              <a:rPr lang="en-US" altLang="zh-CN" sz="3200" dirty="0"/>
              <a:t>Excel</a:t>
            </a:r>
            <a:r>
              <a:rPr lang="zh-CN" altLang="en-US" sz="3200" dirty="0"/>
              <a:t>表上列出来</a:t>
            </a:r>
            <a:r>
              <a:rPr lang="zh-CN" altLang="en-US" sz="3200" dirty="0">
                <a:solidFill>
                  <a:srgbClr val="FF0000"/>
                </a:solidFill>
              </a:rPr>
              <a:t>目标</a:t>
            </a:r>
            <a:r>
              <a:rPr lang="zh-CN" altLang="en-US" sz="3200" dirty="0"/>
              <a:t>及</a:t>
            </a:r>
            <a:r>
              <a:rPr lang="zh-CN" altLang="en-US" sz="3200" dirty="0">
                <a:solidFill>
                  <a:srgbClr val="FF0000"/>
                </a:solidFill>
              </a:rPr>
              <a:t>约束</a:t>
            </a:r>
            <a:r>
              <a:rPr lang="zh-CN" altLang="en-US" sz="3200" dirty="0"/>
              <a:t>的决策问题，都可以用规划求解器试着求解。</a:t>
            </a:r>
          </a:p>
          <a:p>
            <a:endParaRPr lang="en-US" altLang="zh-CN" dirty="0"/>
          </a:p>
          <a:p>
            <a:r>
              <a:rPr lang="zh-CN" altLang="en-US" dirty="0"/>
              <a:t>其他著名的专业优化求解器：</a:t>
            </a:r>
            <a:endParaRPr lang="en-US" altLang="zh-CN" dirty="0"/>
          </a:p>
          <a:p>
            <a:pPr marL="0" indent="0" algn="ctr">
              <a:buNone/>
            </a:pPr>
            <a:r>
              <a:rPr lang="en-US" altLang="zh-CN" dirty="0" err="1"/>
              <a:t>Cplex</a:t>
            </a:r>
            <a:r>
              <a:rPr lang="zh-CN" altLang="en-US" dirty="0"/>
              <a:t>，</a:t>
            </a:r>
            <a:r>
              <a:rPr lang="en-US" altLang="zh-CN" dirty="0"/>
              <a:t>Lingo</a:t>
            </a:r>
            <a:r>
              <a:rPr lang="zh-CN" altLang="en-US" dirty="0"/>
              <a:t>，</a:t>
            </a:r>
            <a:r>
              <a:rPr lang="en-US" altLang="zh-CN" dirty="0" err="1"/>
              <a:t>Gurobi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加载方式：</a:t>
            </a:r>
            <a:r>
              <a:rPr lang="en-US" altLang="zh-CN" sz="2400" dirty="0"/>
              <a:t>Excel</a:t>
            </a:r>
            <a:r>
              <a:rPr lang="zh-CN" altLang="en-US" sz="2400" dirty="0"/>
              <a:t>选项</a:t>
            </a:r>
            <a:r>
              <a:rPr lang="en-US" altLang="zh-CN" sz="2400" dirty="0"/>
              <a:t>-</a:t>
            </a:r>
            <a:r>
              <a:rPr lang="zh-CN" altLang="en-US" sz="2400" dirty="0"/>
              <a:t>加载项</a:t>
            </a:r>
            <a:r>
              <a:rPr lang="en-US" altLang="zh-CN" sz="2400" dirty="0"/>
              <a:t>-</a:t>
            </a:r>
            <a:r>
              <a:rPr lang="zh-CN" altLang="en-US" sz="2400" dirty="0"/>
              <a:t>转到</a:t>
            </a:r>
            <a:r>
              <a:rPr lang="en-US" altLang="zh-CN" sz="2400" dirty="0"/>
              <a:t>-</a:t>
            </a:r>
            <a:r>
              <a:rPr lang="zh-CN" altLang="en-US" sz="2400" dirty="0"/>
              <a:t>规划求解器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17344" b="31469"/>
          <a:stretch>
            <a:fillRect/>
          </a:stretch>
        </p:blipFill>
        <p:spPr bwMode="auto">
          <a:xfrm>
            <a:off x="899592" y="2132856"/>
            <a:ext cx="7344816" cy="456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endParaRPr lang="zh-CN" altLang="en-US" dirty="0"/>
          </a:p>
        </p:txBody>
      </p:sp>
      <p:grpSp>
        <p:nvGrpSpPr>
          <p:cNvPr id="9" name="组合 8"/>
          <p:cNvGrpSpPr/>
          <p:nvPr/>
        </p:nvGrpSpPr>
        <p:grpSpPr>
          <a:xfrm>
            <a:off x="2123728" y="2552939"/>
            <a:ext cx="6840760" cy="3909006"/>
            <a:chOff x="1151620" y="1844824"/>
            <a:chExt cx="6840760" cy="390900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 l="19559" t="26203" r="28762" b="34422"/>
            <a:stretch>
              <a:fillRect/>
            </a:stretch>
          </p:blipFill>
          <p:spPr bwMode="auto">
            <a:xfrm>
              <a:off x="1151620" y="1844824"/>
              <a:ext cx="6840760" cy="39090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矩形 5"/>
            <p:cNvSpPr/>
            <p:nvPr/>
          </p:nvSpPr>
          <p:spPr>
            <a:xfrm>
              <a:off x="1403648" y="2420888"/>
              <a:ext cx="5040560" cy="79208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403648" y="3320988"/>
              <a:ext cx="5040560" cy="5400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03648" y="3933056"/>
              <a:ext cx="5040560" cy="158417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矩形 9"/>
          <p:cNvSpPr/>
          <p:nvPr/>
        </p:nvSpPr>
        <p:spPr>
          <a:xfrm>
            <a:off x="144016" y="3201011"/>
            <a:ext cx="158417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b="1" dirty="0"/>
              <a:t>1 </a:t>
            </a:r>
            <a:r>
              <a:rPr lang="zh-CN" altLang="en-US" sz="2000" b="1" dirty="0"/>
              <a:t>目标值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2 </a:t>
            </a:r>
            <a:r>
              <a:rPr lang="zh-CN" altLang="en-US" sz="2000" b="1" dirty="0"/>
              <a:t>决策变量</a:t>
            </a:r>
            <a:endParaRPr lang="en-US" altLang="zh-CN" sz="2000" b="1" dirty="0"/>
          </a:p>
          <a:p>
            <a:endParaRPr lang="en-US" altLang="zh-CN" sz="2000" b="1" dirty="0"/>
          </a:p>
          <a:p>
            <a:endParaRPr lang="en-US" altLang="zh-CN" sz="2000" b="1" dirty="0"/>
          </a:p>
          <a:p>
            <a:r>
              <a:rPr lang="en-US" altLang="zh-CN" sz="2000" b="1" dirty="0"/>
              <a:t>3 </a:t>
            </a:r>
            <a:r>
              <a:rPr lang="zh-CN" altLang="en-US" sz="2000" b="1" dirty="0"/>
              <a:t>约束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95525E5-7E63-47E1-8DE9-697BC408BCE2}"/>
              </a:ext>
            </a:extLst>
          </p:cNvPr>
          <p:cNvSpPr txBox="1"/>
          <p:nvPr/>
        </p:nvSpPr>
        <p:spPr>
          <a:xfrm>
            <a:off x="216024" y="1662123"/>
            <a:ext cx="8532440" cy="64633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1800" kern="1200" dirty="0">
                <a:effectLst/>
                <a:ea typeface="宋体" panose="02010600030101010101" pitchFamily="2" charset="-122"/>
                <a:cs typeface="+mn-cs"/>
              </a:rPr>
              <a:t>规划求解器界面主要包括三个部分（与数学规划的三个要素相对应）：</a:t>
            </a:r>
            <a:endParaRPr lang="en-US" altLang="zh-CN" sz="1800" kern="1200" dirty="0">
              <a:effectLst/>
              <a:ea typeface="宋体" panose="02010600030101010101" pitchFamily="2" charset="-122"/>
              <a:cs typeface="+mn-cs"/>
            </a:endParaRPr>
          </a:p>
          <a:p>
            <a:r>
              <a:rPr lang="zh-CN" altLang="zh-CN" sz="1800" kern="1200" dirty="0">
                <a:effectLst/>
                <a:ea typeface="宋体" panose="02010600030101010101" pitchFamily="2" charset="-122"/>
                <a:cs typeface="+mn-cs"/>
              </a:rPr>
              <a:t>设置目标单元格（目标函数）、可变单元格（决策变量）、约束（约束条件）。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r>
              <a:rPr lang="en-US" altLang="zh-CN" dirty="0"/>
              <a:t>——</a:t>
            </a:r>
            <a:r>
              <a:rPr lang="zh-CN" altLang="en-US" dirty="0"/>
              <a:t>目标值、决策变量（可变单元格）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目标值可以是最大化或最小化，甚至可以要求等于某一个值</a:t>
            </a:r>
            <a:endParaRPr lang="en-US" altLang="zh-CN" dirty="0"/>
          </a:p>
          <a:p>
            <a:r>
              <a:rPr lang="zh-CN" altLang="en-US" dirty="0"/>
              <a:t>决策变量（可变单元格）可以是一个或者多个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约束条件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约束条件可以是不等式、等式、整数约束、</a:t>
            </a:r>
            <a:r>
              <a:rPr lang="en-US" altLang="zh-CN" dirty="0"/>
              <a:t>01</a:t>
            </a:r>
            <a:r>
              <a:rPr lang="zh-CN" altLang="en-US" dirty="0"/>
              <a:t>约束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l="29157" t="40969" r="32453" b="39344"/>
          <a:stretch>
            <a:fillRect/>
          </a:stretch>
        </p:blipFill>
        <p:spPr bwMode="auto">
          <a:xfrm>
            <a:off x="1950909" y="3284984"/>
            <a:ext cx="5242182" cy="2016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——Excel</a:t>
            </a:r>
            <a:r>
              <a:rPr lang="zh-CN" altLang="zh-CN" dirty="0"/>
              <a:t>表单</a:t>
            </a:r>
            <a:r>
              <a:rPr lang="zh-CN" altLang="en-US" dirty="0"/>
              <a:t>建模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Step 1</a:t>
            </a:r>
            <a:r>
              <a:rPr lang="zh-CN" altLang="en-US" sz="2800" dirty="0"/>
              <a:t>：为了能够使用规划求解器，我们需要在</a:t>
            </a:r>
            <a:r>
              <a:rPr lang="en-US" altLang="zh-CN" sz="2800" b="1" dirty="0">
                <a:solidFill>
                  <a:srgbClr val="FF0000"/>
                </a:solidFill>
              </a:rPr>
              <a:t>Excel</a:t>
            </a:r>
            <a:r>
              <a:rPr lang="zh-CN" altLang="en-US" sz="2800" b="1" dirty="0">
                <a:solidFill>
                  <a:srgbClr val="FF0000"/>
                </a:solidFill>
              </a:rPr>
              <a:t>表中建模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规划出一些单元格放置</a:t>
            </a:r>
            <a:r>
              <a:rPr lang="zh-CN" altLang="en-US" b="1" dirty="0">
                <a:solidFill>
                  <a:srgbClr val="FF0000"/>
                </a:solidFill>
              </a:rPr>
              <a:t>决策变量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进而</a:t>
            </a:r>
            <a:r>
              <a:rPr lang="zh-CN" altLang="en-US" b="1" dirty="0">
                <a:solidFill>
                  <a:srgbClr val="FF0000"/>
                </a:solidFill>
              </a:rPr>
              <a:t>根据决策变量</a:t>
            </a:r>
            <a:r>
              <a:rPr lang="zh-CN" altLang="en-US" dirty="0"/>
              <a:t>计算出</a:t>
            </a:r>
            <a:r>
              <a:rPr lang="zh-CN" altLang="en-US" b="1" dirty="0">
                <a:solidFill>
                  <a:srgbClr val="FF0000"/>
                </a:solidFill>
              </a:rPr>
              <a:t>目标值</a:t>
            </a:r>
            <a:r>
              <a:rPr lang="zh-CN" altLang="en-US" dirty="0"/>
              <a:t>；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/>
              <a:t>根据决策变量计算出</a:t>
            </a:r>
            <a:r>
              <a:rPr lang="zh-CN" altLang="en-US" b="1" dirty="0">
                <a:solidFill>
                  <a:srgbClr val="FF0000"/>
                </a:solidFill>
              </a:rPr>
              <a:t>约束条件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FF0000"/>
                </a:solidFill>
              </a:rPr>
              <a:t>左右两边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914400" lvl="1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  <a:r>
              <a:rPr lang="zh-CN" altLang="zh-CN" dirty="0"/>
              <a:t>器的使用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en-US" altLang="zh-CN" dirty="0"/>
              <a:t>——</a:t>
            </a:r>
            <a:r>
              <a:rPr lang="zh-CN" altLang="en-US" dirty="0"/>
              <a:t>调用规划求解器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Step 2</a:t>
            </a:r>
            <a:r>
              <a:rPr lang="zh-CN" altLang="en-US" sz="2800" dirty="0"/>
              <a:t>：</a:t>
            </a:r>
            <a:r>
              <a:rPr lang="zh-CN" altLang="zh-CN" sz="2800" dirty="0"/>
              <a:t>在</a:t>
            </a:r>
            <a:r>
              <a:rPr lang="en-US" altLang="zh-CN" sz="2800" dirty="0"/>
              <a:t>Excel</a:t>
            </a:r>
            <a:r>
              <a:rPr lang="zh-CN" altLang="en-US" sz="2800" dirty="0"/>
              <a:t>表单建模</a:t>
            </a:r>
            <a:r>
              <a:rPr lang="zh-CN" altLang="zh-CN" sz="2800" dirty="0"/>
              <a:t>之后，</a:t>
            </a:r>
            <a:r>
              <a:rPr lang="zh-CN" altLang="zh-CN" sz="2800" b="1" dirty="0">
                <a:solidFill>
                  <a:srgbClr val="FF0000"/>
                </a:solidFill>
              </a:rPr>
              <a:t>调用数学规划求解器</a:t>
            </a:r>
            <a:r>
              <a:rPr lang="zh-CN" altLang="en-US" sz="2800" b="1" dirty="0">
                <a:solidFill>
                  <a:srgbClr val="FF0000"/>
                </a:solidFill>
              </a:rPr>
              <a:t>；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r>
              <a:rPr lang="en-US" altLang="zh-CN" sz="2800" dirty="0"/>
              <a:t>Step 3</a:t>
            </a:r>
            <a:r>
              <a:rPr lang="zh-CN" altLang="en-US" sz="2800" dirty="0"/>
              <a:t>：</a:t>
            </a:r>
            <a:r>
              <a:rPr lang="zh-CN" altLang="zh-CN" sz="2800" dirty="0"/>
              <a:t>并在</a:t>
            </a:r>
            <a:r>
              <a:rPr lang="zh-CN" altLang="en-US" sz="2800" dirty="0"/>
              <a:t>规划求解器</a:t>
            </a:r>
            <a:r>
              <a:rPr lang="zh-CN" altLang="zh-CN" sz="2800" dirty="0"/>
              <a:t>相应的</a:t>
            </a:r>
            <a:r>
              <a:rPr lang="zh-CN" altLang="en-US" sz="2800" dirty="0"/>
              <a:t>位置</a:t>
            </a:r>
            <a:r>
              <a:rPr lang="zh-CN" altLang="zh-CN" sz="2800" b="1" dirty="0">
                <a:solidFill>
                  <a:srgbClr val="FF0000"/>
                </a:solidFill>
              </a:rPr>
              <a:t>输入数学规划三要素</a:t>
            </a:r>
            <a:r>
              <a:rPr lang="zh-CN" altLang="zh-CN" sz="2800" dirty="0"/>
              <a:t>，最后点击“求解”按钮即可。</a:t>
            </a:r>
          </a:p>
          <a:p>
            <a:pPr marL="914400" lvl="1" indent="-514350">
              <a:buFont typeface="+mj-lt"/>
              <a:buAutoNum type="arabicPeriod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62777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32856"/>
          </a:xfrm>
        </p:spPr>
        <p:txBody>
          <a:bodyPr>
            <a:normAutofit lnSpcReduction="10000"/>
          </a:bodyPr>
          <a:lstStyle/>
          <a:p>
            <a:pPr lvl="4">
              <a:buNone/>
            </a:pPr>
            <a:r>
              <a:rPr lang="en-US" altLang="zh-CN" sz="3200" dirty="0"/>
              <a:t>Min</a:t>
            </a:r>
            <a:r>
              <a:rPr lang="en-US" altLang="zh-CN" sz="3200" baseline="-25000" dirty="0"/>
              <a:t>x1,x2,…</a:t>
            </a:r>
            <a:r>
              <a:rPr lang="en-US" altLang="zh-CN" sz="3200" dirty="0"/>
              <a:t> { 3*X1+4*X2) }</a:t>
            </a:r>
          </a:p>
          <a:p>
            <a:pPr lvl="4">
              <a:buNone/>
            </a:pPr>
            <a:r>
              <a:rPr lang="en-US" altLang="zh-CN" sz="3200" dirty="0" err="1"/>
              <a:t>S.t</a:t>
            </a:r>
            <a:r>
              <a:rPr lang="en-US" altLang="zh-CN" sz="3200" dirty="0"/>
              <a:t>.:</a:t>
            </a:r>
          </a:p>
          <a:p>
            <a:pPr lvl="4">
              <a:buNone/>
            </a:pPr>
            <a:r>
              <a:rPr lang="en-US" altLang="zh-CN" sz="3200" dirty="0"/>
              <a:t>5*X1+6*(X2)</a:t>
            </a:r>
            <a:r>
              <a:rPr lang="en-US" altLang="zh-CN" sz="3200" baseline="30000" dirty="0"/>
              <a:t>2 </a:t>
            </a:r>
            <a:r>
              <a:rPr lang="en-US" altLang="zh-CN" sz="3200" dirty="0"/>
              <a:t>&lt;= 100</a:t>
            </a:r>
          </a:p>
          <a:p>
            <a:pPr lvl="4">
              <a:buNone/>
            </a:pPr>
            <a:r>
              <a:rPr lang="en-US" altLang="zh-CN" sz="3200" dirty="0"/>
              <a:t>X1+X2 =20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442018"/>
              </p:ext>
            </p:extLst>
          </p:nvPr>
        </p:nvGraphicFramePr>
        <p:xfrm>
          <a:off x="1753344" y="1600200"/>
          <a:ext cx="555496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决策变量（可变单元格）：</a:t>
            </a:r>
            <a:endParaRPr lang="en-US" altLang="zh-CN" dirty="0"/>
          </a:p>
          <a:p>
            <a:pPr lvl="1"/>
            <a:r>
              <a:rPr lang="en-US" altLang="zh-CN" dirty="0"/>
              <a:t>X1</a:t>
            </a:r>
            <a:r>
              <a:rPr lang="zh-CN" altLang="en-US" dirty="0"/>
              <a:t>、</a:t>
            </a:r>
            <a:r>
              <a:rPr lang="en-US" altLang="zh-CN" dirty="0"/>
              <a:t>X2</a:t>
            </a:r>
          </a:p>
          <a:p>
            <a:r>
              <a:rPr lang="zh-CN" altLang="en-US" dirty="0"/>
              <a:t>目标值：</a:t>
            </a:r>
            <a:endParaRPr lang="en-US" altLang="zh-CN" dirty="0"/>
          </a:p>
          <a:p>
            <a:pPr lvl="1"/>
            <a:r>
              <a:rPr lang="en-US" altLang="zh-CN" dirty="0"/>
              <a:t>3*X1+4*X2</a:t>
            </a:r>
          </a:p>
          <a:p>
            <a:r>
              <a:rPr lang="zh-CN" altLang="en-US" dirty="0"/>
              <a:t>约束条件左边：</a:t>
            </a:r>
            <a:endParaRPr lang="en-US" altLang="zh-CN" dirty="0"/>
          </a:p>
          <a:p>
            <a:pPr lvl="1"/>
            <a:r>
              <a:rPr lang="en-US" altLang="zh-CN" dirty="0"/>
              <a:t>5*X1+6*(X2)</a:t>
            </a:r>
            <a:r>
              <a:rPr lang="en-US" altLang="zh-CN" baseline="30000" dirty="0"/>
              <a:t>2</a:t>
            </a:r>
            <a:endParaRPr lang="en-US" altLang="zh-CN" dirty="0"/>
          </a:p>
          <a:p>
            <a:pPr lvl="1"/>
            <a:r>
              <a:rPr lang="en-US" altLang="zh-CN" dirty="0"/>
              <a:t>X1+X2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36096" y="1628800"/>
            <a:ext cx="327585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Min</a:t>
            </a:r>
            <a:r>
              <a:rPr lang="en-US" altLang="zh-CN" sz="2000" baseline="-25000" dirty="0"/>
              <a:t>x1,x2</a:t>
            </a:r>
            <a:r>
              <a:rPr lang="en-US" altLang="zh-CN" sz="2000" dirty="0"/>
              <a:t> { 3*X1+4*X2) }</a:t>
            </a:r>
          </a:p>
          <a:p>
            <a:pPr lvl="1"/>
            <a:r>
              <a:rPr lang="en-US" altLang="zh-CN" sz="2000" dirty="0" err="1"/>
              <a:t>S.t</a:t>
            </a:r>
            <a:r>
              <a:rPr lang="en-US" altLang="zh-CN" sz="2000" dirty="0"/>
              <a:t>.:</a:t>
            </a:r>
          </a:p>
          <a:p>
            <a:pPr lvl="1"/>
            <a:r>
              <a:rPr lang="en-US" altLang="zh-CN" sz="2000" dirty="0"/>
              <a:t>5*X1+6*(X2)</a:t>
            </a:r>
            <a:r>
              <a:rPr lang="en-US" altLang="zh-CN" sz="2000" baseline="30000" dirty="0"/>
              <a:t>2 </a:t>
            </a:r>
            <a:r>
              <a:rPr lang="en-US" altLang="zh-CN" sz="2000" dirty="0"/>
              <a:t>&lt; =100</a:t>
            </a:r>
          </a:p>
          <a:p>
            <a:pPr lvl="1"/>
            <a:r>
              <a:rPr lang="en-US" altLang="zh-CN" sz="2000" dirty="0"/>
              <a:t>X1+X2 =20</a:t>
            </a: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 t="21282" r="49434" b="38359"/>
          <a:stretch>
            <a:fillRect/>
          </a:stretch>
        </p:blipFill>
        <p:spPr bwMode="auto">
          <a:xfrm>
            <a:off x="539552" y="2276872"/>
            <a:ext cx="6192688" cy="3706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5508104" y="4130349"/>
            <a:ext cx="3275856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altLang="zh-CN" sz="2000" dirty="0"/>
              <a:t>Min</a:t>
            </a:r>
            <a:r>
              <a:rPr lang="en-US" altLang="zh-CN" sz="2000" baseline="-25000" dirty="0"/>
              <a:t>x1,x2</a:t>
            </a:r>
            <a:r>
              <a:rPr lang="en-US" altLang="zh-CN" sz="2000" dirty="0"/>
              <a:t> { 3*X1+4*X2) }</a:t>
            </a:r>
          </a:p>
          <a:p>
            <a:pPr lvl="1"/>
            <a:r>
              <a:rPr lang="en-US" altLang="zh-CN" sz="2000" dirty="0" err="1"/>
              <a:t>S.t</a:t>
            </a:r>
            <a:r>
              <a:rPr lang="en-US" altLang="zh-CN" sz="2000" dirty="0"/>
              <a:t>.:</a:t>
            </a:r>
          </a:p>
          <a:p>
            <a:pPr lvl="1"/>
            <a:r>
              <a:rPr lang="en-US" altLang="zh-CN" sz="2000" dirty="0"/>
              <a:t>5*X1+6*(X2)</a:t>
            </a:r>
            <a:r>
              <a:rPr lang="en-US" altLang="zh-CN" sz="2000" baseline="30000" dirty="0"/>
              <a:t>2 </a:t>
            </a:r>
            <a:r>
              <a:rPr lang="en-US" altLang="zh-CN" sz="2000" dirty="0"/>
              <a:t>&lt;= 100</a:t>
            </a:r>
          </a:p>
          <a:p>
            <a:pPr lvl="1"/>
            <a:r>
              <a:rPr lang="en-US" altLang="zh-CN" sz="2000" dirty="0"/>
              <a:t>X1+X2 =20</a:t>
            </a:r>
            <a:endParaRPr lang="zh-CN" altLang="en-US" sz="12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31B684B-37DB-48B8-A495-27466627E7A7}"/>
              </a:ext>
            </a:extLst>
          </p:cNvPr>
          <p:cNvSpPr txBox="1"/>
          <p:nvPr/>
        </p:nvSpPr>
        <p:spPr>
          <a:xfrm>
            <a:off x="442900" y="1412893"/>
            <a:ext cx="57852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Step 1:  </a:t>
            </a:r>
            <a:r>
              <a:rPr lang="en-US" altLang="zh-CN" sz="2400" dirty="0"/>
              <a:t>Excel</a:t>
            </a:r>
            <a:r>
              <a:rPr lang="zh-CN" altLang="en-US" sz="2400" dirty="0"/>
              <a:t>表单建模（三要素的构建）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 t="26203" r="18426" b="31469"/>
          <a:stretch>
            <a:fillRect/>
          </a:stretch>
        </p:blipFill>
        <p:spPr bwMode="auto">
          <a:xfrm>
            <a:off x="223748" y="2636912"/>
            <a:ext cx="8696504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矩形 5"/>
          <p:cNvSpPr/>
          <p:nvPr/>
        </p:nvSpPr>
        <p:spPr>
          <a:xfrm>
            <a:off x="3707904" y="3140968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>
            <a:stCxn id="6" idx="1"/>
          </p:cNvCxnSpPr>
          <p:nvPr/>
        </p:nvCxnSpPr>
        <p:spPr>
          <a:xfrm flipH="1">
            <a:off x="2267744" y="3356992"/>
            <a:ext cx="1440160" cy="21602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3707904" y="3789040"/>
            <a:ext cx="2664296" cy="5040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 flipV="1">
            <a:off x="2771800" y="3212976"/>
            <a:ext cx="936104" cy="82809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707904" y="4365104"/>
            <a:ext cx="2664296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/>
          <p:cNvCxnSpPr>
            <a:stCxn id="12" idx="1"/>
          </p:cNvCxnSpPr>
          <p:nvPr/>
        </p:nvCxnSpPr>
        <p:spPr>
          <a:xfrm flipH="1" flipV="1">
            <a:off x="2267744" y="4005064"/>
            <a:ext cx="1440160" cy="5760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3B4F30F8-243D-4B9A-9C9D-362FF95C7BAA}"/>
              </a:ext>
            </a:extLst>
          </p:cNvPr>
          <p:cNvSpPr txBox="1"/>
          <p:nvPr/>
        </p:nvSpPr>
        <p:spPr>
          <a:xfrm>
            <a:off x="442900" y="1412893"/>
            <a:ext cx="5785284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Step 2</a:t>
            </a:r>
            <a:r>
              <a:rPr lang="zh-CN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</a:rPr>
              <a:t>3:  </a:t>
            </a:r>
            <a:r>
              <a:rPr lang="zh-CN" altLang="en-US" sz="2400" dirty="0">
                <a:solidFill>
                  <a:schemeClr val="tx1"/>
                </a:solidFill>
              </a:rPr>
              <a:t>规划求解器要素输入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 t="27188" r="18427" b="30485"/>
          <a:stretch>
            <a:fillRect/>
          </a:stretch>
        </p:blipFill>
        <p:spPr bwMode="auto">
          <a:xfrm>
            <a:off x="576064" y="1484784"/>
            <a:ext cx="7956376" cy="309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矩形 4"/>
          <p:cNvSpPr/>
          <p:nvPr/>
        </p:nvSpPr>
        <p:spPr>
          <a:xfrm>
            <a:off x="7164288" y="1916832"/>
            <a:ext cx="1008112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1——</a:t>
            </a:r>
            <a:r>
              <a:rPr lang="zh-CN" altLang="en-US" dirty="0"/>
              <a:t>求解结果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 t="23250" r="21379" b="22610"/>
          <a:stretch>
            <a:fillRect/>
          </a:stretch>
        </p:blipFill>
        <p:spPr bwMode="auto">
          <a:xfrm>
            <a:off x="737828" y="1628800"/>
            <a:ext cx="7668344" cy="3960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119DA-284F-4421-8097-CE131B8E94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复杂问题的</a:t>
            </a:r>
            <a:r>
              <a:rPr lang="en-US" altLang="zh-CN" dirty="0"/>
              <a:t>Excel</a:t>
            </a:r>
            <a:r>
              <a:rPr lang="zh-CN" altLang="en-US" dirty="0"/>
              <a:t>建模</a:t>
            </a:r>
            <a:r>
              <a:rPr lang="en-US" altLang="zh-CN" dirty="0"/>
              <a:t/>
            </a:r>
            <a:br>
              <a:rPr lang="en-US" altLang="zh-CN" dirty="0"/>
            </a:br>
            <a:r>
              <a:rPr lang="zh-CN" altLang="en-US" dirty="0"/>
              <a:t>与规划求解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2EF73-247C-48DB-A49A-FB1C9B9D1D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24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674C2-C773-4346-ABFE-14933CB7D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规划求解器：</a:t>
            </a:r>
            <a:r>
              <a:rPr lang="en-US" altLang="zh-CN" dirty="0"/>
              <a:t>2</a:t>
            </a:r>
            <a:r>
              <a:rPr lang="zh-CN" altLang="en-US" dirty="0"/>
              <a:t>进制变量的使用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D183BD-CC53-4EA4-B62B-CBE6C5570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b="1" dirty="0"/>
              <a:t>决策变量可设置为二进制变量（或</a:t>
            </a:r>
            <a:r>
              <a:rPr lang="en-US" altLang="zh-CN" sz="2400" b="1" dirty="0"/>
              <a:t>01</a:t>
            </a:r>
            <a:r>
              <a:rPr lang="zh-CN" altLang="en-US" sz="2400" b="1" dirty="0"/>
              <a:t>变量），即：</a:t>
            </a:r>
            <a:endParaRPr lang="en-US" altLang="zh-CN" sz="2400" b="1" dirty="0"/>
          </a:p>
          <a:p>
            <a:r>
              <a:rPr lang="en-US" altLang="zh-CN" sz="2400" b="1" dirty="0"/>
              <a:t>x </a:t>
            </a:r>
            <a:r>
              <a:rPr lang="zh-CN" altLang="en-US" sz="2400" b="1" dirty="0"/>
              <a:t>取值只能是</a:t>
            </a:r>
            <a:r>
              <a:rPr lang="en-US" altLang="zh-CN" sz="2400" b="1" dirty="0"/>
              <a:t>0 </a:t>
            </a:r>
            <a:r>
              <a:rPr lang="zh-CN" altLang="en-US" sz="2400" b="1" dirty="0"/>
              <a:t>或 </a:t>
            </a:r>
            <a:r>
              <a:rPr lang="en-US" altLang="zh-CN" sz="2400" b="1" dirty="0"/>
              <a:t>1.</a:t>
            </a:r>
          </a:p>
          <a:p>
            <a:r>
              <a:rPr lang="zh-CN" altLang="en-US" sz="2400" b="1" dirty="0"/>
              <a:t>在规划求解中，限制变量为二进制变量：</a:t>
            </a:r>
            <a:r>
              <a:rPr lang="en-US" altLang="zh-CN" sz="2400" b="1" dirty="0"/>
              <a:t>bin</a:t>
            </a:r>
            <a:endParaRPr lang="zh-CN" altLang="en-US" sz="2400" b="1" dirty="0"/>
          </a:p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8EB5C6-3E0E-407C-B0C5-4D0B6CF54E05}"/>
              </a:ext>
            </a:extLst>
          </p:cNvPr>
          <p:cNvSpPr txBox="1"/>
          <p:nvPr/>
        </p:nvSpPr>
        <p:spPr>
          <a:xfrm>
            <a:off x="1763688" y="4627476"/>
            <a:ext cx="39964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可以用于求解简单的组合优化问题</a:t>
            </a:r>
          </a:p>
        </p:txBody>
      </p:sp>
    </p:spTree>
    <p:extLst>
      <p:ext uri="{BB962C8B-B14F-4D97-AF65-F5344CB8AC3E}">
        <p14:creationId xmlns:p14="http://schemas.microsoft.com/office/powerpoint/2010/main" val="107778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3556-03BA-41F1-969E-AF73F297D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背包问题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9E3B9-CD6B-4F00-8A3C-10ABD0B56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有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6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件物品，</a:t>
            </a:r>
            <a:endParaRPr lang="en-US" altLang="zh-CN" sz="2400" b="0" i="0" dirty="0">
              <a:solidFill>
                <a:srgbClr val="4D4D4D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价值分别为：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v = {8, 10, 6, 3, 7, 2}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 algn="l">
              <a:lnSpc>
                <a:spcPct val="150000"/>
              </a:lnSpc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重量分别为：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w = {4, 6, 2, 2, 5, 1}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现有</a:t>
            </a:r>
            <a:r>
              <a:rPr lang="en-US" altLang="zh-CN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zh-CN" altLang="en-US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背包，容量为</a:t>
            </a:r>
            <a:r>
              <a:rPr lang="en-US" altLang="zh-CN" sz="2400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: 15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该背包可容纳的最大价值是多少？</a:t>
            </a:r>
            <a:endParaRPr lang="en-US" sz="24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9749055-8EE0-406B-8954-75314D3AC4E5}"/>
              </a:ext>
            </a:extLst>
          </p:cNvPr>
          <p:cNvSpPr txBox="1">
            <a:spLocks/>
          </p:cNvSpPr>
          <p:nvPr/>
        </p:nvSpPr>
        <p:spPr>
          <a:xfrm>
            <a:off x="539552" y="4835698"/>
            <a:ext cx="7632848" cy="147302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/>
              <a:t>提示：</a:t>
            </a:r>
            <a:endParaRPr lang="en-US" altLang="zh-CN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/>
              <a:t>决策变量可设置为二进制变量（或</a:t>
            </a:r>
            <a:r>
              <a:rPr lang="en-US" altLang="zh-CN" sz="1400" b="1" dirty="0"/>
              <a:t>01</a:t>
            </a:r>
            <a:r>
              <a:rPr lang="zh-CN" altLang="en-US" sz="1400" b="1" dirty="0"/>
              <a:t>变量），即：</a:t>
            </a:r>
            <a:endParaRPr lang="en-US" altLang="zh-CN" sz="1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1400" b="1" dirty="0"/>
              <a:t>x </a:t>
            </a:r>
            <a:r>
              <a:rPr lang="zh-CN" altLang="en-US" sz="1400" b="1" dirty="0"/>
              <a:t>取值只能是</a:t>
            </a:r>
            <a:r>
              <a:rPr lang="en-US" altLang="zh-CN" sz="1400" b="1" dirty="0"/>
              <a:t>0 </a:t>
            </a:r>
            <a:r>
              <a:rPr lang="zh-CN" altLang="en-US" sz="1400" b="1" dirty="0"/>
              <a:t>或 </a:t>
            </a:r>
            <a:r>
              <a:rPr lang="en-US" altLang="zh-CN" sz="1400" b="1" dirty="0"/>
              <a:t>1.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1400" b="1" dirty="0"/>
              <a:t>在规划求解中，限制变量为二进制变量：</a:t>
            </a:r>
            <a:r>
              <a:rPr lang="en-US" altLang="zh-CN" sz="1400" b="1" dirty="0"/>
              <a:t>bin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022136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BF669-E506-4045-9E92-61CC632A2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zh-CN" dirty="0"/>
              <a:t>示例</a:t>
            </a:r>
            <a:r>
              <a:rPr lang="en-US" altLang="zh-CN" dirty="0"/>
              <a:t>2——</a:t>
            </a:r>
            <a:r>
              <a:rPr lang="zh-CN" altLang="en-US" dirty="0"/>
              <a:t>背包问题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98257E-17D4-4092-A813-2D78E3386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目标：总价值最大</a:t>
            </a:r>
            <a:endParaRPr lang="en-US" altLang="zh-CN" dirty="0"/>
          </a:p>
          <a:p>
            <a:r>
              <a:rPr lang="zh-CN" altLang="en-US" dirty="0"/>
              <a:t>决策变量：是否选取某一物品</a:t>
            </a:r>
            <a:endParaRPr lang="en-US" altLang="zh-CN" dirty="0"/>
          </a:p>
          <a:p>
            <a:r>
              <a:rPr lang="zh-CN" altLang="en-US" dirty="0"/>
              <a:t>约束条件</a:t>
            </a:r>
            <a:r>
              <a:rPr lang="en-US" altLang="zh-CN" dirty="0"/>
              <a:t>1</a:t>
            </a:r>
            <a:r>
              <a:rPr lang="zh-CN" altLang="en-US" dirty="0"/>
              <a:t>：容量约束</a:t>
            </a:r>
            <a:endParaRPr lang="en-US" altLang="zh-CN" dirty="0"/>
          </a:p>
          <a:p>
            <a:r>
              <a:rPr lang="zh-CN" altLang="en-US" dirty="0"/>
              <a:t>约束条件</a:t>
            </a:r>
            <a:r>
              <a:rPr lang="en-US" altLang="zh-CN" dirty="0"/>
              <a:t>2</a:t>
            </a:r>
            <a:r>
              <a:rPr lang="zh-CN" altLang="en-US" dirty="0"/>
              <a:t>：决策变量为二进制变量</a:t>
            </a:r>
          </a:p>
        </p:txBody>
      </p:sp>
    </p:spTree>
    <p:extLst>
      <p:ext uri="{BB962C8B-B14F-4D97-AF65-F5344CB8AC3E}">
        <p14:creationId xmlns:p14="http://schemas.microsoft.com/office/powerpoint/2010/main" val="284765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63922-075C-40AE-9B8C-5CFA2C2D3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5FF6A-4F35-4EE2-8C30-E442D994B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旅行商问题是这么一个问题：</a:t>
            </a:r>
            <a:endParaRPr lang="en-US" altLang="zh-CN" dirty="0"/>
          </a:p>
          <a:p>
            <a:pPr marL="385763" indent="-385763">
              <a:buAutoNum type="arabicParenR"/>
            </a:pPr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个城市，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</a:t>
            </a:r>
            <a:r>
              <a:rPr lang="en-US" altLang="zh-CN" dirty="0"/>
              <a:t>N;</a:t>
            </a:r>
          </a:p>
          <a:p>
            <a:pPr marL="385763" indent="-385763">
              <a:buAutoNum type="arabicParenR"/>
            </a:pPr>
            <a:r>
              <a:rPr lang="zh-CN" altLang="en-US" dirty="0"/>
              <a:t>城市之间的距离都知道；</a:t>
            </a:r>
            <a:endParaRPr lang="en-US" altLang="zh-CN" dirty="0"/>
          </a:p>
          <a:p>
            <a:pPr marL="385763" indent="-385763">
              <a:buAutoNum type="arabicParenR"/>
            </a:pPr>
            <a:r>
              <a:rPr lang="zh-CN" altLang="en-US" dirty="0"/>
              <a:t>需要寻找到一个旅行路线：经过所有城市，且每个城市只去过一次；</a:t>
            </a:r>
            <a:endParaRPr lang="en-US" altLang="zh-CN" dirty="0"/>
          </a:p>
          <a:p>
            <a:pPr marL="385763" indent="-385763">
              <a:buAutoNum type="arabicParenR"/>
            </a:pPr>
            <a:r>
              <a:rPr lang="zh-CN" altLang="en-US" dirty="0"/>
              <a:t>改路线要求总距离尽可能的短。</a:t>
            </a:r>
          </a:p>
        </p:txBody>
      </p:sp>
    </p:spTree>
    <p:extLst>
      <p:ext uri="{BB962C8B-B14F-4D97-AF65-F5344CB8AC3E}">
        <p14:creationId xmlns:p14="http://schemas.microsoft.com/office/powerpoint/2010/main" val="15450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1623DA-6F30-473F-8461-EFB35825F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目标求解（解方程）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D61FAB-FC7D-436E-B1AC-F069B741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工程经济分析中有的时候需要求解一些方程。例如我们需要求解使得等式成立的</a:t>
            </a:r>
            <a:endParaRPr kumimoji="0" lang="zh-CN" altLang="zh-CN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zh-CN" altLang="en-US" dirty="0"/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CE06587-041B-4CA8-8492-92AF1B8D031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57200"/>
          <a:ext cx="95250" cy="95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3" imgW="126835" imgH="139518" progId="Equation.DSMT4">
                  <p:embed/>
                </p:oleObj>
              </mc:Choice>
              <mc:Fallback>
                <p:oleObj name="Equation" r:id="rId3" imgW="126835" imgH="139518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57200"/>
                        <a:ext cx="95250" cy="95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E7B503F-F761-4A42-8AC7-D7BC9C5625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1238624"/>
              </p:ext>
            </p:extLst>
          </p:nvPr>
        </p:nvGraphicFramePr>
        <p:xfrm>
          <a:off x="3491880" y="3068960"/>
          <a:ext cx="2664296" cy="1160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5" imgW="622030" imgH="253890" progId="Equation.DSMT4">
                  <p:embed/>
                </p:oleObj>
              </mc:Choice>
              <mc:Fallback>
                <p:oleObj name="Equation" r:id="rId5" imgW="622030" imgH="25389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1880" y="3068960"/>
                        <a:ext cx="2664296" cy="116068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59BF80D9-4EFE-4212-B565-ECEC7F58F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524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zh-CN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78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6FD339-36B9-4DC4-A607-998E3B79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旅行商问题：变量设置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76A1CE-6E45-4B5B-9D92-64ECF5827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可以直接用不相等的数字直接表示一个旅行计划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CF8E37-4482-48B0-B924-AA6C649E9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85" y="3068960"/>
            <a:ext cx="5705630" cy="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45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24D0-0B99-4091-A16F-087B238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旅行商问题：目标值计算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7372BA-4B42-4BC9-8EB0-CF074A7DA2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90" y="1492446"/>
            <a:ext cx="8229600" cy="3808761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Index(</a:t>
            </a:r>
            <a:r>
              <a:rPr lang="zh-CN" altLang="en-US" dirty="0">
                <a:solidFill>
                  <a:srgbClr val="FF0000"/>
                </a:solidFill>
              </a:rPr>
              <a:t>矩阵，</a:t>
            </a:r>
            <a:r>
              <a:rPr lang="en-US" altLang="zh-CN" dirty="0" err="1">
                <a:solidFill>
                  <a:srgbClr val="FF0000"/>
                </a:solidFill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j)</a:t>
            </a:r>
            <a:r>
              <a:rPr lang="zh-CN" altLang="en-US" dirty="0"/>
              <a:t>：返回矩阵第</a:t>
            </a:r>
            <a:r>
              <a:rPr lang="en-US" altLang="zh-CN" dirty="0" err="1"/>
              <a:t>i</a:t>
            </a:r>
            <a:r>
              <a:rPr lang="zh-CN" altLang="en-US" dirty="0"/>
              <a:t>行，第</a:t>
            </a:r>
            <a:r>
              <a:rPr lang="en-US" altLang="zh-CN" dirty="0"/>
              <a:t>j</a:t>
            </a:r>
            <a:r>
              <a:rPr lang="zh-CN" altLang="en-US" dirty="0"/>
              <a:t>列的数值</a:t>
            </a:r>
            <a:endParaRPr lang="en-US" altLang="zh-CN" dirty="0"/>
          </a:p>
          <a:p>
            <a:r>
              <a:rPr lang="zh-CN" altLang="en-US" dirty="0"/>
              <a:t>对于旅行计划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总距离</a:t>
            </a:r>
            <a:r>
              <a:rPr lang="en-US" altLang="zh-CN" dirty="0"/>
              <a:t>=</a:t>
            </a:r>
          </a:p>
          <a:p>
            <a:r>
              <a:rPr lang="en-US" altLang="zh-CN" dirty="0"/>
              <a:t>Index(</a:t>
            </a:r>
            <a:r>
              <a:rPr lang="zh-CN" altLang="en-US" dirty="0"/>
              <a:t>矩阵，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1)+Index(</a:t>
            </a:r>
            <a:r>
              <a:rPr lang="zh-CN" altLang="en-US" dirty="0"/>
              <a:t>矩阵，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3)+ …</a:t>
            </a:r>
          </a:p>
          <a:p>
            <a:r>
              <a:rPr lang="en-US" altLang="zh-CN" dirty="0"/>
              <a:t>+ Index(</a:t>
            </a:r>
            <a:r>
              <a:rPr lang="zh-CN" altLang="en-US" dirty="0"/>
              <a:t>矩阵，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2)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25661-4AC0-485B-8BF1-132C1644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3184971"/>
            <a:ext cx="5705630" cy="244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0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6A24D0-0B99-4091-A16F-087B23879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旅行商问题：目标值计算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0E8F102-5B69-4AA6-915F-8C309244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282" y="1772816"/>
            <a:ext cx="6033435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1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319F-5749-4AE5-BB4B-EEF17AA56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旅行商问题：约束条件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BFF114-2F8C-4B73-A581-FF4D5DE85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约束</a:t>
            </a:r>
            <a:r>
              <a:rPr lang="en-US" altLang="zh-CN" dirty="0"/>
              <a:t>1</a:t>
            </a:r>
            <a:r>
              <a:rPr lang="zh-CN" altLang="en-US" dirty="0"/>
              <a:t>：旅行计划里的五个变量大于</a:t>
            </a:r>
            <a:r>
              <a:rPr lang="en-US" altLang="zh-CN" dirty="0"/>
              <a:t>1</a:t>
            </a:r>
            <a:r>
              <a:rPr lang="zh-CN" altLang="en-US" dirty="0"/>
              <a:t>小于</a:t>
            </a:r>
            <a:r>
              <a:rPr lang="en-US" altLang="zh-CN" dirty="0"/>
              <a:t>5</a:t>
            </a:r>
          </a:p>
          <a:p>
            <a:r>
              <a:rPr lang="zh-CN" altLang="en-US" dirty="0"/>
              <a:t>约束</a:t>
            </a:r>
            <a:r>
              <a:rPr lang="en-US" altLang="zh-CN" dirty="0"/>
              <a:t>2</a:t>
            </a:r>
            <a:r>
              <a:rPr lang="zh-CN" altLang="en-US" dirty="0"/>
              <a:t>：旅行计划里的五个变量各不相同</a:t>
            </a:r>
            <a:endParaRPr lang="en-US" altLang="zh-CN" dirty="0"/>
          </a:p>
          <a:p>
            <a:r>
              <a:rPr lang="en-US" altLang="zh-CN" dirty="0" err="1"/>
              <a:t>dif</a:t>
            </a:r>
            <a:endParaRPr lang="en-US" altLang="zh-CN" dirty="0"/>
          </a:p>
          <a:p>
            <a:r>
              <a:rPr lang="zh-CN" altLang="en-US" dirty="0"/>
              <a:t>其他：变量都是整数</a:t>
            </a:r>
            <a:endParaRPr lang="en-US" altLang="zh-CN" dirty="0"/>
          </a:p>
          <a:p>
            <a:r>
              <a:rPr lang="en-US" altLang="zh-CN" dirty="0"/>
              <a:t>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028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B0D9F-B27C-49B4-9E27-116C9E667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 </a:t>
            </a:r>
            <a:r>
              <a:rPr lang="zh-CN" altLang="en-US" dirty="0"/>
              <a:t>旅行商问题：约束条件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D23880-1D1A-4B1E-BFC6-7274E4F711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725" t="37400" r="19288" b="43700"/>
          <a:stretch/>
        </p:blipFill>
        <p:spPr>
          <a:xfrm>
            <a:off x="1259632" y="2276872"/>
            <a:ext cx="6336704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6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27AD-AA4F-4E2E-A705-D8F558D62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1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AA955FB-D5A1-4868-AD83-BE44DDF3EA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400" dirty="0"/>
                  <a:t>运用</a:t>
                </a:r>
                <a:r>
                  <a:rPr lang="en-US" altLang="zh-CN" sz="2400" dirty="0"/>
                  <a:t>Excel</a:t>
                </a:r>
                <a:r>
                  <a:rPr lang="zh-CN" altLang="en-US" sz="2400" dirty="0"/>
                  <a:t>（单变量求解器）求解下述方程的解</a:t>
                </a: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b="1" dirty="0"/>
                        <m:t>1000000</m:t>
                      </m:r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400" b="1">
                          <a:latin typeface="Cambria Math" panose="020405030504060302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sz="2400" b="1" dirty="0"/>
                        <m:t>20000 ∗</m:t>
                      </m:r>
                      <m:f>
                        <m:f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altLang="zh-CN" sz="2400" b="1" dirty="0"/>
                            <m:t>(1+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b="1" baseline="30000" dirty="0"/>
                            <m:t>9 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+ (1+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b="1" baseline="30000" dirty="0"/>
                            <m:t>8  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+ … + (1+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b="1" baseline="30000" dirty="0"/>
                            <m:t>1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 + (1+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b="1" baseline="30000" dirty="0"/>
                            <m:t>0</m:t>
                          </m:r>
                        </m:num>
                        <m:den>
                          <m:r>
                            <a:rPr lang="en-US" altLang="zh-CN" sz="2400" b="1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(1+</m:t>
                          </m:r>
                          <m:r>
                            <m:rPr>
                              <m:nor/>
                            </m:rP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m:t>r</m:t>
                          </m:r>
                          <m:r>
                            <m:rPr>
                              <m:nor/>
                            </m:rPr>
                            <a:rPr lang="en-US" altLang="zh-CN" sz="2400" b="1" dirty="0"/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400" b="1" baseline="30000" dirty="0"/>
                            <m:t>10</m:t>
                          </m:r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pPr marL="0" indent="0">
                  <a:buNone/>
                </a:pPr>
                <a:endParaRPr lang="en-US" altLang="zh-CN" sz="36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4AA955FB-D5A1-4868-AD83-BE44DDF3EA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1" t="-16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305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BE3660-1201-4C7F-A3B7-3CD844A09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2——</a:t>
            </a:r>
            <a:r>
              <a:rPr lang="zh-CN" altLang="en-US" dirty="0"/>
              <a:t>线性规划问题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7843B-2526-4160-80EF-6F52F731E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00050" lvl="1" indent="0">
              <a:lnSpc>
                <a:spcPct val="150000"/>
              </a:lnSpc>
              <a:buNone/>
            </a:pPr>
            <a:r>
              <a:rPr lang="en-US" altLang="zh-CN" b="1" dirty="0"/>
              <a:t>Max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3x+4y+3z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b="1" dirty="0" err="1"/>
              <a:t>S.t.</a:t>
            </a:r>
            <a:r>
              <a:rPr lang="en-US" altLang="zh-CN" b="1" dirty="0"/>
              <a:t>: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x+y+z</a:t>
            </a:r>
            <a:r>
              <a:rPr lang="en-US" altLang="zh-CN" dirty="0">
                <a:solidFill>
                  <a:srgbClr val="FF0000"/>
                </a:solidFill>
              </a:rPr>
              <a:t>&lt;=150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5x+2y+z&lt;=200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FF0000"/>
                </a:solidFill>
              </a:rPr>
              <a:t>x,y,z</a:t>
            </a:r>
            <a:r>
              <a:rPr lang="en-US" altLang="zh-CN" dirty="0">
                <a:solidFill>
                  <a:srgbClr val="FF0000"/>
                </a:solidFill>
              </a:rPr>
              <a:t>&gt;0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3035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5" name="灯片编号占位符 9"/>
          <p:cNvSpPr txBox="1">
            <a:spLocks noGrp="1"/>
          </p:cNvSpPr>
          <p:nvPr/>
        </p:nvSpPr>
        <p:spPr bwMode="auto">
          <a:xfrm>
            <a:off x="7947025" y="6337300"/>
            <a:ext cx="11620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2FD6FEEC-5F69-4AC7-A908-69DC2B6CF5A8}" type="slidenum">
              <a:rPr lang="en-US" altLang="zh-CN" sz="1400">
                <a:solidFill>
                  <a:schemeClr val="bg1"/>
                </a:solidFill>
              </a:rPr>
              <a:pPr algn="r"/>
              <a:t>37</a:t>
            </a:fld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71686" name="页脚占位符 10"/>
          <p:cNvSpPr txBox="1">
            <a:spLocks noGrp="1"/>
          </p:cNvSpPr>
          <p:nvPr/>
        </p:nvSpPr>
        <p:spPr bwMode="auto">
          <a:xfrm>
            <a:off x="3995738" y="638175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/>
            <a:r>
              <a:rPr lang="en-US" altLang="zh-CN" sz="1400">
                <a:solidFill>
                  <a:schemeClr val="bg1"/>
                </a:solidFill>
              </a:rPr>
              <a:t>Dr. Shenghao ZHANG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3——</a:t>
            </a:r>
            <a:r>
              <a:rPr lang="zh-CN" altLang="en-US" dirty="0"/>
              <a:t>员工排班计划</a:t>
            </a:r>
          </a:p>
        </p:txBody>
      </p:sp>
      <p:sp>
        <p:nvSpPr>
          <p:cNvPr id="9" name="矩形 8"/>
          <p:cNvSpPr/>
          <p:nvPr/>
        </p:nvSpPr>
        <p:spPr>
          <a:xfrm>
            <a:off x="827584" y="2060848"/>
            <a:ext cx="5400600" cy="2734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5143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/>
              <a:t>每天需要一定数量的员工值班，如右表所示</a:t>
            </a:r>
            <a:endParaRPr lang="en-US" altLang="zh-CN" sz="2400" dirty="0"/>
          </a:p>
          <a:p>
            <a:pPr marL="457200" indent="-5143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/>
              <a:t>每个员工一周连续工作</a:t>
            </a:r>
            <a:r>
              <a:rPr lang="en-US" altLang="zh-CN" sz="2400" dirty="0"/>
              <a:t>5</a:t>
            </a:r>
            <a:r>
              <a:rPr lang="zh-CN" altLang="en-US" sz="2400" dirty="0"/>
              <a:t>天</a:t>
            </a:r>
            <a:endParaRPr lang="en-US" altLang="zh-CN" sz="2400" dirty="0"/>
          </a:p>
          <a:p>
            <a:pPr marL="457200" indent="-5143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/>
              <a:t>一周的每一天，该有多少名员工开始上班？</a:t>
            </a:r>
            <a:endParaRPr lang="en-US" altLang="zh-CN" sz="2400" dirty="0"/>
          </a:p>
          <a:p>
            <a:pPr marL="457200" indent="-514350">
              <a:lnSpc>
                <a:spcPct val="110000"/>
              </a:lnSpc>
              <a:spcBef>
                <a:spcPts val="600"/>
              </a:spcBef>
              <a:buFont typeface="Wingdings" pitchFamily="2" charset="2"/>
              <a:buChar char="l"/>
            </a:pPr>
            <a:r>
              <a:rPr lang="zh-CN" altLang="en-US" sz="2400" dirty="0"/>
              <a:t>雇佣的总员工最少？</a:t>
            </a:r>
            <a:endParaRPr lang="zh-CN" altLang="zh-CN" sz="2400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0DB877C-28EB-41C3-8F68-01C9EDE594C1}"/>
              </a:ext>
            </a:extLst>
          </p:cNvPr>
          <p:cNvGraphicFramePr>
            <a:graphicFrameLocks noGrp="1"/>
          </p:cNvGraphicFramePr>
          <p:nvPr/>
        </p:nvGraphicFramePr>
        <p:xfrm>
          <a:off x="6372200" y="2203944"/>
          <a:ext cx="2491772" cy="2448274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365057">
                  <a:extLst>
                    <a:ext uri="{9D8B030D-6E8A-4147-A177-3AD203B41FA5}">
                      <a16:colId xmlns:a16="http://schemas.microsoft.com/office/drawing/2014/main" val="3196390168"/>
                    </a:ext>
                  </a:extLst>
                </a:gridCol>
                <a:gridCol w="1126715">
                  <a:extLst>
                    <a:ext uri="{9D8B030D-6E8A-4147-A177-3AD203B41FA5}">
                      <a16:colId xmlns:a16="http://schemas.microsoft.com/office/drawing/2014/main" val="357221820"/>
                    </a:ext>
                  </a:extLst>
                </a:gridCol>
              </a:tblGrid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Staff need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26940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Monday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180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981619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Tuesday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67141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Wednesday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0070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Thursday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53713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Friday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7630535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Saturday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1379206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6659772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3——</a:t>
            </a:r>
            <a:r>
              <a:rPr lang="zh-CN" altLang="en-US" dirty="0"/>
              <a:t>员工排班计划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sz="2800" dirty="0"/>
              <a:t>决策变量（可变单元格）：</a:t>
            </a:r>
            <a:endParaRPr lang="en-US" altLang="zh-CN" sz="2800" dirty="0"/>
          </a:p>
          <a:p>
            <a:pPr lvl="1"/>
            <a:r>
              <a:rPr lang="zh-CN" altLang="en-US" sz="2400" dirty="0"/>
              <a:t>每天开始上班的人数（周一至周七）</a:t>
            </a:r>
            <a:endParaRPr lang="en-US" altLang="zh-CN" sz="2400" dirty="0"/>
          </a:p>
          <a:p>
            <a:pPr lvl="1"/>
            <a:r>
              <a:rPr lang="en-US" altLang="zh-CN" sz="2400" dirty="0"/>
              <a:t>X1</a:t>
            </a:r>
            <a:r>
              <a:rPr lang="zh-CN" altLang="en-US" sz="2400" dirty="0"/>
              <a:t>，</a:t>
            </a:r>
            <a:r>
              <a:rPr lang="en-US" altLang="zh-CN" sz="2400" dirty="0"/>
              <a:t>X2</a:t>
            </a:r>
            <a:r>
              <a:rPr lang="zh-CN" altLang="en-US" sz="2400" dirty="0"/>
              <a:t>，</a:t>
            </a:r>
            <a:r>
              <a:rPr lang="en-US" altLang="zh-CN" sz="2400" dirty="0"/>
              <a:t>…</a:t>
            </a:r>
            <a:r>
              <a:rPr lang="zh-CN" altLang="en-US" sz="2400" dirty="0"/>
              <a:t>，</a:t>
            </a:r>
            <a:r>
              <a:rPr lang="en-US" altLang="zh-CN" sz="2400" dirty="0"/>
              <a:t>X7</a:t>
            </a:r>
          </a:p>
          <a:p>
            <a:pPr lvl="1"/>
            <a:endParaRPr lang="en-US" altLang="zh-CN" sz="2400" dirty="0"/>
          </a:p>
          <a:p>
            <a:r>
              <a:rPr lang="zh-CN" altLang="en-US" sz="2800" dirty="0"/>
              <a:t>目标值：</a:t>
            </a:r>
            <a:endParaRPr lang="en-US" altLang="zh-CN" sz="2800" dirty="0"/>
          </a:p>
          <a:p>
            <a:pPr lvl="1"/>
            <a:r>
              <a:rPr lang="zh-CN" altLang="en-US" sz="2400" dirty="0"/>
              <a:t>总员工数</a:t>
            </a:r>
            <a:endParaRPr lang="en-US" altLang="zh-CN" sz="2400" dirty="0"/>
          </a:p>
          <a:p>
            <a:pPr lvl="1"/>
            <a:r>
              <a:rPr lang="en-US" altLang="zh-CN" sz="2400" dirty="0"/>
              <a:t>X1 + X2 +</a:t>
            </a:r>
            <a:r>
              <a:rPr lang="zh-CN" altLang="en-US" sz="2400" dirty="0"/>
              <a:t> </a:t>
            </a:r>
            <a:r>
              <a:rPr lang="en-US" altLang="zh-CN" sz="2400" dirty="0"/>
              <a:t>…</a:t>
            </a:r>
            <a:r>
              <a:rPr lang="zh-CN" altLang="en-US" sz="2400" dirty="0"/>
              <a:t> </a:t>
            </a:r>
            <a:r>
              <a:rPr lang="en-US" altLang="zh-CN" sz="2400" dirty="0"/>
              <a:t>+ X7</a:t>
            </a:r>
          </a:p>
          <a:p>
            <a:pPr lvl="1"/>
            <a:endParaRPr lang="en-US" altLang="zh-CN" sz="2800" dirty="0"/>
          </a:p>
          <a:p>
            <a:r>
              <a:rPr lang="zh-CN" altLang="en-US" sz="2800" dirty="0"/>
              <a:t>约束条件：</a:t>
            </a:r>
            <a:endParaRPr lang="en-US" altLang="zh-CN" sz="2800" dirty="0"/>
          </a:p>
          <a:p>
            <a:pPr lvl="1"/>
            <a:r>
              <a:rPr lang="zh-CN" altLang="en-US" sz="2400" dirty="0"/>
              <a:t>每日最少工作人数 </a:t>
            </a:r>
            <a:endParaRPr lang="en-US" altLang="zh-CN" sz="2400" dirty="0"/>
          </a:p>
          <a:p>
            <a:pPr lvl="1"/>
            <a:r>
              <a:rPr lang="en-US" altLang="zh-CN" sz="2400" dirty="0"/>
              <a:t>X1 +</a:t>
            </a:r>
            <a:r>
              <a:rPr lang="zh-CN" altLang="en-US" sz="2400" dirty="0"/>
              <a:t> </a:t>
            </a:r>
            <a:r>
              <a:rPr lang="en-US" altLang="zh-CN" sz="2400" dirty="0"/>
              <a:t>X4 + …</a:t>
            </a:r>
            <a:r>
              <a:rPr lang="zh-CN" altLang="en-US" sz="2400" dirty="0"/>
              <a:t> </a:t>
            </a:r>
            <a:r>
              <a:rPr lang="en-US" altLang="zh-CN" sz="2400" dirty="0"/>
              <a:t>+ X7 &gt;= 180</a:t>
            </a:r>
          </a:p>
          <a:p>
            <a:pPr lvl="1"/>
            <a:r>
              <a:rPr lang="en-US" altLang="zh-CN" sz="2400" dirty="0"/>
              <a:t>X1 + X2 +</a:t>
            </a:r>
            <a:r>
              <a:rPr lang="zh-CN" altLang="en-US" sz="2400" dirty="0"/>
              <a:t> </a:t>
            </a:r>
            <a:r>
              <a:rPr lang="en-US" altLang="zh-CN" sz="2400" dirty="0"/>
              <a:t>X5 + …</a:t>
            </a:r>
            <a:r>
              <a:rPr lang="zh-CN" altLang="en-US" sz="2400" dirty="0"/>
              <a:t> </a:t>
            </a:r>
            <a:r>
              <a:rPr lang="en-US" altLang="zh-CN" sz="2400" dirty="0"/>
              <a:t>+ X7 &gt;= 160</a:t>
            </a:r>
          </a:p>
          <a:p>
            <a:pPr lvl="1"/>
            <a:r>
              <a:rPr lang="en-US" altLang="zh-CN" sz="2400" dirty="0"/>
              <a:t>…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B9411-0BF3-4FC4-A5BC-F9B3F802E1CB}"/>
              </a:ext>
            </a:extLst>
          </p:cNvPr>
          <p:cNvSpPr txBox="1"/>
          <p:nvPr/>
        </p:nvSpPr>
        <p:spPr>
          <a:xfrm>
            <a:off x="5508104" y="5589240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如何计算每日工作人数？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012A4F2-D84B-44B4-AF97-7F4C14E76E5A}"/>
              </a:ext>
            </a:extLst>
          </p:cNvPr>
          <p:cNvCxnSpPr>
            <a:stCxn id="6" idx="1"/>
          </p:cNvCxnSpPr>
          <p:nvPr/>
        </p:nvCxnSpPr>
        <p:spPr>
          <a:xfrm flipH="1" flipV="1">
            <a:off x="4355976" y="5013176"/>
            <a:ext cx="1152128" cy="760730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DFBCE3-0054-4433-97C9-075CBF743078}"/>
              </a:ext>
            </a:extLst>
          </p:cNvPr>
          <p:cNvGraphicFramePr>
            <a:graphicFrameLocks noGrp="1"/>
          </p:cNvGraphicFramePr>
          <p:nvPr/>
        </p:nvGraphicFramePr>
        <p:xfrm>
          <a:off x="6012160" y="1970271"/>
          <a:ext cx="2491772" cy="2448274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365057">
                  <a:extLst>
                    <a:ext uri="{9D8B030D-6E8A-4147-A177-3AD203B41FA5}">
                      <a16:colId xmlns:a16="http://schemas.microsoft.com/office/drawing/2014/main" val="3196390168"/>
                    </a:ext>
                  </a:extLst>
                </a:gridCol>
                <a:gridCol w="1126715">
                  <a:extLst>
                    <a:ext uri="{9D8B030D-6E8A-4147-A177-3AD203B41FA5}">
                      <a16:colId xmlns:a16="http://schemas.microsoft.com/office/drawing/2014/main" val="357221820"/>
                    </a:ext>
                  </a:extLst>
                </a:gridCol>
              </a:tblGrid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Staff need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26940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Monday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180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981619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Tuesday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67141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Wednesday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0070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Thursday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53713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Friday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7630535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Saturday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1379206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665977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 </a:t>
            </a:r>
            <a:r>
              <a:rPr lang="en-US" altLang="zh-CN" dirty="0"/>
              <a:t>3——</a:t>
            </a:r>
            <a:r>
              <a:rPr lang="zh-CN" altLang="en-US" dirty="0"/>
              <a:t>员工排班计划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约束条件：</a:t>
            </a:r>
            <a:endParaRPr lang="en-US" altLang="zh-CN" sz="2400" dirty="0"/>
          </a:p>
          <a:p>
            <a:pPr lvl="1"/>
            <a:r>
              <a:rPr lang="zh-CN" altLang="en-US" sz="2000" dirty="0"/>
              <a:t>每日最少工作人数 </a:t>
            </a:r>
            <a:endParaRPr lang="en-US" altLang="zh-CN" sz="2000" dirty="0"/>
          </a:p>
          <a:p>
            <a:pPr lvl="1"/>
            <a:r>
              <a:rPr lang="en-US" altLang="zh-CN" sz="2000" dirty="0"/>
              <a:t>X1 +</a:t>
            </a:r>
            <a:r>
              <a:rPr lang="zh-CN" altLang="en-US" sz="2000" dirty="0"/>
              <a:t> </a:t>
            </a:r>
            <a:r>
              <a:rPr lang="en-US" altLang="zh-CN" sz="2000" dirty="0"/>
              <a:t>X4 + …</a:t>
            </a:r>
            <a:r>
              <a:rPr lang="zh-CN" altLang="en-US" sz="2000" dirty="0"/>
              <a:t> </a:t>
            </a:r>
            <a:r>
              <a:rPr lang="en-US" altLang="zh-CN" sz="2000" dirty="0"/>
              <a:t>+ X7 &gt;= 180</a:t>
            </a:r>
          </a:p>
          <a:p>
            <a:pPr lvl="1"/>
            <a:r>
              <a:rPr lang="en-US" altLang="zh-CN" sz="2000" dirty="0"/>
              <a:t>X1 + X2 +</a:t>
            </a:r>
            <a:r>
              <a:rPr lang="zh-CN" altLang="en-US" sz="2000" dirty="0"/>
              <a:t> </a:t>
            </a:r>
            <a:r>
              <a:rPr lang="en-US" altLang="zh-CN" sz="2000" dirty="0"/>
              <a:t>X5 + …</a:t>
            </a:r>
            <a:r>
              <a:rPr lang="zh-CN" altLang="en-US" sz="2000" dirty="0"/>
              <a:t> </a:t>
            </a:r>
            <a:r>
              <a:rPr lang="en-US" altLang="zh-CN" sz="2000" dirty="0"/>
              <a:t>+ X7 &gt;= 160</a:t>
            </a:r>
          </a:p>
          <a:p>
            <a:pPr lvl="1"/>
            <a:r>
              <a:rPr lang="en-US" altLang="zh-CN" sz="2000" dirty="0"/>
              <a:t>…</a:t>
            </a:r>
          </a:p>
          <a:p>
            <a:pPr lvl="1"/>
            <a:endParaRPr lang="en-US" altLang="zh-CN" sz="2400" dirty="0"/>
          </a:p>
          <a:p>
            <a:pPr lvl="1"/>
            <a:endParaRPr lang="zh-CN" altLang="en-US" sz="24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1B9411-0BF3-4FC4-A5BC-F9B3F802E1CB}"/>
              </a:ext>
            </a:extLst>
          </p:cNvPr>
          <p:cNvSpPr txBox="1"/>
          <p:nvPr/>
        </p:nvSpPr>
        <p:spPr>
          <a:xfrm>
            <a:off x="5742876" y="4601107"/>
            <a:ext cx="28083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800" dirty="0"/>
              <a:t>如何计算每日工作人数？</a:t>
            </a:r>
            <a:endParaRPr lang="zh-CN" altLang="en-US" dirty="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012A4F2-D84B-44B4-AF97-7F4C14E76E5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644008" y="3645024"/>
            <a:ext cx="1098868" cy="1140749"/>
          </a:xfrm>
          <a:prstGeom prst="straightConnector1">
            <a:avLst/>
          </a:prstGeom>
          <a:ln w="762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90DFBCE3-0054-4433-97C9-075CBF743078}"/>
              </a:ext>
            </a:extLst>
          </p:cNvPr>
          <p:cNvGraphicFramePr>
            <a:graphicFrameLocks noGrp="1"/>
          </p:cNvGraphicFramePr>
          <p:nvPr/>
        </p:nvGraphicFramePr>
        <p:xfrm>
          <a:off x="6012160" y="1970271"/>
          <a:ext cx="2491772" cy="2448274"/>
        </p:xfrm>
        <a:graphic>
          <a:graphicData uri="http://schemas.openxmlformats.org/drawingml/2006/table">
            <a:tbl>
              <a:tblPr firstRow="1" firstCol="1">
                <a:tableStyleId>{69C7853C-536D-4A76-A0AE-DD22124D55A5}</a:tableStyleId>
              </a:tblPr>
              <a:tblGrid>
                <a:gridCol w="1365057">
                  <a:extLst>
                    <a:ext uri="{9D8B030D-6E8A-4147-A177-3AD203B41FA5}">
                      <a16:colId xmlns:a16="http://schemas.microsoft.com/office/drawing/2014/main" val="3196390168"/>
                    </a:ext>
                  </a:extLst>
                </a:gridCol>
                <a:gridCol w="1126715">
                  <a:extLst>
                    <a:ext uri="{9D8B030D-6E8A-4147-A177-3AD203B41FA5}">
                      <a16:colId xmlns:a16="http://schemas.microsoft.com/office/drawing/2014/main" val="357221820"/>
                    </a:ext>
                  </a:extLst>
                </a:gridCol>
              </a:tblGrid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Staff need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7726940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Monday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180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5981619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 dirty="0">
                          <a:effectLst/>
                        </a:rPr>
                        <a:t>Tuesday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0267141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Wednesday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150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05400702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Thursday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160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5953713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Friday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190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07630535"/>
                  </a:ext>
                </a:extLst>
              </a:tr>
              <a:tr h="30332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Saturday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140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1379206"/>
                  </a:ext>
                </a:extLst>
              </a:tr>
              <a:tr h="31415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u="none" strike="noStrike">
                          <a:effectLst/>
                        </a:rPr>
                        <a:t>Sunday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</a:rPr>
                        <a:t>120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06659772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B2F113ED-45D1-4BEE-8557-363972FB10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88" t="31100" r="25588" b="29919"/>
          <a:stretch/>
        </p:blipFill>
        <p:spPr>
          <a:xfrm>
            <a:off x="123240" y="4508387"/>
            <a:ext cx="4904486" cy="207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8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2C3C14-F700-4C95-AA2E-49590F6E1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目标求解（解方程）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8BFC6E-AB4F-4EFA-A8CE-699BAC070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Excel</a:t>
            </a:r>
            <a:r>
              <a:rPr lang="zh-CN" altLang="zh-CN" sz="2800" dirty="0"/>
              <a:t>提供了这样的工具，在菜单</a:t>
            </a:r>
            <a:r>
              <a:rPr lang="en-US" altLang="zh-CN" sz="2800" dirty="0"/>
              <a:t>“</a:t>
            </a:r>
            <a:r>
              <a:rPr lang="zh-CN" altLang="zh-CN" sz="2800" dirty="0"/>
              <a:t>数据</a:t>
            </a:r>
            <a:r>
              <a:rPr lang="en-US" altLang="zh-CN" sz="2800" dirty="0"/>
              <a:t>—</a:t>
            </a:r>
            <a:r>
              <a:rPr lang="zh-CN" altLang="zh-CN" sz="2800" dirty="0"/>
              <a:t>预测—模拟分析</a:t>
            </a:r>
            <a:r>
              <a:rPr lang="en-US" altLang="zh-CN" sz="2800" dirty="0"/>
              <a:t>”</a:t>
            </a:r>
            <a:r>
              <a:rPr lang="zh-CN" altLang="zh-CN" sz="2800" dirty="0"/>
              <a:t>下拉框中，可以找到</a:t>
            </a:r>
            <a:r>
              <a:rPr lang="en-US" altLang="zh-CN" sz="2800" dirty="0"/>
              <a:t>“</a:t>
            </a:r>
            <a:r>
              <a:rPr lang="zh-CN" altLang="zh-CN" sz="2800" dirty="0"/>
              <a:t>单变量求解</a:t>
            </a:r>
            <a:r>
              <a:rPr lang="en-US" altLang="zh-CN" sz="2800" dirty="0"/>
              <a:t>”</a:t>
            </a:r>
            <a:r>
              <a:rPr lang="zh-CN" altLang="zh-CN" sz="2800" dirty="0"/>
              <a:t>工具。</a:t>
            </a:r>
            <a:endParaRPr lang="en-US" altLang="zh-CN" sz="2800" dirty="0"/>
          </a:p>
          <a:p>
            <a:r>
              <a:rPr lang="zh-CN" altLang="en-US" sz="2800" dirty="0"/>
              <a:t>如果我们要解方程</a:t>
            </a:r>
            <a:endParaRPr lang="en-US" altLang="zh-CN" sz="2800" dirty="0"/>
          </a:p>
          <a:p>
            <a:pPr lvl="1" indent="-342900">
              <a:lnSpc>
                <a:spcPct val="15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将单元格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x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（该步骤无需做任何操作）；</a:t>
            </a:r>
          </a:p>
          <a:p>
            <a:pPr lvl="1" indent="-342900">
              <a:lnSpc>
                <a:spcPct val="15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在另一个单元格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，根据上述公式输入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“sin(5*(B2)^2+2*B2)”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lvl="1" indent="-342900">
              <a:lnSpc>
                <a:spcPct val="15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打开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单变量求解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lvl="1" indent="-342900">
              <a:lnSpc>
                <a:spcPct val="15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设置目标单元格为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D2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，目标值为上述式子值，即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0.5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，设置可变单元格为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B2</a:t>
            </a: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；</a:t>
            </a:r>
          </a:p>
          <a:p>
            <a:pPr lvl="1" indent="-342900">
              <a:lnSpc>
                <a:spcPct val="150000"/>
              </a:lnSpc>
              <a:buFont typeface="Times New Roman" panose="02020603050405020304" pitchFamily="18" charset="0"/>
              <a:buAutoNum type="circleNumDbPlain"/>
            </a:pPr>
            <a:r>
              <a:rPr lang="zh-CN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点击确定。</a:t>
            </a:r>
          </a:p>
          <a:p>
            <a:endParaRPr lang="zh-CN" altLang="en-US" sz="2800" dirty="0"/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F39DFFB3-9406-4939-AFF0-AC3B64621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020029"/>
              </p:ext>
            </p:extLst>
          </p:nvPr>
        </p:nvGraphicFramePr>
        <p:xfrm>
          <a:off x="3923928" y="2492896"/>
          <a:ext cx="3714620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4" imgW="1168400" imgH="228600" progId="Equation.DSMT4">
                  <p:embed/>
                </p:oleObj>
              </mc:Choice>
              <mc:Fallback>
                <p:oleObj name="Equation" r:id="rId4" imgW="11684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3928" y="2492896"/>
                        <a:ext cx="3714620" cy="5760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1866E67-C4BE-4804-B4E2-B91FE7425389}"/>
                  </a:ext>
                </a:extLst>
              </p14:cNvPr>
              <p14:cNvContentPartPr/>
              <p14:nvPr/>
            </p14:nvContentPartPr>
            <p14:xfrm>
              <a:off x="1808280" y="2920320"/>
              <a:ext cx="6395760" cy="2029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1866E67-C4BE-4804-B4E2-B91FE742538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98920" y="2910960"/>
                <a:ext cx="6414480" cy="2048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28395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44AC5D-B2E1-4A5F-9CF2-C4228991B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目标求解（解方程）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D8959-88FE-42C8-8C74-A78F0C41B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之后，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Excel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通过内置的计算方法，在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B2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单元格显示使得</a:t>
            </a:r>
            <a:r>
              <a:rPr lang="en-US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D2</a:t>
            </a:r>
            <a:r>
              <a:rPr lang="zh-CN" altLang="zh-CN" sz="24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单元格达到目标值的解。</a:t>
            </a:r>
            <a:endParaRPr lang="zh-CN" altLang="en-US" sz="40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CCC84DC-7753-48A8-AF53-080D0117E330}"/>
              </a:ext>
            </a:extLst>
          </p:cNvPr>
          <p:cNvPicPr/>
          <p:nvPr/>
        </p:nvPicPr>
        <p:blipFill rotWithShape="1">
          <a:blip r:embed="rId2"/>
          <a:srcRect l="-1" t="-1" r="46299" b="48698"/>
          <a:stretch/>
        </p:blipFill>
        <p:spPr bwMode="auto">
          <a:xfrm>
            <a:off x="1475656" y="2780928"/>
            <a:ext cx="6336704" cy="316835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5233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CC667-3CCD-4696-B251-1CD40FE9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 </a:t>
            </a:r>
            <a:r>
              <a:rPr lang="zh-CN" altLang="en-US" dirty="0"/>
              <a:t>目标求解（解方程）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EF9DB-4BE6-4544-A355-D9B8D651E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也可以求解复杂的目标规划问题：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例如，某个变量决定了一个目标变量的值；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通过设定目标值，可以求解变量值。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例如：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当前的利润为</a:t>
            </a:r>
            <a:r>
              <a:rPr lang="en-US" altLang="zh-CN" sz="2400" dirty="0"/>
              <a:t>100</a:t>
            </a:r>
            <a:r>
              <a:rPr lang="zh-CN" altLang="en-US" sz="2400" dirty="0"/>
              <a:t>万元；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10</a:t>
            </a:r>
            <a:r>
              <a:rPr lang="zh-CN" altLang="en-US" sz="2400" dirty="0"/>
              <a:t>年内的增长率为</a:t>
            </a:r>
            <a:r>
              <a:rPr lang="en-US" altLang="zh-CN" sz="2400" dirty="0"/>
              <a:t>r</a:t>
            </a:r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要求</a:t>
            </a:r>
            <a:r>
              <a:rPr lang="en-US" altLang="zh-CN" sz="2400" dirty="0"/>
              <a:t>10</a:t>
            </a:r>
            <a:r>
              <a:rPr lang="zh-CN" altLang="en-US" sz="2400" dirty="0"/>
              <a:t>年的累积利润额达到</a:t>
            </a:r>
            <a:r>
              <a:rPr lang="en-US" altLang="zh-CN" sz="2400" dirty="0"/>
              <a:t>2000</a:t>
            </a:r>
            <a:r>
              <a:rPr lang="zh-CN" altLang="en-US" sz="2400" dirty="0"/>
              <a:t>万元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增长率</a:t>
            </a:r>
            <a:r>
              <a:rPr lang="en-US" altLang="zh-CN" sz="2400" dirty="0"/>
              <a:t>r</a:t>
            </a:r>
            <a:r>
              <a:rPr lang="zh-CN" altLang="en-US" sz="2400" dirty="0"/>
              <a:t>应该为多少？</a:t>
            </a:r>
            <a:endParaRPr lang="en-US" altLang="zh-CN" sz="24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04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D1EE-8C57-4FD9-A009-5192C6509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47894-73CD-41F1-B287-012739406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07DE1-6C65-4856-BFCE-FFB6989E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9144000" cy="60960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22347E3-ECE7-401F-9B12-4E29E16EC3C7}"/>
              </a:ext>
            </a:extLst>
          </p:cNvPr>
          <p:cNvCxnSpPr/>
          <p:nvPr/>
        </p:nvCxnSpPr>
        <p:spPr>
          <a:xfrm flipV="1">
            <a:off x="4644008" y="2996952"/>
            <a:ext cx="2088232" cy="36004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2B71918-411E-4640-B422-87D2DC167B15}"/>
              </a:ext>
            </a:extLst>
          </p:cNvPr>
          <p:cNvCxnSpPr/>
          <p:nvPr/>
        </p:nvCxnSpPr>
        <p:spPr>
          <a:xfrm flipH="1" flipV="1">
            <a:off x="1691680" y="2564904"/>
            <a:ext cx="2304256" cy="1296144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7A16A82-B9C4-4208-9AAA-1B77172E5C43}"/>
              </a:ext>
            </a:extLst>
          </p:cNvPr>
          <p:cNvSpPr/>
          <p:nvPr/>
        </p:nvSpPr>
        <p:spPr>
          <a:xfrm>
            <a:off x="3851920" y="3501008"/>
            <a:ext cx="792088" cy="2160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79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一个基本问题</a:t>
            </a:r>
            <a:endParaRPr lang="en-US" altLang="zh-CN" dirty="0"/>
          </a:p>
          <a:p>
            <a:pPr lvl="4">
              <a:buNone/>
            </a:pPr>
            <a:endParaRPr lang="en-US" altLang="zh-CN" sz="3200" dirty="0"/>
          </a:p>
          <a:p>
            <a:pPr lvl="4">
              <a:buNone/>
            </a:pPr>
            <a:r>
              <a:rPr lang="en-US" altLang="zh-CN" sz="3200" dirty="0"/>
              <a:t>Subject to:</a:t>
            </a:r>
          </a:p>
        </p:txBody>
      </p:sp>
      <p:sp>
        <p:nvSpPr>
          <p:cNvPr id="4" name="矩形 3"/>
          <p:cNvSpPr/>
          <p:nvPr/>
        </p:nvSpPr>
        <p:spPr>
          <a:xfrm>
            <a:off x="1785511" y="5066020"/>
            <a:ext cx="5594801" cy="5232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zh-CN" altLang="en-US" sz="2800" b="1" dirty="0"/>
              <a:t>规划求解的作用就是解决上述问题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A7CE00B-0ADF-4EAF-A598-60758EDF2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2581144"/>
              </p:ext>
            </p:extLst>
          </p:nvPr>
        </p:nvGraphicFramePr>
        <p:xfrm>
          <a:off x="3059832" y="3429000"/>
          <a:ext cx="1728192" cy="945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002865" imgH="507780" progId="Equation.DSMT4">
                  <p:embed/>
                </p:oleObj>
              </mc:Choice>
              <mc:Fallback>
                <p:oleObj name="Equation" r:id="rId4" imgW="1002865" imgH="50778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832" y="3429000"/>
                        <a:ext cx="1728192" cy="9456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FB7615B-839A-4E21-8780-4427C8ED8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2029479"/>
              </p:ext>
            </p:extLst>
          </p:nvPr>
        </p:nvGraphicFramePr>
        <p:xfrm>
          <a:off x="2699792" y="2161002"/>
          <a:ext cx="2664296" cy="609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6" imgW="1205977" imgH="304668" progId="Equation.DSMT4">
                  <p:embed/>
                </p:oleObj>
              </mc:Choice>
              <mc:Fallback>
                <p:oleObj name="Equation" r:id="rId6" imgW="1205977" imgH="304668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792" y="2161002"/>
                        <a:ext cx="2664296" cy="6093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EA74C3-4032-4804-BCCE-65750F72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 </a:t>
            </a:r>
            <a:r>
              <a:rPr lang="zh-CN" altLang="en-US" dirty="0"/>
              <a:t>规划求解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057B1A4-6741-4D24-95AD-13FD0053F0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898" t="29920" r="24684" b="33210"/>
          <a:stretch/>
        </p:blipFill>
        <p:spPr>
          <a:xfrm>
            <a:off x="3957" y="1304764"/>
            <a:ext cx="8887171" cy="424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56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tf16401875</Template>
  <TotalTime>2472</TotalTime>
  <Words>1421</Words>
  <Application>Microsoft Office PowerPoint</Application>
  <PresentationFormat>全屏显示(4:3)</PresentationFormat>
  <Paragraphs>258</Paragraphs>
  <Slides>39</Slides>
  <Notes>10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9" baseType="lpstr">
      <vt:lpstr>等线</vt:lpstr>
      <vt:lpstr>宋体</vt:lpstr>
      <vt:lpstr>Microsoft YaHei</vt:lpstr>
      <vt:lpstr>Arial</vt:lpstr>
      <vt:lpstr>Calibri</vt:lpstr>
      <vt:lpstr>Cambria Math</vt:lpstr>
      <vt:lpstr>Times New Roman</vt:lpstr>
      <vt:lpstr>Wingdings</vt:lpstr>
      <vt:lpstr>Office 主题</vt:lpstr>
      <vt:lpstr>Equation</vt:lpstr>
      <vt:lpstr>Excel 单变量求解、规划求解器 ——功能，使用方法及示例</vt:lpstr>
      <vt:lpstr>目录</vt:lpstr>
      <vt:lpstr>1 目标求解（解方程）</vt:lpstr>
      <vt:lpstr>1 目标求解（解方程）</vt:lpstr>
      <vt:lpstr>1 目标求解（解方程）</vt:lpstr>
      <vt:lpstr>1 目标求解（解方程）</vt:lpstr>
      <vt:lpstr>PowerPoint 演示文稿</vt:lpstr>
      <vt:lpstr>2 规划求解</vt:lpstr>
      <vt:lpstr>2 规划求解</vt:lpstr>
      <vt:lpstr>2 规划求解</vt:lpstr>
      <vt:lpstr>2 规划求解：用途</vt:lpstr>
      <vt:lpstr>2 Excel规划求解</vt:lpstr>
      <vt:lpstr>2 规划求解器的使用</vt:lpstr>
      <vt:lpstr>2 规划求解器的使用</vt:lpstr>
      <vt:lpstr>2 规划求解器的使用——目标值、决策变量（可变单元格）</vt:lpstr>
      <vt:lpstr>2 规划求解器的使用 ——约束条件</vt:lpstr>
      <vt:lpstr>2 规划求解器的使用 ——Excel表单建模</vt:lpstr>
      <vt:lpstr>2 规划求解器的使用 ——调用规划求解器</vt:lpstr>
      <vt:lpstr>3 示例1</vt:lpstr>
      <vt:lpstr>3 示例1</vt:lpstr>
      <vt:lpstr>3 示例1</vt:lpstr>
      <vt:lpstr>3 示例1</vt:lpstr>
      <vt:lpstr>3 示例1</vt:lpstr>
      <vt:lpstr>3 示例1——求解结果</vt:lpstr>
      <vt:lpstr>复杂问题的Excel建模 与规划求解</vt:lpstr>
      <vt:lpstr>规划求解器：2进制变量的使用</vt:lpstr>
      <vt:lpstr>3 示例2——背包问题</vt:lpstr>
      <vt:lpstr>3 示例2——背包问题</vt:lpstr>
      <vt:lpstr>3 旅行商问题</vt:lpstr>
      <vt:lpstr>3 旅行商问题：变量设置</vt:lpstr>
      <vt:lpstr>3 旅行商问题：目标值计算</vt:lpstr>
      <vt:lpstr>3 旅行商问题：目标值计算</vt:lpstr>
      <vt:lpstr>3 旅行商问题：约束条件</vt:lpstr>
      <vt:lpstr>3 旅行商问题：约束条件</vt:lpstr>
      <vt:lpstr>练习 1</vt:lpstr>
      <vt:lpstr>练习 2——线性规划问题</vt:lpstr>
      <vt:lpstr>练习 3——员工排班计划</vt:lpstr>
      <vt:lpstr>练习 3——员工排班计划</vt:lpstr>
      <vt:lpstr>练习 3——员工排班计划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</dc:creator>
  <cp:lastModifiedBy>Administrator</cp:lastModifiedBy>
  <cp:revision>90</cp:revision>
  <dcterms:modified xsi:type="dcterms:W3CDTF">2022-09-14T12:02:30Z</dcterms:modified>
</cp:coreProperties>
</file>