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393" r:id="rId6"/>
    <p:sldId id="259" r:id="rId8"/>
    <p:sldId id="260" r:id="rId9"/>
    <p:sldId id="263" r:id="rId10"/>
    <p:sldId id="261" r:id="rId11"/>
    <p:sldId id="262" r:id="rId12"/>
    <p:sldId id="279" r:id="rId13"/>
    <p:sldId id="364" r:id="rId14"/>
    <p:sldId id="365" r:id="rId15"/>
    <p:sldId id="368" r:id="rId16"/>
    <p:sldId id="309" r:id="rId17"/>
    <p:sldId id="369" r:id="rId18"/>
    <p:sldId id="264" r:id="rId19"/>
    <p:sldId id="265" r:id="rId20"/>
    <p:sldId id="266" r:id="rId21"/>
    <p:sldId id="375" r:id="rId22"/>
    <p:sldId id="267" r:id="rId23"/>
    <p:sldId id="268" r:id="rId24"/>
    <p:sldId id="269" r:id="rId25"/>
    <p:sldId id="370" r:id="rId26"/>
    <p:sldId id="270" r:id="rId27"/>
    <p:sldId id="271" r:id="rId28"/>
    <p:sldId id="272" r:id="rId29"/>
    <p:sldId id="277" r:id="rId30"/>
    <p:sldId id="273" r:id="rId31"/>
    <p:sldId id="274" r:id="rId32"/>
    <p:sldId id="327" r:id="rId33"/>
    <p:sldId id="278" r:id="rId34"/>
    <p:sldId id="374" r:id="rId35"/>
    <p:sldId id="372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1E76F-5F39-478C-8382-B0C620A451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FE04-4386-458C-9359-97D4B722EB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00A4-6577-42C8-B742-E999782F3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00A4-6577-42C8-B742-E999782F31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CFE04-4386-458C-9359-97D4B722EB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8CAB0-C536-4104-963E-FEAED32F73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68" y="333376"/>
            <a:ext cx="11915729" cy="461963"/>
          </a:xfrm>
          <a:noFill/>
          <a:ln>
            <a:solidFill>
              <a:srgbClr val="0070C0"/>
            </a:solidFill>
          </a:ln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4018" y="333376"/>
            <a:ext cx="2933700" cy="6264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567" y="333376"/>
            <a:ext cx="8604251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981075"/>
            <a:ext cx="5562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5626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GI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7" y="333376"/>
            <a:ext cx="11741151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81075"/>
            <a:ext cx="113284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第二级二级二级二级二级二级二级二级二级二级二级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aseline="0">
                <a:latin typeface="Arial" panose="020B0604020202020204" pitchFamily="34" charset="0"/>
              </a:defRPr>
            </a:lvl1pPr>
          </a:lstStyle>
          <a:p>
            <a:fld id="{55D822FD-8430-4F18-8245-A4B2E6D78E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101" y="28575"/>
            <a:ext cx="683684" cy="33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ctr" eaLnBrk="1" hangingPunct="1">
              <a:defRPr sz="2000" baseline="0"/>
            </a:lvl1pPr>
          </a:lstStyle>
          <a:p>
            <a:fld id="{7C758ACD-20EC-4D55-89BF-14609A5079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Blip>
          <a:blip r:embed="rId12"/>
        </a:buBlip>
        <a:defRPr sz="2800" b="1">
          <a:solidFill>
            <a:srgbClr val="D60093"/>
          </a:solidFill>
          <a:latin typeface="+mn-lt"/>
          <a:ea typeface="+mn-ea"/>
          <a:cs typeface="+mn-cs"/>
        </a:defRPr>
      </a:lvl1pPr>
      <a:lvl2pPr marL="868680" indent="-411480" algn="l" rtl="0" eaLnBrk="1" fontAlgn="base" hangingPunct="1">
        <a:spcBef>
          <a:spcPct val="20000"/>
        </a:spcBef>
        <a:spcAft>
          <a:spcPct val="0"/>
        </a:spcAft>
        <a:buClr>
          <a:srgbClr val="D60093"/>
        </a:buClr>
        <a:buSzPct val="120000"/>
        <a:buFont typeface="Wingdings" panose="05000000000000000000" pitchFamily="2" charset="2"/>
        <a:buBlip>
          <a:blip r:embed="rId13"/>
        </a:buBlip>
        <a:defRPr sz="2400">
          <a:solidFill>
            <a:srgbClr val="0000CC"/>
          </a:solidFill>
          <a:latin typeface="+mn-lt"/>
          <a:ea typeface="+mj-ea"/>
        </a:defRPr>
      </a:lvl2pPr>
      <a:lvl3pPr marL="1308100" indent="-228600" algn="l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Blip>
          <a:blip r:embed="rId14"/>
        </a:buBlip>
        <a:defRPr sz="2200">
          <a:solidFill>
            <a:srgbClr val="FF0000"/>
          </a:solidFill>
          <a:latin typeface="+mn-lt"/>
          <a:ea typeface="+mj-ea"/>
        </a:defRPr>
      </a:lvl3pPr>
      <a:lvl4pPr marL="1716405" indent="-2286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Blip>
          <a:blip r:embed="rId15"/>
        </a:buBlip>
        <a:defRPr sz="2000" b="1">
          <a:solidFill>
            <a:srgbClr val="FF9900"/>
          </a:solidFill>
          <a:latin typeface="+mn-lt"/>
          <a:ea typeface="宋体" panose="02010600030101010101" pitchFamily="2" charset="-122"/>
        </a:defRPr>
      </a:lvl4pPr>
      <a:lvl5pPr marL="212407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Wingdings" panose="05000000000000000000" pitchFamily="2" charset="2"/>
        <a:buChar char="F"/>
        <a:defRPr>
          <a:solidFill>
            <a:srgbClr val="6600FF"/>
          </a:solidFill>
          <a:latin typeface="+mn-lt"/>
          <a:ea typeface="+mj-ea"/>
        </a:defRPr>
      </a:lvl5pPr>
      <a:lvl6pPr marL="258127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Wingdings" panose="05000000000000000000" pitchFamily="2" charset="2"/>
        <a:buChar char="F"/>
        <a:defRPr>
          <a:solidFill>
            <a:srgbClr val="6600FF"/>
          </a:solidFill>
          <a:latin typeface="+mn-lt"/>
          <a:ea typeface="+mj-ea"/>
        </a:defRPr>
      </a:lvl6pPr>
      <a:lvl7pPr marL="303847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Wingdings" panose="05000000000000000000" pitchFamily="2" charset="2"/>
        <a:buChar char="F"/>
        <a:defRPr>
          <a:solidFill>
            <a:srgbClr val="6600FF"/>
          </a:solidFill>
          <a:latin typeface="+mn-lt"/>
          <a:ea typeface="+mj-ea"/>
        </a:defRPr>
      </a:lvl7pPr>
      <a:lvl8pPr marL="349567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Wingdings" panose="05000000000000000000" pitchFamily="2" charset="2"/>
        <a:buChar char="F"/>
        <a:defRPr>
          <a:solidFill>
            <a:srgbClr val="6600FF"/>
          </a:solidFill>
          <a:latin typeface="+mn-lt"/>
          <a:ea typeface="+mj-ea"/>
        </a:defRPr>
      </a:lvl8pPr>
      <a:lvl9pPr marL="3952875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Wingdings" panose="05000000000000000000" pitchFamily="2" charset="2"/>
        <a:buChar char="F"/>
        <a:defRPr>
          <a:solidFill>
            <a:srgbClr val="6600FF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hyperlink" Target="mailto:wangyi@hdu.edu.c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8304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/>
              <a:t>资金时间价值</a:t>
            </a:r>
            <a:r>
              <a:rPr lang="en-US" altLang="zh-CN" sz="4800" dirty="0"/>
              <a:t>2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62578"/>
            <a:ext cx="9144000" cy="26952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复杂系列的等值计算</a:t>
            </a:r>
            <a:endParaRPr lang="en-US" altLang="zh-CN" dirty="0"/>
          </a:p>
          <a:p>
            <a:r>
              <a:rPr lang="en-US" altLang="zh-CN" dirty="0"/>
              <a:t>Excel</a:t>
            </a:r>
            <a:r>
              <a:rPr lang="zh-CN" altLang="en-US" dirty="0"/>
              <a:t>中的相关函数</a:t>
            </a:r>
            <a:endParaRPr lang="en-US" altLang="zh-CN" dirty="0"/>
          </a:p>
          <a:p>
            <a:endParaRPr lang="en-US" altLang="zh-CN" dirty="0"/>
          </a:p>
          <a:p>
            <a:pPr>
              <a:defRPr/>
            </a:pPr>
            <a:r>
              <a:rPr lang="en-US" altLang="zh-CN" sz="2400" dirty="0">
                <a:hlinkClick r:id="rId1"/>
              </a:rPr>
              <a:t>wangyi@hdu.edu.cn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汪翼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杭州电子科技大学</a:t>
            </a:r>
            <a:endParaRPr lang="en-US" altLang="zh-CN" sz="24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包含偏移等额分付的现值计算（多种系数的复合运用）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我们当然可以一个个转换为现值之后再相加即可。</a:t>
            </a:r>
            <a:endParaRPr lang="zh-CN" altLang="en-US" dirty="0"/>
          </a:p>
        </p:txBody>
      </p:sp>
      <p:graphicFrame>
        <p:nvGraphicFramePr>
          <p:cNvPr id="12" name="Table 12"/>
          <p:cNvGraphicFramePr/>
          <p:nvPr/>
        </p:nvGraphicFramePr>
        <p:xfrm>
          <a:off x="1862668" y="3715088"/>
          <a:ext cx="817031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813"/>
                <a:gridCol w="907813"/>
                <a:gridCol w="907813"/>
                <a:gridCol w="907813"/>
                <a:gridCol w="907813"/>
                <a:gridCol w="907813"/>
                <a:gridCol w="907813"/>
                <a:gridCol w="907813"/>
                <a:gridCol w="907813"/>
              </a:tblGrid>
              <a:tr h="334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Period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3416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Cash flow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3"/>
          <p:cNvCxnSpPr/>
          <p:nvPr/>
        </p:nvCxnSpPr>
        <p:spPr>
          <a:xfrm>
            <a:off x="3200401" y="3685984"/>
            <a:ext cx="6485466" cy="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4"/>
          <p:cNvCxnSpPr/>
          <p:nvPr/>
        </p:nvCxnSpPr>
        <p:spPr>
          <a:xfrm flipV="1">
            <a:off x="6874934" y="2775288"/>
            <a:ext cx="0" cy="91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"/>
          <p:cNvCxnSpPr/>
          <p:nvPr/>
        </p:nvCxnSpPr>
        <p:spPr>
          <a:xfrm flipV="1">
            <a:off x="5977467" y="2804392"/>
            <a:ext cx="0" cy="91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6"/>
          <p:cNvCxnSpPr/>
          <p:nvPr/>
        </p:nvCxnSpPr>
        <p:spPr>
          <a:xfrm flipV="1">
            <a:off x="8695267" y="2775288"/>
            <a:ext cx="0" cy="91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7"/>
          <p:cNvCxnSpPr/>
          <p:nvPr/>
        </p:nvCxnSpPr>
        <p:spPr>
          <a:xfrm flipV="1">
            <a:off x="7797800" y="2804392"/>
            <a:ext cx="0" cy="9106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8"/>
          <p:cNvCxnSpPr/>
          <p:nvPr/>
        </p:nvCxnSpPr>
        <p:spPr>
          <a:xfrm flipV="1">
            <a:off x="9609667" y="1906925"/>
            <a:ext cx="0" cy="1808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9"/>
          <p:cNvCxnSpPr/>
          <p:nvPr/>
        </p:nvCxnSpPr>
        <p:spPr>
          <a:xfrm flipV="1">
            <a:off x="5012268" y="3144647"/>
            <a:ext cx="0" cy="541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/>
          <p:cNvSpPr txBox="1"/>
          <p:nvPr/>
        </p:nvSpPr>
        <p:spPr>
          <a:xfrm>
            <a:off x="2125134" y="5161300"/>
            <a:ext cx="89058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 =  100*(P/F,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,2) </a:t>
            </a:r>
            <a:endParaRPr lang="en-US" altLang="zh-CN" sz="2000" b="1" dirty="0"/>
          </a:p>
          <a:p>
            <a:r>
              <a:rPr lang="en-US" altLang="zh-CN" sz="2000" b="1" dirty="0"/>
              <a:t>    + 200*(P/F,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,3) + 200*(P/F,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,4) + 200*(P/F,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,5) + 200*(P/F,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,6)</a:t>
            </a:r>
            <a:endParaRPr lang="en-US" altLang="zh-CN" sz="2000" b="1" dirty="0"/>
          </a:p>
          <a:p>
            <a:r>
              <a:rPr lang="en-US" altLang="zh-CN" sz="2000" b="1" dirty="0"/>
              <a:t>    + 400*(P/F,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,7) </a:t>
            </a:r>
            <a:endParaRPr lang="zh-CN" altLang="en-US" sz="2000" b="1"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偏移等额分付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u="none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我们把开始时间</a:t>
            </a:r>
            <a:r>
              <a:rPr lang="zh-CN" altLang="en-US" sz="3200" b="1" i="0" u="sng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不是第</a:t>
            </a:r>
            <a:r>
              <a:rPr lang="en-US" altLang="zh-CN" sz="3200" b="1" i="0" u="sng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3200" b="1" i="0" u="sng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期期末</a:t>
            </a:r>
            <a:r>
              <a:rPr lang="zh-CN" altLang="en-US" sz="3200" b="0" i="0" u="none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的等额、等间隔的支付称之为偏移等额分付（</a:t>
            </a:r>
            <a:r>
              <a:rPr lang="en-US" altLang="zh-CN" sz="3200" b="0" i="0" u="none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Shifted uniform series</a:t>
            </a:r>
            <a:r>
              <a:rPr lang="zh-CN" altLang="en-US" sz="3200" b="0" i="0" u="none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）；如下图开始时间是第</a:t>
            </a:r>
            <a:r>
              <a:rPr lang="en-US" altLang="zh-CN" sz="3200" b="0" i="0" u="none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3200" b="0" i="0" u="none" strike="noStrike" baseline="0" dirty="0">
                <a:solidFill>
                  <a:srgbClr val="3F3F4D"/>
                </a:solidFill>
                <a:latin typeface="Calibri" panose="020F0502020204030204" pitchFamily="34" charset="0"/>
              </a:rPr>
              <a:t>期期末。</a:t>
            </a:r>
            <a:endParaRPr lang="en-US" altLang="zh-CN" sz="3200" b="0" i="0" u="none" strike="noStrike" baseline="0" dirty="0">
              <a:solidFill>
                <a:srgbClr val="3F3F4D"/>
              </a:solidFill>
              <a:latin typeface="Calibri" panose="020F050202020403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816101" y="4364838"/>
            <a:ext cx="8170317" cy="1947060"/>
            <a:chOff x="1816101" y="4364838"/>
            <a:chExt cx="8170317" cy="1947060"/>
          </a:xfrm>
        </p:grpSpPr>
        <p:grpSp>
          <p:nvGrpSpPr>
            <p:cNvPr id="13" name="组合 12"/>
            <p:cNvGrpSpPr/>
            <p:nvPr/>
          </p:nvGrpSpPr>
          <p:grpSpPr>
            <a:xfrm>
              <a:off x="1816101" y="4640578"/>
              <a:ext cx="8170317" cy="1671320"/>
              <a:chOff x="1816101" y="4640578"/>
              <a:chExt cx="8170317" cy="1671320"/>
            </a:xfrm>
          </p:grpSpPr>
          <p:graphicFrame>
            <p:nvGraphicFramePr>
              <p:cNvPr id="4" name="Table 12"/>
              <p:cNvGraphicFramePr/>
              <p:nvPr/>
            </p:nvGraphicFramePr>
            <p:xfrm>
              <a:off x="1816101" y="5580378"/>
              <a:ext cx="817031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</a:tblGrid>
                  <a:tr h="334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Period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25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34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Cash flow</a:t>
                          </a:r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a:t>万元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a:t>万元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zh-CN" altLang="en-US" b="1" dirty="0">
                              <a:solidFill>
                                <a:schemeClr val="tx1"/>
                              </a:solidFill>
                            </a:rPr>
                            <a:t>万元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  <p:cxnSp>
            <p:nvCxnSpPr>
              <p:cNvPr id="5" name="Straight Arrow Connector 4"/>
              <p:cNvCxnSpPr/>
              <p:nvPr/>
            </p:nvCxnSpPr>
            <p:spPr>
              <a:xfrm>
                <a:off x="3153834" y="5551274"/>
                <a:ext cx="6485466" cy="0"/>
              </a:xfrm>
              <a:prstGeom prst="straightConnector1">
                <a:avLst/>
              </a:prstGeom>
              <a:ln>
                <a:headEnd type="diamond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6828367" y="4640578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5930900" y="4669682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8648700" y="4640578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751233" y="4669682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9563100" y="4640578"/>
                <a:ext cx="0" cy="939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2"/>
            <p:cNvCxnSpPr/>
            <p:nvPr/>
          </p:nvCxnSpPr>
          <p:spPr>
            <a:xfrm flipV="1">
              <a:off x="5016501" y="4364838"/>
              <a:ext cx="0" cy="1148081"/>
            </a:xfrm>
            <a:prstGeom prst="straightConnector1">
              <a:avLst/>
            </a:prstGeom>
            <a:ln w="1143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4"/>
            <p:cNvSpPr txBox="1"/>
            <p:nvPr/>
          </p:nvSpPr>
          <p:spPr>
            <a:xfrm>
              <a:off x="4449237" y="4461213"/>
              <a:ext cx="491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i="0" u="none" strike="noStrike" baseline="0" dirty="0" err="1">
                  <a:solidFill>
                    <a:srgbClr val="00B050"/>
                  </a:solidFill>
                  <a:latin typeface="Calibri,Bold"/>
                </a:rPr>
                <a:t>P</a:t>
              </a:r>
              <a:r>
                <a:rPr lang="en-US" altLang="zh-CN" b="1" i="0" u="none" strike="noStrike" baseline="-25000" dirty="0" err="1">
                  <a:solidFill>
                    <a:srgbClr val="00B050"/>
                  </a:solidFill>
                  <a:latin typeface="Calibri,Bold"/>
                </a:rPr>
                <a:t>r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8" name="TextBox 10"/>
            <p:cNvSpPr txBox="1"/>
            <p:nvPr/>
          </p:nvSpPr>
          <p:spPr>
            <a:xfrm>
              <a:off x="2860680" y="4551291"/>
              <a:ext cx="1041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i="0" u="none" strike="noStrike" baseline="0" dirty="0">
                  <a:solidFill>
                    <a:srgbClr val="FF0000"/>
                  </a:solidFill>
                  <a:latin typeface="Calibri,Bold"/>
                </a:rPr>
                <a:t>P</a:t>
              </a:r>
              <a:r>
                <a:rPr lang="en-US" altLang="zh-CN" sz="3600" b="1" dirty="0">
                  <a:solidFill>
                    <a:srgbClr val="FF0000"/>
                  </a:solidFill>
                  <a:latin typeface="Calibri,Bold"/>
                </a:rPr>
                <a:t>?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偏移等额分付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18044"/>
            <a:ext cx="10515600" cy="2358919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60000"/>
              </a:lnSpc>
            </a:pPr>
            <a:r>
              <a:rPr lang="zh-CN" altLang="en-US" b="1" i="0" u="none" strike="noStrike" baseline="0" dirty="0">
                <a:solidFill>
                  <a:srgbClr val="000000"/>
                </a:solidFill>
                <a:latin typeface="Calibri,Bold"/>
              </a:rPr>
              <a:t>计算偏移等额分付的现值我们可以结合多个系数进行便捷地计算</a:t>
            </a:r>
            <a:endParaRPr lang="en-US" altLang="zh-CN" b="1" i="0" u="none" strike="noStrike" baseline="0" dirty="0">
              <a:solidFill>
                <a:srgbClr val="3333CD"/>
              </a:solidFill>
              <a:latin typeface="儊僀儕僆,Bold-WinCharSetFFFF-H"/>
            </a:endParaRPr>
          </a:p>
          <a:p>
            <a:pPr algn="l">
              <a:lnSpc>
                <a:spcPct val="160000"/>
              </a:lnSpc>
            </a:pPr>
            <a:r>
              <a:rPr lang="zh-CN" altLang="en-US" b="1" dirty="0">
                <a:solidFill>
                  <a:srgbClr val="3333CD"/>
                </a:solidFill>
                <a:latin typeface="儊僀儕僆,Bold-WinCharSetFFFF-H"/>
              </a:rPr>
              <a:t>需要注意的是：</a:t>
            </a:r>
            <a:r>
              <a:rPr lang="en-US" altLang="zh-CN" b="1" i="0" u="none" strike="noStrike" baseline="0" dirty="0">
                <a:solidFill>
                  <a:srgbClr val="3333CD"/>
                </a:solidFill>
                <a:latin typeface="儊僀儕僆,Bold-WinCharSetFFFF-H"/>
              </a:rPr>
              <a:t> </a:t>
            </a:r>
            <a:endParaRPr lang="en-US" altLang="zh-CN" b="1" i="0" u="none" strike="noStrike" baseline="0" dirty="0">
              <a:solidFill>
                <a:srgbClr val="3333CD"/>
              </a:solidFill>
              <a:latin typeface="儊僀儕僆,Bold-WinCharSetFFFF-H"/>
            </a:endParaRPr>
          </a:p>
          <a:p>
            <a:pPr algn="l">
              <a:lnSpc>
                <a:spcPct val="160000"/>
              </a:lnSpc>
            </a:pP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当我们使用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 P/A 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或者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 A/P 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系数时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, P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值的时间为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A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值的</a:t>
            </a:r>
            <a:r>
              <a:rPr lang="zh-CN" altLang="en-US" b="1" i="0" u="sng" strike="noStrike" baseline="0" dirty="0">
                <a:solidFill>
                  <a:srgbClr val="00B050"/>
                </a:solidFill>
                <a:latin typeface="Calibri,Bold"/>
              </a:rPr>
              <a:t>第一期还要早一期</a:t>
            </a:r>
            <a:endParaRPr lang="en-US" altLang="zh-CN" b="1" i="0" u="sng" strike="noStrike" baseline="0" dirty="0">
              <a:solidFill>
                <a:srgbClr val="00B050"/>
              </a:solidFill>
              <a:latin typeface="Calibri,Bold"/>
            </a:endParaRPr>
          </a:p>
          <a:p>
            <a:pPr>
              <a:lnSpc>
                <a:spcPct val="160000"/>
              </a:lnSpc>
            </a:pP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当我们使用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 F/A 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或者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 A/F 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系数时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, F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值的时间和</a:t>
            </a:r>
            <a:r>
              <a:rPr lang="en-US" altLang="zh-CN" b="1" i="0" u="none" strike="noStrike" baseline="0" dirty="0">
                <a:solidFill>
                  <a:srgbClr val="3F3F4D"/>
                </a:solidFill>
                <a:latin typeface="Calibri,Bold"/>
              </a:rPr>
              <a:t>A</a:t>
            </a:r>
            <a:r>
              <a:rPr lang="zh-CN" altLang="en-US" b="1" i="0" u="none" strike="noStrike" baseline="0" dirty="0">
                <a:solidFill>
                  <a:srgbClr val="3F3F4D"/>
                </a:solidFill>
                <a:latin typeface="Calibri,Bold"/>
              </a:rPr>
              <a:t>值的</a:t>
            </a:r>
            <a:r>
              <a:rPr lang="zh-CN" altLang="en-US" b="1" i="0" u="sng" strike="noStrike" baseline="0" dirty="0">
                <a:solidFill>
                  <a:srgbClr val="00B050"/>
                </a:solidFill>
                <a:latin typeface="Calibri,Bold"/>
              </a:rPr>
              <a:t>最后一期相等</a:t>
            </a:r>
            <a:endParaRPr lang="en-US" altLang="zh-CN" b="1" i="0" u="sng" strike="noStrike" baseline="0" dirty="0">
              <a:solidFill>
                <a:srgbClr val="00B050"/>
              </a:solidFill>
              <a:latin typeface="Calibri,Bold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90159" y="1829118"/>
            <a:ext cx="8170317" cy="1671320"/>
            <a:chOff x="1928284" y="4505643"/>
            <a:chExt cx="8170317" cy="1671320"/>
          </a:xfrm>
        </p:grpSpPr>
        <p:graphicFrame>
          <p:nvGraphicFramePr>
            <p:cNvPr id="4" name="Table 12"/>
            <p:cNvGraphicFramePr/>
            <p:nvPr/>
          </p:nvGraphicFramePr>
          <p:xfrm>
            <a:off x="1928284" y="5445443"/>
            <a:ext cx="8170317" cy="731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07813"/>
                  <a:gridCol w="907813"/>
                  <a:gridCol w="907813"/>
                  <a:gridCol w="907813"/>
                  <a:gridCol w="907813"/>
                  <a:gridCol w="907813"/>
                  <a:gridCol w="907813"/>
                  <a:gridCol w="907813"/>
                  <a:gridCol w="907813"/>
                </a:tblGrid>
                <a:tr h="33416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Period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  <a:tr h="33416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200" b="1" dirty="0">
                            <a:solidFill>
                              <a:schemeClr val="tx1"/>
                            </a:solidFill>
                          </a:rPr>
                          <a:t>Cash flow</a:t>
                        </a:r>
                        <a:endParaRPr lang="zh-CN" altLang="en-US" sz="12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5" name="Straight Arrow Connector 4"/>
            <p:cNvCxnSpPr/>
            <p:nvPr/>
          </p:nvCxnSpPr>
          <p:spPr>
            <a:xfrm>
              <a:off x="3266017" y="5416339"/>
              <a:ext cx="6485466" cy="0"/>
            </a:xfrm>
            <a:prstGeom prst="straightConnector1">
              <a:avLst/>
            </a:prstGeom>
            <a:ln>
              <a:headEnd type="diamond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6940550" y="4505643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043083" y="4534747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760883" y="4505643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863416" y="4534747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675283" y="4505643"/>
              <a:ext cx="0" cy="939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V="1">
            <a:off x="4861984" y="1570160"/>
            <a:ext cx="0" cy="1148081"/>
          </a:xfrm>
          <a:prstGeom prst="straightConnector1">
            <a:avLst/>
          </a:prstGeom>
          <a:ln w="1143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9513358" y="1542131"/>
            <a:ext cx="0" cy="1148081"/>
          </a:xfrm>
          <a:prstGeom prst="straightConnector1">
            <a:avLst/>
          </a:prstGeom>
          <a:ln w="1143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94720" y="1666535"/>
            <a:ext cx="49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baseline="0" dirty="0">
                <a:solidFill>
                  <a:srgbClr val="00B050"/>
                </a:solidFill>
                <a:latin typeface="Calibri,Bold"/>
              </a:rPr>
              <a:t>P</a:t>
            </a:r>
            <a:r>
              <a:rPr lang="en-US" altLang="zh-CN" b="1" i="0" u="none" strike="noStrike" baseline="-25000" dirty="0">
                <a:solidFill>
                  <a:srgbClr val="00B050"/>
                </a:solidFill>
                <a:latin typeface="Calibri,Bold"/>
              </a:rPr>
              <a:t>A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04302" y="1577691"/>
            <a:ext cx="6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dirty="0">
                <a:solidFill>
                  <a:schemeClr val="accent1"/>
                </a:solidFill>
                <a:latin typeface="Calibri,Bold"/>
              </a:rPr>
              <a:t>F</a:t>
            </a:r>
            <a:r>
              <a:rPr lang="en-US" altLang="zh-CN" b="1" i="0" u="none" strike="noStrike" baseline="-25000" dirty="0">
                <a:solidFill>
                  <a:schemeClr val="accent1"/>
                </a:solidFill>
                <a:latin typeface="Calibri,Bold"/>
              </a:rPr>
              <a:t>A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偏移等额分付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3530273"/>
            <a:ext cx="10515600" cy="226569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60000"/>
              </a:lnSpc>
            </a:pPr>
            <a:r>
              <a:rPr lang="zh-CN" altLang="en-US" sz="2400" dirty="0">
                <a:latin typeface="Calibri,BoldItalic"/>
              </a:rPr>
              <a:t>计算现值的方法为：</a:t>
            </a:r>
            <a:endParaRPr lang="en-US" altLang="zh-CN" sz="2400" dirty="0">
              <a:latin typeface="Calibri,BoldItalic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dirty="0">
                <a:latin typeface="Calibri,BoldItalic"/>
              </a:rPr>
              <a:t>1 </a:t>
            </a:r>
            <a:r>
              <a:rPr lang="zh-CN" altLang="en-US" sz="2400" dirty="0">
                <a:latin typeface="Calibri,BoldItalic"/>
              </a:rPr>
              <a:t>首先检查偏移等额分付有多少期 </a:t>
            </a:r>
            <a:r>
              <a:rPr lang="en-US" altLang="zh-CN" sz="2400" dirty="0">
                <a:solidFill>
                  <a:srgbClr val="FF0000"/>
                </a:solidFill>
                <a:latin typeface="Calibri,BoldItalic"/>
              </a:rPr>
              <a:t>n</a:t>
            </a:r>
            <a:r>
              <a:rPr lang="en-US" altLang="zh-CN" sz="2400" dirty="0">
                <a:latin typeface="Calibri,BoldItalic"/>
              </a:rPr>
              <a:t>;</a:t>
            </a:r>
            <a:endParaRPr lang="en-US" altLang="zh-CN" sz="2400" dirty="0">
              <a:latin typeface="Calibri,BoldItalic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dirty="0">
                <a:latin typeface="Calibri,BoldItalic"/>
              </a:rPr>
              <a:t>2 </a:t>
            </a:r>
            <a:r>
              <a:rPr lang="zh-CN" altLang="en-US" sz="2400" dirty="0">
                <a:latin typeface="Calibri,BoldItalic"/>
              </a:rPr>
              <a:t>使用</a:t>
            </a:r>
            <a:r>
              <a:rPr lang="en-US" altLang="zh-CN" sz="2400" dirty="0">
                <a:latin typeface="Calibri,BoldItalic"/>
              </a:rPr>
              <a:t> P/A </a:t>
            </a:r>
            <a:r>
              <a:rPr lang="zh-CN" altLang="en-US" sz="2400" dirty="0">
                <a:latin typeface="Calibri,BoldItalic"/>
              </a:rPr>
              <a:t>系数，其中</a:t>
            </a:r>
            <a:r>
              <a:rPr lang="en-US" altLang="zh-CN" sz="2400" dirty="0">
                <a:latin typeface="Calibri,BoldItalic"/>
              </a:rPr>
              <a:t> n = 5</a:t>
            </a:r>
            <a:r>
              <a:rPr lang="zh-CN" altLang="en-US" sz="2400" dirty="0">
                <a:latin typeface="Calibri,BoldItalic"/>
              </a:rPr>
              <a:t>，即</a:t>
            </a:r>
            <a:r>
              <a:rPr lang="en-US" altLang="zh-CN" sz="2400" dirty="0">
                <a:latin typeface="Calibri,BoldItalic"/>
              </a:rPr>
              <a:t>(P/A,i,5)</a:t>
            </a:r>
            <a:r>
              <a:rPr lang="zh-CN" altLang="en-US" sz="2400" dirty="0">
                <a:latin typeface="Calibri,BoldItalic"/>
              </a:rPr>
              <a:t>计算</a:t>
            </a:r>
            <a:r>
              <a:rPr lang="zh-CN" altLang="en-US" sz="2400" b="1" u="sng" dirty="0">
                <a:solidFill>
                  <a:srgbClr val="00B050"/>
                </a:solidFill>
                <a:latin typeface="Calibri,BoldItalic"/>
              </a:rPr>
              <a:t>相对现值</a:t>
            </a:r>
            <a:r>
              <a:rPr lang="en-US" altLang="zh-CN" sz="2400" u="sng" dirty="0">
                <a:latin typeface="Calibri,BoldItalic"/>
              </a:rPr>
              <a:t> </a:t>
            </a:r>
            <a:r>
              <a:rPr lang="en-US" altLang="zh-CN" sz="2400" u="sng" dirty="0">
                <a:solidFill>
                  <a:srgbClr val="00B050"/>
                </a:solidFill>
                <a:latin typeface="Calibri,BoldItalic"/>
              </a:rPr>
              <a:t>P</a:t>
            </a:r>
            <a:r>
              <a:rPr lang="en-US" altLang="zh-CN" sz="2400" u="sng" baseline="-25000" dirty="0">
                <a:solidFill>
                  <a:srgbClr val="00B050"/>
                </a:solidFill>
                <a:latin typeface="Calibri,BoldItalic"/>
              </a:rPr>
              <a:t>A</a:t>
            </a:r>
            <a:endParaRPr lang="en-US" altLang="zh-CN" sz="2400" u="sng" baseline="-25000" dirty="0">
              <a:solidFill>
                <a:srgbClr val="00B050"/>
              </a:solidFill>
              <a:latin typeface="Calibri,BoldItalic"/>
            </a:endParaRPr>
          </a:p>
          <a:p>
            <a:pPr algn="l">
              <a:lnSpc>
                <a:spcPct val="160000"/>
              </a:lnSpc>
            </a:pPr>
            <a:r>
              <a:rPr lang="en-US" altLang="zh-CN" sz="2400" dirty="0">
                <a:latin typeface="Calibri,BoldItalic"/>
              </a:rPr>
              <a:t>3 </a:t>
            </a:r>
            <a:r>
              <a:rPr lang="zh-CN" altLang="en-US" sz="2400" dirty="0">
                <a:latin typeface="Calibri,BoldItalic"/>
              </a:rPr>
              <a:t>再使用 </a:t>
            </a:r>
            <a:r>
              <a:rPr lang="en-US" altLang="zh-CN" sz="2400" dirty="0">
                <a:latin typeface="Calibri,BoldItalic"/>
              </a:rPr>
              <a:t>P/F </a:t>
            </a:r>
            <a:r>
              <a:rPr lang="zh-CN" altLang="en-US" sz="2400" dirty="0">
                <a:latin typeface="Calibri,BoldItalic"/>
              </a:rPr>
              <a:t>系数，把</a:t>
            </a:r>
            <a:r>
              <a:rPr lang="zh-CN" altLang="en-US" sz="2400" b="1" u="sng" dirty="0">
                <a:solidFill>
                  <a:srgbClr val="00B050"/>
                </a:solidFill>
                <a:latin typeface="Calibri,BoldItalic"/>
              </a:rPr>
              <a:t>相对现值再折现</a:t>
            </a:r>
            <a:r>
              <a:rPr lang="zh-CN" altLang="en-US" sz="2400" dirty="0">
                <a:latin typeface="Calibri,BoldItalic"/>
              </a:rPr>
              <a:t>；</a:t>
            </a:r>
            <a:r>
              <a:rPr lang="en-US" altLang="zh-CN" sz="2400" dirty="0">
                <a:latin typeface="Calibri,BoldItalic"/>
              </a:rPr>
              <a:t> </a:t>
            </a:r>
            <a:r>
              <a:rPr lang="zh-CN" altLang="en-US" sz="2400" dirty="0">
                <a:latin typeface="Calibri,BoldItalic"/>
              </a:rPr>
              <a:t>需要注意相对现值的时间点为偏移年值第一期还要早一期，并以此来判断这一步折现的时间间隔（此处</a:t>
            </a:r>
            <a:r>
              <a:rPr lang="en-US" altLang="zh-CN" sz="2400" dirty="0">
                <a:latin typeface="Calibri,BoldItalic"/>
              </a:rPr>
              <a:t>n=2</a:t>
            </a:r>
            <a:r>
              <a:rPr lang="zh-CN" altLang="en-US" sz="2400" dirty="0">
                <a:latin typeface="Calibri,BoldItalic"/>
              </a:rPr>
              <a:t>）。</a:t>
            </a:r>
            <a:endParaRPr lang="en-US" altLang="zh-CN" sz="2400" b="1" i="1" u="none" strike="noStrike" baseline="0" dirty="0">
              <a:solidFill>
                <a:srgbClr val="FF0000"/>
              </a:solidFill>
              <a:latin typeface="Calibri,BoldItalic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28259" y="1570892"/>
            <a:ext cx="8170317" cy="1930278"/>
            <a:chOff x="1690159" y="1570160"/>
            <a:chExt cx="8170317" cy="1930278"/>
          </a:xfrm>
        </p:grpSpPr>
        <p:grpSp>
          <p:nvGrpSpPr>
            <p:cNvPr id="12" name="Group 11"/>
            <p:cNvGrpSpPr/>
            <p:nvPr/>
          </p:nvGrpSpPr>
          <p:grpSpPr>
            <a:xfrm>
              <a:off x="1690159" y="1829118"/>
              <a:ext cx="8170317" cy="1671320"/>
              <a:chOff x="1928284" y="4505643"/>
              <a:chExt cx="8170317" cy="1671320"/>
            </a:xfrm>
          </p:grpSpPr>
          <p:graphicFrame>
            <p:nvGraphicFramePr>
              <p:cNvPr id="4" name="Table 12"/>
              <p:cNvGraphicFramePr/>
              <p:nvPr/>
            </p:nvGraphicFramePr>
            <p:xfrm>
              <a:off x="1928284" y="5445443"/>
              <a:ext cx="8170317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  <a:gridCol w="907813"/>
                  </a:tblGrid>
                  <a:tr h="334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Period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34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1" dirty="0">
                              <a:solidFill>
                                <a:schemeClr val="tx1"/>
                              </a:solidFill>
                            </a:rPr>
                            <a:t>Cash flow</a:t>
                          </a:r>
                          <a:endParaRPr lang="zh-CN" altLang="en-US" sz="1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zh-CN" alt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  <p:cxnSp>
            <p:nvCxnSpPr>
              <p:cNvPr id="5" name="Straight Arrow Connector 4"/>
              <p:cNvCxnSpPr/>
              <p:nvPr/>
            </p:nvCxnSpPr>
            <p:spPr>
              <a:xfrm>
                <a:off x="3266017" y="5416339"/>
                <a:ext cx="6485466" cy="0"/>
              </a:xfrm>
              <a:prstGeom prst="straightConnector1">
                <a:avLst/>
              </a:prstGeom>
              <a:ln>
                <a:headEnd type="diamond" w="med" len="med"/>
                <a:tailEnd type="triangle" w="med" len="med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6940550" y="4505643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6043083" y="4534747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8760883" y="4505643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7863416" y="4534747"/>
                <a:ext cx="0" cy="9106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9675283" y="4505643"/>
                <a:ext cx="0" cy="939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 flipV="1">
              <a:off x="4861984" y="1570160"/>
              <a:ext cx="0" cy="1148081"/>
            </a:xfrm>
            <a:prstGeom prst="straightConnector1">
              <a:avLst/>
            </a:prstGeom>
            <a:ln w="1143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94720" y="1666535"/>
              <a:ext cx="4910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i="0" u="none" strike="noStrike" baseline="0" dirty="0">
                  <a:solidFill>
                    <a:srgbClr val="00B050"/>
                  </a:solidFill>
                  <a:latin typeface="Calibri,Bold"/>
                </a:rPr>
                <a:t>P</a:t>
              </a:r>
              <a:r>
                <a:rPr lang="en-US" altLang="zh-CN" b="1" i="0" u="none" strike="noStrike" baseline="-25000" dirty="0">
                  <a:solidFill>
                    <a:srgbClr val="00B050"/>
                  </a:solidFill>
                  <a:latin typeface="Calibri,Bold"/>
                </a:rPr>
                <a:t>A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6163" y="1756613"/>
              <a:ext cx="104139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i="0" u="none" strike="noStrike" baseline="0" dirty="0">
                  <a:solidFill>
                    <a:srgbClr val="FF0000"/>
                  </a:solidFill>
                  <a:latin typeface="Calibri,Bold"/>
                </a:rPr>
                <a:t>P</a:t>
              </a:r>
              <a:r>
                <a:rPr lang="en-US" altLang="zh-CN" sz="3600" b="1" dirty="0">
                  <a:solidFill>
                    <a:srgbClr val="FF0000"/>
                  </a:solidFill>
                  <a:latin typeface="Calibri,Bold"/>
                </a:rPr>
                <a:t>?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86136" y="5795963"/>
            <a:ext cx="355971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/>
              <a:t>P</a:t>
            </a:r>
            <a:r>
              <a:rPr lang="en-US" altLang="zh-CN" sz="2400" b="1" baseline="-25000" dirty="0"/>
              <a:t>A</a:t>
            </a:r>
            <a:r>
              <a:rPr lang="en-US" altLang="zh-CN" sz="2400" b="1" dirty="0"/>
              <a:t> = 200 * (P/A 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, 5)</a:t>
            </a:r>
            <a:endParaRPr lang="en-US" altLang="zh-CN" sz="2400" b="1" dirty="0"/>
          </a:p>
          <a:p>
            <a:r>
              <a:rPr lang="en-US" altLang="zh-CN" sz="2400" b="1" dirty="0"/>
              <a:t>P = P</a:t>
            </a:r>
            <a:r>
              <a:rPr lang="en-US" altLang="zh-CN" sz="2400" b="1" baseline="-25000" dirty="0"/>
              <a:t>A</a:t>
            </a:r>
            <a:r>
              <a:rPr lang="en-US" altLang="zh-CN" sz="2400" b="1" dirty="0"/>
              <a:t> * (P/F 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, 2)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3"/>
          <p:cNvGrpSpPr/>
          <p:nvPr/>
        </p:nvGrpSpPr>
        <p:grpSpPr bwMode="auto">
          <a:xfrm>
            <a:off x="2209801" y="1728790"/>
            <a:ext cx="7034213" cy="2824163"/>
            <a:chOff x="657" y="1824"/>
            <a:chExt cx="4431" cy="1779"/>
          </a:xfrm>
        </p:grpSpPr>
        <p:grpSp>
          <p:nvGrpSpPr>
            <p:cNvPr id="31753" name="Group 4"/>
            <p:cNvGrpSpPr/>
            <p:nvPr/>
          </p:nvGrpSpPr>
          <p:grpSpPr bwMode="auto">
            <a:xfrm>
              <a:off x="720" y="2064"/>
              <a:ext cx="4368" cy="1296"/>
              <a:chOff x="720" y="2064"/>
              <a:chExt cx="4368" cy="1296"/>
            </a:xfrm>
          </p:grpSpPr>
          <p:sp>
            <p:nvSpPr>
              <p:cNvPr id="31770" name="Line 5"/>
              <p:cNvSpPr>
                <a:spLocks noChangeShapeType="1"/>
              </p:cNvSpPr>
              <p:nvPr/>
            </p:nvSpPr>
            <p:spPr bwMode="auto">
              <a:xfrm>
                <a:off x="720" y="2496"/>
                <a:ext cx="4368" cy="0"/>
              </a:xfrm>
              <a:prstGeom prst="line">
                <a:avLst/>
              </a:prstGeom>
              <a:noFill/>
              <a:ln w="28575">
                <a:solidFill>
                  <a:srgbClr val="CC00FF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2" name="Line 7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3" name="Line 8"/>
              <p:cNvSpPr>
                <a:spLocks noChangeShapeType="1"/>
              </p:cNvSpPr>
              <p:nvPr/>
            </p:nvSpPr>
            <p:spPr bwMode="auto">
              <a:xfrm>
                <a:off x="1392" y="2496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4" name="Line 9"/>
              <p:cNvSpPr>
                <a:spLocks noChangeShapeType="1"/>
              </p:cNvSpPr>
              <p:nvPr/>
            </p:nvSpPr>
            <p:spPr bwMode="auto">
              <a:xfrm>
                <a:off x="1728" y="216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5" name="Line 10"/>
              <p:cNvSpPr>
                <a:spLocks noChangeShapeType="1"/>
              </p:cNvSpPr>
              <p:nvPr/>
            </p:nvSpPr>
            <p:spPr bwMode="auto">
              <a:xfrm flipV="1">
                <a:off x="2064" y="206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6" name="Line 11"/>
              <p:cNvSpPr>
                <a:spLocks noChangeShapeType="1"/>
              </p:cNvSpPr>
              <p:nvPr/>
            </p:nvSpPr>
            <p:spPr bwMode="auto">
              <a:xfrm flipV="1">
                <a:off x="2400" y="206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7" name="Line 12"/>
              <p:cNvSpPr>
                <a:spLocks noChangeShapeType="1"/>
              </p:cNvSpPr>
              <p:nvPr/>
            </p:nvSpPr>
            <p:spPr bwMode="auto">
              <a:xfrm flipV="1">
                <a:off x="2736" y="206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8" name="Line 13"/>
              <p:cNvSpPr>
                <a:spLocks noChangeShapeType="1"/>
              </p:cNvSpPr>
              <p:nvPr/>
            </p:nvSpPr>
            <p:spPr bwMode="auto">
              <a:xfrm flipV="1">
                <a:off x="3072" y="206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9" name="Line 14"/>
              <p:cNvSpPr>
                <a:spLocks noChangeShapeType="1"/>
              </p:cNvSpPr>
              <p:nvPr/>
            </p:nvSpPr>
            <p:spPr bwMode="auto">
              <a:xfrm flipV="1">
                <a:off x="3744" y="206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0" name="Line 15"/>
              <p:cNvSpPr>
                <a:spLocks noChangeShapeType="1"/>
              </p:cNvSpPr>
              <p:nvPr/>
            </p:nvSpPr>
            <p:spPr bwMode="auto">
              <a:xfrm flipV="1">
                <a:off x="3408" y="206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1" name="Line 16"/>
              <p:cNvSpPr>
                <a:spLocks noChangeShapeType="1"/>
              </p:cNvSpPr>
              <p:nvPr/>
            </p:nvSpPr>
            <p:spPr bwMode="auto">
              <a:xfrm flipV="1">
                <a:off x="4080" y="2064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2" name="Line 17"/>
              <p:cNvSpPr>
                <a:spLocks noChangeShapeType="1"/>
              </p:cNvSpPr>
              <p:nvPr/>
            </p:nvSpPr>
            <p:spPr bwMode="auto">
              <a:xfrm>
                <a:off x="2064" y="2064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754" name="Text Box 18"/>
            <p:cNvSpPr txBox="1">
              <a:spLocks noChangeArrowheads="1"/>
            </p:cNvSpPr>
            <p:nvPr/>
          </p:nvSpPr>
          <p:spPr bwMode="auto">
            <a:xfrm>
              <a:off x="657" y="2447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0</a:t>
              </a: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5" name="Text Box 19"/>
            <p:cNvSpPr txBox="1">
              <a:spLocks noChangeArrowheads="1"/>
            </p:cNvSpPr>
            <p:nvPr/>
          </p:nvSpPr>
          <p:spPr bwMode="auto">
            <a:xfrm>
              <a:off x="1970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4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6" name="Text Box 20"/>
            <p:cNvSpPr txBox="1">
              <a:spLocks noChangeArrowheads="1"/>
            </p:cNvSpPr>
            <p:nvPr/>
          </p:nvSpPr>
          <p:spPr bwMode="auto">
            <a:xfrm>
              <a:off x="2306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5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7" name="Text Box 21"/>
            <p:cNvSpPr txBox="1">
              <a:spLocks noChangeArrowheads="1"/>
            </p:cNvSpPr>
            <p:nvPr/>
          </p:nvSpPr>
          <p:spPr bwMode="auto">
            <a:xfrm>
              <a:off x="2642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6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8" name="Text Box 22"/>
            <p:cNvSpPr txBox="1">
              <a:spLocks noChangeArrowheads="1"/>
            </p:cNvSpPr>
            <p:nvPr/>
          </p:nvSpPr>
          <p:spPr bwMode="auto">
            <a:xfrm>
              <a:off x="2978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7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9" name="Text Box 23"/>
            <p:cNvSpPr txBox="1">
              <a:spLocks noChangeArrowheads="1"/>
            </p:cNvSpPr>
            <p:nvPr/>
          </p:nvSpPr>
          <p:spPr bwMode="auto">
            <a:xfrm>
              <a:off x="3312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8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0" name="Text Box 24"/>
            <p:cNvSpPr txBox="1">
              <a:spLocks noChangeArrowheads="1"/>
            </p:cNvSpPr>
            <p:nvPr/>
          </p:nvSpPr>
          <p:spPr bwMode="auto">
            <a:xfrm>
              <a:off x="3650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9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1" name="Text Box 25"/>
            <p:cNvSpPr txBox="1">
              <a:spLocks noChangeArrowheads="1"/>
            </p:cNvSpPr>
            <p:nvPr/>
          </p:nvSpPr>
          <p:spPr bwMode="auto">
            <a:xfrm>
              <a:off x="3986" y="2448"/>
              <a:ext cx="2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ea typeface="宋体" panose="02010600030101010101" pitchFamily="2" charset="-122"/>
                </a:rPr>
                <a:t>10</a:t>
              </a:r>
              <a:endPara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2" name="Text Box 26"/>
            <p:cNvSpPr txBox="1">
              <a:spLocks noChangeArrowheads="1"/>
            </p:cNvSpPr>
            <p:nvPr/>
          </p:nvSpPr>
          <p:spPr bwMode="auto">
            <a:xfrm>
              <a:off x="1010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1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3" name="Text Box 27"/>
            <p:cNvSpPr txBox="1">
              <a:spLocks noChangeArrowheads="1"/>
            </p:cNvSpPr>
            <p:nvPr/>
          </p:nvSpPr>
          <p:spPr bwMode="auto">
            <a:xfrm>
              <a:off x="1344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2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4" name="Text Box 28"/>
            <p:cNvSpPr txBox="1">
              <a:spLocks noChangeArrowheads="1"/>
            </p:cNvSpPr>
            <p:nvPr/>
          </p:nvSpPr>
          <p:spPr bwMode="auto">
            <a:xfrm>
              <a:off x="1634" y="244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3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6" name="Text Box 30"/>
            <p:cNvSpPr txBox="1">
              <a:spLocks noChangeArrowheads="1"/>
            </p:cNvSpPr>
            <p:nvPr/>
          </p:nvSpPr>
          <p:spPr bwMode="auto">
            <a:xfrm>
              <a:off x="816" y="3312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500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7" name="Text Box 31"/>
            <p:cNvSpPr txBox="1">
              <a:spLocks noChangeArrowheads="1"/>
            </p:cNvSpPr>
            <p:nvPr/>
          </p:nvSpPr>
          <p:spPr bwMode="auto">
            <a:xfrm>
              <a:off x="1200" y="2757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100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8" name="Text Box 32"/>
            <p:cNvSpPr txBox="1">
              <a:spLocks noChangeArrowheads="1"/>
            </p:cNvSpPr>
            <p:nvPr/>
          </p:nvSpPr>
          <p:spPr bwMode="auto">
            <a:xfrm>
              <a:off x="1488" y="1920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150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9" name="Text Box 33"/>
            <p:cNvSpPr txBox="1">
              <a:spLocks noChangeArrowheads="1"/>
            </p:cNvSpPr>
            <p:nvPr/>
          </p:nvSpPr>
          <p:spPr bwMode="auto">
            <a:xfrm>
              <a:off x="2640" y="1824"/>
              <a:ext cx="4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FF6600"/>
                </a:buClr>
                <a:buFont typeface="Wingdings" panose="05000000000000000000" pitchFamily="2" charset="2"/>
                <a:buBlip>
                  <a:blip r:embed="rId1"/>
                </a:buBlip>
                <a:defRPr sz="2800" b="1">
                  <a:solidFill>
                    <a:srgbClr val="D60093"/>
                  </a:solidFill>
                  <a:latin typeface="Arial" panose="020B0604020202020204" pitchFamily="34" charset="0"/>
                  <a:ea typeface="汉仪中圆简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D60093"/>
                </a:buClr>
                <a:buSzPct val="12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sz="22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Blip>
                  <a:blip r:embed="rId4"/>
                </a:buBlip>
                <a:defRPr sz="2000" b="1">
                  <a:solidFill>
                    <a:srgbClr val="FF99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120000"/>
                <a:buFont typeface="Wingdings" panose="05000000000000000000" pitchFamily="2" charset="2"/>
                <a:buChar char="F"/>
                <a:defRPr>
                  <a:solidFill>
                    <a:srgbClr val="66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250</a:t>
              </a: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31750" name="Ink 43"/>
          <p:cNvPicPr>
            <a:picLocks noRot="1" noChangeAspect="1" noEditPoints="1" noChangeArrowheads="1" noChangeShapeType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26" y="3125788"/>
            <a:ext cx="168275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84"/>
          <p:cNvSpPr txBox="1">
            <a:spLocks noChangeArrowheads="1"/>
          </p:cNvSpPr>
          <p:nvPr/>
        </p:nvSpPr>
        <p:spPr bwMode="auto">
          <a:xfrm>
            <a:off x="1481448" y="366298"/>
            <a:ext cx="7403481" cy="1249186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习题</a:t>
            </a:r>
            <a:r>
              <a:rPr lang="en-US" altLang="zh-CN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sz="2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有一组复杂现金流系列，如下图所示；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假设基准折现率</a:t>
            </a:r>
            <a:r>
              <a:rPr lang="en-US" altLang="zh-CN" sz="2400" i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i0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=10%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，起算其现值</a:t>
            </a:r>
            <a:endParaRPr lang="zh-CN" altLang="en-US" sz="2400" kern="0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599408" y="4991347"/>
            <a:ext cx="8888411" cy="78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提示</a:t>
            </a:r>
            <a:r>
              <a:rPr lang="en-US" altLang="zh-CN" sz="2400" dirty="0"/>
              <a:t>1</a:t>
            </a:r>
            <a:r>
              <a:rPr lang="zh-CN" altLang="en-US" sz="2400" dirty="0"/>
              <a:t>：可以将各期现金流折现之后相加；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提示</a:t>
            </a:r>
            <a:r>
              <a:rPr lang="en-US" altLang="zh-CN" sz="2400" dirty="0"/>
              <a:t>2</a:t>
            </a:r>
            <a:r>
              <a:rPr lang="zh-CN" altLang="en-US" sz="2400" dirty="0"/>
              <a:t>；有一组偏移等额分付，也可以将它整体转换为期初现值，再加其它项的现值。</a:t>
            </a:r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Excel</a:t>
            </a:r>
            <a:r>
              <a:rPr lang="zh-CN" altLang="en-US" dirty="0"/>
              <a:t>表中的资金等值计算函数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至此，关于书本上时间等值计算的理论、方法已经讲述完毕；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但是这些理论方法在现代社会运用起来比较缺乏效率：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很多时候翻阅系数太麻烦；</a:t>
            </a:r>
            <a:endParaRPr lang="en-US" altLang="zh-CN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很多系数查不到，要查公式进行计算；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为了能够更加高效的进行工程经济分析的实践，我们可以运用</a:t>
            </a:r>
            <a:r>
              <a:rPr lang="en-US" altLang="zh-CN" dirty="0"/>
              <a:t>Excel</a:t>
            </a:r>
            <a:r>
              <a:rPr lang="zh-CN" altLang="en-US" dirty="0"/>
              <a:t>中的一系列函数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Excel</a:t>
            </a:r>
            <a:r>
              <a:rPr lang="zh-CN" altLang="en-US" dirty="0"/>
              <a:t>现值计算函数</a:t>
            </a:r>
            <a:r>
              <a:rPr lang="en-US" altLang="zh-CN" dirty="0"/>
              <a:t>——PV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zh-CN" altLang="zh-CN" dirty="0"/>
              <a:t>在</a:t>
            </a:r>
            <a:r>
              <a:rPr lang="en-US" altLang="zh-CN" dirty="0"/>
              <a:t>Excel</a:t>
            </a:r>
            <a:r>
              <a:rPr lang="zh-CN" altLang="zh-CN" dirty="0"/>
              <a:t>中，计算现值的函数是</a:t>
            </a:r>
            <a:r>
              <a:rPr lang="en-US" altLang="zh-CN" dirty="0"/>
              <a:t>PV</a:t>
            </a:r>
            <a:r>
              <a:rPr lang="zh-CN" altLang="zh-CN" dirty="0"/>
              <a:t>，其语法格式为：</a:t>
            </a:r>
            <a:endParaRPr lang="en-US" altLang="zh-CN" dirty="0"/>
          </a:p>
          <a:p>
            <a:pPr lvl="0" fontAlgn="base"/>
            <a:endParaRPr lang="en-US" altLang="zh-CN" dirty="0"/>
          </a:p>
          <a:p>
            <a:pPr lvl="0" algn="ctr" fontAlgn="base">
              <a:buNone/>
            </a:pPr>
            <a:r>
              <a:rPr lang="en-US" altLang="zh-CN" dirty="0"/>
              <a:t>PV</a:t>
            </a:r>
            <a:r>
              <a:rPr lang="zh-CN" altLang="zh-CN" dirty="0"/>
              <a:t>（</a:t>
            </a:r>
            <a:r>
              <a:rPr lang="en-US" altLang="zh-CN" dirty="0"/>
              <a:t>rate</a:t>
            </a:r>
            <a:r>
              <a:rPr lang="zh-CN" altLang="zh-CN" dirty="0"/>
              <a:t>，</a:t>
            </a:r>
            <a:r>
              <a:rPr lang="en-US" altLang="zh-CN" dirty="0" err="1"/>
              <a:t>nper</a:t>
            </a:r>
            <a:r>
              <a:rPr lang="zh-CN" altLang="zh-CN" dirty="0"/>
              <a:t>，</a:t>
            </a:r>
            <a:r>
              <a:rPr lang="en-US" altLang="zh-CN" dirty="0"/>
              <a:t>pmt</a:t>
            </a:r>
            <a:r>
              <a:rPr lang="zh-CN" altLang="zh-CN" dirty="0"/>
              <a:t>，</a:t>
            </a:r>
            <a:r>
              <a:rPr lang="en-US" altLang="zh-CN" dirty="0"/>
              <a:t>[fv]</a:t>
            </a:r>
            <a:r>
              <a:rPr lang="zh-CN" altLang="zh-CN" dirty="0"/>
              <a:t>，</a:t>
            </a:r>
            <a:r>
              <a:rPr lang="en-US" altLang="zh-CN" dirty="0"/>
              <a:t>[type]</a:t>
            </a:r>
            <a:r>
              <a:rPr lang="zh-CN" altLang="zh-CN" dirty="0"/>
              <a:t>）</a:t>
            </a:r>
            <a:endParaRPr lang="en-US" altLang="zh-CN" dirty="0"/>
          </a:p>
          <a:p>
            <a:pPr lvl="0" algn="ctr" fontAlgn="base">
              <a:buNone/>
            </a:pPr>
            <a:endParaRPr lang="en-US" altLang="zh-CN" dirty="0"/>
          </a:p>
          <a:p>
            <a:pPr lvl="0" fontAlgn="base"/>
            <a:r>
              <a:rPr lang="zh-CN" altLang="zh-CN" dirty="0"/>
              <a:t>其中：参数</a:t>
            </a:r>
            <a:r>
              <a:rPr lang="en-US" altLang="zh-CN" dirty="0"/>
              <a:t>rate</a:t>
            </a:r>
            <a:r>
              <a:rPr lang="zh-CN" altLang="zh-CN" dirty="0"/>
              <a:t>为各期利率，参数</a:t>
            </a:r>
            <a:r>
              <a:rPr lang="en-US" altLang="zh-CN" dirty="0" err="1"/>
              <a:t>nper</a:t>
            </a:r>
            <a:r>
              <a:rPr lang="zh-CN" altLang="zh-CN" dirty="0"/>
              <a:t>为投资期（或付款期）数，参数</a:t>
            </a:r>
            <a:r>
              <a:rPr lang="en-US" altLang="zh-CN" dirty="0"/>
              <a:t>pmt</a:t>
            </a:r>
            <a:r>
              <a:rPr lang="zh-CN" altLang="zh-CN" dirty="0"/>
              <a:t>为各期支付的金额。省略</a:t>
            </a:r>
            <a:r>
              <a:rPr lang="en-US" altLang="zh-CN" dirty="0"/>
              <a:t>pmt</a:t>
            </a:r>
            <a:r>
              <a:rPr lang="zh-CN" altLang="zh-CN" dirty="0"/>
              <a:t>参数就不能省略</a:t>
            </a:r>
            <a:r>
              <a:rPr lang="en-US" altLang="zh-CN" dirty="0"/>
              <a:t>fv</a:t>
            </a:r>
            <a:r>
              <a:rPr lang="zh-CN" altLang="zh-CN" dirty="0"/>
              <a:t>参数；</a:t>
            </a:r>
            <a:r>
              <a:rPr lang="en-US" altLang="zh-CN" dirty="0"/>
              <a:t>fv</a:t>
            </a:r>
            <a:r>
              <a:rPr lang="zh-CN" altLang="zh-CN" dirty="0"/>
              <a:t>参数为未来值，省略</a:t>
            </a:r>
            <a:r>
              <a:rPr lang="en-US" altLang="zh-CN" dirty="0"/>
              <a:t>fv</a:t>
            </a:r>
            <a:r>
              <a:rPr lang="zh-CN" altLang="zh-CN" dirty="0"/>
              <a:t>参数即假设其值为</a:t>
            </a:r>
            <a:r>
              <a:rPr lang="en-US" altLang="zh-CN" dirty="0"/>
              <a:t>0</a:t>
            </a:r>
            <a:r>
              <a:rPr lang="zh-CN" altLang="zh-CN" dirty="0"/>
              <a:t>，也就是一笔贷款的未来值为零，此时不能省略</a:t>
            </a:r>
            <a:r>
              <a:rPr lang="en-US" altLang="zh-CN" dirty="0"/>
              <a:t>pmt</a:t>
            </a:r>
            <a:r>
              <a:rPr lang="zh-CN" altLang="zh-CN" dirty="0"/>
              <a:t>参数。</a:t>
            </a:r>
            <a:r>
              <a:rPr lang="en-US" altLang="zh-CN" dirty="0"/>
              <a:t>type</a:t>
            </a:r>
            <a:r>
              <a:rPr lang="zh-CN" altLang="zh-CN" dirty="0"/>
              <a:t>参数值为</a:t>
            </a:r>
            <a:r>
              <a:rPr lang="en-US" altLang="zh-CN" dirty="0"/>
              <a:t>1</a:t>
            </a:r>
            <a:r>
              <a:rPr lang="zh-CN" altLang="zh-CN" dirty="0"/>
              <a:t>或</a:t>
            </a:r>
            <a:r>
              <a:rPr lang="en-US" altLang="zh-CN" dirty="0"/>
              <a:t>0</a:t>
            </a:r>
            <a:r>
              <a:rPr lang="zh-CN" altLang="zh-CN" dirty="0"/>
              <a:t>，用以指定付款时间是在期初还是在期末，如果省略</a:t>
            </a:r>
            <a:r>
              <a:rPr lang="en-US" altLang="zh-CN" dirty="0"/>
              <a:t>type</a:t>
            </a:r>
            <a:r>
              <a:rPr lang="zh-CN" altLang="zh-CN" dirty="0"/>
              <a:t>则假设值为</a:t>
            </a:r>
            <a:r>
              <a:rPr lang="en-US" altLang="zh-CN" dirty="0"/>
              <a:t>0</a:t>
            </a:r>
            <a:r>
              <a:rPr lang="zh-CN" altLang="zh-CN" dirty="0"/>
              <a:t>，即默认付款时间在期末。</a:t>
            </a:r>
            <a:endParaRPr lang="zh-CN" altLang="zh-CN" sz="40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</p:spPr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现值函数</a:t>
            </a:r>
            <a:r>
              <a:rPr lang="en-US" altLang="zh-CN" dirty="0"/>
              <a:t>——PV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173168" y="1900197"/>
            <a:ext cx="267885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aseline="0" dirty="0"/>
              <a:t>终值</a:t>
            </a:r>
            <a:r>
              <a:rPr lang="en-US" altLang="zh-CN" sz="2400" baseline="0" dirty="0"/>
              <a:t>——》</a:t>
            </a:r>
            <a:r>
              <a:rPr lang="zh-CN" altLang="en-US" sz="2400" baseline="0" dirty="0"/>
              <a:t>现值</a:t>
            </a:r>
            <a:endParaRPr lang="en-US" altLang="zh-CN" sz="2400" baseline="0" dirty="0"/>
          </a:p>
        </p:txBody>
      </p:sp>
      <p:sp>
        <p:nvSpPr>
          <p:cNvPr id="5" name="矩形 4"/>
          <p:cNvSpPr/>
          <p:nvPr/>
        </p:nvSpPr>
        <p:spPr>
          <a:xfrm>
            <a:off x="4173168" y="4069729"/>
            <a:ext cx="267885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aseline="0" dirty="0"/>
              <a:t>年值</a:t>
            </a:r>
            <a:r>
              <a:rPr lang="en-US" altLang="zh-CN" sz="2400" baseline="0" dirty="0"/>
              <a:t>——》</a:t>
            </a:r>
            <a:r>
              <a:rPr lang="zh-CN" altLang="en-US" sz="2400" baseline="0" dirty="0"/>
              <a:t>现值</a:t>
            </a:r>
            <a:endParaRPr lang="en-US" altLang="zh-CN" sz="2400" baseline="0" dirty="0"/>
          </a:p>
        </p:txBody>
      </p:sp>
      <p:sp>
        <p:nvSpPr>
          <p:cNvPr id="7" name="矩形 6"/>
          <p:cNvSpPr/>
          <p:nvPr/>
        </p:nvSpPr>
        <p:spPr>
          <a:xfrm>
            <a:off x="3212975" y="2845593"/>
            <a:ext cx="607510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buNone/>
            </a:pPr>
            <a:r>
              <a:rPr lang="en-US" altLang="zh-CN" sz="2400" b="1" baseline="0" dirty="0"/>
              <a:t>PV</a:t>
            </a:r>
            <a:r>
              <a:rPr lang="zh-CN" altLang="zh-CN" sz="2400" b="1" baseline="0" dirty="0"/>
              <a:t>（</a:t>
            </a:r>
            <a:r>
              <a:rPr lang="en-US" altLang="zh-CN" sz="2400" b="1" baseline="0" dirty="0"/>
              <a:t>rate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/>
              <a:t>nper</a:t>
            </a:r>
            <a:r>
              <a:rPr lang="zh-CN" altLang="zh-CN" sz="2400" baseline="0" dirty="0"/>
              <a:t>，</a:t>
            </a:r>
            <a:r>
              <a:rPr lang="en-US" altLang="zh-CN" sz="2400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pmt</a:t>
            </a:r>
            <a:r>
              <a:rPr lang="zh-CN" altLang="zh-CN" sz="2400" baseline="0" dirty="0"/>
              <a:t>，</a:t>
            </a:r>
            <a:r>
              <a:rPr lang="en-US" altLang="zh-CN" sz="2400" b="1" baseline="0" dirty="0"/>
              <a:t>[fv]</a:t>
            </a:r>
            <a:r>
              <a:rPr lang="zh-CN" altLang="zh-CN" sz="2400" baseline="0" dirty="0"/>
              <a:t>，</a:t>
            </a:r>
            <a:r>
              <a:rPr lang="en-US" altLang="zh-CN" sz="2400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sz="2400" baseline="0" dirty="0"/>
              <a:t>）</a:t>
            </a:r>
            <a:endParaRPr lang="en-US" altLang="zh-CN" sz="2400" baseline="0" dirty="0"/>
          </a:p>
        </p:txBody>
      </p:sp>
      <p:sp>
        <p:nvSpPr>
          <p:cNvPr id="8" name="矩形 7"/>
          <p:cNvSpPr/>
          <p:nvPr/>
        </p:nvSpPr>
        <p:spPr>
          <a:xfrm>
            <a:off x="3196144" y="5149849"/>
            <a:ext cx="613073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buNone/>
            </a:pPr>
            <a:r>
              <a:rPr lang="en-US" altLang="zh-CN" sz="2400" b="1" baseline="0" dirty="0"/>
              <a:t>PV</a:t>
            </a:r>
            <a:r>
              <a:rPr lang="zh-CN" altLang="zh-CN" sz="2400" b="1" baseline="0" dirty="0"/>
              <a:t>（</a:t>
            </a:r>
            <a:r>
              <a:rPr lang="en-US" altLang="zh-CN" sz="2400" b="1" baseline="0" dirty="0"/>
              <a:t>rate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/>
              <a:t>nper</a:t>
            </a:r>
            <a:r>
              <a:rPr lang="zh-CN" altLang="zh-CN" sz="2400" baseline="0" dirty="0"/>
              <a:t>，</a:t>
            </a:r>
            <a:r>
              <a:rPr lang="en-US" altLang="zh-CN" sz="2400" b="1" baseline="0" dirty="0">
                <a:solidFill>
                  <a:schemeClr val="tx1"/>
                </a:solidFill>
              </a:rPr>
              <a:t>pmt</a:t>
            </a:r>
            <a:r>
              <a:rPr lang="zh-CN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[fv]</a:t>
            </a:r>
            <a:r>
              <a:rPr lang="zh-CN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sz="2400" baseline="0" dirty="0"/>
              <a:t>）</a:t>
            </a:r>
            <a:endParaRPr lang="en-US" altLang="zh-CN" sz="2400" baseline="0" dirty="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现值函数</a:t>
            </a:r>
            <a:r>
              <a:rPr lang="en-US" altLang="zh-CN" dirty="0"/>
              <a:t>——PV</a:t>
            </a:r>
            <a:r>
              <a:rPr lang="zh-CN" altLang="en-US" dirty="0"/>
              <a:t>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zh-CN" altLang="en-US" dirty="0"/>
              <a:t>例题</a:t>
            </a:r>
            <a:r>
              <a:rPr lang="zh-CN" altLang="zh-CN" dirty="0"/>
              <a:t>：计算复利现值。某企业计划在</a:t>
            </a:r>
            <a:r>
              <a:rPr lang="en-US" altLang="zh-CN" dirty="0"/>
              <a:t>5</a:t>
            </a:r>
            <a:r>
              <a:rPr lang="zh-CN" altLang="zh-CN" dirty="0"/>
              <a:t>年后获得一笔资金</a:t>
            </a:r>
            <a:r>
              <a:rPr lang="en-US" altLang="zh-CN" dirty="0"/>
              <a:t>1000000</a:t>
            </a:r>
            <a:r>
              <a:rPr lang="zh-CN" altLang="zh-CN" dirty="0"/>
              <a:t>元，假设年投资报酬率为</a:t>
            </a:r>
            <a:r>
              <a:rPr lang="en-US" altLang="zh-CN" dirty="0"/>
              <a:t>10%</a:t>
            </a:r>
            <a:r>
              <a:rPr lang="zh-CN" altLang="zh-CN" dirty="0"/>
              <a:t>，问现在应该一次性地投入多少资金？</a:t>
            </a:r>
            <a:endParaRPr lang="en-US" altLang="zh-CN" dirty="0"/>
          </a:p>
          <a:p>
            <a:pPr lvl="1" fontAlgn="base">
              <a:lnSpc>
                <a:spcPct val="170000"/>
              </a:lnSpc>
            </a:pPr>
            <a:r>
              <a:rPr lang="en-US" altLang="zh-CN" dirty="0"/>
              <a:t> </a:t>
            </a:r>
            <a:r>
              <a:rPr lang="zh-CN" altLang="zh-CN" dirty="0"/>
              <a:t>在</a:t>
            </a:r>
            <a:r>
              <a:rPr lang="en-US" altLang="zh-CN" dirty="0"/>
              <a:t>Excel</a:t>
            </a:r>
            <a:r>
              <a:rPr lang="zh-CN" altLang="zh-CN" dirty="0"/>
              <a:t>工作表的单元格中录入：</a:t>
            </a:r>
            <a:r>
              <a:rPr lang="en-US" altLang="zh-CN" dirty="0"/>
              <a:t>=PV</a:t>
            </a:r>
            <a:r>
              <a:rPr lang="zh-CN" altLang="zh-CN" dirty="0"/>
              <a:t>（</a:t>
            </a:r>
            <a:r>
              <a:rPr lang="en-US" altLang="zh-CN" dirty="0"/>
              <a:t>10%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b="1" dirty="0"/>
              <a:t>-1000000</a:t>
            </a:r>
            <a:r>
              <a:rPr lang="zh-CN" altLang="zh-CN" dirty="0"/>
              <a:t>），回车确认，结果自动显示为</a:t>
            </a:r>
            <a:r>
              <a:rPr lang="en-US" altLang="zh-CN" dirty="0"/>
              <a:t>620921.32</a:t>
            </a:r>
            <a:r>
              <a:rPr lang="zh-CN" altLang="zh-CN" dirty="0"/>
              <a:t>元。</a:t>
            </a:r>
            <a:endParaRPr lang="en-US" altLang="zh-CN" dirty="0"/>
          </a:p>
          <a:p>
            <a:pPr fontAlgn="base">
              <a:lnSpc>
                <a:spcPct val="17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习题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计算普通年金现值。购买一项基金，购买成本为</a:t>
            </a:r>
            <a:r>
              <a:rPr lang="en-US" altLang="zh-CN" dirty="0"/>
              <a:t>80000</a:t>
            </a:r>
            <a:r>
              <a:rPr lang="zh-CN" altLang="zh-CN" dirty="0"/>
              <a:t>元，该基金可以在以后</a:t>
            </a:r>
            <a:r>
              <a:rPr lang="en-US" altLang="zh-CN" dirty="0"/>
              <a:t>20</a:t>
            </a:r>
            <a:r>
              <a:rPr lang="zh-CN" altLang="zh-CN" dirty="0"/>
              <a:t>年内于每月月末回报</a:t>
            </a:r>
            <a:r>
              <a:rPr lang="en-US" altLang="zh-CN" dirty="0"/>
              <a:t>600</a:t>
            </a:r>
            <a:r>
              <a:rPr lang="zh-CN" altLang="zh-CN" dirty="0"/>
              <a:t>元。若要求的最低</a:t>
            </a:r>
            <a:r>
              <a:rPr lang="zh-CN" altLang="zh-CN" dirty="0">
                <a:solidFill>
                  <a:schemeClr val="accent1"/>
                </a:solidFill>
              </a:rPr>
              <a:t>年回报率为</a:t>
            </a:r>
            <a:r>
              <a:rPr lang="en-US" altLang="zh-CN" dirty="0">
                <a:solidFill>
                  <a:schemeClr val="accent1"/>
                </a:solidFill>
              </a:rPr>
              <a:t>8%</a:t>
            </a:r>
            <a:r>
              <a:rPr lang="zh-CN" altLang="en-US" dirty="0"/>
              <a:t>月回报率为</a:t>
            </a:r>
            <a:r>
              <a:rPr lang="en-US" altLang="zh-CN" dirty="0"/>
              <a:t>8%/12</a:t>
            </a:r>
            <a:r>
              <a:rPr lang="zh-CN" altLang="zh-CN" dirty="0"/>
              <a:t>，问投资该项基金是否合算？</a:t>
            </a:r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r>
              <a:rPr lang="zh-CN" alt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Excel</a:t>
            </a:r>
            <a:r>
              <a:rPr lang="zh-CN" altLang="zh-CN" dirty="0">
                <a:solidFill>
                  <a:schemeClr val="bg1"/>
                </a:solidFill>
              </a:rPr>
              <a:t>工作表的单元格中录入：</a:t>
            </a:r>
            <a:r>
              <a:rPr lang="en-US" altLang="zh-CN" dirty="0">
                <a:solidFill>
                  <a:schemeClr val="bg1"/>
                </a:solidFill>
              </a:rPr>
              <a:t>=PV</a:t>
            </a: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b="1" dirty="0">
                <a:solidFill>
                  <a:schemeClr val="bg1"/>
                </a:solidFill>
              </a:rPr>
              <a:t>8%/12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12*20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b="1" dirty="0">
                <a:solidFill>
                  <a:schemeClr val="bg1"/>
                </a:solidFill>
              </a:rPr>
              <a:t>-600</a:t>
            </a:r>
            <a:r>
              <a:rPr lang="zh-CN" altLang="zh-CN" dirty="0">
                <a:solidFill>
                  <a:schemeClr val="bg1"/>
                </a:solidFill>
              </a:rPr>
              <a:t>），回车确认，结果自动显示为</a:t>
            </a:r>
            <a:r>
              <a:rPr lang="en-US" altLang="zh-CN" dirty="0">
                <a:solidFill>
                  <a:schemeClr val="bg1"/>
                </a:solidFill>
              </a:rPr>
              <a:t>71732.58</a:t>
            </a:r>
            <a:r>
              <a:rPr lang="zh-CN" altLang="zh-CN" dirty="0">
                <a:solidFill>
                  <a:schemeClr val="bg1"/>
                </a:solidFill>
              </a:rPr>
              <a:t>元。</a:t>
            </a:r>
            <a:r>
              <a:rPr lang="en-US" altLang="zh-CN" dirty="0">
                <a:solidFill>
                  <a:schemeClr val="bg1"/>
                </a:solidFill>
              </a:rPr>
              <a:t>71732.58</a:t>
            </a:r>
            <a:r>
              <a:rPr lang="zh-CN" altLang="zh-CN" dirty="0">
                <a:solidFill>
                  <a:schemeClr val="bg1"/>
                </a:solidFill>
              </a:rPr>
              <a:t>元为应该投资金额，如果实际购买成本要</a:t>
            </a:r>
            <a:r>
              <a:rPr lang="en-US" altLang="zh-CN" dirty="0">
                <a:solidFill>
                  <a:schemeClr val="bg1"/>
                </a:solidFill>
              </a:rPr>
              <a:t>80000</a:t>
            </a:r>
            <a:r>
              <a:rPr lang="zh-CN" altLang="zh-CN" dirty="0">
                <a:solidFill>
                  <a:schemeClr val="bg1"/>
                </a:solidFill>
              </a:rPr>
              <a:t>元，那么投资该项基金是不合算的。</a:t>
            </a:r>
            <a:endParaRPr lang="zh-CN" altLang="zh-CN" sz="4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现值函数</a:t>
            </a:r>
            <a:r>
              <a:rPr lang="en-US" altLang="zh-CN" dirty="0"/>
              <a:t>——PV</a:t>
            </a:r>
            <a:r>
              <a:rPr lang="zh-CN" altLang="en-US" dirty="0"/>
              <a:t>案例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使用公积金购房，预计每月可还款</a:t>
            </a:r>
            <a:r>
              <a:rPr lang="en-US" altLang="zh-CN" dirty="0"/>
              <a:t>4200</a:t>
            </a:r>
            <a:r>
              <a:rPr lang="zh-CN" altLang="en-US" dirty="0"/>
              <a:t>元，并计划在</a:t>
            </a:r>
            <a:r>
              <a:rPr lang="en-US" altLang="zh-CN" dirty="0"/>
              <a:t>20</a:t>
            </a:r>
            <a:r>
              <a:rPr lang="zh-CN" altLang="en-US" dirty="0"/>
              <a:t>年内等额分期付款方式。公积金贷款年利率为</a:t>
            </a:r>
            <a:r>
              <a:rPr lang="en-US" altLang="zh-CN" dirty="0"/>
              <a:t>3.1%</a:t>
            </a:r>
            <a:r>
              <a:rPr lang="zh-CN" altLang="en-US" dirty="0"/>
              <a:t>，问现在可以一次性贷款多少元？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复杂系列的等值计算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等值计算原理（传递性）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无规则多期支付现金流的现值计算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包含偏移等额分付的现值计算（多种系数的复合运用）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Excel</a:t>
            </a:r>
            <a:r>
              <a:rPr lang="zh-CN" altLang="en-US" dirty="0"/>
              <a:t>中与时间等值计算有关的函数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运用</a:t>
            </a:r>
            <a:r>
              <a:rPr lang="en-US" altLang="zh-CN" dirty="0"/>
              <a:t>Excel</a:t>
            </a:r>
            <a:r>
              <a:rPr lang="zh-CN" altLang="en-US" dirty="0"/>
              <a:t>计算复杂现金流系列的现值（方法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zh-CN" dirty="0"/>
              <a:t>终值函数</a:t>
            </a:r>
            <a:r>
              <a:rPr lang="en-US" altLang="zh-CN" dirty="0"/>
              <a:t>——FV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zh-CN" altLang="zh-CN" dirty="0"/>
              <a:t>在</a:t>
            </a:r>
            <a:r>
              <a:rPr lang="en-US" altLang="zh-CN" dirty="0"/>
              <a:t>Excel</a:t>
            </a:r>
            <a:r>
              <a:rPr lang="zh-CN" altLang="zh-CN" dirty="0"/>
              <a:t>中，计算终值的函数是</a:t>
            </a:r>
            <a:r>
              <a:rPr lang="en-US" altLang="zh-CN" dirty="0"/>
              <a:t>FV</a:t>
            </a:r>
            <a:r>
              <a:rPr lang="zh-CN" altLang="zh-CN" dirty="0"/>
              <a:t>，其语法格式为：</a:t>
            </a:r>
            <a:endParaRPr lang="en-US" altLang="zh-CN" dirty="0"/>
          </a:p>
          <a:p>
            <a:pPr lvl="0" fontAlgn="base"/>
            <a:endParaRPr lang="en-US" altLang="zh-CN" dirty="0"/>
          </a:p>
          <a:p>
            <a:pPr lvl="0" algn="ctr" fontAlgn="base">
              <a:buNone/>
            </a:pPr>
            <a:r>
              <a:rPr lang="en-US" altLang="zh-CN" dirty="0"/>
              <a:t>FV</a:t>
            </a:r>
            <a:r>
              <a:rPr lang="zh-CN" altLang="zh-CN" dirty="0"/>
              <a:t>（</a:t>
            </a:r>
            <a:r>
              <a:rPr lang="en-US" altLang="zh-CN" dirty="0"/>
              <a:t>rate</a:t>
            </a:r>
            <a:r>
              <a:rPr lang="zh-CN" altLang="zh-CN" dirty="0"/>
              <a:t>，</a:t>
            </a:r>
            <a:r>
              <a:rPr lang="en-US" altLang="zh-CN" dirty="0" err="1"/>
              <a:t>nper</a:t>
            </a:r>
            <a:r>
              <a:rPr lang="zh-CN" altLang="zh-CN" dirty="0"/>
              <a:t>，</a:t>
            </a:r>
            <a:r>
              <a:rPr lang="en-US" altLang="zh-CN" dirty="0"/>
              <a:t>pmt</a:t>
            </a:r>
            <a:r>
              <a:rPr lang="zh-CN" altLang="zh-CN" dirty="0"/>
              <a:t>，</a:t>
            </a:r>
            <a:r>
              <a:rPr lang="en-US" altLang="zh-CN" dirty="0"/>
              <a:t>[</a:t>
            </a:r>
            <a:r>
              <a:rPr lang="en-US" altLang="zh-CN" dirty="0" err="1"/>
              <a:t>pv</a:t>
            </a:r>
            <a:r>
              <a:rPr lang="en-US" altLang="zh-CN" dirty="0"/>
              <a:t>]</a:t>
            </a:r>
            <a:r>
              <a:rPr lang="zh-CN" altLang="zh-CN" dirty="0"/>
              <a:t>，</a:t>
            </a:r>
            <a:r>
              <a:rPr lang="en-US" altLang="zh-CN" dirty="0"/>
              <a:t>[type]</a:t>
            </a:r>
            <a:r>
              <a:rPr lang="zh-CN" altLang="zh-CN" dirty="0"/>
              <a:t>）</a:t>
            </a:r>
            <a:endParaRPr lang="en-US" altLang="zh-CN" dirty="0"/>
          </a:p>
          <a:p>
            <a:pPr lvl="0" fontAlgn="base"/>
            <a:endParaRPr lang="zh-CN" altLang="zh-CN" sz="4000" dirty="0"/>
          </a:p>
          <a:p>
            <a:pPr lvl="0" fontAlgn="base"/>
            <a:r>
              <a:rPr lang="zh-CN" altLang="zh-CN" dirty="0"/>
              <a:t>其中：参数</a:t>
            </a:r>
            <a:r>
              <a:rPr lang="en-US" altLang="zh-CN" dirty="0"/>
              <a:t>rate</a:t>
            </a:r>
            <a:r>
              <a:rPr lang="zh-CN" altLang="zh-CN" dirty="0"/>
              <a:t>为各期利率，参数</a:t>
            </a:r>
            <a:r>
              <a:rPr lang="en-US" altLang="zh-CN" dirty="0" err="1"/>
              <a:t>nper</a:t>
            </a:r>
            <a:r>
              <a:rPr lang="zh-CN" altLang="zh-CN" dirty="0"/>
              <a:t>为期数，参数</a:t>
            </a:r>
            <a:r>
              <a:rPr lang="en-US" altLang="zh-CN" dirty="0"/>
              <a:t>pmt</a:t>
            </a:r>
            <a:r>
              <a:rPr lang="zh-CN" altLang="zh-CN" dirty="0"/>
              <a:t>为各期支付的金额。省略</a:t>
            </a:r>
            <a:r>
              <a:rPr lang="en-US" altLang="zh-CN" dirty="0"/>
              <a:t>pmt</a:t>
            </a:r>
            <a:r>
              <a:rPr lang="zh-CN" altLang="zh-CN" dirty="0"/>
              <a:t>参数则不能省略</a:t>
            </a:r>
            <a:r>
              <a:rPr lang="en-US" altLang="zh-CN" dirty="0" err="1"/>
              <a:t>pv</a:t>
            </a:r>
            <a:r>
              <a:rPr lang="zh-CN" altLang="zh-CN" dirty="0"/>
              <a:t>参数；参数</a:t>
            </a:r>
            <a:r>
              <a:rPr lang="en-US" altLang="zh-CN" dirty="0" err="1"/>
              <a:t>pv</a:t>
            </a:r>
            <a:r>
              <a:rPr lang="zh-CN" altLang="zh-CN" dirty="0"/>
              <a:t>为现值，省略参数</a:t>
            </a:r>
            <a:r>
              <a:rPr lang="en-US" altLang="zh-CN" dirty="0" err="1"/>
              <a:t>pv</a:t>
            </a:r>
            <a:r>
              <a:rPr lang="zh-CN" altLang="zh-CN" dirty="0"/>
              <a:t>即假设其值为零，此时不能省略</a:t>
            </a:r>
            <a:r>
              <a:rPr lang="en-US" altLang="zh-CN" dirty="0"/>
              <a:t>pmt</a:t>
            </a:r>
            <a:r>
              <a:rPr lang="zh-CN" altLang="zh-CN" dirty="0"/>
              <a:t>参数。</a:t>
            </a:r>
            <a:r>
              <a:rPr lang="en-US" altLang="zh-CN" dirty="0"/>
              <a:t>type</a:t>
            </a:r>
            <a:r>
              <a:rPr lang="zh-CN" altLang="zh-CN" dirty="0"/>
              <a:t>参数值为</a:t>
            </a:r>
            <a:r>
              <a:rPr lang="en-US" altLang="zh-CN" dirty="0"/>
              <a:t>1</a:t>
            </a:r>
            <a:r>
              <a:rPr lang="zh-CN" altLang="zh-CN" dirty="0"/>
              <a:t>或</a:t>
            </a:r>
            <a:r>
              <a:rPr lang="en-US" altLang="zh-CN" dirty="0"/>
              <a:t>0</a:t>
            </a:r>
            <a:r>
              <a:rPr lang="zh-CN" altLang="zh-CN" dirty="0"/>
              <a:t>，用以指定付款时间是在期初还是在期末，如果省略</a:t>
            </a:r>
            <a:r>
              <a:rPr lang="en-US" altLang="zh-CN" dirty="0"/>
              <a:t>type</a:t>
            </a:r>
            <a:r>
              <a:rPr lang="zh-CN" altLang="zh-CN" dirty="0"/>
              <a:t>则假设值为</a:t>
            </a:r>
            <a:r>
              <a:rPr lang="en-US" altLang="zh-CN" dirty="0"/>
              <a:t>0</a:t>
            </a:r>
            <a:r>
              <a:rPr lang="zh-CN" altLang="zh-CN" dirty="0"/>
              <a:t>，即默认付款时间在期末</a:t>
            </a:r>
            <a:endParaRPr lang="zh-CN" altLang="zh-CN" sz="4000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</p:spPr>
        <p:txBody>
          <a:bodyPr/>
          <a:lstStyle/>
          <a:p>
            <a:r>
              <a:rPr lang="en-US" altLang="zh-CN" dirty="0"/>
              <a:t>Excel</a:t>
            </a:r>
            <a:r>
              <a:rPr lang="zh-CN" altLang="zh-CN" dirty="0"/>
              <a:t>终值函数</a:t>
            </a:r>
            <a:r>
              <a:rPr lang="en-US" altLang="zh-CN" dirty="0"/>
              <a:t>——FV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03647" y="1547500"/>
            <a:ext cx="302360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baseline="0" dirty="0"/>
              <a:t>现值</a:t>
            </a:r>
            <a:r>
              <a:rPr lang="en-US" altLang="zh-CN" sz="2400" baseline="0" dirty="0"/>
              <a:t>——》</a:t>
            </a:r>
            <a:r>
              <a:rPr lang="zh-CN" altLang="en-US" sz="2400" baseline="0" dirty="0"/>
              <a:t>终值</a:t>
            </a:r>
            <a:endParaRPr lang="en-US" altLang="zh-CN" sz="2400" baseline="0" dirty="0"/>
          </a:p>
        </p:txBody>
      </p:sp>
      <p:sp>
        <p:nvSpPr>
          <p:cNvPr id="5" name="矩形 4"/>
          <p:cNvSpPr/>
          <p:nvPr/>
        </p:nvSpPr>
        <p:spPr>
          <a:xfrm>
            <a:off x="4503647" y="3717032"/>
            <a:ext cx="302360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aseline="0" dirty="0"/>
              <a:t>年值</a:t>
            </a:r>
            <a:r>
              <a:rPr lang="en-US" altLang="zh-CN" sz="2400" baseline="0" dirty="0"/>
              <a:t>——》</a:t>
            </a:r>
            <a:r>
              <a:rPr lang="zh-CN" altLang="en-US" sz="2400" baseline="0" dirty="0"/>
              <a:t>终值</a:t>
            </a:r>
            <a:endParaRPr lang="en-US" altLang="zh-CN" sz="2400" baseline="0" dirty="0"/>
          </a:p>
        </p:txBody>
      </p:sp>
      <p:sp>
        <p:nvSpPr>
          <p:cNvPr id="7" name="矩形 6"/>
          <p:cNvSpPr/>
          <p:nvPr/>
        </p:nvSpPr>
        <p:spPr>
          <a:xfrm>
            <a:off x="2272938" y="2492896"/>
            <a:ext cx="71584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buNone/>
            </a:pPr>
            <a:r>
              <a:rPr lang="en-US" altLang="zh-CN" sz="2400" b="1" baseline="0" dirty="0"/>
              <a:t>FV</a:t>
            </a:r>
            <a:r>
              <a:rPr lang="zh-CN" altLang="zh-CN" sz="2400" b="1" baseline="0" dirty="0"/>
              <a:t>（</a:t>
            </a:r>
            <a:r>
              <a:rPr lang="en-US" altLang="zh-CN" sz="2400" b="1" baseline="0" dirty="0"/>
              <a:t>rate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/>
              <a:t>nper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pmt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/>
              <a:t>[</a:t>
            </a:r>
            <a:r>
              <a:rPr lang="en-US" altLang="zh-CN" sz="2400" b="1" baseline="0" dirty="0" err="1"/>
              <a:t>pv</a:t>
            </a:r>
            <a:r>
              <a:rPr lang="en-US" altLang="zh-CN" sz="2400" b="1" baseline="0" dirty="0"/>
              <a:t>]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sz="2400" b="1" baseline="0" dirty="0"/>
              <a:t>）</a:t>
            </a:r>
            <a:endParaRPr lang="en-US" altLang="zh-CN" sz="2400" b="1" baseline="0" dirty="0"/>
          </a:p>
        </p:txBody>
      </p:sp>
      <p:sp>
        <p:nvSpPr>
          <p:cNvPr id="8" name="矩形 7"/>
          <p:cNvSpPr/>
          <p:nvPr/>
        </p:nvSpPr>
        <p:spPr>
          <a:xfrm>
            <a:off x="2272938" y="4797152"/>
            <a:ext cx="71584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buNone/>
            </a:pPr>
            <a:r>
              <a:rPr lang="en-US" altLang="zh-CN" sz="2400" b="1" baseline="0" dirty="0"/>
              <a:t>FV</a:t>
            </a:r>
            <a:r>
              <a:rPr lang="zh-CN" altLang="zh-CN" sz="2400" b="1" baseline="0" dirty="0"/>
              <a:t>（</a:t>
            </a:r>
            <a:r>
              <a:rPr lang="en-US" altLang="zh-CN" sz="2400" b="1" baseline="0" dirty="0"/>
              <a:t>rate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/>
              <a:t>nper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/>
              <a:t>pmt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sz="2400" b="1" baseline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pv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sz="2400" b="1" baseline="0" dirty="0"/>
              <a:t>）</a:t>
            </a:r>
            <a:endParaRPr lang="en-US" altLang="zh-CN" sz="2400" b="1" baseline="0" dirty="0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zh-CN" dirty="0"/>
              <a:t>终值函数</a:t>
            </a:r>
            <a:r>
              <a:rPr lang="en-US" altLang="zh-CN" dirty="0"/>
              <a:t>——FV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zh-CN" altLang="en-US" dirty="0">
                <a:solidFill>
                  <a:srgbClr val="FF0000"/>
                </a:solidFill>
              </a:rPr>
              <a:t>习题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计算复利终值。向银行借款</a:t>
            </a:r>
            <a:r>
              <a:rPr lang="en-US" altLang="zh-CN" dirty="0"/>
              <a:t>1000</a:t>
            </a:r>
            <a:r>
              <a:rPr lang="zh-CN" altLang="zh-CN" dirty="0"/>
              <a:t>万元，年利率</a:t>
            </a:r>
            <a:r>
              <a:rPr lang="en-US" altLang="zh-CN" dirty="0"/>
              <a:t>8%</a:t>
            </a:r>
            <a:r>
              <a:rPr lang="zh-CN" altLang="zh-CN" dirty="0"/>
              <a:t>，期限</a:t>
            </a:r>
            <a:r>
              <a:rPr lang="en-US" altLang="zh-CN" dirty="0"/>
              <a:t>5</a:t>
            </a:r>
            <a:r>
              <a:rPr lang="zh-CN" altLang="zh-CN" dirty="0"/>
              <a:t>年，到期一次还本付息。问</a:t>
            </a:r>
            <a:r>
              <a:rPr lang="en-US" altLang="zh-CN" dirty="0"/>
              <a:t>5</a:t>
            </a:r>
            <a:r>
              <a:rPr lang="zh-CN" altLang="zh-CN" dirty="0"/>
              <a:t>年后应偿还多少万元？</a:t>
            </a:r>
            <a:r>
              <a:rPr lang="zh-CN" alt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Excel</a:t>
            </a:r>
            <a:r>
              <a:rPr lang="zh-CN" altLang="zh-CN" dirty="0">
                <a:solidFill>
                  <a:schemeClr val="bg1"/>
                </a:solidFill>
              </a:rPr>
              <a:t>工作表的单元格中录入：</a:t>
            </a:r>
            <a:r>
              <a:rPr lang="en-US" altLang="zh-CN" dirty="0">
                <a:solidFill>
                  <a:schemeClr val="bg1"/>
                </a:solidFill>
              </a:rPr>
              <a:t>=FV</a:t>
            </a: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8%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5,,-1000</a:t>
            </a:r>
            <a:r>
              <a:rPr lang="zh-CN" altLang="zh-CN" dirty="0">
                <a:solidFill>
                  <a:schemeClr val="bg1"/>
                </a:solidFill>
              </a:rPr>
              <a:t>），回车确认，结果（复利终值，即本息和）显示为</a:t>
            </a:r>
            <a:r>
              <a:rPr lang="en-US" altLang="zh-CN" dirty="0">
                <a:solidFill>
                  <a:schemeClr val="bg1"/>
                </a:solidFill>
              </a:rPr>
              <a:t>1469.33</a:t>
            </a:r>
            <a:r>
              <a:rPr lang="zh-CN" altLang="zh-CN" dirty="0">
                <a:solidFill>
                  <a:schemeClr val="bg1"/>
                </a:solidFill>
              </a:rPr>
              <a:t>万元。在单元格中录入：</a:t>
            </a:r>
            <a:r>
              <a:rPr lang="en-US" altLang="zh-CN" dirty="0">
                <a:solidFill>
                  <a:schemeClr val="bg1"/>
                </a:solidFill>
              </a:rPr>
              <a:t>=FV</a:t>
            </a: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8%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-1000</a:t>
            </a:r>
            <a:r>
              <a:rPr lang="zh-CN" altLang="zh-CN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-1000</a:t>
            </a:r>
            <a:r>
              <a:rPr lang="zh-CN" altLang="zh-CN" dirty="0">
                <a:solidFill>
                  <a:schemeClr val="bg1"/>
                </a:solidFill>
              </a:rPr>
              <a:t>，回车确认，结果显示为</a:t>
            </a:r>
            <a:r>
              <a:rPr lang="en-US" altLang="zh-CN" dirty="0">
                <a:solidFill>
                  <a:schemeClr val="bg1"/>
                </a:solidFill>
              </a:rPr>
              <a:t>469.33</a:t>
            </a:r>
            <a:r>
              <a:rPr lang="zh-CN" altLang="zh-CN" dirty="0">
                <a:solidFill>
                  <a:schemeClr val="bg1"/>
                </a:solidFill>
              </a:rPr>
              <a:t>万元（利息）。</a:t>
            </a:r>
            <a:endParaRPr lang="zh-CN" altLang="zh-CN" sz="36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zh-CN" dirty="0"/>
              <a:t>终值函数</a:t>
            </a:r>
            <a:r>
              <a:rPr lang="en-US" altLang="zh-CN" dirty="0"/>
              <a:t>——FV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zh-CN" altLang="en-US" dirty="0">
                <a:solidFill>
                  <a:srgbClr val="FF0000"/>
                </a:solidFill>
              </a:rPr>
              <a:t>习题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计算复利终值。</a:t>
            </a:r>
            <a:r>
              <a:rPr lang="zh-CN" altLang="en-US" dirty="0"/>
              <a:t>某企业需要</a:t>
            </a:r>
            <a:r>
              <a:rPr lang="en-US" altLang="zh-CN" dirty="0"/>
              <a:t>5</a:t>
            </a:r>
            <a:r>
              <a:rPr lang="zh-CN" altLang="en-US" dirty="0"/>
              <a:t>年后修建一个食堂；为此企业建里一个食堂基金，每年年末存入银行</a:t>
            </a:r>
            <a:r>
              <a:rPr lang="en-US" altLang="zh-CN" dirty="0"/>
              <a:t>20</a:t>
            </a:r>
            <a:r>
              <a:rPr lang="zh-CN" altLang="en-US" dirty="0"/>
              <a:t>万元，问</a:t>
            </a:r>
            <a:r>
              <a:rPr lang="en-US" altLang="zh-CN" dirty="0"/>
              <a:t>5</a:t>
            </a:r>
            <a:r>
              <a:rPr lang="zh-CN" altLang="en-US" dirty="0"/>
              <a:t>年后可得多少食堂基金？</a:t>
            </a:r>
            <a:endParaRPr lang="en-US" altLang="zh-CN" dirty="0"/>
          </a:p>
          <a:p>
            <a:pPr lvl="0" fontAlgn="base"/>
            <a:r>
              <a:rPr lang="zh-CN" altLang="zh-CN" dirty="0"/>
              <a:t>年利率</a:t>
            </a:r>
            <a:r>
              <a:rPr lang="en-US" altLang="zh-CN" dirty="0"/>
              <a:t>8%</a:t>
            </a:r>
            <a:endParaRPr lang="zh-CN" altLang="zh-CN" sz="3600" dirty="0"/>
          </a:p>
          <a:p>
            <a:pPr lvl="1" fontAlgn="base"/>
            <a:r>
              <a:rPr lang="zh-CN" alt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Excel</a:t>
            </a:r>
            <a:r>
              <a:rPr lang="zh-CN" altLang="zh-CN" dirty="0">
                <a:solidFill>
                  <a:schemeClr val="bg1"/>
                </a:solidFill>
              </a:rPr>
              <a:t>工作表的单元格中录入：</a:t>
            </a:r>
            <a:r>
              <a:rPr lang="en-US" altLang="zh-CN" dirty="0">
                <a:solidFill>
                  <a:schemeClr val="bg1"/>
                </a:solidFill>
              </a:rPr>
              <a:t>=FV</a:t>
            </a: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8%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5,,-1000</a:t>
            </a:r>
            <a:r>
              <a:rPr lang="zh-CN" altLang="zh-CN" dirty="0">
                <a:solidFill>
                  <a:schemeClr val="bg1"/>
                </a:solidFill>
              </a:rPr>
              <a:t>），回车确认，结果（复利终值，即本息和）显示为</a:t>
            </a:r>
            <a:r>
              <a:rPr lang="en-US" altLang="zh-CN" dirty="0">
                <a:solidFill>
                  <a:schemeClr val="bg1"/>
                </a:solidFill>
              </a:rPr>
              <a:t>1469.33</a:t>
            </a:r>
            <a:r>
              <a:rPr lang="zh-CN" altLang="zh-CN" dirty="0">
                <a:solidFill>
                  <a:schemeClr val="bg1"/>
                </a:solidFill>
              </a:rPr>
              <a:t>万元。在单元格中录入：</a:t>
            </a:r>
            <a:r>
              <a:rPr lang="en-US" altLang="zh-CN" dirty="0">
                <a:solidFill>
                  <a:schemeClr val="bg1"/>
                </a:solidFill>
              </a:rPr>
              <a:t>=FV</a:t>
            </a: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8%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-1000</a:t>
            </a:r>
            <a:r>
              <a:rPr lang="zh-CN" altLang="zh-CN" dirty="0">
                <a:solidFill>
                  <a:schemeClr val="bg1"/>
                </a:solidFill>
              </a:rPr>
              <a:t>）</a:t>
            </a:r>
            <a:r>
              <a:rPr lang="en-US" altLang="zh-CN" dirty="0">
                <a:solidFill>
                  <a:schemeClr val="bg1"/>
                </a:solidFill>
              </a:rPr>
              <a:t>-1000</a:t>
            </a:r>
            <a:r>
              <a:rPr lang="zh-CN" altLang="zh-CN" dirty="0">
                <a:solidFill>
                  <a:schemeClr val="bg1"/>
                </a:solidFill>
              </a:rPr>
              <a:t>，回车确认，结果显示为</a:t>
            </a:r>
            <a:r>
              <a:rPr lang="en-US" altLang="zh-CN" dirty="0">
                <a:solidFill>
                  <a:schemeClr val="bg1"/>
                </a:solidFill>
              </a:rPr>
              <a:t>469.33</a:t>
            </a:r>
            <a:r>
              <a:rPr lang="zh-CN" altLang="zh-CN" dirty="0">
                <a:solidFill>
                  <a:schemeClr val="bg1"/>
                </a:solidFill>
              </a:rPr>
              <a:t>万元（利息）。</a:t>
            </a:r>
            <a:endParaRPr lang="zh-CN" altLang="zh-CN" sz="36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Excel</a:t>
            </a:r>
            <a:r>
              <a:rPr lang="zh-CN" altLang="en-US" dirty="0"/>
              <a:t>年</a:t>
            </a:r>
            <a:r>
              <a:rPr lang="zh-CN" altLang="zh-CN" dirty="0"/>
              <a:t>值函数</a:t>
            </a:r>
            <a:r>
              <a:rPr lang="en-US" altLang="zh-CN" dirty="0"/>
              <a:t>——PMT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zh-CN" dirty="0"/>
              <a:t>在</a:t>
            </a:r>
            <a:r>
              <a:rPr lang="en-US" altLang="zh-CN" dirty="0"/>
              <a:t>Excel</a:t>
            </a:r>
            <a:r>
              <a:rPr lang="zh-CN" altLang="zh-CN" dirty="0"/>
              <a:t>中，计算等额收（付）款的函数是</a:t>
            </a:r>
            <a:r>
              <a:rPr lang="en-US" altLang="zh-CN" dirty="0"/>
              <a:t>PMT</a:t>
            </a:r>
            <a:r>
              <a:rPr lang="zh-CN" altLang="zh-CN" dirty="0"/>
              <a:t>，其语法格式为：</a:t>
            </a:r>
            <a:endParaRPr lang="en-US" altLang="zh-CN" dirty="0"/>
          </a:p>
          <a:p>
            <a:pPr lvl="0" fontAlgn="base"/>
            <a:endParaRPr lang="en-US" altLang="zh-CN" dirty="0"/>
          </a:p>
          <a:p>
            <a:pPr lvl="0" algn="ctr" fontAlgn="base">
              <a:buNone/>
            </a:pPr>
            <a:r>
              <a:rPr lang="en-US" altLang="zh-CN" dirty="0"/>
              <a:t>PMT</a:t>
            </a:r>
            <a:r>
              <a:rPr lang="zh-CN" altLang="zh-CN" dirty="0"/>
              <a:t>（</a:t>
            </a:r>
            <a:r>
              <a:rPr lang="en-US" altLang="zh-CN" dirty="0"/>
              <a:t>rate</a:t>
            </a:r>
            <a:r>
              <a:rPr lang="zh-CN" altLang="zh-CN" dirty="0"/>
              <a:t>，</a:t>
            </a:r>
            <a:r>
              <a:rPr lang="en-US" altLang="zh-CN" dirty="0" err="1"/>
              <a:t>nper</a:t>
            </a:r>
            <a:r>
              <a:rPr lang="zh-CN" altLang="zh-CN" dirty="0"/>
              <a:t>，</a:t>
            </a:r>
            <a:r>
              <a:rPr lang="en-US" altLang="zh-CN" dirty="0" err="1"/>
              <a:t>pv</a:t>
            </a:r>
            <a:r>
              <a:rPr lang="zh-CN" altLang="zh-CN" dirty="0"/>
              <a:t>，</a:t>
            </a:r>
            <a:r>
              <a:rPr lang="en-US" altLang="zh-CN" dirty="0"/>
              <a:t>[fv]</a:t>
            </a:r>
            <a:r>
              <a:rPr lang="zh-CN" altLang="zh-CN" dirty="0"/>
              <a:t>，</a:t>
            </a:r>
            <a:r>
              <a:rPr lang="en-US" altLang="zh-CN" dirty="0"/>
              <a:t>[type]</a:t>
            </a:r>
            <a:r>
              <a:rPr lang="zh-CN" altLang="zh-CN" dirty="0"/>
              <a:t>）</a:t>
            </a:r>
            <a:endParaRPr lang="zh-CN" altLang="zh-CN" sz="40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1143000"/>
          </a:xfrm>
        </p:spPr>
        <p:txBody>
          <a:bodyPr/>
          <a:lstStyle/>
          <a:p>
            <a:r>
              <a:rPr lang="zh-CN" altLang="en-US" dirty="0"/>
              <a:t>年</a:t>
            </a:r>
            <a:r>
              <a:rPr lang="zh-CN" altLang="zh-CN" dirty="0"/>
              <a:t>值函数</a:t>
            </a:r>
            <a:r>
              <a:rPr lang="en-US" altLang="zh-CN" dirty="0"/>
              <a:t>——PMT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9192" y="1887135"/>
            <a:ext cx="23391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baseline="0" dirty="0"/>
              <a:t>现值</a:t>
            </a:r>
            <a:r>
              <a:rPr lang="en-US" altLang="zh-CN" sz="2400" baseline="0" dirty="0"/>
              <a:t>——》</a:t>
            </a:r>
            <a:r>
              <a:rPr lang="zh-CN" altLang="en-US" sz="2400" baseline="0" dirty="0"/>
              <a:t>年值</a:t>
            </a:r>
            <a:endParaRPr lang="en-US" altLang="zh-CN" sz="2400" baseline="0" dirty="0"/>
          </a:p>
        </p:txBody>
      </p:sp>
      <p:sp>
        <p:nvSpPr>
          <p:cNvPr id="5" name="矩形 4"/>
          <p:cNvSpPr/>
          <p:nvPr/>
        </p:nvSpPr>
        <p:spPr>
          <a:xfrm>
            <a:off x="5009192" y="4056667"/>
            <a:ext cx="233910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aseline="0" dirty="0"/>
              <a:t>终值</a:t>
            </a:r>
            <a:r>
              <a:rPr lang="en-US" altLang="zh-CN" sz="2400" baseline="0" dirty="0"/>
              <a:t>——》</a:t>
            </a:r>
            <a:r>
              <a:rPr lang="zh-CN" altLang="en-US" sz="2400" baseline="0" dirty="0"/>
              <a:t>年值</a:t>
            </a:r>
            <a:endParaRPr lang="en-US" altLang="zh-CN" sz="2400" baseline="0" dirty="0"/>
          </a:p>
        </p:txBody>
      </p:sp>
      <p:sp>
        <p:nvSpPr>
          <p:cNvPr id="7" name="矩形 6"/>
          <p:cNvSpPr/>
          <p:nvPr/>
        </p:nvSpPr>
        <p:spPr>
          <a:xfrm>
            <a:off x="3092008" y="2832531"/>
            <a:ext cx="558999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base">
              <a:buNone/>
            </a:pPr>
            <a:r>
              <a:rPr lang="en-US" altLang="zh-CN" sz="2400" b="1" baseline="0" dirty="0"/>
              <a:t>PMT</a:t>
            </a:r>
            <a:r>
              <a:rPr lang="zh-CN" altLang="zh-CN" sz="2400" b="1" baseline="0" dirty="0"/>
              <a:t>（</a:t>
            </a:r>
            <a:r>
              <a:rPr lang="en-US" altLang="zh-CN" sz="2400" b="1" baseline="0" dirty="0"/>
              <a:t>rate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/>
              <a:t>nper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/>
              <a:t>pv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[fv]</a:t>
            </a:r>
            <a:r>
              <a:rPr lang="zh-CN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sz="2400" b="1" baseline="0" dirty="0"/>
              <a:t>）</a:t>
            </a:r>
            <a:endParaRPr lang="zh-CN" altLang="zh-CN" sz="3200" b="1" baseline="0" dirty="0"/>
          </a:p>
        </p:txBody>
      </p:sp>
      <p:sp>
        <p:nvSpPr>
          <p:cNvPr id="8" name="矩形 7"/>
          <p:cNvSpPr/>
          <p:nvPr/>
        </p:nvSpPr>
        <p:spPr>
          <a:xfrm>
            <a:off x="3092008" y="5136787"/>
            <a:ext cx="558999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base">
              <a:buNone/>
            </a:pPr>
            <a:r>
              <a:rPr lang="en-US" altLang="zh-CN" sz="2400" b="1" baseline="0" dirty="0"/>
              <a:t>PMT</a:t>
            </a:r>
            <a:r>
              <a:rPr lang="zh-CN" altLang="zh-CN" sz="2400" b="1" baseline="0" dirty="0"/>
              <a:t>（</a:t>
            </a:r>
            <a:r>
              <a:rPr lang="en-US" altLang="zh-CN" sz="2400" b="1" baseline="0" dirty="0"/>
              <a:t>rate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/>
              <a:t>nper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pv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/>
              <a:t>[fv]</a:t>
            </a:r>
            <a:r>
              <a:rPr lang="zh-CN" altLang="zh-CN" sz="2400" b="1" baseline="0" dirty="0"/>
              <a:t>，</a:t>
            </a:r>
            <a:r>
              <a:rPr lang="en-US" altLang="zh-CN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sz="2400" b="1" baseline="0" dirty="0"/>
              <a:t>）</a:t>
            </a:r>
            <a:endParaRPr lang="zh-CN" altLang="zh-CN" sz="3200" b="1" baseline="0" dirty="0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</a:t>
            </a:r>
            <a:r>
              <a:rPr lang="zh-CN" altLang="zh-CN" dirty="0"/>
              <a:t>值函数</a:t>
            </a:r>
            <a:r>
              <a:rPr lang="en-US" altLang="zh-CN" dirty="0"/>
              <a:t>——PMT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dirty="0">
                <a:solidFill>
                  <a:srgbClr val="FF0000"/>
                </a:solidFill>
              </a:rPr>
              <a:t>习题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zh-CN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投资回收的年金测算。假设以</a:t>
            </a:r>
            <a:r>
              <a:rPr lang="en-US" altLang="zh-CN" dirty="0"/>
              <a:t>10%</a:t>
            </a:r>
            <a:r>
              <a:rPr lang="zh-CN" altLang="zh-CN" dirty="0"/>
              <a:t>的年利率借款</a:t>
            </a:r>
            <a:r>
              <a:rPr lang="en-US" altLang="zh-CN" dirty="0"/>
              <a:t>20000</a:t>
            </a:r>
            <a:r>
              <a:rPr lang="zh-CN" altLang="zh-CN" dirty="0"/>
              <a:t>元，</a:t>
            </a:r>
            <a:r>
              <a:rPr lang="zh-CN" altLang="en-US" dirty="0"/>
              <a:t>用于</a:t>
            </a:r>
            <a:r>
              <a:rPr lang="zh-CN" altLang="zh-CN" dirty="0"/>
              <a:t>投资寿命为</a:t>
            </a:r>
            <a:r>
              <a:rPr lang="en-US" altLang="zh-CN" dirty="0"/>
              <a:t>10</a:t>
            </a:r>
            <a:r>
              <a:rPr lang="zh-CN" altLang="zh-CN" dirty="0"/>
              <a:t>年的某个项目。</a:t>
            </a:r>
            <a:r>
              <a:rPr lang="zh-CN" altLang="en-US" dirty="0"/>
              <a:t>项目每年可以获得等额收益，</a:t>
            </a:r>
            <a:r>
              <a:rPr lang="zh-CN" altLang="zh-CN" dirty="0"/>
              <a:t>问每年至少要收回多少资金才行？</a:t>
            </a:r>
            <a:r>
              <a:rPr lang="zh-CN" altLang="zh-CN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Excel</a:t>
            </a:r>
            <a:r>
              <a:rPr lang="zh-CN" altLang="zh-CN" dirty="0">
                <a:solidFill>
                  <a:schemeClr val="bg1"/>
                </a:solidFill>
              </a:rPr>
              <a:t>工作表的单元格中录入：</a:t>
            </a:r>
            <a:r>
              <a:rPr lang="en-US" altLang="zh-CN" dirty="0">
                <a:solidFill>
                  <a:schemeClr val="bg1"/>
                </a:solidFill>
              </a:rPr>
              <a:t>=PMT</a:t>
            </a:r>
            <a:r>
              <a:rPr lang="zh-CN" altLang="zh-CN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10%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zh-CN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-20000</a:t>
            </a:r>
            <a:r>
              <a:rPr lang="zh-CN" altLang="zh-CN" dirty="0">
                <a:solidFill>
                  <a:schemeClr val="bg1"/>
                </a:solidFill>
              </a:rPr>
              <a:t>），回车确认，结果自动显示为</a:t>
            </a:r>
            <a:r>
              <a:rPr lang="en-US" altLang="zh-CN" dirty="0">
                <a:solidFill>
                  <a:schemeClr val="bg1"/>
                </a:solidFill>
              </a:rPr>
              <a:t>3254.91</a:t>
            </a:r>
            <a:r>
              <a:rPr lang="zh-CN" altLang="zh-CN" dirty="0">
                <a:solidFill>
                  <a:schemeClr val="bg1"/>
                </a:solidFill>
              </a:rPr>
              <a:t>元。</a:t>
            </a:r>
            <a:endParaRPr lang="zh-CN" altLang="zh-CN" sz="4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</a:t>
            </a:r>
            <a:r>
              <a:rPr lang="zh-CN" altLang="zh-CN" dirty="0"/>
              <a:t>值函数</a:t>
            </a:r>
            <a:r>
              <a:rPr lang="en-US" altLang="zh-CN" dirty="0"/>
              <a:t>——PMT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习题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zh-CN" dirty="0">
                <a:solidFill>
                  <a:srgbClr val="FF0000"/>
                </a:solidFill>
              </a:rPr>
              <a:t>： </a:t>
            </a:r>
            <a:r>
              <a:rPr lang="zh-CN" altLang="en-US" dirty="0"/>
              <a:t>某人买房贷款</a:t>
            </a:r>
            <a:r>
              <a:rPr lang="en-US" altLang="zh-CN" dirty="0"/>
              <a:t>50</a:t>
            </a:r>
            <a:r>
              <a:rPr lang="zh-CN" altLang="en-US" dirty="0"/>
              <a:t>万元；年名义利率为</a:t>
            </a:r>
            <a:r>
              <a:rPr lang="en-US" altLang="zh-CN" dirty="0"/>
              <a:t>5.5%</a:t>
            </a:r>
            <a:r>
              <a:rPr lang="zh-CN" altLang="en-US" dirty="0"/>
              <a:t>，实际每月月末还贷；共还</a:t>
            </a:r>
            <a:r>
              <a:rPr lang="en-US" altLang="zh-CN" dirty="0"/>
              <a:t>20</a:t>
            </a:r>
            <a:r>
              <a:rPr lang="zh-CN" altLang="en-US" dirty="0"/>
              <a:t>年；请运用</a:t>
            </a:r>
            <a:r>
              <a:rPr lang="en-US" altLang="zh-CN" dirty="0"/>
              <a:t>PMT</a:t>
            </a:r>
            <a:r>
              <a:rPr lang="zh-CN" altLang="en-US" dirty="0"/>
              <a:t>函数计算每月还款额。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hlink"/>
                </a:solidFill>
              </a:rPr>
              <a:t>等值计算公式与</a:t>
            </a:r>
            <a:r>
              <a:rPr lang="en-US" altLang="zh-CN" b="1" dirty="0">
                <a:solidFill>
                  <a:schemeClr val="hlink"/>
                </a:solidFill>
              </a:rPr>
              <a:t>VBA</a:t>
            </a:r>
            <a:r>
              <a:rPr lang="zh-CN" altLang="en-US" b="1" dirty="0">
                <a:solidFill>
                  <a:schemeClr val="hlink"/>
                </a:solidFill>
              </a:rPr>
              <a:t>函数</a:t>
            </a:r>
            <a:endParaRPr lang="zh-CN" alt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4267200" y="1828800"/>
            <a:ext cx="3200400" cy="3429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已知                        未知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 </a:t>
            </a:r>
            <a:r>
              <a:rPr lang="en-US" altLang="zh-CN" b="1" dirty="0"/>
              <a:t>P                         </a:t>
            </a:r>
            <a:r>
              <a:rPr lang="en-US" altLang="zh-CN" b="1" dirty="0" err="1"/>
              <a:t>P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F                          </a:t>
            </a:r>
            <a:r>
              <a:rPr lang="en-US" altLang="zh-CN" b="1" dirty="0" err="1"/>
              <a:t>F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A                         </a:t>
            </a:r>
            <a:r>
              <a:rPr lang="en-US" altLang="zh-CN" b="1" dirty="0" err="1"/>
              <a:t>A</a:t>
            </a:r>
            <a:endParaRPr lang="en-US" altLang="zh-CN" b="1" dirty="0"/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B9C2DC-F793-4959-B974-35A824F84C50}" type="slidenum">
              <a:rPr lang="en-US" altLang="zh-CN"/>
            </a:fld>
            <a:endParaRPr lang="en-US" altLang="zh-CN"/>
          </a:p>
        </p:txBody>
      </p:sp>
      <p:sp>
        <p:nvSpPr>
          <p:cNvPr id="323590" name="Line 6"/>
          <p:cNvSpPr>
            <a:spLocks noChangeShapeType="1"/>
          </p:cNvSpPr>
          <p:nvPr/>
        </p:nvSpPr>
        <p:spPr bwMode="auto">
          <a:xfrm>
            <a:off x="4648200" y="2514600"/>
            <a:ext cx="19050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591" name="Line 7"/>
          <p:cNvSpPr>
            <a:spLocks noChangeShapeType="1"/>
          </p:cNvSpPr>
          <p:nvPr/>
        </p:nvSpPr>
        <p:spPr bwMode="auto">
          <a:xfrm flipV="1">
            <a:off x="4724400" y="2286000"/>
            <a:ext cx="1949451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4648200" y="3429000"/>
            <a:ext cx="1981200" cy="990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593" name="Line 9"/>
          <p:cNvSpPr>
            <a:spLocks noChangeShapeType="1"/>
          </p:cNvSpPr>
          <p:nvPr/>
        </p:nvSpPr>
        <p:spPr bwMode="auto">
          <a:xfrm flipV="1">
            <a:off x="4724400" y="3352800"/>
            <a:ext cx="18288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594" name="Line 10"/>
          <p:cNvSpPr>
            <a:spLocks noChangeShapeType="1"/>
          </p:cNvSpPr>
          <p:nvPr/>
        </p:nvSpPr>
        <p:spPr bwMode="auto">
          <a:xfrm>
            <a:off x="4572000" y="2514600"/>
            <a:ext cx="2057400" cy="18288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595" name="Line 11"/>
          <p:cNvSpPr>
            <a:spLocks noChangeShapeType="1"/>
          </p:cNvSpPr>
          <p:nvPr/>
        </p:nvSpPr>
        <p:spPr bwMode="auto">
          <a:xfrm flipV="1">
            <a:off x="4648200" y="2590800"/>
            <a:ext cx="1905000" cy="1828800"/>
          </a:xfrm>
          <a:prstGeom prst="line">
            <a:avLst/>
          </a:prstGeom>
          <a:noFill/>
          <a:ln w="38100">
            <a:solidFill>
              <a:srgbClr val="00CC66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599" name="AutoShape 15"/>
          <p:cNvSpPr>
            <a:spLocks noChangeArrowheads="1"/>
          </p:cNvSpPr>
          <p:nvPr/>
        </p:nvSpPr>
        <p:spPr bwMode="auto">
          <a:xfrm flipH="1">
            <a:off x="7848600" y="1752600"/>
            <a:ext cx="2209800" cy="533400"/>
          </a:xfrm>
          <a:prstGeom prst="wedgeRectCallout">
            <a:avLst>
              <a:gd name="adj1" fmla="val 118602"/>
              <a:gd name="adj2" fmla="val 14940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P=A(P/A,i,n)</a:t>
            </a:r>
            <a:endParaRPr lang="en-US" altLang="zh-CN" sz="2800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600" name="AutoShape 16"/>
          <p:cNvSpPr>
            <a:spLocks noChangeArrowheads="1"/>
          </p:cNvSpPr>
          <p:nvPr/>
        </p:nvSpPr>
        <p:spPr bwMode="auto">
          <a:xfrm>
            <a:off x="1905000" y="1981200"/>
            <a:ext cx="2209800" cy="533400"/>
          </a:xfrm>
          <a:prstGeom prst="wedgeRectCallout">
            <a:avLst>
              <a:gd name="adj1" fmla="val 87787"/>
              <a:gd name="adj2" fmla="val 11994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A=P(A/P,i,n)</a:t>
            </a:r>
            <a:endParaRPr lang="en-US" altLang="zh-CN" sz="2800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601" name="AutoShape 17"/>
          <p:cNvSpPr>
            <a:spLocks noChangeArrowheads="1"/>
          </p:cNvSpPr>
          <p:nvPr/>
        </p:nvSpPr>
        <p:spPr bwMode="auto">
          <a:xfrm>
            <a:off x="1752600" y="3429000"/>
            <a:ext cx="2209800" cy="533400"/>
          </a:xfrm>
          <a:prstGeom prst="wedgeRectCallout">
            <a:avLst>
              <a:gd name="adj1" fmla="val 115519"/>
              <a:gd name="adj2" fmla="val -148514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F=P(F/P,i,n)</a:t>
            </a:r>
            <a:endParaRPr lang="en-US" altLang="zh-CN" sz="2800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602" name="AutoShape 18"/>
          <p:cNvSpPr>
            <a:spLocks noChangeArrowheads="1"/>
          </p:cNvSpPr>
          <p:nvPr/>
        </p:nvSpPr>
        <p:spPr bwMode="auto">
          <a:xfrm>
            <a:off x="7696200" y="3352800"/>
            <a:ext cx="2133600" cy="533400"/>
          </a:xfrm>
          <a:prstGeom prst="wedgeRectCallout">
            <a:avLst>
              <a:gd name="adj1" fmla="val -134819"/>
              <a:gd name="adj2" fmla="val -158333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P=F(P/F,i,n)</a:t>
            </a:r>
            <a:endParaRPr lang="en-US" altLang="zh-CN" sz="2800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603" name="AutoShape 19"/>
          <p:cNvSpPr>
            <a:spLocks noChangeArrowheads="1"/>
          </p:cNvSpPr>
          <p:nvPr/>
        </p:nvSpPr>
        <p:spPr bwMode="auto">
          <a:xfrm>
            <a:off x="1981200" y="4191000"/>
            <a:ext cx="2286000" cy="533400"/>
          </a:xfrm>
          <a:prstGeom prst="wedgeRectCallout">
            <a:avLst>
              <a:gd name="adj1" fmla="val 91875"/>
              <a:gd name="adj2" fmla="val -14077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A=F(A/F,i,n)</a:t>
            </a:r>
            <a:endParaRPr lang="en-US" altLang="zh-CN" sz="2800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23604" name="AutoShape 20"/>
          <p:cNvSpPr>
            <a:spLocks noChangeArrowheads="1"/>
          </p:cNvSpPr>
          <p:nvPr/>
        </p:nvSpPr>
        <p:spPr bwMode="auto">
          <a:xfrm>
            <a:off x="8077200" y="4495800"/>
            <a:ext cx="2286000" cy="533400"/>
          </a:xfrm>
          <a:prstGeom prst="wedgeRectCallout">
            <a:avLst>
              <a:gd name="adj1" fmla="val -131111"/>
              <a:gd name="adj2" fmla="val -228569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>
              <a:defRPr/>
            </a:pPr>
            <a:r>
              <a:rPr lang="en-US" altLang="zh-CN" sz="2800" i="1"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F=A(F/A,i,n)</a:t>
            </a:r>
            <a:endParaRPr lang="en-US" altLang="zh-CN" sz="2800" i="1"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63956" y="1340768"/>
            <a:ext cx="41633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base">
              <a:buNone/>
            </a:pPr>
            <a:r>
              <a:rPr lang="en-US" altLang="zh-CN" b="1" dirty="0"/>
              <a:t>PMT</a:t>
            </a:r>
            <a:r>
              <a:rPr lang="zh-CN" altLang="zh-CN" b="1" dirty="0"/>
              <a:t>（</a:t>
            </a:r>
            <a:r>
              <a:rPr lang="en-US" altLang="zh-CN" b="1" dirty="0"/>
              <a:t>rate</a:t>
            </a:r>
            <a:r>
              <a:rPr lang="zh-CN" altLang="zh-CN" b="1" dirty="0"/>
              <a:t>，</a:t>
            </a:r>
            <a:r>
              <a:rPr lang="en-US" altLang="zh-CN" b="1" dirty="0" err="1"/>
              <a:t>nper</a:t>
            </a:r>
            <a:r>
              <a:rPr lang="zh-CN" altLang="zh-CN" b="1" dirty="0"/>
              <a:t>，</a:t>
            </a:r>
            <a:r>
              <a:rPr lang="en-US" altLang="zh-CN" b="1" dirty="0" err="1"/>
              <a:t>pv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[fv]</a:t>
            </a:r>
            <a:r>
              <a:rPr lang="zh-CN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b="1" dirty="0"/>
              <a:t>）</a:t>
            </a:r>
            <a:endParaRPr lang="zh-CN" altLang="zh-CN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1763956" y="4941168"/>
            <a:ext cx="41633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base">
              <a:buNone/>
            </a:pPr>
            <a:r>
              <a:rPr lang="en-US" altLang="zh-CN" b="1" dirty="0"/>
              <a:t>PMT</a:t>
            </a:r>
            <a:r>
              <a:rPr lang="zh-CN" altLang="zh-CN" b="1" dirty="0"/>
              <a:t>（</a:t>
            </a:r>
            <a:r>
              <a:rPr lang="en-US" altLang="zh-CN" b="1" dirty="0"/>
              <a:t>rate</a:t>
            </a:r>
            <a:r>
              <a:rPr lang="zh-CN" altLang="zh-CN" b="1" dirty="0"/>
              <a:t>，</a:t>
            </a:r>
            <a:r>
              <a:rPr lang="en-US" altLang="zh-CN" b="1" dirty="0" err="1"/>
              <a:t>nper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pv</a:t>
            </a:r>
            <a:r>
              <a:rPr lang="zh-CN" altLang="zh-CN" b="1" dirty="0"/>
              <a:t>，</a:t>
            </a:r>
            <a:r>
              <a:rPr lang="en-US" altLang="zh-CN" b="1" dirty="0"/>
              <a:t>[fv]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b="1" dirty="0"/>
              <a:t>）</a:t>
            </a:r>
            <a:endParaRPr lang="zh-CN" altLang="zh-CN" sz="2400" b="1" dirty="0"/>
          </a:p>
        </p:txBody>
      </p:sp>
      <p:sp>
        <p:nvSpPr>
          <p:cNvPr id="24" name="矩形 23"/>
          <p:cNvSpPr/>
          <p:nvPr/>
        </p:nvSpPr>
        <p:spPr>
          <a:xfrm>
            <a:off x="1703519" y="2636919"/>
            <a:ext cx="212395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buNone/>
            </a:pPr>
            <a:r>
              <a:rPr lang="en-US" altLang="zh-CN" b="1" dirty="0"/>
              <a:t>FV</a:t>
            </a:r>
            <a:r>
              <a:rPr lang="zh-CN" altLang="zh-CN" b="1" dirty="0"/>
              <a:t>（</a:t>
            </a:r>
            <a:r>
              <a:rPr lang="en-US" altLang="zh-CN" b="1" dirty="0"/>
              <a:t>rate</a:t>
            </a:r>
            <a:r>
              <a:rPr lang="zh-CN" altLang="zh-CN" b="1" dirty="0"/>
              <a:t>，</a:t>
            </a:r>
            <a:r>
              <a:rPr lang="en-US" altLang="zh-CN" b="1" dirty="0" err="1"/>
              <a:t>nper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pmt</a:t>
            </a:r>
            <a:r>
              <a:rPr lang="zh-CN" altLang="zh-CN" b="1" dirty="0"/>
              <a:t>，</a:t>
            </a:r>
            <a:r>
              <a:rPr lang="en-US" altLang="zh-CN" b="1" dirty="0"/>
              <a:t>[</a:t>
            </a:r>
            <a:r>
              <a:rPr lang="en-US" altLang="zh-CN" b="1" dirty="0" err="1"/>
              <a:t>pv</a:t>
            </a:r>
            <a:r>
              <a:rPr lang="en-US" altLang="zh-CN" b="1" dirty="0"/>
              <a:t>]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b="1" dirty="0"/>
              <a:t>）</a:t>
            </a:r>
            <a:endParaRPr lang="en-US" altLang="zh-CN" b="1" dirty="0"/>
          </a:p>
        </p:txBody>
      </p:sp>
      <p:sp>
        <p:nvSpPr>
          <p:cNvPr id="25" name="矩形 24"/>
          <p:cNvSpPr/>
          <p:nvPr/>
        </p:nvSpPr>
        <p:spPr>
          <a:xfrm>
            <a:off x="6578645" y="5157192"/>
            <a:ext cx="418255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base">
              <a:buNone/>
            </a:pPr>
            <a:r>
              <a:rPr lang="en-US" altLang="zh-CN" b="1" dirty="0"/>
              <a:t>FV</a:t>
            </a:r>
            <a:r>
              <a:rPr lang="zh-CN" altLang="zh-CN" b="1" dirty="0"/>
              <a:t>（</a:t>
            </a:r>
            <a:r>
              <a:rPr lang="en-US" altLang="zh-CN" b="1" dirty="0"/>
              <a:t>rate</a:t>
            </a:r>
            <a:r>
              <a:rPr lang="zh-CN" altLang="zh-CN" b="1" dirty="0"/>
              <a:t>，</a:t>
            </a:r>
            <a:r>
              <a:rPr lang="en-US" altLang="zh-CN" b="1" dirty="0" err="1"/>
              <a:t>nper</a:t>
            </a:r>
            <a:r>
              <a:rPr lang="zh-CN" altLang="zh-CN" b="1" dirty="0"/>
              <a:t>，</a:t>
            </a:r>
            <a:r>
              <a:rPr lang="en-US" altLang="zh-CN" b="1" dirty="0"/>
              <a:t>pmt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pv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b="1" dirty="0"/>
              <a:t>）</a:t>
            </a:r>
            <a:endParaRPr lang="en-US" altLang="zh-CN" b="1" dirty="0"/>
          </a:p>
        </p:txBody>
      </p:sp>
      <p:sp>
        <p:nvSpPr>
          <p:cNvPr id="26" name="矩形 25"/>
          <p:cNvSpPr/>
          <p:nvPr/>
        </p:nvSpPr>
        <p:spPr>
          <a:xfrm>
            <a:off x="8040216" y="2492903"/>
            <a:ext cx="248376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fontAlgn="base">
              <a:buNone/>
            </a:pPr>
            <a:r>
              <a:rPr lang="en-US" altLang="zh-CN" b="1" dirty="0"/>
              <a:t>PV</a:t>
            </a:r>
            <a:r>
              <a:rPr lang="zh-CN" altLang="zh-CN" b="1" dirty="0"/>
              <a:t>（</a:t>
            </a:r>
            <a:r>
              <a:rPr lang="en-US" altLang="zh-CN" b="1" dirty="0"/>
              <a:t>rate</a:t>
            </a:r>
            <a:r>
              <a:rPr lang="zh-CN" altLang="zh-CN" b="1" dirty="0"/>
              <a:t>，</a:t>
            </a:r>
            <a:r>
              <a:rPr lang="en-US" altLang="zh-CN" b="1" dirty="0" err="1"/>
              <a:t>nper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pmt</a:t>
            </a:r>
            <a:r>
              <a:rPr lang="zh-CN" altLang="zh-CN" dirty="0"/>
              <a:t>，</a:t>
            </a:r>
            <a:r>
              <a:rPr lang="en-US" altLang="zh-CN" b="1" dirty="0"/>
              <a:t>[fv]</a:t>
            </a:r>
            <a:r>
              <a:rPr lang="zh-CN" altLang="zh-CN" dirty="0"/>
              <a:t>，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dirty="0"/>
              <a:t>）</a:t>
            </a:r>
            <a:endParaRPr lang="en-US" altLang="zh-CN" dirty="0"/>
          </a:p>
        </p:txBody>
      </p:sp>
      <p:sp>
        <p:nvSpPr>
          <p:cNvPr id="27" name="矩形 26"/>
          <p:cNvSpPr/>
          <p:nvPr/>
        </p:nvSpPr>
        <p:spPr>
          <a:xfrm>
            <a:off x="6015955" y="1268760"/>
            <a:ext cx="40927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algn="ctr" fontAlgn="base">
              <a:buNone/>
            </a:pPr>
            <a:r>
              <a:rPr lang="en-US" altLang="zh-CN" b="1" dirty="0"/>
              <a:t>PV</a:t>
            </a:r>
            <a:r>
              <a:rPr lang="zh-CN" altLang="zh-CN" b="1" dirty="0"/>
              <a:t>（</a:t>
            </a:r>
            <a:r>
              <a:rPr lang="en-US" altLang="zh-CN" b="1" dirty="0"/>
              <a:t>rate</a:t>
            </a:r>
            <a:r>
              <a:rPr lang="zh-CN" altLang="zh-CN" b="1" dirty="0"/>
              <a:t>，</a:t>
            </a:r>
            <a:r>
              <a:rPr lang="en-US" altLang="zh-CN" b="1" dirty="0" err="1"/>
              <a:t>nper</a:t>
            </a:r>
            <a:r>
              <a:rPr lang="zh-CN" altLang="zh-CN" dirty="0"/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pmt</a:t>
            </a:r>
            <a:r>
              <a:rPr lang="zh-CN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[fv]</a:t>
            </a:r>
            <a:r>
              <a:rPr lang="zh-CN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dirty="0"/>
              <a:t>）</a:t>
            </a:r>
            <a:endParaRPr lang="en-US" altLang="zh-C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utoUpdateAnimBg="0"/>
      <p:bldP spid="323599" grpId="0" animBg="1" autoUpdateAnimBg="0"/>
      <p:bldP spid="323600" grpId="0" animBg="1" autoUpdateAnimBg="0"/>
      <p:bldP spid="323601" grpId="0" animBg="1" autoUpdateAnimBg="0"/>
      <p:bldP spid="323602" grpId="0" animBg="1" autoUpdateAnimBg="0"/>
      <p:bldP spid="323603" grpId="0" animBg="1" autoUpdateAnimBg="0"/>
      <p:bldP spid="32360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/>
              <a:t>5 </a:t>
            </a:r>
            <a:r>
              <a:rPr lang="zh-CN" altLang="en-US" sz="3600" dirty="0"/>
              <a:t>运用</a:t>
            </a:r>
            <a:r>
              <a:rPr lang="en-US" altLang="zh-CN" sz="3600" dirty="0"/>
              <a:t>Excel</a:t>
            </a:r>
            <a:r>
              <a:rPr lang="zh-CN" altLang="en-US" sz="3600" dirty="0"/>
              <a:t>计算复杂现金流系列的现值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思路：都转换为初始时间点的现值并相加，所得为多期支付现金流的现值。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用两个函数：</a:t>
            </a:r>
            <a:r>
              <a:rPr lang="en-US" altLang="zh-CN" dirty="0"/>
              <a:t>PV</a:t>
            </a:r>
            <a:r>
              <a:rPr lang="zh-CN" altLang="en-US" dirty="0"/>
              <a:t>函数与</a:t>
            </a:r>
            <a:r>
              <a:rPr lang="en-US" altLang="zh-CN" dirty="0"/>
              <a:t>SUM</a:t>
            </a:r>
            <a:r>
              <a:rPr lang="zh-CN" altLang="en-US" dirty="0"/>
              <a:t>函数即可；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等值计算原理（传递性）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等值计算的传递性：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zh-CN" altLang="en-US" sz="2600" dirty="0"/>
              <a:t>在利率</a:t>
            </a:r>
            <a:r>
              <a:rPr lang="en-US" altLang="zh-CN" sz="2600" dirty="0" err="1"/>
              <a:t>i</a:t>
            </a:r>
            <a:r>
              <a:rPr lang="zh-CN" altLang="en-US" sz="2600" dirty="0"/>
              <a:t>情况下：如果某个时间点（或者多个时间点）的支付</a:t>
            </a:r>
            <a:r>
              <a:rPr lang="en-US" altLang="zh-CN" sz="2600" dirty="0"/>
              <a:t>A</a:t>
            </a:r>
            <a:r>
              <a:rPr lang="zh-CN" altLang="en-US" sz="2600" dirty="0"/>
              <a:t>，与另一个时间点（或者多个时间点）的支付</a:t>
            </a:r>
            <a:r>
              <a:rPr lang="en-US" altLang="zh-CN" sz="2600" dirty="0"/>
              <a:t>B</a:t>
            </a:r>
            <a:r>
              <a:rPr lang="zh-CN" altLang="en-US" sz="2600" dirty="0"/>
              <a:t>等值；另外，支付</a:t>
            </a:r>
            <a:r>
              <a:rPr lang="en-US" altLang="zh-CN" sz="2600" dirty="0"/>
              <a:t>B</a:t>
            </a:r>
            <a:r>
              <a:rPr lang="zh-CN" altLang="en-US" sz="2600" dirty="0"/>
              <a:t>又与支付</a:t>
            </a:r>
            <a:r>
              <a:rPr lang="en-US" altLang="zh-CN" sz="2600" dirty="0"/>
              <a:t>C</a:t>
            </a:r>
            <a:r>
              <a:rPr lang="zh-CN" altLang="en-US" sz="2600" dirty="0"/>
              <a:t>等值。那么</a:t>
            </a:r>
            <a:r>
              <a:rPr lang="en-US" altLang="zh-CN" sz="2600" dirty="0"/>
              <a:t>A</a:t>
            </a:r>
            <a:r>
              <a:rPr lang="zh-CN" altLang="en-US" sz="2600" dirty="0"/>
              <a:t>与</a:t>
            </a:r>
            <a:r>
              <a:rPr lang="en-US" altLang="zh-CN" sz="2600" dirty="0"/>
              <a:t>C</a:t>
            </a:r>
            <a:r>
              <a:rPr lang="zh-CN" altLang="en-US" sz="2600" dirty="0"/>
              <a:t>也等值。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endParaRPr lang="en-US" altLang="zh-CN" sz="2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600" dirty="0"/>
              <a:t>A =</a:t>
            </a:r>
            <a:r>
              <a:rPr lang="en-US" altLang="zh-CN" sz="2600" baseline="-25000" dirty="0" err="1"/>
              <a:t>i</a:t>
            </a:r>
            <a:r>
              <a:rPr lang="en-US" altLang="zh-CN" sz="2600" dirty="0"/>
              <a:t> B</a:t>
            </a:r>
            <a:endParaRPr lang="en-US" altLang="zh-CN" sz="2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600" dirty="0"/>
              <a:t>B =</a:t>
            </a:r>
            <a:r>
              <a:rPr lang="en-US" altLang="zh-CN" sz="2600" baseline="-25000" dirty="0" err="1"/>
              <a:t>i</a:t>
            </a:r>
            <a:r>
              <a:rPr lang="en-US" altLang="zh-CN" sz="2600" dirty="0"/>
              <a:t> C</a:t>
            </a:r>
            <a:endParaRPr lang="en-US" altLang="zh-CN" sz="2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600" dirty="0"/>
              <a:t>那么 </a:t>
            </a:r>
            <a:r>
              <a:rPr lang="en-US" altLang="zh-CN" sz="2600" dirty="0"/>
              <a:t>A =</a:t>
            </a:r>
            <a:r>
              <a:rPr lang="en-US" altLang="zh-CN" sz="2600" baseline="-25000" dirty="0" err="1"/>
              <a:t>i</a:t>
            </a:r>
            <a:r>
              <a:rPr lang="en-US" altLang="zh-CN" sz="2600" dirty="0"/>
              <a:t> C</a:t>
            </a:r>
            <a:endParaRPr lang="en-US" altLang="zh-CN" sz="26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5 </a:t>
            </a:r>
            <a:r>
              <a:rPr lang="zh-CN" altLang="en-US" sz="3200" dirty="0"/>
              <a:t>运用</a:t>
            </a:r>
            <a:r>
              <a:rPr lang="en-US" altLang="zh-CN" sz="3200" dirty="0"/>
              <a:t>Excel</a:t>
            </a:r>
            <a:r>
              <a:rPr lang="zh-CN" altLang="en-US" sz="3200" dirty="0"/>
              <a:t>计算复杂现金流系列的现值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388533"/>
            <a:ext cx="11328400" cy="520911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习题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运用</a:t>
            </a:r>
            <a:r>
              <a:rPr lang="en-US" altLang="zh-CN" dirty="0"/>
              <a:t>PV</a:t>
            </a:r>
            <a:r>
              <a:rPr lang="zh-CN" altLang="en-US" dirty="0"/>
              <a:t>函数和</a:t>
            </a:r>
            <a:r>
              <a:rPr lang="en-US" altLang="zh-CN" dirty="0"/>
              <a:t>SUM</a:t>
            </a:r>
            <a:r>
              <a:rPr lang="zh-CN" altLang="en-US" dirty="0"/>
              <a:t>函数，计算下述现金流系列的总现值：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3666067"/>
          <a:ext cx="10515595" cy="69576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58407"/>
                <a:gridCol w="1225119"/>
                <a:gridCol w="656313"/>
                <a:gridCol w="656313"/>
                <a:gridCol w="656313"/>
                <a:gridCol w="656313"/>
                <a:gridCol w="656313"/>
                <a:gridCol w="656313"/>
                <a:gridCol w="656313"/>
                <a:gridCol w="656313"/>
                <a:gridCol w="656313"/>
                <a:gridCol w="656313"/>
                <a:gridCol w="656313"/>
                <a:gridCol w="656313"/>
                <a:gridCol w="656313"/>
              </a:tblGrid>
              <a:tr h="3241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</a:rPr>
                        <a:t>…</a:t>
                      </a:r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  <a:tr h="3715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CI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2100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2205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2315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2431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2553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2680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2814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2955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3103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3258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3421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3592</a:t>
                      </a:r>
                      <a:endParaRPr lang="en-US" altLang="zh-CN" sz="1600" b="0" i="0" u="none" strike="noStrike" dirty="0"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运用</a:t>
            </a:r>
            <a:r>
              <a:rPr lang="en-US" altLang="zh-CN" dirty="0"/>
              <a:t>PV</a:t>
            </a:r>
            <a:r>
              <a:rPr lang="zh-CN" altLang="en-US" dirty="0"/>
              <a:t>、</a:t>
            </a:r>
            <a:r>
              <a:rPr lang="en-US" altLang="zh-CN" dirty="0"/>
              <a:t>FV</a:t>
            </a:r>
            <a:r>
              <a:rPr lang="zh-CN" altLang="en-US" dirty="0"/>
              <a:t>、</a:t>
            </a:r>
            <a:r>
              <a:rPr lang="en-US" altLang="zh-CN" dirty="0"/>
              <a:t>PMT</a:t>
            </a:r>
            <a:r>
              <a:rPr lang="zh-CN" altLang="en-US" dirty="0"/>
              <a:t>函数编制复利系数表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复利系数可以理解为</a:t>
            </a:r>
            <a:r>
              <a:rPr lang="zh-CN" altLang="en-US" b="1" u="sng" dirty="0"/>
              <a:t>单位现金流</a:t>
            </a:r>
            <a:r>
              <a:rPr lang="zh-CN" altLang="en-US" dirty="0"/>
              <a:t>进行转换计算后的结果；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由公式我们知道：</a:t>
            </a:r>
            <a:r>
              <a:rPr lang="en-US" altLang="zh-CN" dirty="0"/>
              <a:t>P=A (P/</a:t>
            </a:r>
            <a:r>
              <a:rPr lang="en-US" altLang="zh-CN" dirty="0" err="1"/>
              <a:t>A,i,n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A=1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P= (P/</a:t>
            </a:r>
            <a:r>
              <a:rPr lang="en-US" altLang="zh-CN" dirty="0" err="1"/>
              <a:t>A,i,n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所以我们把</a:t>
            </a:r>
            <a:r>
              <a:rPr lang="en-US" altLang="zh-CN" dirty="0"/>
              <a:t>1</a:t>
            </a:r>
            <a:r>
              <a:rPr lang="zh-CN" altLang="en-US" dirty="0"/>
              <a:t>元年值转换为现值，结果就是系数</a:t>
            </a:r>
            <a:r>
              <a:rPr lang="en-US" altLang="zh-CN" dirty="0"/>
              <a:t>(P/</a:t>
            </a:r>
            <a:r>
              <a:rPr lang="en-US" altLang="zh-CN" dirty="0" err="1"/>
              <a:t>A,i,n</a:t>
            </a:r>
            <a:r>
              <a:rPr lang="en-US" altLang="zh-CN" dirty="0"/>
              <a:t>)=P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运用</a:t>
            </a:r>
            <a:r>
              <a:rPr lang="en-US" altLang="zh-CN" dirty="0"/>
              <a:t>Excel</a:t>
            </a:r>
            <a:r>
              <a:rPr lang="zh-CN" altLang="en-US" dirty="0"/>
              <a:t>中的</a:t>
            </a:r>
            <a:r>
              <a:rPr lang="en-US" altLang="zh-CN" dirty="0"/>
              <a:t>PV</a:t>
            </a:r>
            <a:r>
              <a:rPr lang="zh-CN" altLang="en-US" dirty="0"/>
              <a:t>函数，把</a:t>
            </a:r>
            <a:r>
              <a:rPr lang="en-US" altLang="zh-CN" dirty="0"/>
              <a:t>1</a:t>
            </a:r>
            <a:r>
              <a:rPr lang="zh-CN" altLang="en-US" dirty="0"/>
              <a:t>元现值转换为年值。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(P/</a:t>
            </a:r>
            <a:r>
              <a:rPr lang="en-US" altLang="zh-CN" dirty="0" err="1"/>
              <a:t>A,i,n</a:t>
            </a:r>
            <a:r>
              <a:rPr lang="en-US" altLang="zh-CN" dirty="0"/>
              <a:t>) = </a:t>
            </a:r>
            <a:r>
              <a:rPr lang="en-US" altLang="zh-CN" b="1" dirty="0"/>
              <a:t>PV</a:t>
            </a:r>
            <a:r>
              <a:rPr lang="zh-CN" altLang="zh-CN" b="1" dirty="0"/>
              <a:t>（</a:t>
            </a:r>
            <a:r>
              <a:rPr lang="en-US" altLang="zh-CN" b="1" dirty="0"/>
              <a:t>rate</a:t>
            </a:r>
            <a:r>
              <a:rPr lang="zh-CN" altLang="zh-CN" b="1" dirty="0"/>
              <a:t>，</a:t>
            </a:r>
            <a:r>
              <a:rPr lang="en-US" altLang="zh-CN" b="1" dirty="0" err="1"/>
              <a:t>nper</a:t>
            </a:r>
            <a:r>
              <a:rPr lang="zh-CN" altLang="zh-CN" dirty="0"/>
              <a:t>，</a:t>
            </a:r>
            <a:r>
              <a:rPr lang="en-US" altLang="zh-CN" b="1" dirty="0" err="1">
                <a:solidFill>
                  <a:schemeClr val="tx1"/>
                </a:solidFill>
              </a:rPr>
              <a:t>pmt</a:t>
            </a:r>
            <a:r>
              <a:rPr lang="en-US" altLang="zh-CN" b="1" dirty="0">
                <a:solidFill>
                  <a:schemeClr val="tx1"/>
                </a:solidFill>
              </a:rPr>
              <a:t>=1</a:t>
            </a:r>
            <a:r>
              <a:rPr lang="zh-CN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</a:t>
            </a:r>
            <a:r>
              <a:rPr lang="en-US" altLang="zh-CN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fv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]</a:t>
            </a:r>
            <a:r>
              <a:rPr lang="zh-CN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[type]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7113" y="-90311"/>
            <a:ext cx="638684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6088" y="166301"/>
            <a:ext cx="4696179" cy="3085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aseline="0" dirty="0">
                <a:solidFill>
                  <a:srgbClr val="FF0000"/>
                </a:solidFill>
              </a:rPr>
              <a:t>习题</a:t>
            </a:r>
            <a:r>
              <a:rPr lang="en-US" altLang="zh-CN" sz="2400" baseline="0" dirty="0">
                <a:solidFill>
                  <a:srgbClr val="FF0000"/>
                </a:solidFill>
              </a:rPr>
              <a:t>9</a:t>
            </a:r>
            <a:r>
              <a:rPr lang="zh-CN" altLang="en-US" sz="2400" baseline="0" dirty="0">
                <a:solidFill>
                  <a:srgbClr val="FF0000"/>
                </a:solidFill>
              </a:rPr>
              <a:t>：</a:t>
            </a:r>
            <a:endParaRPr lang="en-US" altLang="zh-CN" sz="2400" baseline="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aseline="0" dirty="0"/>
              <a:t>编制复利系数表；</a:t>
            </a:r>
            <a:endParaRPr lang="en-US" altLang="zh-CN" baseline="0" dirty="0"/>
          </a:p>
          <a:p>
            <a:pPr>
              <a:lnSpc>
                <a:spcPct val="150000"/>
              </a:lnSpc>
            </a:pPr>
            <a:r>
              <a:rPr lang="zh-CN" altLang="en-US" baseline="0" dirty="0"/>
              <a:t>该复利系数表可以调整利率 </a:t>
            </a:r>
            <a:r>
              <a:rPr lang="en-US" altLang="zh-CN" baseline="0" dirty="0" err="1"/>
              <a:t>i</a:t>
            </a:r>
            <a:r>
              <a:rPr lang="zh-CN" altLang="en-US" baseline="0" dirty="0"/>
              <a:t>，相应的所有的系数也会自动调整计算结果。</a:t>
            </a:r>
            <a:endParaRPr lang="en-US" altLang="zh-CN" baseline="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aseline="0" dirty="0"/>
              <a:t>只需要输入第一行的六个公式即可，后面可以自动填充；</a:t>
            </a:r>
            <a:endParaRPr lang="en-US" altLang="zh-CN" baseline="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aseline="0" dirty="0"/>
              <a:t>需要注意公式计算使用的引用方式。</a:t>
            </a:r>
            <a:endParaRPr lang="zh-CN" altLang="en-US" baseline="0" dirty="0"/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3078" y="0"/>
            <a:ext cx="6565843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095329" y="1894603"/>
            <a:ext cx="6302492" cy="1619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90832" y="125362"/>
            <a:ext cx="6302492" cy="1280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4995" y="1156945"/>
            <a:ext cx="5792491" cy="0"/>
          </a:xfrm>
          <a:prstGeom prst="straightConnector1">
            <a:avLst/>
          </a:prstGeom>
          <a:ln w="38100">
            <a:solidFill>
              <a:srgbClr val="7030A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896901" y="586839"/>
            <a:ext cx="0" cy="570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095329" y="408902"/>
            <a:ext cx="0" cy="77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522732" y="384207"/>
            <a:ext cx="0" cy="77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721159" y="408902"/>
            <a:ext cx="0" cy="772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33262" y="697613"/>
            <a:ext cx="0" cy="459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36169" y="3259141"/>
            <a:ext cx="5792491" cy="0"/>
          </a:xfrm>
          <a:prstGeom prst="straightConnector1">
            <a:avLst/>
          </a:prstGeom>
          <a:ln w="38100">
            <a:solidFill>
              <a:srgbClr val="7030A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236169" y="2032040"/>
            <a:ext cx="0" cy="122710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80191" y="479341"/>
            <a:ext cx="56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63868" y="2359250"/>
            <a:ext cx="56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P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568905" y="3926072"/>
            <a:ext cx="6302492" cy="12806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93067" y="4957655"/>
            <a:ext cx="5792491" cy="0"/>
          </a:xfrm>
          <a:prstGeom prst="straightConnector1">
            <a:avLst/>
          </a:prstGeom>
          <a:ln w="38100">
            <a:solidFill>
              <a:srgbClr val="7030A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074974" y="4387549"/>
            <a:ext cx="0" cy="570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460136" y="4405969"/>
            <a:ext cx="0" cy="551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258264" y="4280051"/>
            <a:ext cx="569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332515" y="4387549"/>
            <a:ext cx="3139833" cy="594801"/>
            <a:chOff x="7514788" y="6204479"/>
            <a:chExt cx="3321062" cy="899990"/>
          </a:xfrm>
        </p:grpSpPr>
        <p:cxnSp>
          <p:nvCxnSpPr>
            <p:cNvPr id="39" name="Straight Arrow Connector 38"/>
            <p:cNvCxnSpPr/>
            <p:nvPr/>
          </p:nvCxnSpPr>
          <p:spPr>
            <a:xfrm flipV="1">
              <a:off x="7514788" y="6232350"/>
              <a:ext cx="0" cy="8721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0019773" y="6204479"/>
              <a:ext cx="0" cy="8721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9220426" y="6232350"/>
              <a:ext cx="0" cy="8721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10835850" y="6204555"/>
              <a:ext cx="0" cy="8721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/>
          <p:cNvCxnSpPr/>
          <p:nvPr/>
        </p:nvCxnSpPr>
        <p:spPr>
          <a:xfrm flipV="1">
            <a:off x="5670002" y="4405969"/>
            <a:ext cx="0" cy="5516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2407" y="5552406"/>
            <a:ext cx="11788336" cy="1301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baseline="0" dirty="0"/>
              <a:t>要计算与序列</a:t>
            </a:r>
            <a:r>
              <a:rPr lang="en-US" sz="2800" b="1" baseline="0" dirty="0">
                <a:solidFill>
                  <a:srgbClr val="FF0000"/>
                </a:solidFill>
              </a:rPr>
              <a:t>X</a:t>
            </a:r>
            <a:r>
              <a:rPr lang="zh-CN" altLang="en-US" sz="2800" b="1" baseline="0" dirty="0"/>
              <a:t>等值的一个等额分付年值</a:t>
            </a:r>
            <a:r>
              <a:rPr lang="zh-CN" altLang="en-US" sz="2800" baseline="0" dirty="0"/>
              <a:t>，可以先计算与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X</a:t>
            </a:r>
            <a:r>
              <a:rPr lang="zh-CN" altLang="en-US" sz="2800" baseline="0" dirty="0"/>
              <a:t>等值的现值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P</a:t>
            </a:r>
            <a:r>
              <a:rPr lang="zh-CN" altLang="en-US" sz="2800" baseline="0" dirty="0"/>
              <a:t>，再计算与现值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P</a:t>
            </a:r>
            <a:r>
              <a:rPr lang="zh-CN" altLang="en-US" sz="2800" baseline="0" dirty="0"/>
              <a:t>等值的年值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A</a:t>
            </a:r>
            <a:r>
              <a:rPr lang="zh-CN" altLang="en-US" sz="2800" baseline="0" dirty="0"/>
              <a:t>。根据等值计算的传递性，可知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X</a:t>
            </a:r>
            <a:r>
              <a:rPr lang="zh-CN" altLang="en-US" sz="2800" baseline="0" dirty="0"/>
              <a:t>与</a:t>
            </a:r>
            <a:r>
              <a:rPr lang="en-US" altLang="zh-CN" sz="2800" b="1" baseline="0" dirty="0">
                <a:solidFill>
                  <a:srgbClr val="FF0000"/>
                </a:solidFill>
              </a:rPr>
              <a:t>A</a:t>
            </a:r>
            <a:r>
              <a:rPr lang="zh-CN" altLang="en-US" sz="2800" baseline="0" dirty="0"/>
              <a:t>等值。</a:t>
            </a:r>
            <a:endParaRPr lang="en-US" sz="2800" b="1" baseline="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等值计算原理（传递性）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习题</a:t>
            </a:r>
            <a:r>
              <a:rPr lang="en-US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 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银行向某人提供助学贷款，每年年末提供</a:t>
            </a:r>
            <a:r>
              <a:rPr lang="en-US" altLang="zh-CN" dirty="0"/>
              <a:t>1</a:t>
            </a:r>
            <a:r>
              <a:rPr lang="zh-CN" altLang="en-US" dirty="0"/>
              <a:t>万元贷款，利率为</a:t>
            </a:r>
            <a:r>
              <a:rPr lang="en-US" altLang="zh-CN" dirty="0"/>
              <a:t>5%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年毕业后，欠银行多少钱？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毕业后每年年末还款，共还</a:t>
            </a:r>
            <a:r>
              <a:rPr lang="en-US" altLang="zh-CN" dirty="0"/>
              <a:t>5</a:t>
            </a:r>
            <a:r>
              <a:rPr lang="zh-CN" altLang="en-US" dirty="0"/>
              <a:t>年，每年需要还多少钱？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无规则多期支付现金流的现值计算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在统一利率下，不同期的现金流可以转换成为同一时间点的等值资金，进而相加。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如果都转换为初始时间点的现值并相加，所得为多期支付现金流的现值。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无规则多期支付现金流的现值计算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给定从第</a:t>
            </a:r>
            <a:r>
              <a:rPr lang="en-US" altLang="zh-CN" dirty="0"/>
              <a:t>1, 2, …, n</a:t>
            </a:r>
            <a:r>
              <a:rPr lang="zh-CN" altLang="en-US" dirty="0"/>
              <a:t>期的支付值分别为</a:t>
            </a:r>
            <a:r>
              <a:rPr lang="en-US" altLang="zh-CN" dirty="0"/>
              <a:t>A1, A2, …, An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这是一个无规则的多期支付，其现值计算方法为：将每一期的支付都转换为第</a:t>
            </a:r>
            <a:r>
              <a:rPr lang="en-US" altLang="zh-CN" dirty="0"/>
              <a:t>0</a:t>
            </a:r>
            <a:r>
              <a:rPr lang="zh-CN" altLang="en-US" dirty="0"/>
              <a:t>期的现值，再相加即可。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/>
              <a:t>P=A1</a:t>
            </a:r>
            <a:r>
              <a:rPr lang="zh-CN" altLang="en-US" dirty="0"/>
              <a:t>*</a:t>
            </a:r>
            <a:r>
              <a:rPr lang="en-US" altLang="zh-CN" dirty="0"/>
              <a:t>(P/F,i,1)+…+An</a:t>
            </a:r>
            <a:r>
              <a:rPr lang="zh-CN" altLang="en-US" dirty="0"/>
              <a:t>*</a:t>
            </a:r>
            <a:r>
              <a:rPr lang="en-US" altLang="zh-CN" dirty="0"/>
              <a:t>(P/</a:t>
            </a:r>
            <a:r>
              <a:rPr lang="en-US" altLang="zh-CN" dirty="0" err="1"/>
              <a:t>F,i,n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无规则多期支付现金流的现值计算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9083"/>
            <a:ext cx="10515600" cy="1657887"/>
          </a:xfrm>
        </p:spPr>
        <p:txBody>
          <a:bodyPr/>
          <a:lstStyle/>
          <a:p>
            <a:r>
              <a:rPr lang="zh-CN" altLang="en-US" dirty="0"/>
              <a:t>现值</a:t>
            </a:r>
            <a:r>
              <a:rPr lang="en-US" altLang="zh-CN" dirty="0"/>
              <a:t>P</a:t>
            </a:r>
            <a:endParaRPr lang="en-US" altLang="zh-CN" dirty="0"/>
          </a:p>
          <a:p>
            <a:r>
              <a:rPr lang="en-US" altLang="zh-CN" dirty="0"/>
              <a:t>= 300(P/F,i,1)+ 200(P/F,i,2)+… 200(P/F,i,7)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39929" y="2091267"/>
            <a:ext cx="8170317" cy="2061842"/>
            <a:chOff x="1939929" y="2091267"/>
            <a:chExt cx="8170317" cy="2061842"/>
          </a:xfrm>
        </p:grpSpPr>
        <p:graphicFrame>
          <p:nvGraphicFramePr>
            <p:cNvPr id="9" name="Table 12"/>
            <p:cNvGraphicFramePr/>
            <p:nvPr/>
          </p:nvGraphicFramePr>
          <p:xfrm>
            <a:off x="1939929" y="3421589"/>
            <a:ext cx="8170317" cy="731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07813"/>
                  <a:gridCol w="907813"/>
                  <a:gridCol w="907813"/>
                  <a:gridCol w="907813"/>
                  <a:gridCol w="907813"/>
                  <a:gridCol w="907813"/>
                  <a:gridCol w="907813"/>
                  <a:gridCol w="907813"/>
                  <a:gridCol w="907813"/>
                </a:tblGrid>
                <a:tr h="33416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Period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  <a:tr h="334163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200" b="1" dirty="0">
                            <a:solidFill>
                              <a:schemeClr val="tx1"/>
                            </a:solidFill>
                          </a:rPr>
                          <a:t>Cash flow</a:t>
                        </a:r>
                        <a:endParaRPr lang="zh-CN" altLang="en-US" sz="12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300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b="1" dirty="0">
                            <a:solidFill>
                              <a:schemeClr val="tx1"/>
                            </a:solidFill>
                          </a:rPr>
                          <a:t>200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noFill/>
                    </a:tcPr>
                  </a:tc>
                </a:tr>
              </a:tbl>
            </a:graphicData>
          </a:graphic>
        </p:graphicFrame>
        <p:cxnSp>
          <p:nvCxnSpPr>
            <p:cNvPr id="10" name="Straight Arrow Connector 9"/>
            <p:cNvCxnSpPr/>
            <p:nvPr/>
          </p:nvCxnSpPr>
          <p:spPr>
            <a:xfrm>
              <a:off x="3242259" y="3363374"/>
              <a:ext cx="6635519" cy="29105"/>
            </a:xfrm>
            <a:prstGeom prst="straightConnector1">
              <a:avLst/>
            </a:prstGeom>
            <a:ln>
              <a:headEnd type="diamond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873747" y="2127788"/>
              <a:ext cx="0" cy="13012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131608" y="2481783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725923" y="2091267"/>
              <a:ext cx="0" cy="13012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7807874" y="2518304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9654692" y="2452678"/>
              <a:ext cx="0" cy="939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83057" y="2409284"/>
              <a:ext cx="65920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  <a:latin typeface="Calibri,Bold"/>
                </a:rPr>
                <a:t>P?</a:t>
              </a:r>
              <a:endParaRPr lang="zh-CN" altLang="en-US" sz="36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003924" y="2452678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217459" y="2091273"/>
              <a:ext cx="0" cy="13012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3 </a:t>
            </a:r>
            <a:r>
              <a:rPr lang="zh-CN" altLang="en-US" dirty="0"/>
              <a:t>包含偏移等额分付的现值计算（多种系数的复合运用）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前述计算较为繁琐，有一些支付系列有着特殊规律，我们可以组合多种系数计算其现值；</a:t>
            </a:r>
            <a:endParaRPr lang="en-US" altLang="zh-CN" dirty="0"/>
          </a:p>
          <a:p>
            <a:r>
              <a:rPr lang="zh-CN" altLang="en-US" dirty="0"/>
              <a:t>例如，下图中间有四期现金流等额且间隔相等，它们疑似“年值”。</a:t>
            </a:r>
            <a:endParaRPr lang="zh-CN" altLang="en-US" dirty="0"/>
          </a:p>
        </p:txBody>
      </p:sp>
      <p:grpSp>
        <p:nvGrpSpPr>
          <p:cNvPr id="4" name="Group 18"/>
          <p:cNvGrpSpPr/>
          <p:nvPr/>
        </p:nvGrpSpPr>
        <p:grpSpPr>
          <a:xfrm>
            <a:off x="2574593" y="3513635"/>
            <a:ext cx="6485466" cy="1808163"/>
            <a:chOff x="2421467" y="4368800"/>
            <a:chExt cx="6485466" cy="180816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421467" y="6147859"/>
              <a:ext cx="6485466" cy="0"/>
            </a:xfrm>
            <a:prstGeom prst="straightConnector1">
              <a:avLst/>
            </a:prstGeom>
            <a:ln>
              <a:headEnd type="diamond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Arrow Connector 6"/>
            <p:cNvCxnSpPr/>
            <p:nvPr/>
          </p:nvCxnSpPr>
          <p:spPr>
            <a:xfrm flipV="1">
              <a:off x="6096000" y="5237163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 flipV="1">
              <a:off x="5198533" y="5266267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8"/>
            <p:cNvCxnSpPr/>
            <p:nvPr/>
          </p:nvCxnSpPr>
          <p:spPr>
            <a:xfrm flipV="1">
              <a:off x="7916333" y="5237163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9"/>
            <p:cNvCxnSpPr/>
            <p:nvPr/>
          </p:nvCxnSpPr>
          <p:spPr>
            <a:xfrm flipV="1">
              <a:off x="7018866" y="5266267"/>
              <a:ext cx="0" cy="91069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10"/>
            <p:cNvCxnSpPr/>
            <p:nvPr/>
          </p:nvCxnSpPr>
          <p:spPr>
            <a:xfrm flipV="1">
              <a:off x="8830733" y="4368800"/>
              <a:ext cx="0" cy="18081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20"/>
          <p:cNvSpPr txBox="1"/>
          <p:nvPr/>
        </p:nvSpPr>
        <p:spPr>
          <a:xfrm>
            <a:off x="2401026" y="4468014"/>
            <a:ext cx="588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</a:rPr>
              <a:t>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主题1">
  <a:themeElements>
    <a:clrScheme name="默认设计模板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汉仪中圆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path path="rect">
            <a:fillToRect r="100000" b="10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path path="rect">
            <a:fillToRect r="100000" b="10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4472</Words>
  <Application>WPS 演示</Application>
  <PresentationFormat>Widescreen</PresentationFormat>
  <Paragraphs>539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黑体</vt:lpstr>
      <vt:lpstr>微软雅黑</vt:lpstr>
      <vt:lpstr>Calibri,Bold</vt:lpstr>
      <vt:lpstr>Segoe Print</vt:lpstr>
      <vt:lpstr>汉仪中圆简</vt:lpstr>
      <vt:lpstr>Arial Unicode MS</vt:lpstr>
      <vt:lpstr>等线</vt:lpstr>
      <vt:lpstr>Calibri</vt:lpstr>
      <vt:lpstr>儊僀儕僆,Bold-WinCharSetFFFF-H</vt:lpstr>
      <vt:lpstr>Calibri,BoldItalic</vt:lpstr>
      <vt:lpstr>汉仪中圆简</vt:lpstr>
      <vt:lpstr>主题1</vt:lpstr>
      <vt:lpstr>资金时间价值2</vt:lpstr>
      <vt:lpstr>复杂系列的等值计算</vt:lpstr>
      <vt:lpstr>1 等值计算原理（传递性）</vt:lpstr>
      <vt:lpstr>PowerPoint 演示文稿</vt:lpstr>
      <vt:lpstr>1 等值计算原理（传递性）</vt:lpstr>
      <vt:lpstr>2 无规则多期支付现金流的现值计算</vt:lpstr>
      <vt:lpstr>2 无规则多期支付现金流的现值计算</vt:lpstr>
      <vt:lpstr>2 无规则多期支付现金流的现值计算</vt:lpstr>
      <vt:lpstr>3 包含偏移等额分付的现值计算（多种系数的复合运用）</vt:lpstr>
      <vt:lpstr>3 包含偏移等额分付的现值计算（多种系数的复合运用）</vt:lpstr>
      <vt:lpstr>偏移等额分付</vt:lpstr>
      <vt:lpstr>偏移等额分付</vt:lpstr>
      <vt:lpstr>偏移等额分付</vt:lpstr>
      <vt:lpstr>PowerPoint 演示文稿</vt:lpstr>
      <vt:lpstr>4 Excel表中的资金等值计算函数</vt:lpstr>
      <vt:lpstr>4 Excel现值计算函数——PV</vt:lpstr>
      <vt:lpstr>Excel现值函数——PV</vt:lpstr>
      <vt:lpstr>Excel现值函数——PV案例</vt:lpstr>
      <vt:lpstr>Excel现值函数——PV案例</vt:lpstr>
      <vt:lpstr>Excel终值函数——FV</vt:lpstr>
      <vt:lpstr>Excel终值函数——FV</vt:lpstr>
      <vt:lpstr>Excel终值函数——FV函数</vt:lpstr>
      <vt:lpstr>Excel终值函数——FV函数</vt:lpstr>
      <vt:lpstr>Excel年值函数——PMT</vt:lpstr>
      <vt:lpstr>年值函数——PMT</vt:lpstr>
      <vt:lpstr>年值函数——PMT</vt:lpstr>
      <vt:lpstr>年值函数——PMT</vt:lpstr>
      <vt:lpstr>等值计算公式与VBA函数</vt:lpstr>
      <vt:lpstr>5 运用Excel计算复杂现金流系列的现值</vt:lpstr>
      <vt:lpstr>5 运用Excel计算复杂现金流系列的现值</vt:lpstr>
      <vt:lpstr>运用PV、FV、PMT函数编制复利系数表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wang</dc:creator>
  <cp:lastModifiedBy>HP</cp:lastModifiedBy>
  <cp:revision>42</cp:revision>
  <dcterms:created xsi:type="dcterms:W3CDTF">2021-04-06T06:27:00Z</dcterms:created>
  <dcterms:modified xsi:type="dcterms:W3CDTF">2024-12-19T11:40:24Z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