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2" r:id="rId2"/>
    <p:sldId id="267" r:id="rId3"/>
    <p:sldId id="288" r:id="rId4"/>
    <p:sldId id="289" r:id="rId5"/>
    <p:sldId id="266" r:id="rId6"/>
    <p:sldId id="265" r:id="rId7"/>
    <p:sldId id="268" r:id="rId8"/>
    <p:sldId id="293" r:id="rId9"/>
    <p:sldId id="256" r:id="rId10"/>
    <p:sldId id="261" r:id="rId11"/>
    <p:sldId id="294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290" r:id="rId20"/>
    <p:sldId id="291" r:id="rId21"/>
    <p:sldId id="264" r:id="rId22"/>
    <p:sldId id="295" r:id="rId23"/>
    <p:sldId id="280" r:id="rId24"/>
    <p:sldId id="270" r:id="rId25"/>
    <p:sldId id="296" r:id="rId26"/>
    <p:sldId id="271" r:id="rId27"/>
    <p:sldId id="298" r:id="rId28"/>
    <p:sldId id="287" r:id="rId29"/>
    <p:sldId id="286" r:id="rId30"/>
    <p:sldId id="282" r:id="rId31"/>
    <p:sldId id="281" r:id="rId32"/>
    <p:sldId id="300" r:id="rId33"/>
    <p:sldId id="272" r:id="rId34"/>
    <p:sldId id="299" r:id="rId35"/>
    <p:sldId id="301" r:id="rId36"/>
    <p:sldId id="257" r:id="rId37"/>
    <p:sldId id="258" r:id="rId38"/>
    <p:sldId id="259" r:id="rId39"/>
    <p:sldId id="263" r:id="rId40"/>
    <p:sldId id="359" r:id="rId41"/>
    <p:sldId id="303" r:id="rId42"/>
    <p:sldId id="260" r:id="rId43"/>
    <p:sldId id="30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8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BB447-647A-4B2F-B131-E9EC695F37CE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F10B-F797-44C3-BD5D-9FABC231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8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3F10B-F797-44C3-BD5D-9FABC23132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7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3F10B-F797-44C3-BD5D-9FABC23132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2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3F10B-F797-44C3-BD5D-9FABC23132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9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yi@hd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2800" dirty="0"/>
              <a:t>工程经济学</a:t>
            </a:r>
            <a:br>
              <a:rPr lang="en-US" altLang="zh-CN" sz="2800" dirty="0"/>
            </a:br>
            <a:r>
              <a:rPr lang="en-US" altLang="zh-CN" sz="2800" dirty="0"/>
              <a:t>——</a:t>
            </a:r>
            <a:r>
              <a:rPr lang="zh-CN" altLang="en-US" sz="2800" dirty="0"/>
              <a:t>运用</a:t>
            </a:r>
            <a:r>
              <a:rPr lang="en-US" altLang="zh-CN" sz="2800" dirty="0"/>
              <a:t>Excel</a:t>
            </a:r>
            <a:r>
              <a:rPr lang="zh-CN" altLang="en-US" sz="2800" dirty="0"/>
              <a:t>进行单一项目的工程经济评价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Wangyi@hdu.edu.cn</a:t>
            </a:r>
            <a:endParaRPr lang="en-US" altLang="zh-CN" dirty="0"/>
          </a:p>
          <a:p>
            <a:r>
              <a:rPr lang="zh-CN" altLang="en-US" dirty="0"/>
              <a:t>汪翼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计算净现值 </a:t>
            </a:r>
            <a:r>
              <a:rPr lang="en-US" altLang="zh-CN" b="1" dirty="0"/>
              <a:t>NPV</a:t>
            </a:r>
            <a:r>
              <a:rPr lang="zh-CN" altLang="en-US" b="1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zh-CN" sz="2000" b="1" dirty="0"/>
              <a:t>案例：</a:t>
            </a:r>
            <a:r>
              <a:rPr lang="zh-CN" altLang="zh-CN" sz="2000" dirty="0"/>
              <a:t>计算投资项目的净现值。某项目初始投资为</a:t>
            </a:r>
            <a:r>
              <a:rPr lang="en-US" altLang="zh-CN" sz="2000" dirty="0"/>
              <a:t>206000</a:t>
            </a:r>
            <a:r>
              <a:rPr lang="zh-CN" altLang="zh-CN" sz="2000" dirty="0"/>
              <a:t>元，第</a:t>
            </a:r>
            <a:r>
              <a:rPr lang="en-US" altLang="zh-CN" sz="2000" dirty="0"/>
              <a:t>1</a:t>
            </a:r>
            <a:r>
              <a:rPr lang="zh-CN" altLang="zh-CN" sz="2000" dirty="0"/>
              <a:t>年至第</a:t>
            </a:r>
            <a:r>
              <a:rPr lang="en-US" altLang="zh-CN" sz="2000" dirty="0"/>
              <a:t>6</a:t>
            </a:r>
            <a:r>
              <a:rPr lang="zh-CN" altLang="zh-CN" sz="2000" dirty="0"/>
              <a:t>年的每年年末现金流量分别为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48000</a:t>
            </a:r>
            <a:r>
              <a:rPr lang="zh-CN" altLang="zh-CN" sz="2000" dirty="0"/>
              <a:t>元、</a:t>
            </a:r>
            <a:r>
              <a:rPr lang="en-US" altLang="zh-CN" sz="2000" dirty="0"/>
              <a:t>106000</a:t>
            </a:r>
            <a:r>
              <a:rPr lang="zh-CN" altLang="zh-CN" sz="2000" dirty="0"/>
              <a:t>元。如果贴现率是</a:t>
            </a:r>
            <a:r>
              <a:rPr lang="en-US" altLang="zh-CN" sz="2000" dirty="0"/>
              <a:t>12%</a:t>
            </a:r>
            <a:r>
              <a:rPr lang="zh-CN" altLang="zh-CN" sz="2000" dirty="0"/>
              <a:t>，要求计算该项目投资净现值。</a:t>
            </a:r>
            <a:endParaRPr lang="en-US" altLang="zh-CN" sz="2000" dirty="0"/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在</a:t>
            </a:r>
            <a:r>
              <a:rPr lang="en-US" altLang="zh-CN" sz="1600" dirty="0"/>
              <a:t>Excel</a:t>
            </a:r>
            <a:r>
              <a:rPr lang="zh-CN" altLang="zh-CN" sz="1600" dirty="0"/>
              <a:t>工作表的单元格中录入：</a:t>
            </a:r>
            <a:endParaRPr lang="en-US" altLang="zh-CN" sz="1600" dirty="0"/>
          </a:p>
          <a:p>
            <a:pPr marL="457200" lvl="1" indent="0" fontAlgn="base">
              <a:lnSpc>
                <a:spcPct val="150000"/>
              </a:lnSpc>
              <a:buNone/>
            </a:pPr>
            <a:r>
              <a:rPr lang="en-US" altLang="zh-CN" sz="1600" dirty="0"/>
              <a:t>= </a:t>
            </a:r>
            <a:r>
              <a:rPr lang="en-US" altLang="zh-CN" sz="1600" b="1" dirty="0">
                <a:solidFill>
                  <a:srgbClr val="FF0000"/>
                </a:solidFill>
              </a:rPr>
              <a:t>-206000  </a:t>
            </a:r>
            <a:r>
              <a:rPr lang="en-US" altLang="zh-CN" sz="1600" dirty="0"/>
              <a:t>+ NPV</a:t>
            </a:r>
            <a:r>
              <a:rPr lang="zh-CN" altLang="zh-CN" sz="1600" dirty="0"/>
              <a:t>（</a:t>
            </a:r>
            <a:r>
              <a:rPr lang="en-US" altLang="zh-CN" sz="1600" dirty="0"/>
              <a:t>12%</a:t>
            </a:r>
            <a:r>
              <a:rPr lang="zh-CN" altLang="zh-CN" sz="1600" dirty="0"/>
              <a:t>，</a:t>
            </a:r>
            <a:r>
              <a:rPr lang="en-US" altLang="zh-CN" sz="1600" dirty="0"/>
              <a:t>50000</a:t>
            </a:r>
            <a:r>
              <a:rPr lang="zh-CN" altLang="zh-CN" sz="1600" dirty="0"/>
              <a:t>，</a:t>
            </a:r>
            <a:r>
              <a:rPr lang="en-US" altLang="zh-CN" sz="1600" dirty="0"/>
              <a:t>50000</a:t>
            </a:r>
            <a:r>
              <a:rPr lang="zh-CN" altLang="zh-CN" sz="1600" dirty="0"/>
              <a:t>，</a:t>
            </a:r>
            <a:r>
              <a:rPr lang="en-US" altLang="zh-CN" sz="1600" dirty="0"/>
              <a:t>50000</a:t>
            </a:r>
            <a:r>
              <a:rPr lang="zh-CN" altLang="zh-CN" sz="1600" dirty="0"/>
              <a:t>，</a:t>
            </a:r>
            <a:r>
              <a:rPr lang="en-US" altLang="zh-CN" sz="1600" dirty="0"/>
              <a:t>50000</a:t>
            </a:r>
            <a:r>
              <a:rPr lang="zh-CN" altLang="zh-CN" sz="1600" dirty="0"/>
              <a:t>，</a:t>
            </a:r>
            <a:r>
              <a:rPr lang="en-US" altLang="zh-CN" sz="1600" dirty="0"/>
              <a:t>48000</a:t>
            </a:r>
            <a:r>
              <a:rPr lang="zh-CN" altLang="zh-CN" sz="1600" dirty="0"/>
              <a:t>，</a:t>
            </a:r>
            <a:r>
              <a:rPr lang="en-US" altLang="zh-CN" sz="1600" dirty="0"/>
              <a:t>106000</a:t>
            </a:r>
            <a:r>
              <a:rPr lang="zh-CN" altLang="zh-CN" sz="1600" dirty="0"/>
              <a:t>），</a:t>
            </a:r>
            <a:endParaRPr lang="en-US" altLang="zh-CN" sz="1600" dirty="0"/>
          </a:p>
          <a:p>
            <a:pPr marL="457200" lvl="1" indent="0" fontAlgn="base">
              <a:lnSpc>
                <a:spcPct val="150000"/>
              </a:lnSpc>
              <a:buNone/>
            </a:pPr>
            <a:r>
              <a:rPr lang="zh-CN" altLang="zh-CN" sz="1600" dirty="0"/>
              <a:t>回车确认，结果自动显示为</a:t>
            </a:r>
            <a:r>
              <a:rPr lang="en-US" altLang="zh-CN" sz="1600" dirty="0"/>
              <a:t>26806.86</a:t>
            </a:r>
            <a:r>
              <a:rPr lang="zh-CN" altLang="zh-CN" sz="1600" dirty="0"/>
              <a:t>元。 </a:t>
            </a:r>
            <a:r>
              <a:rPr lang="en-US" altLang="zh-CN" sz="1600" dirty="0"/>
              <a:t>   </a:t>
            </a:r>
            <a:endParaRPr lang="zh-CN" altLang="zh-CN" sz="2400" dirty="0"/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5868" t="19313" r="32453" b="58047"/>
          <a:stretch>
            <a:fillRect/>
          </a:stretch>
        </p:blipFill>
        <p:spPr bwMode="auto">
          <a:xfrm>
            <a:off x="1907704" y="4927178"/>
            <a:ext cx="50405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B503-6FE9-4686-9D5F-8EAFDB0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</a:rPr>
              <a:t>习题</a:t>
            </a:r>
            <a:r>
              <a:rPr lang="en-US" altLang="zh-CN" b="1" u="sng" dirty="0">
                <a:solidFill>
                  <a:srgbClr val="FF0000"/>
                </a:solidFill>
              </a:rPr>
              <a:t>3</a:t>
            </a:r>
            <a:r>
              <a:rPr lang="zh-CN" altLang="en-US" b="1" u="sng" dirty="0">
                <a:solidFill>
                  <a:srgbClr val="FF0000"/>
                </a:solidFill>
              </a:rPr>
              <a:t>：净现值的计算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52DA-AC45-4CBC-AFCB-6DC7C046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某项目初始投资</a:t>
            </a:r>
            <a:r>
              <a:rPr lang="en-US" altLang="zh-CN" sz="2400" dirty="0"/>
              <a:t>1000</a:t>
            </a:r>
            <a:r>
              <a:rPr lang="zh-CN" altLang="en-US" sz="2400" dirty="0"/>
              <a:t>万元；经营期间，初始年份净现金流入为</a:t>
            </a:r>
            <a:r>
              <a:rPr lang="en-US" altLang="zh-CN" sz="2400" dirty="0"/>
              <a:t>100</a:t>
            </a:r>
            <a:r>
              <a:rPr lang="zh-CN" altLang="en-US" sz="2400" dirty="0"/>
              <a:t>万元；此后每年增长</a:t>
            </a:r>
            <a:r>
              <a:rPr lang="en-US" altLang="zh-CN" sz="2400" dirty="0"/>
              <a:t>10%</a:t>
            </a:r>
            <a:r>
              <a:rPr lang="zh-CN" altLang="en-US" sz="2400" dirty="0"/>
              <a:t>；基准收益率为</a:t>
            </a:r>
            <a:r>
              <a:rPr lang="en-US" altLang="zh-CN" sz="2400" dirty="0"/>
              <a:t>8%</a:t>
            </a:r>
            <a:r>
              <a:rPr lang="zh-CN" altLang="en-US" sz="2400" dirty="0"/>
              <a:t>。项目寿命期为</a:t>
            </a:r>
            <a:r>
              <a:rPr lang="en-US" altLang="zh-CN" sz="2400" dirty="0"/>
              <a:t>10</a:t>
            </a:r>
            <a:r>
              <a:rPr lang="zh-CN" altLang="en-US" sz="2400" dirty="0"/>
              <a:t>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运用</a:t>
            </a:r>
            <a:r>
              <a:rPr lang="en-US" altLang="zh-CN" sz="2400" dirty="0"/>
              <a:t>Excel</a:t>
            </a:r>
            <a:r>
              <a:rPr lang="zh-CN" altLang="en-US" sz="2400" dirty="0"/>
              <a:t>中的</a:t>
            </a:r>
            <a:r>
              <a:rPr lang="en-US" altLang="zh-CN" sz="2400" dirty="0"/>
              <a:t>NPV</a:t>
            </a:r>
            <a:r>
              <a:rPr lang="zh-CN" altLang="en-US" sz="2400" dirty="0"/>
              <a:t>函数计算该项目的净现值。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7207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A906-A1C5-7753-3663-4E39C3F8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计算净现值 </a:t>
            </a:r>
            <a:r>
              <a:rPr lang="en-US" altLang="zh-CN" dirty="0"/>
              <a:t>(</a:t>
            </a:r>
            <a:r>
              <a:rPr lang="en-US" altLang="zh-CN" b="1" dirty="0"/>
              <a:t>NPV</a:t>
            </a:r>
            <a:r>
              <a:rPr lang="zh-CN" altLang="en-US" b="1" dirty="0"/>
              <a:t>函数</a:t>
            </a:r>
            <a:r>
              <a:rPr lang="en-US" altLang="zh-CN" b="1" dirty="0"/>
              <a:t>+</a:t>
            </a:r>
            <a:r>
              <a:rPr lang="zh-CN" altLang="en-US" b="1" dirty="0"/>
              <a:t>永续现金流的截断法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2091-80D9-D826-76E1-BA963DCD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在进行工程项目的现金流预测时，往往假设企业是永续经营的；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除了对近期（</a:t>
            </a:r>
            <a:r>
              <a:rPr lang="en-US" altLang="zh-CN" sz="2800" dirty="0"/>
              <a:t>5-10</a:t>
            </a:r>
            <a:r>
              <a:rPr lang="zh-CN" altLang="en-US" sz="2800" dirty="0"/>
              <a:t>年）的现金流进行预测之外，也会对未来长期的现金流预测。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对未来长期的现金流预测的方法一般会假设一个永续的增长率 </a:t>
            </a:r>
            <a:r>
              <a:rPr lang="en-US" altLang="zh-CN" sz="2800" dirty="0">
                <a:solidFill>
                  <a:srgbClr val="FF0000"/>
                </a:solidFill>
              </a:rPr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381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61B6-F5ED-7CA2-35C2-1D0AA74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计算净现值 </a:t>
            </a:r>
            <a:r>
              <a:rPr lang="en-US" altLang="zh-CN" dirty="0"/>
              <a:t>(</a:t>
            </a:r>
            <a:r>
              <a:rPr lang="en-US" altLang="zh-CN" b="1" dirty="0"/>
              <a:t>NPV</a:t>
            </a:r>
            <a:r>
              <a:rPr lang="zh-CN" altLang="en-US" b="1" dirty="0"/>
              <a:t>函数</a:t>
            </a:r>
            <a:r>
              <a:rPr lang="en-US" altLang="zh-CN" b="1" dirty="0"/>
              <a:t>+</a:t>
            </a:r>
            <a:r>
              <a:rPr lang="zh-CN" altLang="en-US" b="1" dirty="0"/>
              <a:t>永续现金流的截断法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1F9E-B3E5-02C4-2298-9E9432FD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当增长率为</a:t>
            </a:r>
            <a:r>
              <a:rPr lang="en-US" altLang="zh-CN" dirty="0"/>
              <a:t>0</a:t>
            </a:r>
            <a:r>
              <a:rPr lang="zh-CN" altLang="en-US" dirty="0"/>
              <a:t>时，这后续的现金流是一个永续年金。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此时，仅仅用</a:t>
            </a:r>
            <a:r>
              <a:rPr lang="en-US" altLang="zh-CN" dirty="0"/>
              <a:t>Excel</a:t>
            </a:r>
            <a:r>
              <a:rPr lang="zh-CN" altLang="en-US" dirty="0"/>
              <a:t>中的</a:t>
            </a:r>
            <a:r>
              <a:rPr lang="en-US" altLang="zh-CN" dirty="0"/>
              <a:t>NPV</a:t>
            </a:r>
            <a:r>
              <a:rPr lang="zh-CN" altLang="en-US" dirty="0"/>
              <a:t>函数就无法计算项目的净现值。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1F0783-3376-982D-2AB4-3DF37C9DA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98592"/>
              </p:ext>
            </p:extLst>
          </p:nvPr>
        </p:nvGraphicFramePr>
        <p:xfrm>
          <a:off x="1547664" y="3149916"/>
          <a:ext cx="6264696" cy="855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195766859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1396180455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4050464366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1829104401"/>
                    </a:ext>
                  </a:extLst>
                </a:gridCol>
              </a:tblGrid>
              <a:tr h="42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 to 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11-</a:t>
                      </a:r>
                      <a:r>
                        <a:rPr lang="en-US" altLang="zh-CN" sz="2400" u="none" strike="noStrike" dirty="0">
                          <a:effectLst/>
                        </a:rPr>
                        <a:t>infty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72541074"/>
                  </a:ext>
                </a:extLst>
              </a:tr>
              <a:tr h="42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NCF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8364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76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61B6-F5ED-7CA2-35C2-1D0AA74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计算净现值 </a:t>
            </a:r>
            <a:r>
              <a:rPr lang="en-US" altLang="zh-CN" dirty="0"/>
              <a:t>(</a:t>
            </a:r>
            <a:r>
              <a:rPr lang="en-US" altLang="zh-CN" b="1" dirty="0"/>
              <a:t>NPV</a:t>
            </a:r>
            <a:r>
              <a:rPr lang="zh-CN" altLang="en-US" b="1" dirty="0"/>
              <a:t>函数</a:t>
            </a:r>
            <a:r>
              <a:rPr lang="en-US" altLang="zh-CN" b="1" dirty="0"/>
              <a:t>+</a:t>
            </a:r>
            <a:r>
              <a:rPr lang="zh-CN" altLang="en-US" b="1" dirty="0"/>
              <a:t>永续现金流的截断法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1F9E-B3E5-02C4-2298-9E9432FD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此时，需要结合“永久年金现值计算”方法，将永续的现金流截断。</a:t>
            </a:r>
            <a:endParaRPr lang="en-US" altLang="zh-CN" dirty="0"/>
          </a:p>
          <a:p>
            <a:r>
              <a:rPr lang="zh-CN" altLang="en-US" dirty="0"/>
              <a:t>永续现金流的阶段：将永续现金流转换为相对现值（也就是永续现金流对应的期初）。</a:t>
            </a:r>
            <a:endParaRPr lang="en-US" altLang="zh-CN" dirty="0"/>
          </a:p>
          <a:p>
            <a:r>
              <a:rPr lang="zh-CN" altLang="en-US" dirty="0"/>
              <a:t>进而再运用</a:t>
            </a:r>
            <a:r>
              <a:rPr lang="en-US" altLang="zh-CN" dirty="0"/>
              <a:t>NPV</a:t>
            </a:r>
            <a:r>
              <a:rPr lang="zh-CN" altLang="en-US" dirty="0"/>
              <a:t>函数计算项目净现值。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1F0783-3376-982D-2AB4-3DF37C9DA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22889"/>
              </p:ext>
            </p:extLst>
          </p:nvPr>
        </p:nvGraphicFramePr>
        <p:xfrm>
          <a:off x="1475656" y="1916832"/>
          <a:ext cx="6264696" cy="855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195766859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1396180455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4050464366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1829104401"/>
                    </a:ext>
                  </a:extLst>
                </a:gridCol>
              </a:tblGrid>
              <a:tr h="42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 to 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11-</a:t>
                      </a:r>
                      <a:r>
                        <a:rPr lang="en-US" altLang="zh-CN" sz="2400" u="none" strike="noStrike" dirty="0">
                          <a:effectLst/>
                        </a:rPr>
                        <a:t>infty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72541074"/>
                  </a:ext>
                </a:extLst>
              </a:tr>
              <a:tr h="42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NCF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8364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01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61B6-F5ED-7CA2-35C2-1D0AA74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计算净现值 </a:t>
            </a:r>
            <a:r>
              <a:rPr lang="en-US" altLang="zh-CN" dirty="0"/>
              <a:t>(</a:t>
            </a:r>
            <a:r>
              <a:rPr lang="en-US" altLang="zh-CN" b="1" dirty="0"/>
              <a:t>NPV</a:t>
            </a:r>
            <a:r>
              <a:rPr lang="zh-CN" altLang="en-US" b="1" dirty="0"/>
              <a:t>函数</a:t>
            </a:r>
            <a:r>
              <a:rPr lang="en-US" altLang="zh-CN" b="1" dirty="0"/>
              <a:t>+</a:t>
            </a:r>
            <a:r>
              <a:rPr lang="zh-CN" altLang="en-US" b="1" dirty="0"/>
              <a:t>永续现金流的截断法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1F9E-B3E5-02C4-2298-9E9432FD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1F0783-3376-982D-2AB4-3DF37C9DA31C}"/>
              </a:ext>
            </a:extLst>
          </p:cNvPr>
          <p:cNvGraphicFramePr>
            <a:graphicFrameLocks noGrp="1"/>
          </p:cNvGraphicFramePr>
          <p:nvPr/>
        </p:nvGraphicFramePr>
        <p:xfrm>
          <a:off x="1475656" y="1916832"/>
          <a:ext cx="6264696" cy="855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195766859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1396180455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4050464366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1829104401"/>
                    </a:ext>
                  </a:extLst>
                </a:gridCol>
              </a:tblGrid>
              <a:tr h="42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 to 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11-</a:t>
                      </a:r>
                      <a:r>
                        <a:rPr lang="en-US" altLang="zh-CN" sz="2400" u="none" strike="noStrike" dirty="0">
                          <a:effectLst/>
                        </a:rPr>
                        <a:t>infty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72541074"/>
                  </a:ext>
                </a:extLst>
              </a:tr>
              <a:tr h="42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NCF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836463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6925B9-074B-D609-9FC3-6B3F0B6E6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40143"/>
              </p:ext>
            </p:extLst>
          </p:nvPr>
        </p:nvGraphicFramePr>
        <p:xfrm>
          <a:off x="1475656" y="3356992"/>
          <a:ext cx="4698522" cy="1710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195766859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1396180455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4050464366"/>
                    </a:ext>
                  </a:extLst>
                </a:gridCol>
              </a:tblGrid>
              <a:tr h="42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 to 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72541074"/>
                  </a:ext>
                </a:extLst>
              </a:tr>
              <a:tr h="427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NCF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83646348"/>
                  </a:ext>
                </a:extLst>
              </a:tr>
              <a:tr h="42757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42422838"/>
                  </a:ext>
                </a:extLst>
              </a:tr>
              <a:tr h="427574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=50/</a:t>
                      </a:r>
                      <a:r>
                        <a:rPr lang="en-US" altLang="zh-CN" sz="2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848839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985157-C1E1-346F-04CC-B279908B8EDD}"/>
              </a:ext>
            </a:extLst>
          </p:cNvPr>
          <p:cNvSpPr txBox="1"/>
          <p:nvPr/>
        </p:nvSpPr>
        <p:spPr>
          <a:xfrm>
            <a:off x="6730135" y="3636154"/>
            <a:ext cx="2141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截断值（相对现值）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0642FB-ECF7-EA7E-67E9-C84614A7B07C}"/>
              </a:ext>
            </a:extLst>
          </p:cNvPr>
          <p:cNvCxnSpPr>
            <a:cxnSpLocks/>
          </p:cNvCxnSpPr>
          <p:nvPr/>
        </p:nvCxnSpPr>
        <p:spPr>
          <a:xfrm flipH="1">
            <a:off x="6084168" y="2771980"/>
            <a:ext cx="936104" cy="2028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0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16F76-CC02-3D46-B0AB-E8E2FF8DB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9" t="18106" r="12988" b="16927"/>
          <a:stretch/>
        </p:blipFill>
        <p:spPr>
          <a:xfrm>
            <a:off x="179512" y="1772816"/>
            <a:ext cx="8864839" cy="43924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897341-CA7C-B2F5-00A0-5B3AC65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计算净现值 </a:t>
            </a:r>
            <a:r>
              <a:rPr lang="en-US" altLang="zh-CN" dirty="0"/>
              <a:t>(</a:t>
            </a:r>
            <a:r>
              <a:rPr lang="en-US" altLang="zh-CN" b="1" dirty="0"/>
              <a:t>NPV</a:t>
            </a:r>
            <a:r>
              <a:rPr lang="zh-CN" altLang="en-US" b="1" dirty="0"/>
              <a:t>函数</a:t>
            </a:r>
            <a:r>
              <a:rPr lang="en-US" altLang="zh-CN" b="1" dirty="0"/>
              <a:t>+</a:t>
            </a:r>
            <a:r>
              <a:rPr lang="zh-CN" altLang="en-US" b="1" dirty="0"/>
              <a:t>永续现金流的截断法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6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75E-F63A-C54B-0E2B-7FCE28D7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计算净现值 </a:t>
            </a:r>
            <a:r>
              <a:rPr lang="en-US" altLang="zh-CN" dirty="0"/>
              <a:t>(</a:t>
            </a:r>
            <a:r>
              <a:rPr lang="en-US" altLang="zh-CN" b="1" dirty="0"/>
              <a:t>NPV</a:t>
            </a:r>
            <a:r>
              <a:rPr lang="zh-CN" altLang="en-US" b="1" dirty="0"/>
              <a:t>函数</a:t>
            </a:r>
            <a:r>
              <a:rPr lang="en-US" altLang="zh-CN" b="1" dirty="0"/>
              <a:t>+</a:t>
            </a:r>
            <a:r>
              <a:rPr lang="zh-CN" altLang="en-US" b="1" dirty="0"/>
              <a:t>永续现金流的截断法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DEDF2-4ACF-5D06-6686-E8FEB8732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若增长率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大于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，且不高于折现率，其相对现值为：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DEDF2-4ACF-5D06-6686-E8FEB8732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2B93A1-9619-87FA-E655-974B343AE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21276"/>
              </p:ext>
            </p:extLst>
          </p:nvPr>
        </p:nvGraphicFramePr>
        <p:xfrm>
          <a:off x="107504" y="4077072"/>
          <a:ext cx="8856984" cy="936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1957668591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396180455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405046436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829104401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871360547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9711397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 to 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7254107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NCF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103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106.09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8364634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grow to infinity with growth rate 3%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8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6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82E5-D4D6-9C37-204F-A2DE32DE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计算净现值 </a:t>
            </a:r>
            <a:r>
              <a:rPr lang="en-US" altLang="zh-CN" dirty="0"/>
              <a:t>(</a:t>
            </a:r>
            <a:r>
              <a:rPr lang="en-US" altLang="zh-CN" b="1" dirty="0"/>
              <a:t>NPV</a:t>
            </a:r>
            <a:r>
              <a:rPr lang="zh-CN" altLang="en-US" b="1" dirty="0"/>
              <a:t>函数</a:t>
            </a:r>
            <a:r>
              <a:rPr lang="en-US" altLang="zh-CN" b="1" dirty="0"/>
              <a:t>+</a:t>
            </a:r>
            <a:r>
              <a:rPr lang="zh-CN" altLang="en-US" b="1" dirty="0"/>
              <a:t>永续现金流的截断法</a:t>
            </a:r>
            <a:r>
              <a:rPr lang="en-US" altLang="zh-CN" dirty="0"/>
              <a:t>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C3E279-1663-00B8-7BED-077A30262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1432"/>
              </p:ext>
            </p:extLst>
          </p:nvPr>
        </p:nvGraphicFramePr>
        <p:xfrm>
          <a:off x="143508" y="2132856"/>
          <a:ext cx="8856984" cy="936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1957668591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396180455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405046436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829104401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871360547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9711397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 to 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7254107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NCF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103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106.09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8364634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grow to infinity with growth rate 3%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853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E088B-BADC-9BAF-E7DB-BB3F5D2A8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23673"/>
              </p:ext>
            </p:extLst>
          </p:nvPr>
        </p:nvGraphicFramePr>
        <p:xfrm>
          <a:off x="136949" y="3792276"/>
          <a:ext cx="5904656" cy="1238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1957668591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396180455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405046436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8291044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 to 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7254107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NCF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8364634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 103/(10%-3%)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7008538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6090894-2AFE-FB43-54E1-4F7237845728}"/>
              </a:ext>
            </a:extLst>
          </p:cNvPr>
          <p:cNvSpPr/>
          <p:nvPr/>
        </p:nvSpPr>
        <p:spPr>
          <a:xfrm>
            <a:off x="4499992" y="1772816"/>
            <a:ext cx="4644008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5EBCD-2D20-E8BF-DD0B-D9AD21CDB4D1}"/>
              </a:ext>
            </a:extLst>
          </p:cNvPr>
          <p:cNvSpPr/>
          <p:nvPr/>
        </p:nvSpPr>
        <p:spPr>
          <a:xfrm>
            <a:off x="4525854" y="3514020"/>
            <a:ext cx="1587759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CEA55-C5CC-C24D-F323-D0CDC931AF4A}"/>
              </a:ext>
            </a:extLst>
          </p:cNvPr>
          <p:cNvSpPr txBox="1"/>
          <p:nvPr/>
        </p:nvSpPr>
        <p:spPr>
          <a:xfrm>
            <a:off x="136948" y="5593761"/>
            <a:ext cx="88635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将截断后的现金流汇总，并进一步运用</a:t>
            </a:r>
            <a:r>
              <a:rPr lang="en-US" altLang="zh-CN" sz="2000" dirty="0"/>
              <a:t>Excel</a:t>
            </a:r>
            <a:r>
              <a:rPr lang="zh-CN" altLang="en-US" sz="2000" dirty="0"/>
              <a:t>中的</a:t>
            </a:r>
            <a:r>
              <a:rPr lang="en-US" altLang="zh-CN" sz="2000" dirty="0"/>
              <a:t>NPV</a:t>
            </a:r>
            <a:r>
              <a:rPr lang="zh-CN" altLang="en-US" sz="2000" dirty="0"/>
              <a:t>函数，可以计算项目的净现值；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或者直接用</a:t>
            </a:r>
            <a:r>
              <a:rPr lang="en-US" altLang="zh-CN" sz="2000" dirty="0"/>
              <a:t>Excel</a:t>
            </a:r>
            <a:r>
              <a:rPr lang="zh-CN" altLang="en-US" sz="2000" dirty="0"/>
              <a:t>中的</a:t>
            </a:r>
            <a:r>
              <a:rPr lang="en-US" altLang="zh-CN" sz="2000" dirty="0"/>
              <a:t>NPV</a:t>
            </a:r>
            <a:r>
              <a:rPr lang="zh-CN" altLang="en-US" sz="2000" dirty="0"/>
              <a:t>函数和</a:t>
            </a:r>
            <a:r>
              <a:rPr lang="en-US" altLang="zh-CN" sz="2000" dirty="0"/>
              <a:t>PV</a:t>
            </a:r>
            <a:r>
              <a:rPr lang="zh-CN" altLang="en-US" sz="2000" dirty="0"/>
              <a:t>函数，计算项目净现值。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999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6F963-D471-422C-8E1D-6303554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净现值函数曲线的绘制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54B7-7D40-40E0-A344-DB1E340F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回顾：净现值函数曲线是指</a:t>
            </a:r>
            <a:r>
              <a:rPr lang="zh-CN" altLang="en-US" sz="2400" b="1" u="sng" dirty="0">
                <a:solidFill>
                  <a:srgbClr val="FF0000"/>
                </a:solidFill>
              </a:rPr>
              <a:t>利率连续变化下净现值相应变化而形成地曲线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我们可以运用</a:t>
            </a:r>
            <a:r>
              <a:rPr lang="en-US" altLang="zh-CN" sz="2400" dirty="0"/>
              <a:t>Excel</a:t>
            </a:r>
            <a:r>
              <a:rPr lang="zh-CN" altLang="en-US" sz="2400" dirty="0"/>
              <a:t>中的</a:t>
            </a:r>
            <a:r>
              <a:rPr lang="en-US" altLang="zh-CN" sz="2400" dirty="0"/>
              <a:t>NPV</a:t>
            </a:r>
            <a:r>
              <a:rPr lang="zh-CN" altLang="en-US" sz="2400" dirty="0"/>
              <a:t>函数，帮助我们快捷地直接绘制净现值函数曲线。</a:t>
            </a:r>
          </a:p>
        </p:txBody>
      </p:sp>
    </p:spTree>
    <p:extLst>
      <p:ext uri="{BB962C8B-B14F-4D97-AF65-F5344CB8AC3E}">
        <p14:creationId xmlns:p14="http://schemas.microsoft.com/office/powerpoint/2010/main" val="368323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E81DE-A4D7-467B-9EDB-40499CAE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动态投资回收期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E7BCE-10E4-436A-AC7F-715FA615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回顾一下：动态投资回收期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0E9BBFD2-323A-4CE2-9DEB-AB99898D6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90340"/>
              </p:ext>
            </p:extLst>
          </p:nvPr>
        </p:nvGraphicFramePr>
        <p:xfrm>
          <a:off x="683568" y="2564904"/>
          <a:ext cx="823753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43236" imgH="438298" progId="Equation.3">
                  <p:embed/>
                </p:oleObj>
              </mc:Choice>
              <mc:Fallback>
                <p:oleObj name="Equation" r:id="rId2" imgW="4143236" imgH="438298" progId="Equation.3">
                  <p:embed/>
                  <p:pic>
                    <p:nvPicPr>
                      <p:cNvPr id="6" name="Object 0">
                        <a:extLst>
                          <a:ext uri="{FF2B5EF4-FFF2-40B4-BE49-F238E27FC236}">
                            <a16:creationId xmlns:a16="http://schemas.microsoft.com/office/drawing/2014/main" id="{7575B59D-CE3D-461D-981A-471BC59B4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564904"/>
                        <a:ext cx="8237538" cy="973137"/>
                      </a:xfrm>
                      <a:prstGeom prst="rect">
                        <a:avLst/>
                      </a:prstGeom>
                      <a:solidFill>
                        <a:srgbClr val="FFDD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70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6F963-D471-422C-8E1D-6303554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净现值函数曲线的绘制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54B7-7D40-40E0-A344-DB1E340F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绘制某一个项目净现值函数曲线：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步骤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</a:t>
            </a:r>
            <a:r>
              <a:rPr lang="zh-CN" altLang="en-US" sz="2400" dirty="0"/>
              <a:t>让利率连续变化，例如从</a:t>
            </a:r>
            <a:r>
              <a:rPr lang="en-US" altLang="zh-CN" sz="2400" dirty="0"/>
              <a:t>0%</a:t>
            </a:r>
            <a:r>
              <a:rPr lang="zh-CN" altLang="en-US" sz="2400" dirty="0"/>
              <a:t>到</a:t>
            </a:r>
            <a:r>
              <a:rPr lang="en-US" altLang="zh-CN" sz="2400" dirty="0"/>
              <a:t>100%</a:t>
            </a:r>
            <a:r>
              <a:rPr lang="zh-CN" altLang="en-US" sz="2400" dirty="0"/>
              <a:t>之间变化；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步骤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zh-CN" altLang="en-US" sz="2400" dirty="0"/>
              <a:t>根据不同利率，计算相应地项目净现值；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我们可以使用</a:t>
            </a:r>
            <a:r>
              <a:rPr lang="en-US" altLang="zh-CN" sz="2000" dirty="0"/>
              <a:t>Excel</a:t>
            </a:r>
            <a:r>
              <a:rPr lang="zh-CN" altLang="en-US" sz="2000" dirty="0"/>
              <a:t>中的</a:t>
            </a:r>
            <a:r>
              <a:rPr lang="en-US" altLang="zh-CN" sz="2000" dirty="0"/>
              <a:t>NPV</a:t>
            </a:r>
            <a:r>
              <a:rPr lang="zh-CN" altLang="en-US" sz="2000" dirty="0"/>
              <a:t>函数；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需要引用利率、及净现金流，需要注意引用方式。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步骤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：</a:t>
            </a:r>
            <a:r>
              <a:rPr lang="zh-CN" altLang="en-US" sz="2400" dirty="0"/>
              <a:t>根据计算结果绘制函数曲线即可。</a:t>
            </a:r>
          </a:p>
        </p:txBody>
      </p:sp>
    </p:spTree>
    <p:extLst>
      <p:ext uri="{BB962C8B-B14F-4D97-AF65-F5344CB8AC3E}">
        <p14:creationId xmlns:p14="http://schemas.microsoft.com/office/powerpoint/2010/main" val="282374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净现值函数曲线的绘制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zh-CN" sz="2000" b="1" dirty="0"/>
              <a:t>案例：</a:t>
            </a:r>
            <a:r>
              <a:rPr lang="zh-CN" altLang="zh-CN" sz="2000" dirty="0"/>
              <a:t>计算投资项目的净现值。某项目初始投资为</a:t>
            </a:r>
            <a:r>
              <a:rPr lang="en-US" altLang="zh-CN" sz="2000" dirty="0"/>
              <a:t>206000</a:t>
            </a:r>
            <a:r>
              <a:rPr lang="zh-CN" altLang="zh-CN" sz="2000" dirty="0"/>
              <a:t>元，第</a:t>
            </a:r>
            <a:r>
              <a:rPr lang="en-US" altLang="zh-CN" sz="2000" dirty="0"/>
              <a:t>1</a:t>
            </a:r>
            <a:r>
              <a:rPr lang="zh-CN" altLang="zh-CN" sz="2000" dirty="0"/>
              <a:t>年至第</a:t>
            </a:r>
            <a:r>
              <a:rPr lang="en-US" altLang="zh-CN" sz="2000" dirty="0"/>
              <a:t>6</a:t>
            </a:r>
            <a:r>
              <a:rPr lang="zh-CN" altLang="zh-CN" sz="2000" dirty="0"/>
              <a:t>年的每年年末现金流量分别为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48000</a:t>
            </a:r>
            <a:r>
              <a:rPr lang="zh-CN" altLang="zh-CN" sz="2000" dirty="0"/>
              <a:t>元、</a:t>
            </a:r>
            <a:r>
              <a:rPr lang="en-US" altLang="zh-CN" sz="2000" dirty="0"/>
              <a:t>106000</a:t>
            </a:r>
            <a:r>
              <a:rPr lang="zh-CN" altLang="zh-CN" sz="2000" dirty="0"/>
              <a:t>元。</a:t>
            </a:r>
            <a:r>
              <a:rPr lang="zh-CN" altLang="en-US" sz="1800" dirty="0"/>
              <a:t>绘制净现值函数曲线：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6606" t="31125" r="9567" b="12766"/>
          <a:stretch>
            <a:fillRect/>
          </a:stretch>
        </p:blipFill>
        <p:spPr bwMode="auto">
          <a:xfrm>
            <a:off x="971600" y="2636912"/>
            <a:ext cx="720080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B503-6FE9-4686-9D5F-8EAFDB0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</a:rPr>
              <a:t>习题</a:t>
            </a:r>
            <a:r>
              <a:rPr lang="en-US" altLang="zh-CN" b="1" u="sng" dirty="0">
                <a:solidFill>
                  <a:srgbClr val="FF0000"/>
                </a:solidFill>
              </a:rPr>
              <a:t>5</a:t>
            </a:r>
            <a:r>
              <a:rPr lang="zh-CN" altLang="en-US" b="1" u="sng" dirty="0">
                <a:solidFill>
                  <a:srgbClr val="FF0000"/>
                </a:solidFill>
              </a:rPr>
              <a:t>：净现值函数曲线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52DA-AC45-4CBC-AFCB-6DC7C046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某项目初始投资</a:t>
            </a:r>
            <a:r>
              <a:rPr lang="en-US" altLang="zh-CN" sz="2400" dirty="0"/>
              <a:t>1000</a:t>
            </a:r>
            <a:r>
              <a:rPr lang="zh-CN" altLang="en-US" sz="2400" dirty="0"/>
              <a:t>万元；经营期间，初始年份净现金流入为</a:t>
            </a:r>
            <a:r>
              <a:rPr lang="en-US" altLang="zh-CN" sz="2400" dirty="0"/>
              <a:t>100</a:t>
            </a:r>
            <a:r>
              <a:rPr lang="zh-CN" altLang="en-US" sz="2400" dirty="0"/>
              <a:t>万元；此后每年增长</a:t>
            </a:r>
            <a:r>
              <a:rPr lang="en-US" altLang="zh-CN" sz="2400" dirty="0"/>
              <a:t>10%</a:t>
            </a:r>
            <a:r>
              <a:rPr lang="zh-CN" altLang="en-US" sz="2400" dirty="0"/>
              <a:t>；基准收益率为</a:t>
            </a:r>
            <a:r>
              <a:rPr lang="en-US" altLang="zh-CN" sz="2400" dirty="0"/>
              <a:t>8%</a:t>
            </a:r>
            <a:r>
              <a:rPr lang="zh-CN" altLang="en-US" sz="2400" dirty="0"/>
              <a:t>。项目寿命期为</a:t>
            </a:r>
            <a:r>
              <a:rPr lang="en-US" altLang="zh-CN" sz="2400" dirty="0"/>
              <a:t>10</a:t>
            </a:r>
            <a:r>
              <a:rPr lang="zh-CN" altLang="en-US" sz="2400" dirty="0"/>
              <a:t>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运用</a:t>
            </a:r>
            <a:r>
              <a:rPr lang="en-US" altLang="zh-CN" sz="2400" dirty="0"/>
              <a:t>Excel</a:t>
            </a:r>
            <a:r>
              <a:rPr lang="zh-CN" altLang="en-US" sz="2400" dirty="0"/>
              <a:t>中的</a:t>
            </a:r>
            <a:r>
              <a:rPr lang="en-US" altLang="zh-CN" sz="2400" dirty="0"/>
              <a:t>NPV</a:t>
            </a:r>
            <a:r>
              <a:rPr lang="zh-CN" altLang="en-US" sz="2400" dirty="0"/>
              <a:t>函数，</a:t>
            </a:r>
            <a:endParaRPr lang="en-US" altLang="zh-CN" sz="24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分别计算基准收益率为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,…, 20%</a:t>
            </a:r>
            <a:r>
              <a:rPr lang="zh-CN" altLang="en-US" sz="2400" dirty="0"/>
              <a:t>时项目的净现值；</a:t>
            </a:r>
            <a:endParaRPr lang="en-US" altLang="zh-CN" sz="24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绘制上述项目的净现值函数曲线图。</a:t>
            </a:r>
          </a:p>
        </p:txBody>
      </p:sp>
    </p:spTree>
    <p:extLst>
      <p:ext uri="{BB962C8B-B14F-4D97-AF65-F5344CB8AC3E}">
        <p14:creationId xmlns:p14="http://schemas.microsoft.com/office/powerpoint/2010/main" val="282091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B1EF-229B-42F1-9883-9EB44919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537D9-2B25-4804-96E2-DD929066C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9" y="1997844"/>
            <a:ext cx="4085926" cy="383326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注意：给定现金流</a:t>
            </a:r>
            <a:r>
              <a:rPr lang="en-US" altLang="zh-CN" b="1" dirty="0" err="1"/>
              <a:t>NCFt</a:t>
            </a:r>
            <a:r>
              <a:rPr lang="zh-CN" altLang="en-US" b="1" dirty="0"/>
              <a:t>，计算不同利率</a:t>
            </a:r>
            <a:r>
              <a:rPr lang="en-US" altLang="zh-CN" b="1" dirty="0" err="1"/>
              <a:t>i</a:t>
            </a:r>
            <a:r>
              <a:rPr lang="zh-CN" altLang="en-US" b="1" dirty="0"/>
              <a:t>的净现值时：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引用的现金流</a:t>
            </a:r>
            <a:r>
              <a:rPr lang="en-US" altLang="zh-CN" dirty="0" err="1"/>
              <a:t>NCFt</a:t>
            </a:r>
            <a:r>
              <a:rPr lang="zh-CN" altLang="en-US" dirty="0"/>
              <a:t>是固定的，因此要采用绝对引用（包括期初现金流）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引用利率</a:t>
            </a:r>
            <a:r>
              <a:rPr lang="en-US" altLang="zh-CN" dirty="0" err="1"/>
              <a:t>i</a:t>
            </a:r>
            <a:r>
              <a:rPr lang="zh-CN" altLang="en-US" dirty="0"/>
              <a:t>要相应的变化，因此采用相对引用。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0F7DE-C86E-4960-B9A1-307CA2CE3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" t="21333" r="42359" b="12561"/>
          <a:stretch/>
        </p:blipFill>
        <p:spPr>
          <a:xfrm>
            <a:off x="4302495" y="2125267"/>
            <a:ext cx="4439653" cy="3400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40B5A-D0E9-4515-BDC2-D6C8D6900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3" t="40774" r="64519" b="53471"/>
          <a:stretch/>
        </p:blipFill>
        <p:spPr>
          <a:xfrm>
            <a:off x="4434018" y="3643763"/>
            <a:ext cx="4649004" cy="5919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39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7DA6-0D27-45A9-939A-8D9BD2C5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计算净年值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4A093-8CCF-46C3-9CEA-DA96140A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简单回顾：净年值的计算步骤是，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1 </a:t>
            </a:r>
            <a:r>
              <a:rPr lang="zh-CN" altLang="en-US" sz="2000" dirty="0"/>
              <a:t>先计算净现值；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2 </a:t>
            </a:r>
            <a:r>
              <a:rPr lang="zh-CN" altLang="en-US" sz="2000" dirty="0"/>
              <a:t>再把净现值转换为寿命期内的等额年值；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因此，对于步骤</a:t>
            </a:r>
            <a:r>
              <a:rPr lang="en-US" altLang="zh-CN" sz="2400" dirty="0"/>
              <a:t>1</a:t>
            </a:r>
            <a:r>
              <a:rPr lang="zh-CN" altLang="en-US" sz="2400" dirty="0"/>
              <a:t>，我们可以直接运用前述</a:t>
            </a:r>
            <a:r>
              <a:rPr lang="en-US" altLang="zh-CN" sz="2400" dirty="0"/>
              <a:t>Excel</a:t>
            </a:r>
            <a:r>
              <a:rPr lang="zh-CN" altLang="en-US" sz="2400" dirty="0"/>
              <a:t>中的</a:t>
            </a:r>
            <a:r>
              <a:rPr lang="en-US" altLang="zh-CN" sz="2400" dirty="0"/>
              <a:t>NPV</a:t>
            </a:r>
            <a:r>
              <a:rPr lang="zh-CN" altLang="en-US" sz="2400" dirty="0"/>
              <a:t>函数；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对于步骤</a:t>
            </a:r>
            <a:r>
              <a:rPr lang="en-US" altLang="zh-CN" sz="2400" dirty="0"/>
              <a:t>2</a:t>
            </a:r>
            <a:r>
              <a:rPr lang="zh-CN" altLang="en-US" sz="2400" dirty="0"/>
              <a:t>，我们可以使用之前学过的资金等值计算的年值计算函数</a:t>
            </a:r>
            <a:r>
              <a:rPr lang="en-US" altLang="zh-CN" sz="2400" dirty="0"/>
              <a:t>PMT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0794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B503-6FE9-4686-9D5F-8EAFDB0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</a:rPr>
              <a:t>习题</a:t>
            </a:r>
            <a:r>
              <a:rPr lang="en-US" altLang="zh-CN" b="1" u="sng" dirty="0">
                <a:solidFill>
                  <a:srgbClr val="FF0000"/>
                </a:solidFill>
              </a:rPr>
              <a:t>6</a:t>
            </a:r>
            <a:r>
              <a:rPr lang="zh-CN" altLang="en-US" b="1" u="sng" dirty="0">
                <a:solidFill>
                  <a:srgbClr val="FF0000"/>
                </a:solidFill>
              </a:rPr>
              <a:t>：净年值的计算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52DA-AC45-4CBC-AFCB-6DC7C046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某项目初始投资</a:t>
            </a:r>
            <a:r>
              <a:rPr lang="en-US" altLang="zh-CN" sz="2400" dirty="0"/>
              <a:t>1000</a:t>
            </a:r>
            <a:r>
              <a:rPr lang="zh-CN" altLang="en-US" sz="2400" dirty="0"/>
              <a:t>万元；经营期间，初始年份净现金流入为</a:t>
            </a:r>
            <a:r>
              <a:rPr lang="en-US" altLang="zh-CN" sz="2400" dirty="0"/>
              <a:t>100</a:t>
            </a:r>
            <a:r>
              <a:rPr lang="zh-CN" altLang="en-US" sz="2400" dirty="0"/>
              <a:t>万元；此后每年增长</a:t>
            </a:r>
            <a:r>
              <a:rPr lang="en-US" altLang="zh-CN" sz="2400" dirty="0"/>
              <a:t>10%</a:t>
            </a:r>
            <a:r>
              <a:rPr lang="zh-CN" altLang="en-US" sz="2400" dirty="0"/>
              <a:t>；基准收益率为</a:t>
            </a:r>
            <a:r>
              <a:rPr lang="en-US" altLang="zh-CN" sz="2400" dirty="0"/>
              <a:t>8%</a:t>
            </a:r>
            <a:r>
              <a:rPr lang="zh-CN" altLang="en-US" sz="2400" dirty="0"/>
              <a:t>。项目寿命期为</a:t>
            </a:r>
            <a:r>
              <a:rPr lang="en-US" altLang="zh-CN" sz="2400" dirty="0"/>
              <a:t>10</a:t>
            </a:r>
            <a:r>
              <a:rPr lang="zh-CN" altLang="en-US" sz="2400" dirty="0"/>
              <a:t>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运用</a:t>
            </a:r>
            <a:r>
              <a:rPr lang="en-US" altLang="zh-CN" sz="2400" dirty="0"/>
              <a:t>Excel</a:t>
            </a:r>
            <a:r>
              <a:rPr lang="zh-CN" altLang="en-US" sz="2400" dirty="0"/>
              <a:t>中的</a:t>
            </a:r>
            <a:r>
              <a:rPr lang="en-US" altLang="zh-CN" sz="2400" dirty="0"/>
              <a:t>NPV</a:t>
            </a:r>
            <a:r>
              <a:rPr lang="zh-CN" altLang="en-US" sz="2400" dirty="0"/>
              <a:t>函数，</a:t>
            </a:r>
            <a:r>
              <a:rPr lang="en-US" altLang="zh-CN" sz="2400" dirty="0"/>
              <a:t>PMT</a:t>
            </a:r>
            <a:r>
              <a:rPr lang="zh-CN" altLang="en-US" sz="2400" dirty="0"/>
              <a:t>函数，计算该项目的净年值。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8408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3FF4F-9FF1-4D7E-9D72-12EF8D4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4 </a:t>
            </a:r>
            <a:r>
              <a:rPr lang="zh-CN" altLang="en-US" sz="3600" dirty="0"/>
              <a:t>计算净现值率、费用现值、费用年值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9EDBC-7190-48B5-93AC-4FAD1CEA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净现值率：</a:t>
            </a:r>
            <a:r>
              <a:rPr lang="en-US" altLang="zh-CN" sz="3200" dirty="0"/>
              <a:t>NPV</a:t>
            </a:r>
            <a:r>
              <a:rPr lang="zh-CN" altLang="en-US" sz="3200" dirty="0"/>
              <a:t>函数</a:t>
            </a:r>
            <a:endParaRPr lang="en-US" altLang="zh-CN" sz="3200" dirty="0"/>
          </a:p>
          <a:p>
            <a:r>
              <a:rPr lang="zh-CN" altLang="en-US" sz="3200" dirty="0"/>
              <a:t>费用现值：</a:t>
            </a:r>
            <a:r>
              <a:rPr lang="en-US" altLang="zh-CN" sz="3200" dirty="0"/>
              <a:t>NPV</a:t>
            </a:r>
            <a:r>
              <a:rPr lang="zh-CN" altLang="en-US" sz="3200" dirty="0"/>
              <a:t>函数</a:t>
            </a:r>
            <a:endParaRPr lang="en-US" altLang="zh-CN" sz="3200" dirty="0"/>
          </a:p>
          <a:p>
            <a:r>
              <a:rPr lang="zh-CN" altLang="en-US" sz="3200" dirty="0"/>
              <a:t>费用年值：</a:t>
            </a:r>
            <a:r>
              <a:rPr lang="en-US" altLang="zh-CN" sz="3200" dirty="0"/>
              <a:t>NPV</a:t>
            </a:r>
            <a:r>
              <a:rPr lang="zh-CN" altLang="en-US" sz="3200" dirty="0"/>
              <a:t>函数</a:t>
            </a:r>
            <a:r>
              <a:rPr lang="en-US" altLang="zh-CN" sz="3200" dirty="0"/>
              <a:t>+PMT</a:t>
            </a:r>
            <a:r>
              <a:rPr lang="zh-CN" altLang="en-US" sz="3200" dirty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821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79A73-D83D-4E05-B16C-85457C4A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计算内部收益率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8BE36-1F71-4897-9A1A-1B6A02EE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：运用</a:t>
            </a:r>
            <a:r>
              <a:rPr lang="en-US" altLang="zh-CN" dirty="0"/>
              <a:t>Excel</a:t>
            </a:r>
            <a:r>
              <a:rPr lang="zh-CN" altLang="en-US" dirty="0"/>
              <a:t>进行线性插值估计</a:t>
            </a:r>
            <a:endParaRPr lang="en-US" altLang="zh-CN" dirty="0"/>
          </a:p>
          <a:p>
            <a:r>
              <a:rPr lang="zh-CN" altLang="en-US" dirty="0"/>
              <a:t>回顾：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）线性插值需要找到</a:t>
            </a:r>
            <a:r>
              <a:rPr lang="en-US" altLang="zh-CN" dirty="0"/>
              <a:t>i1</a:t>
            </a:r>
            <a:r>
              <a:rPr lang="zh-CN" altLang="en-US" dirty="0"/>
              <a:t>，</a:t>
            </a:r>
            <a:r>
              <a:rPr lang="en-US" altLang="zh-CN" dirty="0"/>
              <a:t>i2</a:t>
            </a:r>
            <a:r>
              <a:rPr lang="zh-CN" altLang="en-US" dirty="0"/>
              <a:t>满足条件：</a:t>
            </a:r>
            <a:endParaRPr lang="en-US" altLang="zh-CN" dirty="0"/>
          </a:p>
          <a:p>
            <a:pPr lvl="2"/>
            <a:r>
              <a:rPr lang="en-US" altLang="zh-CN" dirty="0"/>
              <a:t>i2&gt;i1,i2-i1&lt;5%;</a:t>
            </a:r>
          </a:p>
          <a:p>
            <a:pPr lvl="2"/>
            <a:r>
              <a:rPr lang="en-US" altLang="zh-CN" dirty="0"/>
              <a:t>NPV(i1)&gt;0,NPV(i2)&lt;0.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）在此基础上进行插值：</a:t>
            </a:r>
            <a:endParaRPr lang="en-US" altLang="zh-CN" dirty="0"/>
          </a:p>
          <a:p>
            <a:pPr lvl="2"/>
            <a:r>
              <a:rPr lang="en-US" altLang="zh-CN" dirty="0"/>
              <a:t>IRR=i1+(i2-i1) (NPV(i1)/(…))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945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79A73-D83D-4E05-B16C-85457C4A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计算内部收益率：线性插值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8BE36-1F71-4897-9A1A-1B6A02EE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：运用</a:t>
            </a:r>
            <a:r>
              <a:rPr lang="en-US" altLang="zh-CN" dirty="0"/>
              <a:t>Excel</a:t>
            </a:r>
            <a:r>
              <a:rPr lang="zh-CN" altLang="en-US" dirty="0"/>
              <a:t>进行线性插值估计</a:t>
            </a:r>
            <a:endParaRPr lang="en-US" altLang="zh-CN" dirty="0"/>
          </a:p>
          <a:p>
            <a:pPr lvl="1"/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：基于我们之前的净现值函数曲线，可以快速地找到符合条件地</a:t>
            </a:r>
            <a:r>
              <a:rPr lang="en-US" altLang="zh-CN" dirty="0"/>
              <a:t>i1</a:t>
            </a:r>
            <a:r>
              <a:rPr lang="zh-CN" altLang="en-US" dirty="0"/>
              <a:t>，</a:t>
            </a:r>
            <a:r>
              <a:rPr lang="en-US" altLang="zh-CN" dirty="0"/>
              <a:t>i2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4524D-2E58-4418-BCBC-6AD9FC93A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" t="19639" r="39028" b="16912"/>
          <a:stretch/>
        </p:blipFill>
        <p:spPr>
          <a:xfrm>
            <a:off x="1043608" y="3302464"/>
            <a:ext cx="4689308" cy="32635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551B20-0F8D-4FEE-8550-894B06C56B81}"/>
              </a:ext>
            </a:extLst>
          </p:cNvPr>
          <p:cNvSpPr txBox="1"/>
          <p:nvPr/>
        </p:nvSpPr>
        <p:spPr>
          <a:xfrm>
            <a:off x="5433119" y="5257800"/>
            <a:ext cx="3150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dirty="0"/>
              <a:t>i2&gt;i1,i2-i1&lt;5%;</a:t>
            </a:r>
          </a:p>
          <a:p>
            <a:pPr lvl="2"/>
            <a:r>
              <a:rPr lang="en-US" altLang="zh-CN" dirty="0"/>
              <a:t>NPV(i1)&gt;0,NPV(i2)&lt;0.</a:t>
            </a:r>
          </a:p>
        </p:txBody>
      </p:sp>
    </p:spTree>
    <p:extLst>
      <p:ext uri="{BB962C8B-B14F-4D97-AF65-F5344CB8AC3E}">
        <p14:creationId xmlns:p14="http://schemas.microsoft.com/office/powerpoint/2010/main" val="3349833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B1EF-229B-42F1-9883-9EB44919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计算内部收益率：线性插值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5197C93-AC8E-484E-BE4C-1769FF01777F}"/>
              </a:ext>
            </a:extLst>
          </p:cNvPr>
          <p:cNvGrpSpPr/>
          <p:nvPr/>
        </p:nvGrpSpPr>
        <p:grpSpPr>
          <a:xfrm>
            <a:off x="1637498" y="1834533"/>
            <a:ext cx="5869004" cy="3188933"/>
            <a:chOff x="3219650" y="2537974"/>
            <a:chExt cx="5869004" cy="31889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B84A2C6-03D0-4F42-B3D7-AE1D546DA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6" t="28070" r="23084" b="9931"/>
            <a:stretch/>
          </p:blipFill>
          <p:spPr>
            <a:xfrm>
              <a:off x="3219650" y="2537974"/>
              <a:ext cx="5869004" cy="318893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B98261-801B-4DBD-845E-FB5DE73D9947}"/>
                </a:ext>
              </a:extLst>
            </p:cNvPr>
            <p:cNvSpPr/>
            <p:nvPr/>
          </p:nvSpPr>
          <p:spPr>
            <a:xfrm>
              <a:off x="7076441" y="4466590"/>
              <a:ext cx="88900" cy="889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90232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6261D-8BA4-4CDD-989A-56557D91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动态投资回收期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64681-A4C6-4F74-98FA-C3F9C7E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给定项目各期现金流，可以根据以下步骤计算动态投资回收期：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步骤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运用</a:t>
            </a:r>
            <a:r>
              <a:rPr lang="en-US" altLang="zh-CN" dirty="0"/>
              <a:t>PV</a:t>
            </a:r>
            <a:r>
              <a:rPr lang="zh-CN" altLang="en-US" dirty="0"/>
              <a:t>函数计算各期折现值；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步骤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运用迭代公式计算各期累积折现值：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期累积折现值</a:t>
            </a:r>
            <a:r>
              <a:rPr lang="en-US" altLang="zh-CN" dirty="0"/>
              <a:t>=</a:t>
            </a:r>
            <a:r>
              <a:rPr lang="zh-CN" altLang="en-US" dirty="0"/>
              <a:t>当期折现值；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期累积折现值</a:t>
            </a:r>
            <a:r>
              <a:rPr lang="en-US" altLang="zh-CN" dirty="0"/>
              <a:t>=</a:t>
            </a:r>
            <a:r>
              <a:rPr lang="zh-CN" altLang="en-US" dirty="0"/>
              <a:t>第</a:t>
            </a:r>
            <a:r>
              <a:rPr lang="en-US" altLang="zh-CN" dirty="0"/>
              <a:t>n-1</a:t>
            </a:r>
            <a:r>
              <a:rPr lang="zh-CN" altLang="en-US" dirty="0"/>
              <a:t>期累积折现值</a:t>
            </a:r>
            <a:r>
              <a:rPr lang="en-US" altLang="zh-CN" dirty="0"/>
              <a:t>+</a:t>
            </a:r>
            <a:r>
              <a:rPr lang="zh-CN" altLang="en-US" dirty="0"/>
              <a:t>当期折现值；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步骤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观察累计折现值首次出现正值的年份，并计算投资回收期</a:t>
            </a:r>
          </a:p>
        </p:txBody>
      </p:sp>
    </p:spTree>
    <p:extLst>
      <p:ext uri="{BB962C8B-B14F-4D97-AF65-F5344CB8AC3E}">
        <p14:creationId xmlns:p14="http://schemas.microsoft.com/office/powerpoint/2010/main" val="3387074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B1EF-229B-42F1-9883-9EB44919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计算内部收益率：线性插值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537D9-2B25-4804-96E2-DD929066C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569" y="2226469"/>
                <a:ext cx="3017520" cy="326350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步骤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：运用线性插值法直接计算</a:t>
                </a:r>
                <a14:m>
                  <m:oMath xmlns:m="http://schemas.openxmlformats.org/officeDocument/2006/math">
                    <m:r>
                      <a:rPr lang="en-US" altLang="zh-CN" sz="2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𝐼𝑅</m:t>
                    </m:r>
                    <m:sSub>
                      <m:sSubPr>
                        <m:ctrlPr>
                          <a:rPr lang="zh-CN" altLang="zh-CN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𝐴𝑃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注意取绝对值地函数是</a:t>
                </a:r>
                <a:r>
                  <a:rPr lang="en-US" altLang="zh-CN" sz="2800" dirty="0"/>
                  <a:t>ABS()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537D9-2B25-4804-96E2-DD929066C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569" y="2226469"/>
                <a:ext cx="3017520" cy="3263504"/>
              </a:xfrm>
              <a:blipFill>
                <a:blip r:embed="rId2"/>
                <a:stretch>
                  <a:fillRect l="-3636" r="-3434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B2DE9E8-DD00-4CC6-9D86-389520D1D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" t="21052" r="27857" b="12842"/>
          <a:stretch/>
        </p:blipFill>
        <p:spPr>
          <a:xfrm>
            <a:off x="3450658" y="2226469"/>
            <a:ext cx="5551370" cy="3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7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A6A23-4DD0-4ED2-BBA8-DB143BA6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67836"/>
            <a:ext cx="7715250" cy="51435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ED8ECA-9E56-4342-AF82-93F7C1F6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计算内部收益率：线性插值</a:t>
            </a:r>
          </a:p>
        </p:txBody>
      </p:sp>
    </p:spTree>
    <p:extLst>
      <p:ext uri="{BB962C8B-B14F-4D97-AF65-F5344CB8AC3E}">
        <p14:creationId xmlns:p14="http://schemas.microsoft.com/office/powerpoint/2010/main" val="2595685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B503-6FE9-4686-9D5F-8EAFDB0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</a:rPr>
              <a:t>习题</a:t>
            </a:r>
            <a:r>
              <a:rPr lang="en-US" altLang="zh-CN" b="1" u="sng" dirty="0">
                <a:solidFill>
                  <a:srgbClr val="FF0000"/>
                </a:solidFill>
              </a:rPr>
              <a:t>7</a:t>
            </a:r>
            <a:r>
              <a:rPr lang="zh-CN" altLang="en-US" b="1" u="sng" dirty="0">
                <a:solidFill>
                  <a:srgbClr val="FF0000"/>
                </a:solidFill>
              </a:rPr>
              <a:t>：求解内部收益率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52DA-AC45-4CBC-AFCB-6DC7C046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某项目初始投资</a:t>
            </a:r>
            <a:r>
              <a:rPr lang="en-US" altLang="zh-CN" sz="2400" dirty="0"/>
              <a:t>1000</a:t>
            </a:r>
            <a:r>
              <a:rPr lang="zh-CN" altLang="en-US" sz="2400" dirty="0"/>
              <a:t>万元；经营期间，初始年份净现金流入为</a:t>
            </a:r>
            <a:r>
              <a:rPr lang="en-US" altLang="zh-CN" sz="2400" dirty="0"/>
              <a:t>100</a:t>
            </a:r>
            <a:r>
              <a:rPr lang="zh-CN" altLang="en-US" sz="2400" dirty="0"/>
              <a:t>万元；此后每年增长</a:t>
            </a:r>
            <a:r>
              <a:rPr lang="en-US" altLang="zh-CN" sz="2400" dirty="0"/>
              <a:t>10%</a:t>
            </a:r>
            <a:r>
              <a:rPr lang="zh-CN" altLang="en-US" sz="2400" dirty="0"/>
              <a:t>；基准收益率为</a:t>
            </a:r>
            <a:r>
              <a:rPr lang="en-US" altLang="zh-CN" sz="2400" dirty="0"/>
              <a:t>8%</a:t>
            </a:r>
            <a:r>
              <a:rPr lang="zh-CN" altLang="en-US" sz="2400" dirty="0"/>
              <a:t>。项目寿命期为</a:t>
            </a:r>
            <a:r>
              <a:rPr lang="en-US" altLang="zh-CN" sz="2400" dirty="0"/>
              <a:t>10</a:t>
            </a:r>
            <a:r>
              <a:rPr lang="zh-CN" altLang="en-US" sz="2400" dirty="0"/>
              <a:t>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运用</a:t>
            </a:r>
            <a:r>
              <a:rPr lang="en-US" altLang="zh-CN" sz="2400" dirty="0"/>
              <a:t>Excel</a:t>
            </a:r>
            <a:r>
              <a:rPr lang="zh-CN" altLang="en-US" sz="2400" dirty="0"/>
              <a:t>中的</a:t>
            </a:r>
            <a:r>
              <a:rPr lang="en-US" altLang="zh-CN" sz="2400" dirty="0"/>
              <a:t>NPV</a:t>
            </a:r>
            <a:r>
              <a:rPr lang="zh-CN" altLang="en-US" sz="2400" dirty="0"/>
              <a:t>函数，运用线性插值法，估算该项目的内部收益率。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21452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79A73-D83D-4E05-B16C-85457C4A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计算内部收益率：单变量求解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8BE36-1F71-4897-9A1A-1B6A02EE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  <a:r>
              <a:rPr lang="zh-CN" altLang="en-US" sz="2400" dirty="0"/>
              <a:t>：单变量求解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回顾：内部收益率的定义是指使得项目净现值为</a:t>
            </a:r>
            <a:r>
              <a:rPr lang="en-US" altLang="zh-CN" sz="2400" dirty="0"/>
              <a:t>0</a:t>
            </a:r>
            <a:r>
              <a:rPr lang="zh-CN" altLang="en-US" sz="2400" dirty="0"/>
              <a:t>的利率。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显然，我们可以使用单变量求解的方式，即求解一个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，使得目标值净现值</a:t>
            </a:r>
            <a:r>
              <a:rPr lang="en-US" altLang="zh-CN" sz="2400" dirty="0"/>
              <a:t>NPV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290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70A47-8E08-4191-949B-BF94F52F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计算内部收益率：单变量求解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2B302-B247-4F17-B854-8697AE8C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思路：</a:t>
            </a:r>
            <a:endParaRPr lang="en-US" altLang="zh-CN" sz="28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设置一个单元格为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在另一个单元格里，以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为利率计算项目净现值；</a:t>
            </a:r>
            <a:endParaRPr lang="en-US" altLang="zh-CN" sz="24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调用单变量求解器，求解使得净现值为</a:t>
            </a:r>
            <a:r>
              <a:rPr lang="en-US" altLang="zh-CN" sz="2400" dirty="0"/>
              <a:t>0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i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07921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B503-6FE9-4686-9D5F-8EAFDB0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</a:rPr>
              <a:t>习题</a:t>
            </a:r>
            <a:r>
              <a:rPr lang="en-US" altLang="zh-CN" b="1" u="sng" dirty="0">
                <a:solidFill>
                  <a:srgbClr val="FF0000"/>
                </a:solidFill>
              </a:rPr>
              <a:t>8</a:t>
            </a:r>
            <a:r>
              <a:rPr lang="zh-CN" altLang="en-US" b="1" u="sng" dirty="0">
                <a:solidFill>
                  <a:srgbClr val="FF0000"/>
                </a:solidFill>
              </a:rPr>
              <a:t>：求解内部收益率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52DA-AC45-4CBC-AFCB-6DC7C046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某项目初始投资</a:t>
            </a:r>
            <a:r>
              <a:rPr lang="en-US" altLang="zh-CN" sz="2400" dirty="0"/>
              <a:t>1000</a:t>
            </a:r>
            <a:r>
              <a:rPr lang="zh-CN" altLang="en-US" sz="2400" dirty="0"/>
              <a:t>万元；经营期间，初始年份净现金流入为</a:t>
            </a:r>
            <a:r>
              <a:rPr lang="en-US" altLang="zh-CN" sz="2400" dirty="0"/>
              <a:t>100</a:t>
            </a:r>
            <a:r>
              <a:rPr lang="zh-CN" altLang="en-US" sz="2400" dirty="0"/>
              <a:t>万元；此后每年增长</a:t>
            </a:r>
            <a:r>
              <a:rPr lang="en-US" altLang="zh-CN" sz="2400" dirty="0"/>
              <a:t>10%</a:t>
            </a:r>
            <a:r>
              <a:rPr lang="zh-CN" altLang="en-US" sz="2400" dirty="0"/>
              <a:t>；基准收益率为</a:t>
            </a:r>
            <a:r>
              <a:rPr lang="en-US" altLang="zh-CN" sz="2400" dirty="0"/>
              <a:t>8%</a:t>
            </a:r>
            <a:r>
              <a:rPr lang="zh-CN" altLang="en-US" sz="2400" dirty="0"/>
              <a:t>。项目寿命期为</a:t>
            </a:r>
            <a:r>
              <a:rPr lang="en-US" altLang="zh-CN" sz="2400" dirty="0"/>
              <a:t>10</a:t>
            </a:r>
            <a:r>
              <a:rPr lang="zh-CN" altLang="en-US" sz="2400" dirty="0"/>
              <a:t>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运用</a:t>
            </a:r>
            <a:r>
              <a:rPr lang="en-US" altLang="zh-CN" sz="2400" dirty="0"/>
              <a:t>Excel</a:t>
            </a:r>
            <a:r>
              <a:rPr lang="zh-CN" altLang="en-US" sz="2400" dirty="0"/>
              <a:t>中的</a:t>
            </a:r>
            <a:r>
              <a:rPr lang="en-US" altLang="zh-CN" sz="2400" dirty="0"/>
              <a:t>NPV</a:t>
            </a:r>
            <a:r>
              <a:rPr lang="zh-CN" altLang="en-US" sz="2400" dirty="0"/>
              <a:t>函数，运用单变量求解，估算该项目的内部收益率。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5637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IRR-</a:t>
            </a:r>
            <a:r>
              <a:rPr lang="zh-CN" altLang="zh-CN" b="1" dirty="0"/>
              <a:t>内部收益率的函数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IRR</a:t>
            </a:r>
            <a:r>
              <a:rPr lang="zh-CN" altLang="zh-CN" sz="2400" dirty="0"/>
              <a:t>函数返回由数值代表的一组现金流的内部收益率。这些现金流不一定必须为均衡的，但作为年金，它们必须按固定的间隔发生，如按月或按年。内部收益率为投资的回收利率，其中包含定期支付（负值）和收入（正值）。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语法形式为</a:t>
            </a:r>
            <a:r>
              <a:rPr lang="en-US" altLang="zh-CN" sz="2400" b="1" dirty="0"/>
              <a:t>:</a:t>
            </a:r>
          </a:p>
          <a:p>
            <a:pPr algn="ctr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IRR(</a:t>
            </a:r>
            <a:r>
              <a:rPr lang="en-US" altLang="zh-CN" sz="2400" b="1" dirty="0" err="1">
                <a:solidFill>
                  <a:srgbClr val="FF0000"/>
                </a:solidFill>
              </a:rPr>
              <a:t>values,guess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IRR-</a:t>
            </a:r>
            <a:r>
              <a:rPr lang="zh-CN" altLang="zh-CN" b="1" dirty="0"/>
              <a:t>内部收益率的函数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3600" b="1" dirty="0"/>
              <a:t>values</a:t>
            </a:r>
            <a:r>
              <a:rPr lang="zh-CN" altLang="zh-CN" sz="3600" b="1" dirty="0"/>
              <a:t>为数组或单元格的引用，包含用来计算内部收益率的数</a:t>
            </a:r>
            <a:r>
              <a:rPr lang="en-US" altLang="zh-CN" sz="3600" b="1" dirty="0"/>
              <a:t>: </a:t>
            </a:r>
          </a:p>
          <a:p>
            <a:pPr lvl="1">
              <a:lnSpc>
                <a:spcPct val="170000"/>
              </a:lnSpc>
              <a:buNone/>
            </a:pPr>
            <a:r>
              <a:rPr lang="zh-CN" altLang="zh-CN" sz="2900" dirty="0"/>
              <a:t>★</a:t>
            </a:r>
            <a:r>
              <a:rPr lang="en-US" altLang="zh-CN" sz="2900" dirty="0"/>
              <a:t>values</a:t>
            </a:r>
            <a:r>
              <a:rPr lang="zh-CN" altLang="zh-CN" sz="2900" dirty="0"/>
              <a:t>必须包含至少一个正值和一个负值，以计算内部收益率，函数</a:t>
            </a:r>
            <a:r>
              <a:rPr lang="en-US" altLang="zh-CN" sz="2900" dirty="0"/>
              <a:t>IRR</a:t>
            </a:r>
            <a:r>
              <a:rPr lang="zh-CN" altLang="zh-CN" sz="2900" dirty="0"/>
              <a:t>根据数值的顺序来解释现金流的顺序，故应确定按需要的顺序输入了支付和收入的数值。</a:t>
            </a:r>
          </a:p>
          <a:p>
            <a:pPr>
              <a:lnSpc>
                <a:spcPct val="170000"/>
              </a:lnSpc>
            </a:pPr>
            <a:r>
              <a:rPr lang="en-US" altLang="zh-CN" sz="3600" b="1" dirty="0"/>
              <a:t>guess</a:t>
            </a:r>
            <a:r>
              <a:rPr lang="zh-CN" altLang="zh-CN" sz="3600" b="1" dirty="0"/>
              <a:t>为对函数</a:t>
            </a:r>
            <a:r>
              <a:rPr lang="en-US" altLang="zh-CN" sz="3600" b="1" dirty="0"/>
              <a:t>IRR</a:t>
            </a:r>
            <a:r>
              <a:rPr lang="zh-CN" altLang="zh-CN" sz="3600" b="1" dirty="0"/>
              <a:t>计算结果的估计值</a:t>
            </a:r>
            <a:r>
              <a:rPr lang="en-US" altLang="zh-CN" sz="3600" b="1" dirty="0"/>
              <a:t>: </a:t>
            </a:r>
          </a:p>
          <a:p>
            <a:pPr lvl="1">
              <a:lnSpc>
                <a:spcPct val="170000"/>
              </a:lnSpc>
              <a:buNone/>
            </a:pPr>
            <a:r>
              <a:rPr lang="zh-CN" altLang="zh-CN" sz="2900" dirty="0"/>
              <a:t>★</a:t>
            </a:r>
            <a:r>
              <a:rPr lang="en-US" altLang="zh-CN" sz="2900" dirty="0"/>
              <a:t>Excel</a:t>
            </a:r>
            <a:r>
              <a:rPr lang="zh-CN" altLang="zh-CN" sz="2900" dirty="0"/>
              <a:t>使用迭代法计算函数</a:t>
            </a:r>
            <a:r>
              <a:rPr lang="en-US" altLang="zh-CN" sz="2900" dirty="0"/>
              <a:t>IRR</a:t>
            </a:r>
            <a:r>
              <a:rPr lang="zh-CN" altLang="zh-CN" sz="2900" dirty="0"/>
              <a:t>从</a:t>
            </a:r>
            <a:r>
              <a:rPr lang="en-US" altLang="zh-CN" sz="2900" dirty="0"/>
              <a:t>guess</a:t>
            </a:r>
            <a:r>
              <a:rPr lang="zh-CN" altLang="zh-CN" sz="2900" dirty="0"/>
              <a:t>开始，不断修正收益率直至精度达到</a:t>
            </a:r>
            <a:r>
              <a:rPr lang="en-US" altLang="zh-CN" sz="2900" dirty="0"/>
              <a:t>0.00001%</a:t>
            </a:r>
            <a:r>
              <a:rPr lang="zh-CN" altLang="zh-CN" sz="2900" dirty="0"/>
              <a:t>。</a:t>
            </a:r>
            <a:endParaRPr lang="en-US" altLang="zh-CN" sz="2900" dirty="0"/>
          </a:p>
          <a:p>
            <a:pPr lvl="1">
              <a:lnSpc>
                <a:spcPct val="170000"/>
              </a:lnSpc>
              <a:buNone/>
            </a:pPr>
            <a:r>
              <a:rPr lang="zh-CN" altLang="zh-CN" sz="2900" dirty="0"/>
              <a:t>★如果函数</a:t>
            </a:r>
            <a:r>
              <a:rPr lang="en-US" altLang="zh-CN" sz="2900" dirty="0"/>
              <a:t>IRR</a:t>
            </a:r>
            <a:r>
              <a:rPr lang="zh-CN" altLang="zh-CN" sz="2900" dirty="0"/>
              <a:t>经过</a:t>
            </a:r>
            <a:r>
              <a:rPr lang="en-US" altLang="zh-CN" sz="2900" dirty="0"/>
              <a:t>20</a:t>
            </a:r>
            <a:r>
              <a:rPr lang="zh-CN" altLang="zh-CN" sz="2900" dirty="0"/>
              <a:t>次迭代，仍未找到结果，则返回错误值</a:t>
            </a:r>
            <a:r>
              <a:rPr lang="en-US" altLang="zh-CN" sz="2900" dirty="0"/>
              <a:t>#NUM</a:t>
            </a:r>
            <a:r>
              <a:rPr lang="zh-CN" altLang="zh-CN" sz="2900" dirty="0"/>
              <a:t>！。</a:t>
            </a:r>
            <a:endParaRPr lang="en-US" altLang="zh-CN" sz="2900" dirty="0"/>
          </a:p>
          <a:p>
            <a:pPr lvl="1">
              <a:lnSpc>
                <a:spcPct val="170000"/>
              </a:lnSpc>
              <a:buNone/>
            </a:pPr>
            <a:r>
              <a:rPr lang="zh-CN" altLang="zh-CN" sz="2900" dirty="0"/>
              <a:t>★在大多数情况下，不需要提供</a:t>
            </a:r>
            <a:r>
              <a:rPr lang="en-US" altLang="zh-CN" sz="2900" dirty="0"/>
              <a:t>guess</a:t>
            </a:r>
            <a:r>
              <a:rPr lang="zh-CN" altLang="zh-CN" sz="2900" dirty="0"/>
              <a:t>值，如果省略</a:t>
            </a:r>
            <a:r>
              <a:rPr lang="en-US" altLang="zh-CN" sz="2900" dirty="0"/>
              <a:t>guess</a:t>
            </a:r>
            <a:r>
              <a:rPr lang="zh-CN" altLang="zh-CN" sz="2900" dirty="0"/>
              <a:t>，假设它为</a:t>
            </a:r>
            <a:r>
              <a:rPr lang="en-US" altLang="zh-CN" sz="2900" dirty="0"/>
              <a:t>10%</a:t>
            </a:r>
            <a:r>
              <a:rPr lang="zh-CN" altLang="zh-CN" sz="2900" dirty="0"/>
              <a:t>。如果函数</a:t>
            </a:r>
            <a:r>
              <a:rPr lang="en-US" altLang="zh-CN" sz="2900" dirty="0"/>
              <a:t>IRR</a:t>
            </a:r>
            <a:r>
              <a:rPr lang="zh-CN" altLang="zh-CN" sz="2900" dirty="0"/>
              <a:t>返回错误值</a:t>
            </a:r>
            <a:r>
              <a:rPr lang="en-US" altLang="zh-CN" sz="2900" dirty="0"/>
              <a:t>#NUM</a:t>
            </a:r>
            <a:r>
              <a:rPr lang="zh-CN" altLang="zh-CN" sz="2900" dirty="0"/>
              <a:t>！，或没有靠近期望值，可以换一个</a:t>
            </a:r>
            <a:r>
              <a:rPr lang="en-US" altLang="zh-CN" sz="2900" dirty="0"/>
              <a:t>guess</a:t>
            </a:r>
            <a:r>
              <a:rPr lang="zh-CN" altLang="zh-CN" sz="2900" dirty="0"/>
              <a:t>值再试一下。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IRR-</a:t>
            </a:r>
            <a:r>
              <a:rPr lang="zh-CN" altLang="zh-CN" b="1" dirty="0"/>
              <a:t>内部收益率的函数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例如，如果要开办一家服装商店，预计投资为￥</a:t>
            </a:r>
            <a:r>
              <a:rPr lang="en-US" altLang="zh-CN" sz="2400" dirty="0"/>
              <a:t>110,000</a:t>
            </a:r>
            <a:r>
              <a:rPr lang="zh-CN" altLang="zh-CN" sz="2400" dirty="0"/>
              <a:t>，并预期为今后五年的净收益为：￥</a:t>
            </a:r>
            <a:r>
              <a:rPr lang="en-US" altLang="zh-CN" sz="2400" dirty="0"/>
              <a:t>15,000</a:t>
            </a:r>
            <a:r>
              <a:rPr lang="zh-CN" altLang="zh-CN" sz="2400" dirty="0"/>
              <a:t>、￥</a:t>
            </a:r>
            <a:r>
              <a:rPr lang="en-US" altLang="zh-CN" sz="2400" dirty="0"/>
              <a:t>21,000</a:t>
            </a:r>
            <a:r>
              <a:rPr lang="zh-CN" altLang="zh-CN" sz="2400" dirty="0"/>
              <a:t>、￥</a:t>
            </a:r>
            <a:r>
              <a:rPr lang="en-US" altLang="zh-CN" sz="2400" dirty="0"/>
              <a:t>28,000</a:t>
            </a:r>
            <a:r>
              <a:rPr lang="zh-CN" altLang="zh-CN" sz="2400" dirty="0"/>
              <a:t>、￥</a:t>
            </a:r>
            <a:r>
              <a:rPr lang="en-US" altLang="zh-CN" sz="2400" dirty="0"/>
              <a:t>36,000</a:t>
            </a:r>
            <a:r>
              <a:rPr lang="zh-CN" altLang="zh-CN" sz="2400" dirty="0"/>
              <a:t>和￥</a:t>
            </a:r>
            <a:r>
              <a:rPr lang="en-US" altLang="zh-CN" sz="2400" dirty="0"/>
              <a:t>45,000</a:t>
            </a:r>
            <a:r>
              <a:rPr lang="zh-CN" altLang="zh-CN" sz="2400" dirty="0"/>
              <a:t>。分别求出投资两年、四年以及五年后的内部收益率。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图片 3" descr="Excel函数教程：IRR函数及应用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293096"/>
            <a:ext cx="396044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IRR-</a:t>
            </a:r>
            <a:r>
              <a:rPr lang="zh-CN" altLang="zh-CN" b="1" dirty="0"/>
              <a:t>内部收益率的函数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zh-CN" sz="2000" b="1" dirty="0"/>
              <a:t>案例</a:t>
            </a:r>
            <a:r>
              <a:rPr lang="zh-CN" altLang="en-US" sz="2000" b="1" dirty="0"/>
              <a:t>续</a:t>
            </a:r>
            <a:r>
              <a:rPr lang="zh-CN" altLang="zh-CN" sz="2000" b="1" dirty="0"/>
              <a:t>：</a:t>
            </a:r>
            <a:r>
              <a:rPr lang="zh-CN" altLang="zh-CN" sz="2000" dirty="0"/>
              <a:t>计算投资项目的净现值。某项目初始投资为</a:t>
            </a:r>
            <a:r>
              <a:rPr lang="en-US" altLang="zh-CN" sz="2000" dirty="0"/>
              <a:t>206000</a:t>
            </a:r>
            <a:r>
              <a:rPr lang="zh-CN" altLang="zh-CN" sz="2000" dirty="0"/>
              <a:t>元，第</a:t>
            </a:r>
            <a:r>
              <a:rPr lang="en-US" altLang="zh-CN" sz="2000" dirty="0"/>
              <a:t>1</a:t>
            </a:r>
            <a:r>
              <a:rPr lang="zh-CN" altLang="zh-CN" sz="2000" dirty="0"/>
              <a:t>年至第</a:t>
            </a:r>
            <a:r>
              <a:rPr lang="en-US" altLang="zh-CN" sz="2000" dirty="0"/>
              <a:t>6</a:t>
            </a:r>
            <a:r>
              <a:rPr lang="zh-CN" altLang="zh-CN" sz="2000" dirty="0"/>
              <a:t>年的每年年末现金流量分别为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50000</a:t>
            </a:r>
            <a:r>
              <a:rPr lang="zh-CN" altLang="zh-CN" sz="2000" dirty="0"/>
              <a:t>元、</a:t>
            </a:r>
            <a:r>
              <a:rPr lang="en-US" altLang="zh-CN" sz="2000" dirty="0"/>
              <a:t>48000</a:t>
            </a:r>
            <a:r>
              <a:rPr lang="zh-CN" altLang="zh-CN" sz="2000" dirty="0"/>
              <a:t>元、</a:t>
            </a:r>
            <a:r>
              <a:rPr lang="en-US" altLang="zh-CN" sz="2000" dirty="0"/>
              <a:t>106000</a:t>
            </a:r>
            <a:r>
              <a:rPr lang="zh-CN" altLang="zh-CN" sz="2000" dirty="0"/>
              <a:t>元。</a:t>
            </a:r>
            <a:endParaRPr lang="zh-CN" altLang="en-US" sz="1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t="22266" r="9567"/>
          <a:stretch>
            <a:fillRect/>
          </a:stretch>
        </p:blipFill>
        <p:spPr bwMode="auto">
          <a:xfrm>
            <a:off x="1187624" y="2636912"/>
            <a:ext cx="6324158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/>
          <p:nvPr/>
        </p:nvSpPr>
        <p:spPr>
          <a:xfrm>
            <a:off x="5364088" y="2780928"/>
            <a:ext cx="100811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35896" y="2420888"/>
            <a:ext cx="100811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364088" y="4437112"/>
            <a:ext cx="100811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B503-6FE9-4686-9D5F-8EAFDB0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</a:rPr>
              <a:t>习题</a:t>
            </a:r>
            <a:r>
              <a:rPr lang="en-US" altLang="zh-CN" b="1" u="sng" dirty="0">
                <a:solidFill>
                  <a:srgbClr val="FF0000"/>
                </a:solidFill>
              </a:rPr>
              <a:t>1</a:t>
            </a:r>
            <a:r>
              <a:rPr lang="zh-CN" altLang="en-US" b="1" u="sng" dirty="0">
                <a:solidFill>
                  <a:srgbClr val="FF0000"/>
                </a:solidFill>
              </a:rPr>
              <a:t>：投资回收期的计算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52DA-AC45-4CBC-AFCB-6DC7C046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某项目初始投资</a:t>
            </a:r>
            <a:r>
              <a:rPr lang="en-US" altLang="zh-CN" sz="2400" dirty="0"/>
              <a:t>1000</a:t>
            </a:r>
            <a:r>
              <a:rPr lang="zh-CN" altLang="en-US" sz="2400" dirty="0"/>
              <a:t>万元；</a:t>
            </a:r>
            <a:endParaRPr lang="en-CA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经营期间，初始年份净现金流入为</a:t>
            </a:r>
            <a:r>
              <a:rPr lang="en-US" altLang="zh-CN" sz="2400" dirty="0"/>
              <a:t>100</a:t>
            </a:r>
            <a:r>
              <a:rPr lang="zh-CN" altLang="en-US" sz="2400" dirty="0"/>
              <a:t>万元；</a:t>
            </a:r>
            <a:endParaRPr lang="en-CA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此后每年增长</a:t>
            </a:r>
            <a:r>
              <a:rPr lang="en-US" altLang="zh-CN" sz="2400" dirty="0"/>
              <a:t>10%</a:t>
            </a:r>
            <a:r>
              <a:rPr lang="zh-CN" altLang="en-US" sz="2400" dirty="0"/>
              <a:t>；</a:t>
            </a:r>
            <a:endParaRPr lang="en-CA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基准收益率为</a:t>
            </a:r>
            <a:r>
              <a:rPr lang="en-US" altLang="zh-CN" sz="2400" dirty="0"/>
              <a:t>8%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运用</a:t>
            </a:r>
            <a:r>
              <a:rPr lang="en-US" altLang="zh-CN" sz="2400" dirty="0"/>
              <a:t>Excel</a:t>
            </a:r>
            <a:r>
              <a:rPr lang="zh-CN" altLang="en-US" sz="2400" dirty="0"/>
              <a:t>中的</a:t>
            </a:r>
            <a:r>
              <a:rPr lang="en-US" altLang="zh-CN" sz="2400" dirty="0"/>
              <a:t>PV</a:t>
            </a:r>
            <a:r>
              <a:rPr lang="zh-CN" altLang="en-US" sz="2400" dirty="0"/>
              <a:t>函数计算该项目的动态投资回收期。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52869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IRR-</a:t>
            </a:r>
            <a:r>
              <a:rPr lang="zh-CN" altLang="zh-CN" b="1" dirty="0"/>
              <a:t>内部收益率的函数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某项目现金流如上表所示：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）绘制该项目的净现值函数曲线（利率在</a:t>
            </a:r>
            <a:r>
              <a:rPr lang="en-US" altLang="zh-CN" sz="2400" dirty="0"/>
              <a:t>0%-100%</a:t>
            </a:r>
            <a:r>
              <a:rPr lang="zh-CN" altLang="en-US" sz="2400" dirty="0"/>
              <a:t>之间变化）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/>
              <a:t>IRR</a:t>
            </a:r>
            <a:r>
              <a:rPr lang="zh-CN" altLang="en-US" sz="2400" dirty="0"/>
              <a:t>函数计算其内部收益率。（最后</a:t>
            </a:r>
            <a:r>
              <a:rPr lang="en-US" altLang="zh-CN" sz="2400" dirty="0"/>
              <a:t>guess</a:t>
            </a:r>
            <a:r>
              <a:rPr lang="zh-CN" altLang="en-US" sz="2400" dirty="0"/>
              <a:t>值取分别</a:t>
            </a:r>
            <a:r>
              <a:rPr lang="en-US" altLang="zh-CN" sz="2400" dirty="0"/>
              <a:t>10%</a:t>
            </a:r>
            <a:r>
              <a:rPr lang="zh-CN" altLang="en-US" sz="2400" dirty="0"/>
              <a:t>，</a:t>
            </a:r>
            <a:r>
              <a:rPr lang="en-US" altLang="zh-CN" sz="2400" dirty="0"/>
              <a:t>20%</a:t>
            </a:r>
            <a:r>
              <a:rPr lang="zh-CN" altLang="en-US" sz="2400" dirty="0"/>
              <a:t>，</a:t>
            </a:r>
            <a:r>
              <a:rPr lang="en-US" altLang="zh-CN" sz="2400" dirty="0"/>
              <a:t>40%</a:t>
            </a:r>
            <a:r>
              <a:rPr lang="zh-CN" altLang="en-US" sz="2400" dirty="0"/>
              <a:t>，</a:t>
            </a:r>
            <a:r>
              <a:rPr lang="en-US" altLang="zh-CN" sz="2400" dirty="0"/>
              <a:t>80%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B3B141C-96F5-4A2B-ADF1-4CFF73982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17542"/>
              </p:ext>
            </p:extLst>
          </p:nvPr>
        </p:nvGraphicFramePr>
        <p:xfrm>
          <a:off x="954881" y="1551082"/>
          <a:ext cx="723423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552779" imgH="304874" progId="Excel.Sheet.8">
                  <p:embed/>
                </p:oleObj>
              </mc:Choice>
              <mc:Fallback>
                <p:oleObj name="Worksheet" r:id="rId2" imgW="3552779" imgH="304874" progId="Excel.Sheet.8">
                  <p:embed/>
                  <p:pic>
                    <p:nvPicPr>
                      <p:cNvPr id="52227" name="Object 3">
                        <a:extLst>
                          <a:ext uri="{FF2B5EF4-FFF2-40B4-BE49-F238E27FC236}">
                            <a16:creationId xmlns:a16="http://schemas.microsoft.com/office/drawing/2014/main" id="{8ABCD7E1-F4F8-4FF6-AC50-88D9340F6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881" y="1551082"/>
                        <a:ext cx="7234237" cy="7731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582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B503-6FE9-4686-9D5F-8EAFDB0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</a:rPr>
              <a:t>习题</a:t>
            </a:r>
            <a:r>
              <a:rPr lang="en-US" altLang="zh-CN" b="1" u="sng" dirty="0">
                <a:solidFill>
                  <a:srgbClr val="FF0000"/>
                </a:solidFill>
              </a:rPr>
              <a:t>9</a:t>
            </a:r>
            <a:r>
              <a:rPr lang="zh-CN" altLang="en-US" b="1" u="sng" dirty="0">
                <a:solidFill>
                  <a:srgbClr val="FF0000"/>
                </a:solidFill>
              </a:rPr>
              <a:t>：求解内部收益率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52DA-AC45-4CBC-AFCB-6DC7C046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某项目初始投资</a:t>
            </a:r>
            <a:r>
              <a:rPr lang="en-US" altLang="zh-CN" sz="2400" dirty="0"/>
              <a:t>1000</a:t>
            </a:r>
            <a:r>
              <a:rPr lang="zh-CN" altLang="en-US" sz="2400" dirty="0"/>
              <a:t>万元；经营期间，初始年份净现金流入为</a:t>
            </a:r>
            <a:r>
              <a:rPr lang="en-US" altLang="zh-CN" sz="2400" dirty="0"/>
              <a:t>100</a:t>
            </a:r>
            <a:r>
              <a:rPr lang="zh-CN" altLang="en-US" sz="2400" dirty="0"/>
              <a:t>万元；此后每年增长</a:t>
            </a:r>
            <a:r>
              <a:rPr lang="en-US" altLang="zh-CN" sz="2400" dirty="0"/>
              <a:t>10%</a:t>
            </a:r>
            <a:r>
              <a:rPr lang="zh-CN" altLang="en-US" sz="2400" dirty="0"/>
              <a:t>；基准收益率为</a:t>
            </a:r>
            <a:r>
              <a:rPr lang="en-US" altLang="zh-CN" sz="2400" dirty="0"/>
              <a:t>8%</a:t>
            </a:r>
            <a:r>
              <a:rPr lang="zh-CN" altLang="en-US" sz="2400" dirty="0"/>
              <a:t>。项目寿命期为</a:t>
            </a:r>
            <a:r>
              <a:rPr lang="en-US" altLang="zh-CN" sz="2400" dirty="0"/>
              <a:t>10</a:t>
            </a:r>
            <a:r>
              <a:rPr lang="zh-CN" altLang="en-US" sz="2400" dirty="0"/>
              <a:t>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运用</a:t>
            </a:r>
            <a:r>
              <a:rPr lang="en-US" altLang="zh-CN" sz="2400" dirty="0"/>
              <a:t>Excel</a:t>
            </a:r>
            <a:r>
              <a:rPr lang="zh-CN" altLang="en-US" sz="2400" dirty="0"/>
              <a:t>中的</a:t>
            </a:r>
            <a:r>
              <a:rPr lang="en-US" altLang="zh-CN" sz="2400" dirty="0"/>
              <a:t>NPV</a:t>
            </a:r>
            <a:r>
              <a:rPr lang="zh-CN" altLang="en-US" sz="2400" dirty="0"/>
              <a:t>，</a:t>
            </a:r>
            <a:r>
              <a:rPr lang="en-US" altLang="zh-CN" sz="2400" dirty="0"/>
              <a:t>PMT</a:t>
            </a:r>
            <a:r>
              <a:rPr lang="zh-CN" altLang="en-US" sz="2400" dirty="0"/>
              <a:t>，</a:t>
            </a:r>
            <a:r>
              <a:rPr lang="en-US" altLang="zh-CN" sz="2400" dirty="0"/>
              <a:t>IRR</a:t>
            </a:r>
            <a:r>
              <a:rPr lang="zh-CN" altLang="en-US" sz="2400" dirty="0"/>
              <a:t>函数，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计算该项目的净现值、净年值、与及内部收益率。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75278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8707-0234-4148-9310-0B82BF9C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</a:rPr>
              <a:t>习题</a:t>
            </a:r>
            <a:r>
              <a:rPr lang="en-US" altLang="zh-CN" b="1" u="sng" dirty="0">
                <a:solidFill>
                  <a:srgbClr val="FF0000"/>
                </a:solidFill>
              </a:rPr>
              <a:t>10</a:t>
            </a:r>
            <a:r>
              <a:rPr lang="zh-CN" altLang="en-US" b="1" u="sng" dirty="0">
                <a:solidFill>
                  <a:srgbClr val="FF0000"/>
                </a:solidFill>
              </a:rPr>
              <a:t>：其他问题（单变量求解）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FA0E-77DD-4B1E-BAB6-AB25A3218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投资某收费高速公路项目，初始投资为</a:t>
            </a:r>
            <a:r>
              <a:rPr lang="en-US" altLang="zh-CN" sz="2800" dirty="0"/>
              <a:t>20</a:t>
            </a:r>
            <a:r>
              <a:rPr lang="zh-CN" altLang="en-US" sz="2800" dirty="0"/>
              <a:t>亿元；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预计初始年份收费额可产生净现金为</a:t>
            </a:r>
            <a:r>
              <a:rPr lang="en-US" altLang="zh-CN" sz="2800" dirty="0"/>
              <a:t>8000</a:t>
            </a:r>
            <a:r>
              <a:rPr lang="zh-CN" altLang="en-US" sz="2800" dirty="0"/>
              <a:t>万元；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预计该高速公路以后交通量将持续上升，假设净现金年增长率为 </a:t>
            </a:r>
            <a:r>
              <a:rPr lang="en-US" altLang="zh-CN" sz="2800" dirty="0"/>
              <a:t>r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投资方要求的基准收益率为</a:t>
            </a:r>
            <a:r>
              <a:rPr lang="en-US" altLang="zh-CN" sz="2800" dirty="0"/>
              <a:t>8%</a:t>
            </a:r>
            <a:r>
              <a:rPr lang="zh-CN" altLang="en-US" sz="2800" dirty="0"/>
              <a:t>，项目寿命期为</a:t>
            </a:r>
            <a:r>
              <a:rPr lang="en-US" altLang="zh-CN" sz="2800" dirty="0"/>
              <a:t>20</a:t>
            </a:r>
            <a:r>
              <a:rPr lang="zh-CN" altLang="en-US" sz="2800" dirty="0"/>
              <a:t>年。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请问：年增长率</a:t>
            </a:r>
            <a:r>
              <a:rPr lang="en-US" altLang="zh-CN" sz="2800" dirty="0"/>
              <a:t>r</a:t>
            </a:r>
            <a:r>
              <a:rPr lang="zh-CN" altLang="en-US" sz="2800" dirty="0"/>
              <a:t>至少为何值，该项目才能达到投资方的要求？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（提示：</a:t>
            </a:r>
            <a:r>
              <a:rPr lang="en-US" altLang="zh-CN" sz="2800" dirty="0"/>
              <a:t>1</a:t>
            </a:r>
            <a:r>
              <a:rPr lang="zh-CN" altLang="en-US" sz="2800" dirty="0"/>
              <a:t>）用</a:t>
            </a:r>
            <a:r>
              <a:rPr lang="zh-CN" altLang="en-US" sz="2800" b="1" dirty="0">
                <a:solidFill>
                  <a:srgbClr val="FF0000"/>
                </a:solidFill>
              </a:rPr>
              <a:t>净现值</a:t>
            </a:r>
            <a:r>
              <a:rPr lang="zh-CN" altLang="en-US" sz="2800" dirty="0"/>
              <a:t>或者</a:t>
            </a:r>
            <a:r>
              <a:rPr lang="zh-CN" altLang="en-US" sz="2800" b="1" dirty="0">
                <a:solidFill>
                  <a:srgbClr val="FF0000"/>
                </a:solidFill>
              </a:rPr>
              <a:t>内部收益率</a:t>
            </a:r>
            <a:r>
              <a:rPr lang="zh-CN" altLang="en-US" sz="2800" dirty="0"/>
              <a:t>指标判断；</a:t>
            </a:r>
            <a:r>
              <a:rPr lang="en-US" altLang="zh-CN" sz="2800" dirty="0"/>
              <a:t>2</a:t>
            </a:r>
            <a:r>
              <a:rPr lang="zh-CN" altLang="en-US" sz="2800" dirty="0"/>
              <a:t>）使用单变量求解器。）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238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7B9B-6672-4494-9626-A52CCCF1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u="sng" dirty="0">
                <a:solidFill>
                  <a:srgbClr val="FF0000"/>
                </a:solidFill>
              </a:rPr>
              <a:t>习题</a:t>
            </a:r>
            <a:r>
              <a:rPr lang="en-US" altLang="zh-CN" b="1" u="sng" dirty="0">
                <a:solidFill>
                  <a:srgbClr val="FF0000"/>
                </a:solidFill>
              </a:rPr>
              <a:t>11</a:t>
            </a:r>
            <a:r>
              <a:rPr lang="zh-CN" altLang="en-US" b="1" u="sng" dirty="0">
                <a:solidFill>
                  <a:srgbClr val="FF0000"/>
                </a:solidFill>
              </a:rPr>
              <a:t>：其他问题（敏感性分析）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E757-93F0-45D1-BE1C-D4CDCC78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投资某收费高速公路项目，初始投资为</a:t>
            </a:r>
            <a:r>
              <a:rPr lang="en-US" altLang="zh-CN" sz="2400" dirty="0"/>
              <a:t>20</a:t>
            </a:r>
            <a:r>
              <a:rPr lang="zh-CN" altLang="en-US" sz="2400" dirty="0"/>
              <a:t>亿元；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预计初始年份收费额可产生净现金为</a:t>
            </a:r>
            <a:r>
              <a:rPr lang="en-US" altLang="zh-CN" sz="2400" dirty="0"/>
              <a:t>8000</a:t>
            </a:r>
            <a:r>
              <a:rPr lang="zh-CN" altLang="en-US" sz="2400" dirty="0"/>
              <a:t>万元；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预计该高速公路以后交通量将持续上升，假设年增长率为 </a:t>
            </a:r>
            <a:r>
              <a:rPr lang="en-US" altLang="zh-CN" sz="2400" dirty="0"/>
              <a:t>r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项目收费期为</a:t>
            </a:r>
            <a:r>
              <a:rPr lang="en-US" altLang="zh-CN" sz="2400" dirty="0"/>
              <a:t>30</a:t>
            </a:r>
            <a:r>
              <a:rPr lang="zh-CN" altLang="en-US" sz="2400" dirty="0"/>
              <a:t>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绘制：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年增长率</a:t>
            </a:r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，。。。，</a:t>
            </a:r>
            <a:r>
              <a:rPr lang="en-US" altLang="zh-CN" sz="2400" b="1" dirty="0">
                <a:solidFill>
                  <a:srgbClr val="FF0000"/>
                </a:solidFill>
              </a:rPr>
              <a:t>20%</a:t>
            </a:r>
            <a:r>
              <a:rPr lang="zh-CN" altLang="en-US" sz="2400" b="1" dirty="0">
                <a:solidFill>
                  <a:srgbClr val="FF0000"/>
                </a:solidFill>
              </a:rPr>
              <a:t>范围内变动下，项目内部收益率的变化情况。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47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NPER——</a:t>
            </a:r>
            <a:r>
              <a:rPr lang="zh-CN" altLang="en-US" dirty="0"/>
              <a:t>投资回收期</a:t>
            </a:r>
            <a:br>
              <a:rPr lang="en-US" altLang="zh-CN" dirty="0"/>
            </a:br>
            <a:r>
              <a:rPr lang="zh-CN" altLang="en-US" dirty="0"/>
              <a:t>（满足强限制条件下可用）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基于固定利率及</a:t>
            </a:r>
            <a:r>
              <a:rPr lang="zh-CN" altLang="en-US" b="1" dirty="0">
                <a:solidFill>
                  <a:srgbClr val="FF0000"/>
                </a:solidFill>
              </a:rPr>
              <a:t>等额分期付款方式</a:t>
            </a:r>
            <a:r>
              <a:rPr lang="zh-CN" altLang="en-US" dirty="0"/>
              <a:t>，返回某项投资的总期数。</a:t>
            </a:r>
            <a:endParaRPr lang="en-US" altLang="zh-CN" dirty="0"/>
          </a:p>
          <a:p>
            <a:r>
              <a:rPr lang="zh-CN" altLang="en-US" b="1" dirty="0"/>
              <a:t>语法：</a:t>
            </a:r>
            <a:endParaRPr lang="zh-CN" altLang="en-US" dirty="0"/>
          </a:p>
          <a:p>
            <a:pPr algn="ctr">
              <a:buNone/>
            </a:pPr>
            <a:r>
              <a:rPr lang="en-US" altLang="zh-CN" sz="3400" b="1" dirty="0">
                <a:solidFill>
                  <a:srgbClr val="FF0000"/>
                </a:solidFill>
              </a:rPr>
              <a:t>NPER</a:t>
            </a:r>
            <a:r>
              <a:rPr lang="en-US" altLang="zh-CN" sz="3400" dirty="0">
                <a:solidFill>
                  <a:srgbClr val="FF0000"/>
                </a:solidFill>
              </a:rPr>
              <a:t>(</a:t>
            </a:r>
            <a:r>
              <a:rPr lang="en-US" altLang="zh-CN" sz="3400" b="1" dirty="0">
                <a:solidFill>
                  <a:srgbClr val="FF0000"/>
                </a:solidFill>
              </a:rPr>
              <a:t>rate</a:t>
            </a:r>
            <a:r>
              <a:rPr lang="en-US" altLang="zh-CN" sz="3400" dirty="0">
                <a:solidFill>
                  <a:srgbClr val="FF0000"/>
                </a:solidFill>
              </a:rPr>
              <a:t>, </a:t>
            </a:r>
            <a:r>
              <a:rPr lang="en-US" altLang="zh-CN" sz="3400" b="1" dirty="0">
                <a:solidFill>
                  <a:srgbClr val="FF0000"/>
                </a:solidFill>
              </a:rPr>
              <a:t>pmt</a:t>
            </a:r>
            <a:r>
              <a:rPr lang="en-US" altLang="zh-CN" sz="3400" dirty="0">
                <a:solidFill>
                  <a:srgbClr val="FF0000"/>
                </a:solidFill>
              </a:rPr>
              <a:t>, </a:t>
            </a:r>
            <a:r>
              <a:rPr lang="en-US" altLang="zh-CN" sz="3400" b="1" dirty="0" err="1">
                <a:solidFill>
                  <a:srgbClr val="FF0000"/>
                </a:solidFill>
              </a:rPr>
              <a:t>pv</a:t>
            </a:r>
            <a:r>
              <a:rPr lang="en-US" altLang="zh-CN" sz="3400" dirty="0">
                <a:solidFill>
                  <a:srgbClr val="FF0000"/>
                </a:solidFill>
              </a:rPr>
              <a:t>, fv, type)</a:t>
            </a:r>
          </a:p>
          <a:p>
            <a:r>
              <a:rPr lang="en-US" altLang="zh-CN" b="1" dirty="0"/>
              <a:t>Rate</a:t>
            </a:r>
            <a:r>
              <a:rPr lang="zh-CN" altLang="en-US" dirty="0"/>
              <a:t>  为各期利率。</a:t>
            </a:r>
          </a:p>
          <a:p>
            <a:r>
              <a:rPr lang="en-US" altLang="zh-CN" b="1" dirty="0"/>
              <a:t>Pmt</a:t>
            </a:r>
            <a:r>
              <a:rPr lang="zh-CN" altLang="en-US" dirty="0"/>
              <a:t>  为各期所应支付的金额，其数值在整个年金期间保持不变。通常，</a:t>
            </a:r>
            <a:r>
              <a:rPr lang="en-US" altLang="zh-CN" dirty="0"/>
              <a:t>pmt </a:t>
            </a:r>
            <a:r>
              <a:rPr lang="zh-CN" altLang="en-US" dirty="0"/>
              <a:t>包括本金和利息，但不包括其他费用或税款。</a:t>
            </a:r>
          </a:p>
          <a:p>
            <a:r>
              <a:rPr lang="en-US" altLang="zh-CN" b="1" dirty="0" err="1"/>
              <a:t>Pv</a:t>
            </a:r>
            <a:r>
              <a:rPr lang="zh-CN" altLang="en-US" dirty="0"/>
              <a:t>  为现值，或一系列未来付款的当前值的累积和。</a:t>
            </a:r>
          </a:p>
          <a:p>
            <a:r>
              <a:rPr lang="en-US" altLang="zh-CN" b="1" dirty="0"/>
              <a:t>Fv</a:t>
            </a:r>
            <a:r>
              <a:rPr lang="zh-CN" altLang="en-US" dirty="0"/>
              <a:t>  为未来值，或在最后一次付款后希望得到的现金余额。如果省略 </a:t>
            </a:r>
            <a:r>
              <a:rPr lang="en-US" altLang="zh-CN" dirty="0"/>
              <a:t>fv</a:t>
            </a:r>
            <a:r>
              <a:rPr lang="zh-CN" altLang="en-US" dirty="0"/>
              <a:t>，则假设其值为零（例如，一笔贷款的未来值即为零）。</a:t>
            </a:r>
          </a:p>
          <a:p>
            <a:r>
              <a:rPr lang="en-US" altLang="zh-CN" b="1" dirty="0"/>
              <a:t>Type</a:t>
            </a:r>
            <a:r>
              <a:rPr lang="zh-CN" altLang="en-US" dirty="0"/>
              <a:t>  数字 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1</a:t>
            </a:r>
            <a:r>
              <a:rPr lang="zh-CN" altLang="en-US" dirty="0"/>
              <a:t>，用以指定各期的付款时间是在期初还是期末。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1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NPER——</a:t>
            </a:r>
            <a:r>
              <a:rPr lang="zh-CN" altLang="en-US" dirty="0"/>
              <a:t>投资回收期</a:t>
            </a:r>
            <a:br>
              <a:rPr lang="en-US" altLang="zh-CN" dirty="0"/>
            </a:br>
            <a:r>
              <a:rPr lang="zh-CN" altLang="en-US" dirty="0"/>
              <a:t>（满足强限制条件下可用）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28172" r="33930" b="34422"/>
          <a:stretch>
            <a:fillRect/>
          </a:stretch>
        </p:blipFill>
        <p:spPr bwMode="auto">
          <a:xfrm>
            <a:off x="1331640" y="2564904"/>
            <a:ext cx="644420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59632" y="5723964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经营期内净现金流不等无法使用该函数</a:t>
            </a:r>
          </a:p>
        </p:txBody>
      </p:sp>
    </p:spTree>
    <p:extLst>
      <p:ext uri="{BB962C8B-B14F-4D97-AF65-F5344CB8AC3E}">
        <p14:creationId xmlns:p14="http://schemas.microsoft.com/office/powerpoint/2010/main" val="264584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659F3-B5C7-4BE4-977C-22EDA27A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计算净现值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43220-8B86-4260-86C2-377471CA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方法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给定项目各期现金流，可以根据以下步骤计算净现值：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步骤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运用</a:t>
            </a:r>
            <a:r>
              <a:rPr lang="en-US" altLang="zh-CN" sz="2000" dirty="0"/>
              <a:t>PV</a:t>
            </a:r>
            <a:r>
              <a:rPr lang="zh-CN" altLang="en-US" sz="2000" dirty="0"/>
              <a:t>函数计算各期折现值；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步骤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运用</a:t>
            </a:r>
            <a:r>
              <a:rPr lang="en-US" altLang="zh-CN" sz="2000" dirty="0"/>
              <a:t>sum</a:t>
            </a:r>
            <a:r>
              <a:rPr lang="zh-CN" altLang="en-US" sz="2000" dirty="0"/>
              <a:t>函数计算所有折现值之和（记得包含期初投资）。</a:t>
            </a:r>
          </a:p>
        </p:txBody>
      </p:sp>
    </p:spTree>
    <p:extLst>
      <p:ext uri="{BB962C8B-B14F-4D97-AF65-F5344CB8AC3E}">
        <p14:creationId xmlns:p14="http://schemas.microsoft.com/office/powerpoint/2010/main" val="15096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B503-6FE9-4686-9D5F-8EAFDB0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</a:rPr>
              <a:t>习题</a:t>
            </a:r>
            <a:r>
              <a:rPr lang="en-US" altLang="zh-CN" b="1" u="sng" dirty="0">
                <a:solidFill>
                  <a:srgbClr val="FF0000"/>
                </a:solidFill>
              </a:rPr>
              <a:t>2</a:t>
            </a:r>
            <a:r>
              <a:rPr lang="zh-CN" altLang="en-US" b="1" u="sng" dirty="0">
                <a:solidFill>
                  <a:srgbClr val="FF0000"/>
                </a:solidFill>
              </a:rPr>
              <a:t>：净现值的计算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52DA-AC45-4CBC-AFCB-6DC7C046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某项目初始投资</a:t>
            </a:r>
            <a:r>
              <a:rPr lang="en-US" altLang="zh-CN" sz="2400" dirty="0"/>
              <a:t>1000</a:t>
            </a:r>
            <a:r>
              <a:rPr lang="zh-CN" altLang="en-US" sz="2400" dirty="0"/>
              <a:t>万元；经营期间，初始年份净现金流入为</a:t>
            </a:r>
            <a:r>
              <a:rPr lang="en-US" altLang="zh-CN" sz="2400" dirty="0"/>
              <a:t>100</a:t>
            </a:r>
            <a:r>
              <a:rPr lang="zh-CN" altLang="en-US" sz="2400" dirty="0"/>
              <a:t>万元；此后每年增长</a:t>
            </a:r>
            <a:r>
              <a:rPr lang="en-US" altLang="zh-CN" sz="2400" dirty="0"/>
              <a:t>10%</a:t>
            </a:r>
            <a:r>
              <a:rPr lang="zh-CN" altLang="en-US" sz="2400" dirty="0"/>
              <a:t>；基准收益率为</a:t>
            </a:r>
            <a:r>
              <a:rPr lang="en-US" altLang="zh-CN" sz="2400" dirty="0"/>
              <a:t>8%</a:t>
            </a:r>
            <a:r>
              <a:rPr lang="zh-CN" altLang="en-US" sz="2400" dirty="0"/>
              <a:t>。项目寿命期为</a:t>
            </a:r>
            <a:r>
              <a:rPr lang="en-US" altLang="zh-CN" sz="2400" dirty="0"/>
              <a:t>10</a:t>
            </a:r>
            <a:r>
              <a:rPr lang="zh-CN" altLang="en-US" sz="2400" dirty="0"/>
              <a:t>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运用</a:t>
            </a:r>
            <a:r>
              <a:rPr lang="en-US" altLang="zh-CN" sz="2400" dirty="0"/>
              <a:t>Excel</a:t>
            </a:r>
            <a:r>
              <a:rPr lang="zh-CN" altLang="en-US" sz="2400" dirty="0"/>
              <a:t>中的</a:t>
            </a:r>
            <a:r>
              <a:rPr lang="en-US" altLang="zh-CN" sz="2400" dirty="0"/>
              <a:t>PV</a:t>
            </a:r>
            <a:r>
              <a:rPr lang="zh-CN" altLang="en-US" sz="2400" dirty="0"/>
              <a:t>、</a:t>
            </a:r>
            <a:r>
              <a:rPr lang="en-US" altLang="zh-CN" sz="2400" dirty="0"/>
              <a:t>SUM</a:t>
            </a:r>
            <a:r>
              <a:rPr lang="zh-CN" altLang="en-US" sz="2400" dirty="0"/>
              <a:t>函数计算该项目的净现值。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8097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计算净现值 </a:t>
            </a:r>
            <a:r>
              <a:rPr lang="en-US" altLang="zh-CN" b="1" dirty="0"/>
              <a:t>NPV</a:t>
            </a:r>
            <a:r>
              <a:rPr lang="zh-CN" altLang="en-US" b="1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2800" dirty="0"/>
              <a:t>方法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0" fontAlgn="base">
              <a:lnSpc>
                <a:spcPct val="150000"/>
              </a:lnSpc>
            </a:pPr>
            <a:r>
              <a:rPr lang="zh-CN" altLang="zh-CN" sz="2800" dirty="0"/>
              <a:t>在</a:t>
            </a:r>
            <a:r>
              <a:rPr lang="en-US" altLang="zh-CN" sz="2800" dirty="0"/>
              <a:t>Excel</a:t>
            </a:r>
            <a:r>
              <a:rPr lang="zh-CN" altLang="zh-CN" sz="2800" dirty="0"/>
              <a:t>中，计算净现值的函数是</a:t>
            </a:r>
            <a:r>
              <a:rPr lang="en-US" altLang="zh-CN" sz="2800" dirty="0"/>
              <a:t>NPV</a:t>
            </a:r>
            <a:r>
              <a:rPr lang="zh-CN" altLang="zh-CN" sz="2800" dirty="0"/>
              <a:t>，其语法格式为：</a:t>
            </a:r>
            <a:endParaRPr lang="en-US" altLang="zh-CN" sz="2800" dirty="0"/>
          </a:p>
          <a:p>
            <a:pPr algn="ctr" fontAlgn="base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NPV</a:t>
            </a:r>
            <a:r>
              <a:rPr lang="zh-CN" altLang="zh-CN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rate</a:t>
            </a:r>
            <a:r>
              <a:rPr lang="zh-CN" altLang="zh-CN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value1</a:t>
            </a:r>
            <a:r>
              <a:rPr lang="zh-CN" altLang="zh-CN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value2</a:t>
            </a:r>
            <a:r>
              <a:rPr lang="zh-CN" altLang="zh-CN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……</a:t>
            </a:r>
            <a:r>
              <a:rPr lang="zh-CN" altLang="zh-CN" sz="2800" b="1" dirty="0">
                <a:solidFill>
                  <a:srgbClr val="FF0000"/>
                </a:solidFill>
              </a:rPr>
              <a:t>）。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 fontAlgn="base">
              <a:lnSpc>
                <a:spcPct val="150000"/>
              </a:lnSpc>
            </a:pPr>
            <a:r>
              <a:rPr lang="en-US" altLang="zh-CN" sz="2400" dirty="0"/>
              <a:t>Rate</a:t>
            </a:r>
            <a:r>
              <a:rPr lang="zh-CN" altLang="zh-CN" sz="2400" dirty="0"/>
              <a:t>为某一期间的固定贴现率；</a:t>
            </a:r>
            <a:endParaRPr lang="en-US" altLang="zh-CN" sz="2400" dirty="0"/>
          </a:p>
          <a:p>
            <a:pPr lvl="1" fontAlgn="base">
              <a:lnSpc>
                <a:spcPct val="150000"/>
              </a:lnSpc>
            </a:pPr>
            <a:r>
              <a:rPr lang="en-US" altLang="zh-CN" sz="2400" dirty="0"/>
              <a:t>Value1</a:t>
            </a:r>
            <a:r>
              <a:rPr lang="zh-CN" altLang="zh-CN" sz="2400" dirty="0"/>
              <a:t>，</a:t>
            </a:r>
            <a:r>
              <a:rPr lang="en-US" altLang="zh-CN" sz="2400" dirty="0"/>
              <a:t>value2</a:t>
            </a:r>
            <a:r>
              <a:rPr lang="zh-CN" altLang="zh-CN" sz="2400" dirty="0"/>
              <a:t>，</a:t>
            </a:r>
            <a:r>
              <a:rPr lang="en-US" altLang="zh-CN" sz="2400" dirty="0"/>
              <a:t>……</a:t>
            </a:r>
            <a:r>
              <a:rPr lang="zh-CN" altLang="zh-CN" sz="2400" dirty="0"/>
              <a:t>为一系列现金流，代表支出或收入。</a:t>
            </a:r>
            <a:endParaRPr lang="en-US" altLang="zh-CN" sz="2400" dirty="0"/>
          </a:p>
          <a:p>
            <a:pPr lvl="1" fontAlgn="base">
              <a:lnSpc>
                <a:spcPct val="150000"/>
              </a:lnSpc>
            </a:pPr>
            <a:r>
              <a:rPr lang="zh-CN" altLang="en-US" sz="2400" dirty="0"/>
              <a:t>这一系列的现金流是从</a:t>
            </a:r>
            <a:r>
              <a:rPr lang="zh-CN" altLang="en-US" sz="2400" u="sng" dirty="0">
                <a:solidFill>
                  <a:srgbClr val="FF0000"/>
                </a:solidFill>
              </a:rPr>
              <a:t>第</a:t>
            </a:r>
            <a:r>
              <a:rPr lang="en-US" altLang="zh-CN" sz="2400" u="sng" dirty="0">
                <a:solidFill>
                  <a:srgbClr val="FF0000"/>
                </a:solidFill>
              </a:rPr>
              <a:t>1</a:t>
            </a:r>
            <a:r>
              <a:rPr lang="zh-CN" altLang="en-US" sz="2400" u="sng" dirty="0">
                <a:solidFill>
                  <a:srgbClr val="FF0000"/>
                </a:solidFill>
              </a:rPr>
              <a:t>期期末开始的</a:t>
            </a:r>
            <a:r>
              <a:rPr lang="zh-CN" altLang="en-US" sz="2400" dirty="0"/>
              <a:t>，因此对于</a:t>
            </a:r>
            <a:r>
              <a:rPr lang="zh-CN" altLang="en-US" sz="2400" u="sng" dirty="0">
                <a:solidFill>
                  <a:srgbClr val="FF0000"/>
                </a:solidFill>
              </a:rPr>
              <a:t>第</a:t>
            </a:r>
            <a:r>
              <a:rPr lang="en-US" altLang="zh-CN" sz="2400" u="sng" dirty="0">
                <a:solidFill>
                  <a:srgbClr val="FF0000"/>
                </a:solidFill>
              </a:rPr>
              <a:t>0</a:t>
            </a:r>
            <a:r>
              <a:rPr lang="zh-CN" altLang="en-US" sz="2400" u="sng" dirty="0">
                <a:solidFill>
                  <a:srgbClr val="FF0000"/>
                </a:solidFill>
              </a:rPr>
              <a:t>期的现金流，要单独处理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2668</Words>
  <Application>Microsoft Office PowerPoint</Application>
  <PresentationFormat>On-screen Show (4:3)</PresentationFormat>
  <Paragraphs>255</Paragraphs>
  <Slides>43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Office 主题</vt:lpstr>
      <vt:lpstr>Equation</vt:lpstr>
      <vt:lpstr>Worksheet</vt:lpstr>
      <vt:lpstr>工程经济学 ——运用Excel进行单一项目的工程经济评价</vt:lpstr>
      <vt:lpstr>1 动态投资回收期</vt:lpstr>
      <vt:lpstr>1 动态投资回收期</vt:lpstr>
      <vt:lpstr>习题1：投资回收期的计算</vt:lpstr>
      <vt:lpstr>NPER——投资回收期 （满足强限制条件下可用）</vt:lpstr>
      <vt:lpstr>NPER——投资回收期 （满足强限制条件下可用）</vt:lpstr>
      <vt:lpstr>2 计算净现值</vt:lpstr>
      <vt:lpstr>习题2：净现值的计算</vt:lpstr>
      <vt:lpstr>2 计算净现值 NPV函数</vt:lpstr>
      <vt:lpstr>2 计算净现值 NPV函数</vt:lpstr>
      <vt:lpstr>习题3：净现值的计算</vt:lpstr>
      <vt:lpstr>2 计算净现值 (NPV函数+永续现金流的截断法)</vt:lpstr>
      <vt:lpstr>2 计算净现值 (NPV函数+永续现金流的截断法)</vt:lpstr>
      <vt:lpstr>2 计算净现值 (NPV函数+永续现金流的截断法)</vt:lpstr>
      <vt:lpstr>2 计算净现值 (NPV函数+永续现金流的截断法)</vt:lpstr>
      <vt:lpstr>2 计算净现值 (NPV函数+永续现金流的截断法)</vt:lpstr>
      <vt:lpstr>2 计算净现值 (NPV函数+永续现金流的截断法)</vt:lpstr>
      <vt:lpstr>2 计算净现值 (NPV函数+永续现金流的截断法)</vt:lpstr>
      <vt:lpstr>3 净现值函数曲线的绘制</vt:lpstr>
      <vt:lpstr>3 净现值函数曲线的绘制</vt:lpstr>
      <vt:lpstr>3 净现值函数曲线的绘制</vt:lpstr>
      <vt:lpstr>习题5：净现值函数曲线</vt:lpstr>
      <vt:lpstr>PowerPoint Presentation</vt:lpstr>
      <vt:lpstr>3 计算净年值</vt:lpstr>
      <vt:lpstr>习题6：净年值的计算</vt:lpstr>
      <vt:lpstr>4 计算净现值率、费用现值、费用年值</vt:lpstr>
      <vt:lpstr>5 计算内部收益率</vt:lpstr>
      <vt:lpstr>5 计算内部收益率：线性插值</vt:lpstr>
      <vt:lpstr>5 计算内部收益率：线性插值</vt:lpstr>
      <vt:lpstr>5 计算内部收益率：线性插值</vt:lpstr>
      <vt:lpstr>5 计算内部收益率：线性插值</vt:lpstr>
      <vt:lpstr>习题7：求解内部收益率</vt:lpstr>
      <vt:lpstr>5 计算内部收益率：单变量求解</vt:lpstr>
      <vt:lpstr>5 计算内部收益率：单变量求解</vt:lpstr>
      <vt:lpstr>习题8：求解内部收益率</vt:lpstr>
      <vt:lpstr>IRR-内部收益率的函数</vt:lpstr>
      <vt:lpstr>IRR-内部收益率的函数</vt:lpstr>
      <vt:lpstr>IRR-内部收益率的函数</vt:lpstr>
      <vt:lpstr>IRR-内部收益率的函数</vt:lpstr>
      <vt:lpstr>IRR-内部收益率的函数</vt:lpstr>
      <vt:lpstr>习题9：求解内部收益率</vt:lpstr>
      <vt:lpstr>习题10：其他问题（单变量求解）</vt:lpstr>
      <vt:lpstr>习题11：其他问题（敏感性分析）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NPV——净现值函数</dc:title>
  <cp:lastModifiedBy>wang yi</cp:lastModifiedBy>
  <cp:revision>43</cp:revision>
  <dcterms:modified xsi:type="dcterms:W3CDTF">2023-11-13T05:22:41Z</dcterms:modified>
</cp:coreProperties>
</file>