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in" ContentType="application/vnd.openxmlformats-officedocument.oleObject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5" r:id="rId4"/>
    <p:sldId id="336" r:id="rId5"/>
    <p:sldId id="337" r:id="rId6"/>
    <p:sldId id="309" r:id="rId8"/>
    <p:sldId id="344" r:id="rId9"/>
    <p:sldId id="311" r:id="rId10"/>
    <p:sldId id="312" r:id="rId11"/>
    <p:sldId id="351" r:id="rId12"/>
    <p:sldId id="352" r:id="rId13"/>
    <p:sldId id="353" r:id="rId14"/>
    <p:sldId id="374" r:id="rId15"/>
    <p:sldId id="375" r:id="rId16"/>
    <p:sldId id="315" r:id="rId17"/>
    <p:sldId id="354" r:id="rId18"/>
    <p:sldId id="376" r:id="rId19"/>
    <p:sldId id="355" r:id="rId20"/>
    <p:sldId id="372" r:id="rId21"/>
    <p:sldId id="358" r:id="rId22"/>
    <p:sldId id="360" r:id="rId23"/>
    <p:sldId id="356" r:id="rId24"/>
    <p:sldId id="266" r:id="rId25"/>
    <p:sldId id="339" r:id="rId26"/>
    <p:sldId id="382" r:id="rId27"/>
    <p:sldId id="319" r:id="rId28"/>
    <p:sldId id="347" r:id="rId29"/>
    <p:sldId id="348" r:id="rId30"/>
    <p:sldId id="346" r:id="rId31"/>
    <p:sldId id="320" r:id="rId32"/>
    <p:sldId id="340" r:id="rId33"/>
    <p:sldId id="384" r:id="rId34"/>
    <p:sldId id="341" r:id="rId35"/>
    <p:sldId id="343" r:id="rId36"/>
    <p:sldId id="38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24" autoAdjust="0"/>
  </p:normalViewPr>
  <p:slideViewPr>
    <p:cSldViewPr snapToGrid="0">
      <p:cViewPr varScale="1">
        <p:scale>
          <a:sx n="80" d="100"/>
          <a:sy n="80" d="100"/>
        </p:scale>
        <p:origin x="33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193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05-16T07:45:26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17785 12948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28.36565" units="1/cm"/>
          <inkml:channelProperty channel="Y" name="resolution" value="28.33948" units="1/cm"/>
        </inkml:channelProperties>
      </inkml:inkSource>
      <inkml:timestamp xml:id="ts0" timeString="2019-05-16T07:41:35"/>
    </inkml:context>
    <inkml:brush xml:id="br0">
      <inkml:brushProperty name="width" value="0.05292" units="cm"/>
      <inkml:brushProperty name="height" value="0.05292" units="cm"/>
      <inkml:brushProperty name="color" value="#000000"/>
    </inkml:brush>
  </inkml:definitions>
  <inkml:trace contextRef="#ctx0" brushRef="#br0">23316 9128</inkml:trace>
  <inkml:trace contextRef="#ctx0" brushRef="#br0">20017 10195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47266-2C0F-41F5-BD81-DC2544F7FC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C57384C-7674-465C-8827-986BC36C29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30B663C-9FAF-42D9-A0AD-9FC56F0E13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648B2-BFAC-4400-A052-D2408297B7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相比于独立方案，增加了一系列与方案互斥有关的约束条件：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/>
              <a:t>XA</a:t>
            </a:r>
            <a:r>
              <a:rPr lang="zh-CN" altLang="en-US" dirty="0"/>
              <a:t>，</a:t>
            </a:r>
            <a:r>
              <a:rPr lang="en-US" altLang="zh-CN" dirty="0"/>
              <a:t>XB</a:t>
            </a:r>
            <a:r>
              <a:rPr lang="zh-CN" altLang="en-US" dirty="0"/>
              <a:t>，不能同时等于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EADC91B-0FB8-4F63-B0E5-806A737158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ctr" rtl="0" eaLnBrk="1" fontAlgn="base" latinLnBrk="0" hangingPunct="1">
              <a:spcBef>
                <a:spcPts val="480"/>
              </a:spcBef>
              <a:spcAft>
                <a:spcPts val="0"/>
              </a:spcAft>
            </a:pPr>
            <a:r>
              <a:rPr kumimoji="1" lang="zh-CN" altLang="zh-CN" sz="1800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100</a:t>
            </a:r>
            <a:endParaRPr lang="zh-CN" altLang="zh-CN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BA4D257-6425-4A84-A2B8-3AFC8E14F3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648B2-BFAC-4400-A052-D2408297B71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ADE4F-9A0A-4070-81E3-54C0616D44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B86B-987F-4FAA-ACA0-B313D124B0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D401-53BA-4A7D-A026-3F6DFC22ED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angyi@hd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customXml" Target="../ink/ink2.xml"/><Relationship Id="rId7" Type="http://schemas.openxmlformats.org/officeDocument/2006/relationships/oleObject" Target="../embeddings/oleObject3.bin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6</a:t>
            </a:r>
            <a:r>
              <a:rPr lang="zh-CN" altLang="zh-CN" b="1" dirty="0"/>
              <a:t>章</a:t>
            </a:r>
            <a:r>
              <a:rPr lang="en-US" altLang="zh-CN" b="1" dirty="0"/>
              <a:t>  </a:t>
            </a:r>
            <a:r>
              <a:rPr lang="zh-CN" altLang="zh-CN" b="1" dirty="0"/>
              <a:t>多方案经济评价方法</a:t>
            </a:r>
            <a:r>
              <a:rPr lang="zh-CN" altLang="zh-CN" dirty="0"/>
              <a:t>独立方案的经济评价方法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1"/>
              </a:rPr>
              <a:t>wangyi@hdu.edu.cn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汪翼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杭州电子科技大学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14718" t="20099" r="18989" b="7663"/>
          <a:stretch>
            <a:fillRect/>
          </a:stretch>
        </p:blipFill>
        <p:spPr>
          <a:xfrm>
            <a:off x="614149" y="-89086"/>
            <a:ext cx="10331355" cy="7036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对于规模较大，不适宜手动枚举的问题，我们可以编程进行枚举比较；</a:t>
            </a:r>
            <a:endParaRPr lang="en-US" altLang="zh-CN" sz="2800" dirty="0"/>
          </a:p>
          <a:p>
            <a:r>
              <a:rPr lang="zh-CN" altLang="en-US" dirty="0"/>
              <a:t>但是对于方案数量巨大，有的时候连计算机也会枚举困难。</a:t>
            </a:r>
            <a:endParaRPr lang="en-US" altLang="zh-CN" dirty="0"/>
          </a:p>
          <a:p>
            <a:endParaRPr lang="en-US" altLang="zh-CN" sz="2800" dirty="0"/>
          </a:p>
          <a:p>
            <a:r>
              <a:rPr lang="zh-CN" altLang="en-US" dirty="0"/>
              <a:t>枚举的可选方案组合数量为</a:t>
            </a:r>
            <a:r>
              <a:rPr lang="en-US" altLang="zh-CN" b="1" i="1" dirty="0">
                <a:solidFill>
                  <a:srgbClr val="FF0000"/>
                </a:solidFill>
              </a:rPr>
              <a:t>2 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N</a:t>
            </a:r>
            <a:endParaRPr lang="en-US" altLang="zh-CN" b="1" i="1" baseline="30000" dirty="0">
              <a:solidFill>
                <a:srgbClr val="FF0000"/>
              </a:solidFill>
            </a:endParaRPr>
          </a:p>
          <a:p>
            <a:endParaRPr lang="en-US" altLang="zh-CN" sz="2800" b="1" i="1" baseline="30000" dirty="0">
              <a:solidFill>
                <a:srgbClr val="FF0000"/>
              </a:solidFill>
            </a:endParaRPr>
          </a:p>
          <a:p>
            <a:endParaRPr lang="zh-CN" altLang="en-US" sz="2800" b="1" i="1" baseline="300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838200" y="611447"/>
            <a:ext cx="1045418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r>
              <a:rPr lang="en-US" altLang="zh-CN" dirty="0"/>
              <a:t>——</a:t>
            </a:r>
            <a:r>
              <a:rPr lang="zh-CN" altLang="en-US" dirty="0"/>
              <a:t>互斥化法</a:t>
            </a: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）净现值排序法（贪婪策略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sz="2000" b="1" dirty="0">
                <a:effectLst/>
                <a:latin typeface="+mn-ea"/>
                <a:cs typeface="宋体" panose="02010600030101010101" pitchFamily="2" charset="-122"/>
              </a:rPr>
              <a:t>首先，按照</a:t>
            </a:r>
            <a:r>
              <a:rPr lang="en-US" sz="2000" b="1" dirty="0">
                <a:effectLst/>
                <a:latin typeface="+mn-ea"/>
                <a:cs typeface="宋体" panose="02010600030101010101" pitchFamily="2" charset="-122"/>
              </a:rPr>
              <a:t>NPV</a:t>
            </a:r>
            <a:r>
              <a:rPr lang="zh-CN" sz="2000" b="1" dirty="0">
                <a:effectLst/>
                <a:latin typeface="+mn-ea"/>
                <a:cs typeface="宋体" panose="02010600030101010101" pitchFamily="2" charset="-122"/>
              </a:rPr>
              <a:t>从大到小，进行拓展的排序；</a:t>
            </a:r>
            <a:endParaRPr lang="en-US" sz="2000" b="1" dirty="0">
              <a:effectLst/>
              <a:latin typeface="+mn-ea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sz="2000" b="1" dirty="0">
                <a:effectLst/>
                <a:latin typeface="+mn-ea"/>
                <a:cs typeface="宋体" panose="02010600030101010101" pitchFamily="2" charset="-122"/>
              </a:rPr>
              <a:t>从最大的</a:t>
            </a:r>
            <a:r>
              <a:rPr lang="en-US" sz="2000" b="1" dirty="0">
                <a:effectLst/>
                <a:latin typeface="+mn-ea"/>
                <a:cs typeface="宋体" panose="02010600030101010101" pitchFamily="2" charset="-122"/>
              </a:rPr>
              <a:t>NPV</a:t>
            </a:r>
            <a:r>
              <a:rPr lang="zh-CN" sz="2000" b="1" dirty="0">
                <a:effectLst/>
                <a:latin typeface="+mn-ea"/>
                <a:cs typeface="宋体" panose="02010600030101010101" pitchFamily="2" charset="-122"/>
              </a:rPr>
              <a:t>开始选取方案，并计算累积投资；</a:t>
            </a:r>
            <a:endParaRPr lang="en-US" sz="2000" b="1" dirty="0">
              <a:effectLst/>
              <a:latin typeface="+mn-ea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sz="2000" b="1" dirty="0">
                <a:effectLst/>
                <a:latin typeface="+mn-ea"/>
                <a:cs typeface="宋体" panose="02010600030101010101" pitchFamily="2" charset="-122"/>
              </a:rPr>
              <a:t>累积投资超过投资预算</a:t>
            </a:r>
            <a:r>
              <a:rPr lang="zh-CN" altLang="en-US" sz="2000" b="1" dirty="0">
                <a:effectLst/>
                <a:latin typeface="+mn-ea"/>
                <a:cs typeface="宋体" panose="02010600030101010101" pitchFamily="2" charset="-122"/>
              </a:rPr>
              <a:t>则不选取；</a:t>
            </a:r>
            <a:endParaRPr lang="en-US" altLang="zh-CN" sz="2000" b="1" dirty="0">
              <a:effectLst/>
              <a:latin typeface="+mn-ea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altLang="en-US" sz="2000" b="1" dirty="0">
                <a:latin typeface="+mn-ea"/>
                <a:cs typeface="宋体" panose="02010600030101010101" pitchFamily="2" charset="-122"/>
              </a:rPr>
              <a:t>直到全部项目都被比较过。</a:t>
            </a:r>
            <a:endParaRPr lang="en-US" sz="2000" b="1" dirty="0">
              <a:effectLst/>
              <a:latin typeface="+mn-ea"/>
              <a:cs typeface="宋体" panose="02010600030101010101" pitchFamily="2" charset="-12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358" y="1706658"/>
            <a:ext cx="4765126" cy="1706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ele attr="{2E8C133C-EFB3-64FE-05FF-F5A0253C899B}"/>
                  </a:ext>
                </a:extLst>
              </p:cNvPr>
              <p:cNvSpPr txBox="1"/>
              <p:nvPr/>
            </p:nvSpPr>
            <p:spPr>
              <a:xfrm>
                <a:off x="7058358" y="1149077"/>
                <a:ext cx="3215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b="1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设资金总额为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𝟒𝟎𝟎</m:t>
                    </m:r>
                  </m:oMath>
                </a14:m>
                <a:r>
                  <a:rPr lang="zh-CN" sz="1800" b="1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万元</a:t>
                </a:r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358" y="1149077"/>
                <a:ext cx="32155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08" t="-1311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978853" y="3701438"/>
            <a:ext cx="4168674" cy="17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）选取排序第</a:t>
            </a:r>
            <a:r>
              <a:rPr lang="en-US" altLang="zh-CN" dirty="0"/>
              <a:t>1</a:t>
            </a:r>
            <a:r>
              <a:rPr lang="zh-CN" altLang="en-US" dirty="0"/>
              <a:t>的方案，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）排序第</a:t>
            </a:r>
            <a:r>
              <a:rPr lang="en-US" altLang="zh-CN" dirty="0"/>
              <a:t>2</a:t>
            </a:r>
            <a:r>
              <a:rPr lang="zh-CN" altLang="en-US" dirty="0"/>
              <a:t>的方案会导致预算超出；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）排序第</a:t>
            </a:r>
            <a:r>
              <a:rPr lang="en-US" altLang="zh-CN" dirty="0"/>
              <a:t>3</a:t>
            </a:r>
            <a:r>
              <a:rPr lang="zh-CN" altLang="en-US" dirty="0"/>
              <a:t>的方案可以选取，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最终方案：选取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296538" y="333377"/>
            <a:ext cx="9198428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6.3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净现值排序法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18" y="1825625"/>
            <a:ext cx="6360030" cy="4351338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）净现值率排序法（贪婪策略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altLang="en-US" sz="2000" b="1" dirty="0">
                <a:latin typeface="+mn-ea"/>
              </a:rPr>
              <a:t>首先，按照</a:t>
            </a:r>
            <a:r>
              <a:rPr lang="en-US" sz="2000" b="1" dirty="0">
                <a:latin typeface="+mn-ea"/>
              </a:rPr>
              <a:t>NPVR</a:t>
            </a:r>
            <a:r>
              <a:rPr lang="zh-CN" altLang="en-US" sz="2000" b="1" dirty="0">
                <a:latin typeface="+mn-ea"/>
              </a:rPr>
              <a:t>从大到小，进行拓展的排序；</a:t>
            </a:r>
            <a:endParaRPr lang="en-US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altLang="en-US" sz="2000" b="1" dirty="0">
                <a:latin typeface="+mn-ea"/>
              </a:rPr>
              <a:t>从最大的</a:t>
            </a:r>
            <a:r>
              <a:rPr lang="en-US" sz="2000" b="1" dirty="0">
                <a:latin typeface="+mn-ea"/>
              </a:rPr>
              <a:t>NPVR</a:t>
            </a:r>
            <a:r>
              <a:rPr lang="zh-CN" altLang="en-US" sz="2000" b="1" dirty="0">
                <a:latin typeface="+mn-ea"/>
              </a:rPr>
              <a:t>开始选取方案，并计算累积投资；</a:t>
            </a:r>
            <a:endParaRPr lang="en-US" sz="2000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altLang="en-US" sz="2000" b="1" dirty="0">
                <a:latin typeface="+mn-ea"/>
              </a:rPr>
              <a:t>当累积投资不超过投资预算时，选取；否则不选取；</a:t>
            </a:r>
            <a:endParaRPr lang="en-US" altLang="zh-CN" sz="2000" b="1" dirty="0">
              <a:effectLst/>
              <a:latin typeface="+mn-ea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Times New Roman" panose="02020603050405020304" pitchFamily="18" charset="0"/>
              <a:buAutoNum type="circleNumDbPlain"/>
            </a:pPr>
            <a:r>
              <a:rPr lang="zh-CN" altLang="en-US" sz="2000" b="1" dirty="0">
                <a:latin typeface="+mn-ea"/>
                <a:cs typeface="宋体" panose="02010600030101010101" pitchFamily="2" charset="-122"/>
              </a:rPr>
              <a:t>直到全部项目都被比较过。</a:t>
            </a:r>
            <a:endParaRPr lang="en-US" sz="2000" b="1" dirty="0">
              <a:latin typeface="+mn-ea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3708" y="2341497"/>
            <a:ext cx="5563674" cy="15781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ele attr="{EA402C9E-34C4-B484-8993-59272777180A}"/>
                  </a:ext>
                </a:extLst>
              </p:cNvPr>
              <p:cNvSpPr txBox="1"/>
              <p:nvPr/>
            </p:nvSpPr>
            <p:spPr>
              <a:xfrm>
                <a:off x="6272091" y="1690688"/>
                <a:ext cx="3215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sz="1800" b="1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设资金总额为</a:t>
                </a: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𝟒𝟎𝟎</m:t>
                    </m:r>
                  </m:oMath>
                </a14:m>
                <a:r>
                  <a:rPr lang="zh-CN" sz="1800" b="1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万元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91" y="1690688"/>
                <a:ext cx="321553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08" t="-13115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383708" y="4377045"/>
            <a:ext cx="4168674" cy="17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）选取排序第</a:t>
            </a:r>
            <a:r>
              <a:rPr lang="en-US" altLang="zh-CN" dirty="0"/>
              <a:t>1</a:t>
            </a:r>
            <a:r>
              <a:rPr lang="zh-CN" altLang="en-US" dirty="0"/>
              <a:t>的方案，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）选取排序第</a:t>
            </a:r>
            <a:r>
              <a:rPr lang="en-US" altLang="zh-CN" dirty="0"/>
              <a:t>2</a:t>
            </a:r>
            <a:r>
              <a:rPr lang="zh-CN" altLang="en-US" dirty="0"/>
              <a:t>的方案，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）排序第</a:t>
            </a:r>
            <a:r>
              <a:rPr lang="en-US" altLang="zh-CN" dirty="0"/>
              <a:t>3</a:t>
            </a:r>
            <a:r>
              <a:rPr lang="zh-CN" altLang="en-US" dirty="0"/>
              <a:t>的方案会导致预算超出。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最终方案：选取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6538" y="333377"/>
            <a:ext cx="9198428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6.3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净现值排序法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727201" y="1044109"/>
            <a:ext cx="551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投资预算约束：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en-US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0560" name="Group 272"/>
          <p:cNvGraphicFramePr>
            <a:graphicFrameLocks noGrp="1"/>
          </p:cNvGraphicFramePr>
          <p:nvPr/>
        </p:nvGraphicFramePr>
        <p:xfrm>
          <a:off x="1727202" y="1785939"/>
          <a:ext cx="5514976" cy="3535536"/>
        </p:xfrm>
        <a:graphic>
          <a:graphicData uri="http://schemas.openxmlformats.org/drawingml/2006/table">
            <a:tbl>
              <a:tblPr/>
              <a:tblGrid>
                <a:gridCol w="863600"/>
                <a:gridCol w="912813"/>
                <a:gridCol w="1047751"/>
                <a:gridCol w="1062037"/>
                <a:gridCol w="1628775"/>
              </a:tblGrid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方案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投资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NPV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NPVR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NPVR</a:t>
                      </a: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排序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51.77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0.65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115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21.58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0.19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65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17.69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0.27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74.34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0.83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38.71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0.38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-4.91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-0.07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86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2.68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0.07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520" name="Text Box 232"/>
          <p:cNvSpPr txBox="1">
            <a:spLocks noChangeArrowheads="1"/>
          </p:cNvSpPr>
          <p:nvPr/>
        </p:nvSpPr>
        <p:spPr bwMode="auto">
          <a:xfrm>
            <a:off x="8061763" y="1671637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用净现值率</a:t>
            </a:r>
            <a:r>
              <a:rPr lang="en-US" alt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0552" name="Group 264"/>
          <p:cNvGraphicFramePr>
            <a:graphicFrameLocks noGrp="1"/>
          </p:cNvGraphicFramePr>
          <p:nvPr/>
        </p:nvGraphicFramePr>
        <p:xfrm>
          <a:off x="7342189" y="2312990"/>
          <a:ext cx="3122612" cy="1620841"/>
        </p:xfrm>
        <a:graphic>
          <a:graphicData uri="http://schemas.openxmlformats.org/drawingml/2006/table">
            <a:tbl>
              <a:tblPr/>
              <a:tblGrid>
                <a:gridCol w="1176337"/>
                <a:gridCol w="841375"/>
                <a:gridCol w="1104900"/>
              </a:tblGrid>
              <a:tr h="54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方案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投资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NPV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9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DAEC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335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164.51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539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DAECG</a:t>
                      </a:r>
                      <a:endParaRPr kumimoji="1" lang="en-US" altLang="zh-CN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375</a:t>
                      </a:r>
                      <a:endParaRPr kumimoji="1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167.5</a:t>
                      </a:r>
                      <a:endParaRPr kumimoji="1" lang="zh-CN" alt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40553" name="Text Box 265"/>
          <p:cNvSpPr txBox="1">
            <a:spLocks noChangeArrowheads="1"/>
          </p:cNvSpPr>
          <p:nvPr/>
        </p:nvSpPr>
        <p:spPr bwMode="auto">
          <a:xfrm>
            <a:off x="6907213" y="3273426"/>
            <a:ext cx="9080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400" b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r>
              <a:rPr lang="zh-CN" altLang="en-US" sz="4400" b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zh-CN" altLang="en-US" sz="4400" b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558926" y="333377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3200" dirty="0"/>
              <a:t>6.3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净现值率排序法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20" grpId="0" autoUpdateAnimBg="0"/>
      <p:bldP spid="14055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43D43F-F105-48E1-92D6-AA083FA8FDBD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9462" name="Group 198"/>
          <p:cNvGraphicFramePr>
            <a:graphicFrameLocks noGrp="1"/>
          </p:cNvGraphicFramePr>
          <p:nvPr/>
        </p:nvGraphicFramePr>
        <p:xfrm>
          <a:off x="5321301" y="1309688"/>
          <a:ext cx="1073151" cy="2751139"/>
        </p:xfrm>
        <a:graphic>
          <a:graphicData uri="http://schemas.openxmlformats.org/drawingml/2006/table">
            <a:tbl>
              <a:tblPr/>
              <a:tblGrid>
                <a:gridCol w="1073151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NPVR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0.13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0.08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0.01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65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0.19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0.21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39400" name="Text Box 136"/>
          <p:cNvSpPr txBox="1">
            <a:spLocks noChangeArrowheads="1"/>
          </p:cNvSpPr>
          <p:nvPr/>
        </p:nvSpPr>
        <p:spPr bwMode="auto">
          <a:xfrm>
            <a:off x="6839587" y="183197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endParaRPr lang="zh-CN" altLang="en-US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9403" name="Object 139"/>
          <p:cNvGraphicFramePr>
            <a:graphicFrameLocks noChangeAspect="1"/>
          </p:cNvGraphicFramePr>
          <p:nvPr/>
        </p:nvGraphicFramePr>
        <p:xfrm>
          <a:off x="3989388" y="4229102"/>
          <a:ext cx="5243512" cy="466725"/>
        </p:xfrm>
        <a:graphic>
          <a:graphicData uri="http://schemas.openxmlformats.org/presentationml/2006/ole"/>
        </a:graphic>
      </p:graphicFrame>
      <p:graphicFrame>
        <p:nvGraphicFramePr>
          <p:cNvPr id="139404" name="Object 140"/>
          <p:cNvGraphicFramePr>
            <a:graphicFrameLocks noChangeAspect="1"/>
          </p:cNvGraphicFramePr>
          <p:nvPr/>
        </p:nvGraphicFramePr>
        <p:xfrm>
          <a:off x="3838577" y="4851402"/>
          <a:ext cx="6645275" cy="474663"/>
        </p:xfrm>
        <a:graphic>
          <a:graphicData uri="http://schemas.openxmlformats.org/presentationml/2006/ole"/>
        </a:graphic>
      </p:graphicFrame>
      <p:grpSp>
        <p:nvGrpSpPr>
          <p:cNvPr id="2" name="Group 142"/>
          <p:cNvGrpSpPr/>
          <p:nvPr/>
        </p:nvGrpSpPr>
        <p:grpSpPr bwMode="auto">
          <a:xfrm>
            <a:off x="7069139" y="1357314"/>
            <a:ext cx="2811463" cy="1085848"/>
            <a:chOff x="3835" y="909"/>
            <a:chExt cx="1771" cy="684"/>
          </a:xfrm>
        </p:grpSpPr>
        <p:grpSp>
          <p:nvGrpSpPr>
            <p:cNvPr id="63554" name="Group 137"/>
            <p:cNvGrpSpPr/>
            <p:nvPr/>
          </p:nvGrpSpPr>
          <p:grpSpPr bwMode="auto">
            <a:xfrm>
              <a:off x="3835" y="909"/>
              <a:ext cx="1771" cy="512"/>
              <a:chOff x="3835" y="909"/>
              <a:chExt cx="1771" cy="512"/>
            </a:xfrm>
          </p:grpSpPr>
          <p:sp>
            <p:nvSpPr>
              <p:cNvPr id="63556" name="Text Box 127"/>
              <p:cNvSpPr txBox="1">
                <a:spLocks noChangeArrowheads="1"/>
              </p:cNvSpPr>
              <p:nvPr/>
            </p:nvSpPr>
            <p:spPr bwMode="auto">
              <a:xfrm>
                <a:off x="3835" y="909"/>
                <a:ext cx="177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20000"/>
                  </a:spcBef>
                  <a:buClr>
                    <a:srgbClr val="FF6600"/>
                  </a:buClr>
                  <a:buFont typeface="Wingdings" panose="05000000000000000000" pitchFamily="2" charset="2"/>
                  <a:buBlip>
                    <a:blip r:embed="rId1"/>
                  </a:buBlip>
                  <a:defRPr sz="2800" b="1">
                    <a:solidFill>
                      <a:srgbClr val="D60093"/>
                    </a:solidFill>
                    <a:latin typeface="Arial" panose="020B0604020202020204" pitchFamily="34" charset="0"/>
                    <a:ea typeface="汉仪中圆简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D60093"/>
                  </a:buClr>
                  <a:buSzPct val="12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rgbClr val="0000CC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sz="22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Blip>
                    <a:blip r:embed="rId4"/>
                  </a:buBlip>
                  <a:defRPr sz="2000" b="1">
                    <a:solidFill>
                      <a:srgbClr val="FF99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E、D、A、B、C</a:t>
                </a:r>
                <a:endParaRPr lang="en-US" altLang="zh-CN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557" name="AutoShape 135"/>
              <p:cNvSpPr>
                <a:spLocks noChangeArrowheads="1"/>
              </p:cNvSpPr>
              <p:nvPr/>
            </p:nvSpPr>
            <p:spPr bwMode="auto">
              <a:xfrm>
                <a:off x="4012" y="1271"/>
                <a:ext cx="1529" cy="150"/>
              </a:xfrm>
              <a:prstGeom prst="leftArrow">
                <a:avLst>
                  <a:gd name="adj1" fmla="val 50000"/>
                  <a:gd name="adj2" fmla="val 254833"/>
                </a:avLst>
              </a:prstGeom>
              <a:gradFill rotWithShape="0">
                <a:gsLst>
                  <a:gs pos="0">
                    <a:srgbClr val="182F76"/>
                  </a:gs>
                  <a:gs pos="100000">
                    <a:srgbClr val="3366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20000"/>
                  </a:spcBef>
                  <a:buClr>
                    <a:srgbClr val="FF6600"/>
                  </a:buClr>
                  <a:buFont typeface="Wingdings" panose="05000000000000000000" pitchFamily="2" charset="2"/>
                  <a:buBlip>
                    <a:blip r:embed="rId1"/>
                  </a:buBlip>
                  <a:defRPr sz="2800" b="1">
                    <a:solidFill>
                      <a:srgbClr val="D60093"/>
                    </a:solidFill>
                    <a:latin typeface="Arial" panose="020B0604020202020204" pitchFamily="34" charset="0"/>
                    <a:ea typeface="汉仪中圆简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D60093"/>
                  </a:buClr>
                  <a:buSzPct val="12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rgbClr val="0000CC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sz="22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Wingdings" panose="05000000000000000000" pitchFamily="2" charset="2"/>
                  <a:buBlip>
                    <a:blip r:embed="rId4"/>
                  </a:buBlip>
                  <a:defRPr sz="2000" b="1">
                    <a:solidFill>
                      <a:srgbClr val="FF99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20000"/>
                  <a:buFont typeface="Wingdings" panose="05000000000000000000" pitchFamily="2" charset="2"/>
                  <a:buChar char="F"/>
                  <a:defRPr>
                    <a:solidFill>
                      <a:srgbClr val="66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555" name="Text Box 141"/>
            <p:cNvSpPr txBox="1">
              <a:spLocks noChangeArrowheads="1"/>
            </p:cNvSpPr>
            <p:nvPr/>
          </p:nvSpPr>
          <p:spPr bwMode="auto">
            <a:xfrm>
              <a:off x="4528" y="1360"/>
              <a:ext cx="6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净现值率</a:t>
              </a:r>
              <a:endParaRPr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143"/>
          <p:cNvGrpSpPr/>
          <p:nvPr/>
        </p:nvGrpSpPr>
        <p:grpSpPr bwMode="auto">
          <a:xfrm>
            <a:off x="7069139" y="2819399"/>
            <a:ext cx="2811463" cy="1085850"/>
            <a:chOff x="3825" y="1796"/>
            <a:chExt cx="1771" cy="684"/>
          </a:xfrm>
        </p:grpSpPr>
        <p:sp>
          <p:nvSpPr>
            <p:cNvPr id="63551" name="Text Box 144"/>
            <p:cNvSpPr txBox="1">
              <a:spLocks noChangeArrowheads="1"/>
            </p:cNvSpPr>
            <p:nvPr/>
          </p:nvSpPr>
          <p:spPr bwMode="auto">
            <a:xfrm>
              <a:off x="3825" y="1796"/>
              <a:ext cx="17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E、B、D、A、C</a:t>
              </a:r>
              <a:endParaRPr lang="en-US" altLang="zh-CN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52" name="AutoShape 145"/>
            <p:cNvSpPr>
              <a:spLocks noChangeArrowheads="1"/>
            </p:cNvSpPr>
            <p:nvPr/>
          </p:nvSpPr>
          <p:spPr bwMode="auto">
            <a:xfrm>
              <a:off x="4002" y="2158"/>
              <a:ext cx="1529" cy="150"/>
            </a:xfrm>
            <a:prstGeom prst="leftArrow">
              <a:avLst>
                <a:gd name="adj1" fmla="val 50000"/>
                <a:gd name="adj2" fmla="val 254833"/>
              </a:avLst>
            </a:prstGeom>
            <a:gradFill rotWithShape="0">
              <a:gsLst>
                <a:gs pos="0">
                  <a:srgbClr val="182F76"/>
                </a:gs>
                <a:gs pos="100000">
                  <a:srgbClr val="3366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53" name="Text Box 146"/>
            <p:cNvSpPr txBox="1">
              <a:spLocks noChangeArrowheads="1"/>
            </p:cNvSpPr>
            <p:nvPr/>
          </p:nvSpPr>
          <p:spPr bwMode="auto">
            <a:xfrm>
              <a:off x="4509" y="2247"/>
              <a:ext cx="55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净现值</a:t>
              </a:r>
              <a:endParaRPr lang="zh-CN" altLang="en-US" sz="1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9411" name="Text Box 147"/>
          <p:cNvSpPr txBox="1">
            <a:spLocks noChangeArrowheads="1"/>
          </p:cNvSpPr>
          <p:nvPr/>
        </p:nvSpPr>
        <p:spPr bwMode="auto">
          <a:xfrm>
            <a:off x="6777675" y="3270252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endParaRPr lang="zh-CN" altLang="en-US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412" name="Text Box 148"/>
          <p:cNvSpPr txBox="1">
            <a:spLocks noChangeArrowheads="1"/>
          </p:cNvSpPr>
          <p:nvPr/>
        </p:nvSpPr>
        <p:spPr bwMode="auto">
          <a:xfrm>
            <a:off x="1875872" y="525462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用净现值：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9413" name="Object 149"/>
          <p:cNvGraphicFramePr>
            <a:graphicFrameLocks noChangeAspect="1"/>
          </p:cNvGraphicFramePr>
          <p:nvPr/>
        </p:nvGraphicFramePr>
        <p:xfrm>
          <a:off x="2560640" y="5894390"/>
          <a:ext cx="7731125" cy="477837"/>
        </p:xfrm>
        <a:graphic>
          <a:graphicData uri="http://schemas.openxmlformats.org/presentationml/2006/ole"/>
        </a:graphic>
      </p:graphicFrame>
      <p:sp>
        <p:nvSpPr>
          <p:cNvPr id="139414" name="Text Box 150"/>
          <p:cNvSpPr txBox="1">
            <a:spLocks noChangeArrowheads="1"/>
          </p:cNvSpPr>
          <p:nvPr/>
        </p:nvSpPr>
        <p:spPr bwMode="auto">
          <a:xfrm>
            <a:off x="1735141" y="4159252"/>
            <a:ext cx="2471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用净现值率：</a:t>
            </a:r>
            <a:endParaRPr lang="zh-CN" altLang="en-US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415" name="Text Box 151"/>
          <p:cNvSpPr txBox="1">
            <a:spLocks noChangeArrowheads="1"/>
          </p:cNvSpPr>
          <p:nvPr/>
        </p:nvSpPr>
        <p:spPr bwMode="auto">
          <a:xfrm>
            <a:off x="1905437" y="5708651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4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</a:t>
            </a:r>
            <a:endParaRPr lang="zh-CN" altLang="en-US" sz="40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416" name="Text Box 152"/>
          <p:cNvSpPr txBox="1">
            <a:spLocks noChangeArrowheads="1"/>
          </p:cNvSpPr>
          <p:nvPr/>
        </p:nvSpPr>
        <p:spPr bwMode="auto">
          <a:xfrm>
            <a:off x="1837525" y="852786"/>
            <a:ext cx="2266967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例：限额400万</a:t>
            </a:r>
            <a:endParaRPr lang="zh-CN" altLang="en-US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9418" name="Group 154"/>
          <p:cNvGraphicFramePr>
            <a:graphicFrameLocks noGrp="1"/>
          </p:cNvGraphicFramePr>
          <p:nvPr/>
        </p:nvGraphicFramePr>
        <p:xfrm>
          <a:off x="1860553" y="1316039"/>
          <a:ext cx="3465514" cy="2743200"/>
        </p:xfrm>
        <a:graphic>
          <a:graphicData uri="http://schemas.openxmlformats.org/drawingml/2006/table">
            <a:tbl>
              <a:tblPr/>
              <a:tblGrid>
                <a:gridCol w="852488"/>
                <a:gridCol w="1466851"/>
                <a:gridCol w="1146175"/>
              </a:tblGrid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项目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投资现值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NPV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220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17.3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15.05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18.5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1547814" y="246061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dirty="0"/>
              <a:t>6.4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比较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8730120" y="3286080"/>
              <a:ext cx="1188000" cy="3844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8730120" y="3286080"/>
                <a:ext cx="1188000" cy="3844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9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9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3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3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9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9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3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00" grpId="0" autoUpdateAnimBg="0"/>
      <p:bldP spid="139411" grpId="0" autoUpdateAnimBg="0"/>
      <p:bldP spid="139412" grpId="0" autoUpdateAnimBg="0"/>
      <p:bldP spid="139414" grpId="0" autoUpdateAnimBg="0"/>
      <p:bldP spid="139415" grpId="0" autoUpdateAnimBg="0"/>
      <p:bldP spid="13941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互斥组合化法：</a:t>
            </a:r>
            <a:r>
              <a:rPr lang="zh-CN" altLang="en-US" dirty="0"/>
              <a:t>采用</a:t>
            </a:r>
            <a:r>
              <a:rPr lang="zh-CN" altLang="en-US" b="1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的思路，可以获得最优决策方案，即便借助计算机计算也耗时极长，无法解决大规模问题；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净现值排序、净现值率排序：</a:t>
            </a:r>
            <a:r>
              <a:rPr lang="zh-CN" altLang="en-US" dirty="0"/>
              <a:t>采用</a:t>
            </a:r>
            <a:r>
              <a:rPr lang="zh-CN" altLang="en-US" b="1" dirty="0">
                <a:solidFill>
                  <a:srgbClr val="FF0000"/>
                </a:solidFill>
              </a:rPr>
              <a:t>贪婪策略思路</a:t>
            </a:r>
            <a:r>
              <a:rPr lang="zh-CN" altLang="en-US" dirty="0"/>
              <a:t>，可以快速求得不错的结果，但是均无法保证获得最优解。</a:t>
            </a:r>
            <a:endParaRPr lang="en-U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47814" y="246061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dirty="0"/>
              <a:t>6.4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比较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A443D43F-F105-48E1-92D6-AA083FA8FDBD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9416" name="Text Box 152"/>
          <p:cNvSpPr txBox="1">
            <a:spLocks noChangeArrowheads="1"/>
          </p:cNvSpPr>
          <p:nvPr/>
        </p:nvSpPr>
        <p:spPr bwMode="auto">
          <a:xfrm>
            <a:off x="8211029" y="961968"/>
            <a:ext cx="2266967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例：限额400万</a:t>
            </a:r>
            <a:endParaRPr lang="zh-CN" altLang="en-US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9418" name="Group 154"/>
          <p:cNvGraphicFramePr>
            <a:graphicFrameLocks noGrp="1"/>
          </p:cNvGraphicFramePr>
          <p:nvPr/>
        </p:nvGraphicFramePr>
        <p:xfrm>
          <a:off x="8211029" y="1677577"/>
          <a:ext cx="3465514" cy="2743200"/>
        </p:xfrm>
        <a:graphic>
          <a:graphicData uri="http://schemas.openxmlformats.org/drawingml/2006/table">
            <a:tbl>
              <a:tblPr/>
              <a:tblGrid>
                <a:gridCol w="852488"/>
                <a:gridCol w="1466851"/>
                <a:gridCol w="1146175"/>
              </a:tblGrid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项目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投资现值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NPV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220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17.3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15.05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18.5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1547814" y="246061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dirty="0"/>
              <a:t>6.5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规划求解法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ele attr="{D84B9D09-1AA3-4DDE-A6CC-7C2444A81E57}"/>
                  </a:ext>
                </a:extLst>
              </p:cNvPr>
              <p:cNvSpPr txBox="1"/>
              <p:nvPr/>
            </p:nvSpPr>
            <p:spPr>
              <a:xfrm>
                <a:off x="838200" y="979628"/>
                <a:ext cx="6643047" cy="563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该问题本质是一个</a:t>
                </a:r>
                <a:r>
                  <a:rPr lang="zh-CN" altLang="en-US" sz="2400" b="1" u="sng" dirty="0">
                    <a:solidFill>
                      <a:srgbClr val="FF0000"/>
                    </a:solidFill>
                  </a:rPr>
                  <a:t>优化问题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lvl="1"/>
                <a:r>
                  <a:rPr lang="zh-CN" altLang="en-US" sz="2400" dirty="0"/>
                  <a:t>需要</a:t>
                </a:r>
                <a:r>
                  <a:rPr lang="zh-CN" altLang="en-US" sz="2400" b="1" u="sng" dirty="0">
                    <a:solidFill>
                      <a:srgbClr val="FF0000"/>
                    </a:solidFill>
                  </a:rPr>
                  <a:t>最大化</a:t>
                </a:r>
                <a:r>
                  <a:rPr lang="zh-CN" altLang="en-US" sz="2400" dirty="0"/>
                  <a:t>投资带来的总净现值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r>
                  <a:rPr lang="zh-CN" altLang="en-US" sz="2400" dirty="0"/>
                  <a:t>满足投资预算的</a:t>
                </a:r>
                <a:r>
                  <a:rPr lang="zh-CN" altLang="en-US" sz="2400" b="1" u="sng" dirty="0">
                    <a:solidFill>
                      <a:srgbClr val="FF0000"/>
                    </a:solidFill>
                  </a:rPr>
                  <a:t>约束条件</a:t>
                </a:r>
                <a:endParaRPr lang="en-US" altLang="zh-CN" sz="2400" b="1" u="sng" dirty="0">
                  <a:solidFill>
                    <a:srgbClr val="FF0000"/>
                  </a:solidFill>
                </a:endParaRPr>
              </a:p>
              <a:p>
                <a:endParaRPr lang="en-US" altLang="zh-CN" sz="2400" b="1" u="sng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b="1" u="sng" dirty="0">
                    <a:solidFill>
                      <a:srgbClr val="FF0000"/>
                    </a:solidFill>
                  </a:rPr>
                  <a:t>因此我们可以采用</a:t>
                </a:r>
                <a:r>
                  <a:rPr lang="en-US" altLang="zh-CN" sz="2400" b="1" u="sng" dirty="0">
                    <a:solidFill>
                      <a:srgbClr val="FF0000"/>
                    </a:solidFill>
                  </a:rPr>
                  <a:t>Excel</a:t>
                </a:r>
                <a:r>
                  <a:rPr lang="zh-CN" altLang="en-US" sz="2400" b="1" u="sng" dirty="0">
                    <a:solidFill>
                      <a:srgbClr val="FF0000"/>
                    </a:solidFill>
                  </a:rPr>
                  <a:t>规划求解器：</a:t>
                </a:r>
                <a:endParaRPr lang="en-US" altLang="zh-CN" sz="2400" b="1" u="sng" dirty="0">
                  <a:solidFill>
                    <a:srgbClr val="FF0000"/>
                  </a:solidFill>
                </a:endParaRPr>
              </a:p>
              <a:p>
                <a:endParaRPr lang="en-US" altLang="zh-CN" sz="2400" b="1" u="sng" dirty="0">
                  <a:solidFill>
                    <a:srgbClr val="FF0000"/>
                  </a:solidFill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b="1" dirty="0"/>
                  <a:t>决策变量：</a:t>
                </a:r>
                <a:r>
                  <a:rPr lang="zh-CN" altLang="en-US" sz="2400" dirty="0"/>
                  <a:t>对于某一方案，是否选取它，即</a:t>
                </a:r>
                <a:r>
                  <a:rPr lang="en-US" altLang="zh-CN" sz="2400" dirty="0"/>
                  <a:t>X</a:t>
                </a:r>
                <a:r>
                  <a:rPr lang="en-US" altLang="zh-CN" sz="2400" baseline="-25000" dirty="0"/>
                  <a:t>A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X</a:t>
                </a:r>
                <a:r>
                  <a:rPr lang="en-US" altLang="zh-CN" sz="2400" baseline="-25000" dirty="0"/>
                  <a:t>B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…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X</a:t>
                </a:r>
                <a:r>
                  <a:rPr lang="en-US" altLang="zh-CN" sz="2400" baseline="-25000" dirty="0"/>
                  <a:t>E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/>
                  <a:t> {0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1}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目标函数：最大化选取方案净现值之和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altLang="zh-CN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sz="2400" dirty="0"/>
                  <a:t>约束条件：选取方案投资额之和小于投资限额</a:t>
                </a: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79628"/>
                <a:ext cx="6643047" cy="5632311"/>
              </a:xfrm>
              <a:prstGeom prst="rect">
                <a:avLst/>
              </a:prstGeom>
              <a:blipFill rotWithShape="1">
                <a:blip r:embed="rId5"/>
                <a:stretch>
                  <a:fillRect l="-1469" t="-758" r="-551" b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1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/>
              <a:t>6.5 </a:t>
            </a:r>
            <a:r>
              <a:rPr lang="zh-CN" altLang="zh-CN" sz="44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44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44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规划求解法</a:t>
            </a:r>
            <a:endParaRPr lang="zh-CN" altLang="zh-CN" sz="44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ele attr="{09BFBC13-1599-3038-924C-5AF2BD7F0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kern="100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𝑁𝑃𝑉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41946"/>
            <a:ext cx="10515600" cy="4935017"/>
          </a:xfrm>
        </p:spPr>
        <p:txBody>
          <a:bodyPr/>
          <a:lstStyle/>
          <a:p>
            <a:r>
              <a:rPr lang="zh-CN" altLang="en-US" dirty="0"/>
              <a:t>提示：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547814" y="246061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400" dirty="0"/>
              <a:t>6.5 </a:t>
            </a:r>
            <a:r>
              <a:rPr lang="zh-CN" altLang="zh-CN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28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规划求解法</a:t>
            </a:r>
            <a:endParaRPr lang="zh-CN" altLang="zh-CN" sz="28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2083" t="22089" r="23714" b="28040"/>
          <a:stretch>
            <a:fillRect/>
          </a:stretch>
        </p:blipFill>
        <p:spPr>
          <a:xfrm>
            <a:off x="838200" y="1869743"/>
            <a:ext cx="8142027" cy="3420116"/>
          </a:xfrm>
          <a:prstGeom prst="rect">
            <a:avLst/>
          </a:prstGeom>
        </p:spPr>
      </p:pic>
      <p:sp>
        <p:nvSpPr>
          <p:cNvPr id="10" name="Text Box 152"/>
          <p:cNvSpPr txBox="1">
            <a:spLocks noChangeArrowheads="1"/>
          </p:cNvSpPr>
          <p:nvPr/>
        </p:nvSpPr>
        <p:spPr bwMode="auto">
          <a:xfrm>
            <a:off x="8382038" y="1241946"/>
            <a:ext cx="2266967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4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5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例：限额400万</a:t>
            </a:r>
            <a:endParaRPr lang="zh-CN" altLang="en-US" sz="24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Group 154"/>
          <p:cNvGraphicFramePr>
            <a:graphicFrameLocks noGrp="1"/>
          </p:cNvGraphicFramePr>
          <p:nvPr/>
        </p:nvGraphicFramePr>
        <p:xfrm>
          <a:off x="8382038" y="1957555"/>
          <a:ext cx="3465514" cy="2743200"/>
        </p:xfrm>
        <a:graphic>
          <a:graphicData uri="http://schemas.openxmlformats.org/drawingml/2006/table">
            <a:tbl>
              <a:tblPr/>
              <a:tblGrid>
                <a:gridCol w="852488"/>
                <a:gridCol w="1466851"/>
                <a:gridCol w="1146175"/>
              </a:tblGrid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项目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投资现值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NPV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220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17.3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1.5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15.05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18.5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47CCAFCD-1449-43CB-9212-C794DB7626EB}" type="slidenum"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8549" y="347025"/>
            <a:ext cx="8936039" cy="46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sz="4800" dirty="0"/>
              <a:t>独立方案的经济评价方法</a:t>
            </a:r>
            <a:endParaRPr lang="zh-CN" altLang="zh-CN" sz="4800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787" y="1418397"/>
            <a:ext cx="9527820" cy="4824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600" dirty="0"/>
              <a:t>1. </a:t>
            </a:r>
            <a:r>
              <a:rPr lang="zh-CN" altLang="zh-CN" sz="3600" dirty="0"/>
              <a:t>无资源限制</a:t>
            </a:r>
            <a:r>
              <a:rPr lang="zh-CN" altLang="en-US" sz="3600" dirty="0"/>
              <a:t>（满足“方案可行”即可）</a:t>
            </a:r>
            <a:endParaRPr lang="zh-CN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2. </a:t>
            </a:r>
            <a:r>
              <a:rPr lang="zh-CN" altLang="zh-CN" sz="3600" dirty="0"/>
              <a:t>有资源限制</a:t>
            </a:r>
            <a:endParaRPr lang="zh-CN" altLang="zh-CN" sz="3600" dirty="0"/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(1) </a:t>
            </a:r>
            <a:r>
              <a:rPr lang="zh-CN" altLang="zh-CN" sz="3200" dirty="0"/>
              <a:t>互斥组合法</a:t>
            </a:r>
            <a:r>
              <a:rPr lang="zh-CN" altLang="en-US" sz="3200" dirty="0"/>
              <a:t>（枚举法）</a:t>
            </a:r>
            <a:r>
              <a:rPr lang="zh-CN" altLang="zh-CN" sz="3200" dirty="0"/>
              <a:t>。</a:t>
            </a:r>
            <a:endParaRPr lang="zh-CN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(2) </a:t>
            </a:r>
            <a:r>
              <a:rPr lang="zh-CN" altLang="zh-CN" sz="3200" dirty="0"/>
              <a:t>净现值率排序法。</a:t>
            </a:r>
            <a:endParaRPr lang="zh-CN" altLang="zh-CN" sz="3200" dirty="0"/>
          </a:p>
          <a:p>
            <a:pPr eaLnBrk="1" hangingPunct="1">
              <a:lnSpc>
                <a:spcPct val="150000"/>
              </a:lnSpc>
            </a:pPr>
            <a:endParaRPr lang="zh-CN" altLang="zh-C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200" dirty="0"/>
              <a:t>6.5 </a:t>
            </a:r>
            <a:r>
              <a:rPr lang="zh-CN" altLang="zh-CN" sz="36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6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6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规划求解法</a:t>
            </a:r>
            <a:endParaRPr lang="zh-CN" altLang="zh-CN" sz="36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3200" dirty="0"/>
                  <a:t>提示：</a:t>
                </a:r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向量内积计算：</a:t>
                </a:r>
                <a:endParaRPr lang="en-US" altLang="zh-CN" sz="3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1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kern="1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𝑵𝑷𝑽</m:t>
                      </m:r>
                      <m:r>
                        <a:rPr lang="en-US" sz="3200" b="1" i="1" kern="100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3200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3200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𝑁𝑃𝑉</m:t>
                              </m:r>
                            </m:e>
                            <m:sub>
                              <m:r>
                                <a:rPr lang="en-US" sz="3200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3200" dirty="0"/>
                  <a:t>在</a:t>
                </a:r>
                <a:r>
                  <a:rPr lang="en-US" altLang="zh-CN" sz="3200" dirty="0"/>
                  <a:t>Excel</a:t>
                </a:r>
                <a:r>
                  <a:rPr lang="zh-CN" altLang="en-US" sz="3200" dirty="0"/>
                  <a:t>中：</a:t>
                </a:r>
                <a:endParaRPr lang="en-US" altLang="zh-CN" sz="320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3200" dirty="0"/>
                  <a:t>=</a:t>
                </a:r>
                <a:r>
                  <a:rPr lang="en-US" altLang="zh-CN" sz="3200" b="1" dirty="0" err="1">
                    <a:solidFill>
                      <a:srgbClr val="FF0000"/>
                    </a:solidFill>
                  </a:rPr>
                  <a:t>sumproduct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sz="3200" dirty="0"/>
                  <a:t>,</a:t>
                </a:r>
                <a:r>
                  <a:rPr lang="en-US" sz="3200" b="1" kern="1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kern="1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𝑵𝑷𝑽</m:t>
                    </m:r>
                  </m:oMath>
                </a14:m>
                <a:r>
                  <a:rPr lang="en-US" altLang="zh-CN" sz="3200" dirty="0"/>
                  <a:t>)</a:t>
                </a:r>
                <a:endParaRPr lang="zh-CN" altLang="en-US" sz="3200" dirty="0"/>
              </a:p>
              <a:p>
                <a:pPr>
                  <a:lnSpc>
                    <a:spcPct val="150000"/>
                  </a:lnSpc>
                </a:pPr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19037" y="1700212"/>
          <a:ext cx="8962694" cy="414103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81715"/>
                <a:gridCol w="999895"/>
                <a:gridCol w="1363493"/>
                <a:gridCol w="981715"/>
                <a:gridCol w="2181589"/>
                <a:gridCol w="2454287"/>
              </a:tblGrid>
              <a:tr h="8555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项目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楷体_GB231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>
                          <a:effectLst/>
                        </a:rPr>
                        <a:t>投资现值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楷体_GB231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NPV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X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>
                          <a:effectLst/>
                        </a:rPr>
                        <a:t>选取方案净现值</a:t>
                      </a:r>
                      <a:endParaRPr lang="zh-CN" altLang="en-US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>
                          <a:effectLst/>
                        </a:rPr>
                        <a:t>选取方案投资额</a:t>
                      </a:r>
                      <a:endParaRPr lang="zh-CN" altLang="en-US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</a:rPr>
                        <a:t>100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</a:rPr>
                        <a:t>13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1" i="1" u="none" strike="noStrike" dirty="0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</a:rPr>
                        <a:t>220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</a:rPr>
                        <a:t>17.3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</a:rPr>
                        <a:t>120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</a:rPr>
                        <a:t>1.5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1" i="1" u="none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</a:rPr>
                        <a:t>80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</a:rPr>
                        <a:t>15.05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9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1" i="1" u="none" strike="noStrike">
                        <a:solidFill>
                          <a:srgbClr val="0563C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>
                          <a:effectLst/>
                        </a:rPr>
                        <a:t>90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000" u="none" strike="noStrike" dirty="0">
                          <a:effectLst/>
                        </a:rPr>
                        <a:t>18.5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985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选取方案净</a:t>
                      </a:r>
                      <a:br>
                        <a:rPr lang="zh-CN" altLang="en-US" sz="2000" u="none" strike="noStrike" dirty="0">
                          <a:effectLst/>
                        </a:rPr>
                      </a:br>
                      <a:r>
                        <a:rPr lang="zh-CN" altLang="en-US" sz="2000" u="none" strike="noStrike" dirty="0">
                          <a:effectLst/>
                        </a:rPr>
                        <a:t>现值之和</a:t>
                      </a:r>
                      <a:endParaRPr lang="zh-CN" alt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u="none" strike="noStrike" dirty="0">
                          <a:effectLst/>
                        </a:rPr>
                        <a:t>选取方案投资额之和</a:t>
                      </a:r>
                      <a:endParaRPr lang="zh-CN" alt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053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411336" y="355243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altLang="zh-CN" sz="2800" dirty="0"/>
              <a:t>6.5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独立方案的经济评价方法</a:t>
            </a:r>
            <a:r>
              <a:rPr lang="en-US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规划求解法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Box 152"/>
          <p:cNvSpPr txBox="1">
            <a:spLocks noChangeArrowheads="1"/>
          </p:cNvSpPr>
          <p:nvPr/>
        </p:nvSpPr>
        <p:spPr bwMode="auto">
          <a:xfrm>
            <a:off x="1819037" y="1027876"/>
            <a:ext cx="3371436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：投资预算400万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AA2F80E-BB55-49BA-B12E-589C1F5E5B2A}" type="slidenum"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450056"/>
            <a:ext cx="8936039" cy="46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altLang="zh-CN" sz="4400" dirty="0"/>
              <a:t>6.</a:t>
            </a:r>
            <a:r>
              <a:rPr lang="en-US" altLang="zh-CN" dirty="0"/>
              <a:t>6</a:t>
            </a:r>
            <a:r>
              <a:rPr lang="en-US" altLang="zh-CN" sz="4400" dirty="0"/>
              <a:t> </a:t>
            </a:r>
            <a:r>
              <a:rPr lang="zh-CN" altLang="zh-CN" dirty="0"/>
              <a:t>混合方案的经济评价方法</a:t>
            </a:r>
            <a:endParaRPr lang="zh-CN" altLang="zh-CN" dirty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9070"/>
            <a:ext cx="10515600" cy="502789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当方案组合中既有独立方案，又有互斥方案时，就构成了混合型方案。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与独立型方案一样，混合型方案群也可分为无资源限制和有资源限制两种情况。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无论有、无资源约束，混合方案的经济评价一般情况下都需要建立数学优化模型求解。</a:t>
            </a:r>
            <a:endParaRPr lang="zh-CN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838201" y="770347"/>
            <a:ext cx="8936039" cy="46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altLang="zh-CN" sz="4400" dirty="0"/>
              <a:t>6.5 </a:t>
            </a:r>
            <a:r>
              <a:rPr lang="zh-CN" altLang="zh-CN" dirty="0"/>
              <a:t>混合方案的经济评价方法</a:t>
            </a:r>
            <a:endParaRPr lang="zh-CN" altLang="en-US" dirty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依旧等价于背包问题：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有一系列宝物，体积分别为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/>
              <a:t>价值为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NPV</a:t>
            </a:r>
            <a:r>
              <a:rPr lang="en-US" altLang="zh-CN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有一个背包，体积是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选取那些宝物放到背包里，使得总价值最大。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增加了一些约束条件：</a:t>
            </a:r>
            <a:r>
              <a:rPr lang="zh-CN" altLang="en-US" b="1" u="sng" dirty="0">
                <a:solidFill>
                  <a:srgbClr val="FF0000"/>
                </a:solidFill>
              </a:rPr>
              <a:t>有一些宝物不能一起带走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C85096E-8C28-4148-AEC1-23F0E46E7DC2}" type="slidenum"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899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6.6 </a:t>
            </a:r>
            <a:r>
              <a:rPr lang="zh-CN" altLang="zh-CN" dirty="0"/>
              <a:t>混合方案的经济评价方法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ele attr="{09BFBC13-1599-3038-924C-5AF2BD7F0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33693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kern="10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kern="100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𝑁𝑃𝑉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:endParaRPr lang="en-US" sz="2800" b="0" kern="100" dirty="0">
                  <a:effectLst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kern="100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≤1, </m:t>
                      </m:r>
                      <m:d>
                        <m:d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33693" cy="4351338"/>
              </a:xfrm>
              <a:blipFill rotWithShape="1">
                <a:blip r:embed="rId1"/>
                <a:stretch>
                  <a:fillRect l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ele attr="{6DA35C34-6782-987F-4503-B98DFB4FE7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27441" y="1578358"/>
                <a:ext cx="4333693" cy="51718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kern="10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kern="10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 smtClean="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𝑁𝑃𝑉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kern="10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nary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kern="100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≤1, </m:t>
                      </m:r>
                      <m:d>
                        <m:d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en-US" altLang="zh-CN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=1,…,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441" y="1578358"/>
                <a:ext cx="4333693" cy="5171893"/>
              </a:xfrm>
              <a:prstGeom prst="rect">
                <a:avLst/>
              </a:prstGeom>
              <a:blipFill rotWithShape="1">
                <a:blip r:embed="rId2"/>
                <a:stretch>
                  <a:fillRect l="-2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2346" y="1321356"/>
            <a:ext cx="161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无资源约束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993235" y="952024"/>
            <a:ext cx="1611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有资源约束</a:t>
            </a:r>
            <a:endParaRPr lang="en-US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5139F85-E925-4D7A-95A5-658875D8467E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474425" y="1222563"/>
            <a:ext cx="9020539" cy="392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本质还是枚举的方法：</a:t>
            </a:r>
            <a:endParaRPr lang="zh-CN" altLang="en-US" sz="3200" b="0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按组际间的方案相互独立，组内方案相互排斥的原则，形成所有各种可能的方案组合。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以互斥型方案比选的原则筛选组内方案。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在总投资限额内，以独立方案比选原则选择最优的方案组合。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32349" y="495217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3200" dirty="0"/>
              <a:t>6.6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混合方案的经济评价方法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：互斥组合法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E7AB5E1-192A-49D1-8CAB-3CFDCAE083E6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9386" name="Group 74"/>
          <p:cNvGraphicFramePr>
            <a:graphicFrameLocks noGrp="1"/>
          </p:cNvGraphicFramePr>
          <p:nvPr/>
        </p:nvGraphicFramePr>
        <p:xfrm>
          <a:off x="562237" y="2236842"/>
          <a:ext cx="4431002" cy="2651457"/>
        </p:xfrm>
        <a:graphic>
          <a:graphicData uri="http://schemas.openxmlformats.org/drawingml/2006/table">
            <a:tbl>
              <a:tblPr/>
              <a:tblGrid>
                <a:gridCol w="1897455"/>
                <a:gridCol w="1148860"/>
                <a:gridCol w="1384687"/>
              </a:tblGrid>
              <a:tr h="39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投资方案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761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互斥型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149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独立型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62238" y="333377"/>
            <a:ext cx="9932728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3200" dirty="0"/>
              <a:t>6.6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混合方案的经济评价方法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：互斥组合法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239" y="1503952"/>
            <a:ext cx="4359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预算总额2000万：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01638" y="1503953"/>
            <a:ext cx="3495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所有的可能组合包括：</a:t>
            </a:r>
            <a:endParaRPr lang="zh-CN" alt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3812" t="42200" r="22767" b="13108"/>
          <a:stretch>
            <a:fillRect/>
          </a:stretch>
        </p:blipFill>
        <p:spPr>
          <a:xfrm>
            <a:off x="5348555" y="2043566"/>
            <a:ext cx="6524091" cy="30649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02878" y="2043566"/>
            <a:ext cx="4259495" cy="30649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/>
          <p:cNvSpPr/>
          <p:nvPr/>
        </p:nvSpPr>
        <p:spPr>
          <a:xfrm>
            <a:off x="5348555" y="2051134"/>
            <a:ext cx="2165707" cy="419087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844989" y="5186465"/>
            <a:ext cx="1434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1             1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8583"/>
          </a:xfrm>
        </p:spPr>
        <p:txBody>
          <a:bodyPr>
            <a:normAutofit fontScale="90000"/>
          </a:bodyPr>
          <a:lstStyle/>
          <a:p>
            <a:r>
              <a:rPr lang="en-US" altLang="zh-CN" kern="0" dirty="0"/>
              <a:t>6.6 </a:t>
            </a:r>
            <a:r>
              <a:rPr lang="zh-CN" altLang="zh-CN" kern="0" dirty="0"/>
              <a:t>混合方案的经济评价方法</a:t>
            </a:r>
            <a:r>
              <a:rPr lang="zh-CN" altLang="en-US" kern="0" dirty="0"/>
              <a:t>：枚举算法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92" y="762107"/>
            <a:ext cx="8920965" cy="5947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6847" t="51517" r="19444" b="43603"/>
          <a:stretch>
            <a:fillRect/>
          </a:stretch>
        </p:blipFill>
        <p:spPr>
          <a:xfrm>
            <a:off x="2424702" y="3005189"/>
            <a:ext cx="9601383" cy="4238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E7AB5E1-192A-49D1-8CAB-3CFDCAE083E6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9386" name="Group 74"/>
          <p:cNvGraphicFramePr>
            <a:graphicFrameLocks noGrp="1"/>
          </p:cNvGraphicFramePr>
          <p:nvPr/>
        </p:nvGraphicFramePr>
        <p:xfrm>
          <a:off x="1696489" y="1269969"/>
          <a:ext cx="8062508" cy="2651457"/>
        </p:xfrm>
        <a:graphic>
          <a:graphicData uri="http://schemas.openxmlformats.org/drawingml/2006/table">
            <a:tbl>
              <a:tblPr/>
              <a:tblGrid>
                <a:gridCol w="2510943"/>
                <a:gridCol w="1520311"/>
                <a:gridCol w="1832387"/>
                <a:gridCol w="2198867"/>
              </a:tblGrid>
              <a:tr h="39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投资方案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净现值率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761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互斥型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149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独立型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</a:tbl>
          </a:graphicData>
        </a:graphic>
      </p:graphicFrame>
      <p:sp>
        <p:nvSpPr>
          <p:cNvPr id="269380" name="Text Box 68"/>
          <p:cNvSpPr txBox="1">
            <a:spLocks noChangeArrowheads="1"/>
          </p:cNvSpPr>
          <p:nvPr/>
        </p:nvSpPr>
        <p:spPr bwMode="auto">
          <a:xfrm>
            <a:off x="642730" y="4103662"/>
            <a:ext cx="10422835" cy="187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净现值率排序法本质还是贪婪算法：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在计算出净现值率之后，按照净现值率排序选择方案；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不同的是，在选择方案的过程中需要遵循约束条件（互斥约束）。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558926" y="333377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2800" dirty="0"/>
              <a:t>6.6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混合方案的经济评价方法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（净现值率排序法）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9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9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9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80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E7AB5E1-192A-49D1-8CAB-3CFDCAE083E6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9386" name="Group 74"/>
          <p:cNvGraphicFramePr>
            <a:graphicFrameLocks noGrp="1"/>
          </p:cNvGraphicFramePr>
          <p:nvPr/>
        </p:nvGraphicFramePr>
        <p:xfrm>
          <a:off x="1696489" y="1269969"/>
          <a:ext cx="8062508" cy="2651457"/>
        </p:xfrm>
        <a:graphic>
          <a:graphicData uri="http://schemas.openxmlformats.org/drawingml/2006/table">
            <a:tbl>
              <a:tblPr/>
              <a:tblGrid>
                <a:gridCol w="2510943"/>
                <a:gridCol w="1520311"/>
                <a:gridCol w="1832387"/>
                <a:gridCol w="2198867"/>
              </a:tblGrid>
              <a:tr h="39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投资方案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净现值率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761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互斥型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149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独立型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558925" y="4103370"/>
            <a:ext cx="8935720" cy="2320925"/>
            <a:chOff x="2455" y="6462"/>
            <a:chExt cx="14072" cy="3655"/>
          </a:xfrm>
        </p:grpSpPr>
        <p:sp>
          <p:nvSpPr>
            <p:cNvPr id="269380" name="Text Box 68"/>
            <p:cNvSpPr txBox="1">
              <a:spLocks noChangeArrowheads="1"/>
            </p:cNvSpPr>
            <p:nvPr/>
          </p:nvSpPr>
          <p:spPr bwMode="auto">
            <a:xfrm>
              <a:off x="2455" y="6462"/>
              <a:ext cx="14073" cy="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1）总额1000万 </a:t>
              </a:r>
              <a:r>
                <a:rPr lang="en-US" altLang="zh-CN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NPVR: </a:t>
              </a: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 </a:t>
              </a:r>
              <a:r>
                <a:rPr lang="en-US" altLang="zh-CN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A、C，</a:t>
              </a: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得：</a:t>
              </a:r>
              <a:endParaRPr lang="zh-CN" altLang="en-US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NPVAC=450</a:t>
              </a:r>
              <a:r>
                <a:rPr lang="zh-CN" altLang="en-US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万，</a:t>
              </a:r>
              <a:endPara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KAC=1000</a:t>
              </a:r>
              <a:r>
                <a:rPr lang="zh-CN" altLang="en-US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383" name="Text Box 71"/>
            <p:cNvSpPr txBox="1">
              <a:spLocks noChangeArrowheads="1"/>
            </p:cNvSpPr>
            <p:nvPr/>
          </p:nvSpPr>
          <p:spPr bwMode="auto">
            <a:xfrm>
              <a:off x="2455" y="8603"/>
              <a:ext cx="14073" cy="1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2）总额2000万 </a:t>
              </a:r>
              <a:r>
                <a:rPr lang="en-US" altLang="zh-CN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NPVR: </a:t>
              </a: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</a:t>
              </a:r>
              <a:r>
                <a:rPr lang="en-US" altLang="zh-CN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A、C、E、F，</a:t>
              </a:r>
              <a:r>
                <a:rPr lang="zh-CN" altLang="en-US" sz="20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得：</a:t>
              </a:r>
              <a:endPara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NPVACEF=775</a:t>
              </a:r>
              <a:r>
                <a:rPr lang="zh-CN" altLang="en-US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万，</a:t>
              </a: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KACEF=2000</a:t>
              </a:r>
              <a:r>
                <a:rPr lang="zh-CN" altLang="en-US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558926" y="333377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2800" dirty="0"/>
              <a:t>6.6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混合方案的经济评价方法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（净现值率排序法）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41194" y="333377"/>
            <a:ext cx="10454185" cy="46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endParaRPr lang="zh-CN" altLang="zh-CN" dirty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39B0A68C-5BD2-481D-965B-235EC76BF697}" type="slidenum"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Text Box 39"/>
          <p:cNvSpPr>
            <a:spLocks noGrp="1" noChangeArrowheads="1"/>
          </p:cNvSpPr>
          <p:nvPr>
            <p:ph idx="1"/>
          </p:nvPr>
        </p:nvSpPr>
        <p:spPr>
          <a:xfrm>
            <a:off x="559498" y="1501010"/>
            <a:ext cx="5011133" cy="4743735"/>
          </a:xfr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个项目可以投资，各个项目的投资额为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带来净现值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NPV</a:t>
            </a:r>
            <a:r>
              <a:rPr lang="en-US" altLang="zh-CN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此外，投资者有一个投资预算限制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目的是使得总的净现值最大。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Group 45"/>
          <p:cNvGraphicFramePr>
            <a:graphicFrameLocks noGrp="1"/>
          </p:cNvGraphicFramePr>
          <p:nvPr/>
        </p:nvGraphicFramePr>
        <p:xfrm>
          <a:off x="6096001" y="4341486"/>
          <a:ext cx="5011134" cy="2278966"/>
        </p:xfrm>
        <a:graphic>
          <a:graphicData uri="http://schemas.openxmlformats.org/drawingml/2006/table">
            <a:tbl>
              <a:tblPr/>
              <a:tblGrid>
                <a:gridCol w="1044255"/>
                <a:gridCol w="1863360"/>
                <a:gridCol w="2103519"/>
              </a:tblGrid>
              <a:tr h="1076989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项目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投资（万元）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y</a:t>
                      </a:r>
                      <a:r>
                        <a:rPr kumimoji="1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i</a:t>
                      </a:r>
                      <a:endParaRPr kumimoji="1" lang="zh-CN" altLang="en-US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净现值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（万元）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NPV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i</a:t>
                      </a:r>
                      <a:endParaRPr kumimoji="1" lang="zh-CN" altLang="en-US" sz="2000" b="1" i="0" u="none" strike="noStrike" cap="none" normalizeH="0" baseline="30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00659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54.33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00659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89.18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400659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78.79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6096001" y="1402584"/>
            <a:ext cx="1261884" cy="52322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en-US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6096000" y="1925804"/>
            <a:ext cx="5221287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某公司有一组投资项目，受资金总额的限制，只能选择其中部分方案。设资金总额为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400万元。求最优的投资组合？（方案数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m=3）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nimBg="1" autoUpdateAnimBg="0"/>
      <p:bldP spid="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4"/>
          <p:cNvGraphicFramePr>
            <a:graphicFrameLocks noGrp="1"/>
          </p:cNvGraphicFramePr>
          <p:nvPr/>
        </p:nvGraphicFramePr>
        <p:xfrm>
          <a:off x="911226" y="1825626"/>
          <a:ext cx="5184778" cy="2651457"/>
        </p:xfrm>
        <a:graphic>
          <a:graphicData uri="http://schemas.openxmlformats.org/drawingml/2006/table">
            <a:tbl>
              <a:tblPr/>
              <a:tblGrid>
                <a:gridCol w="1614719"/>
                <a:gridCol w="977671"/>
                <a:gridCol w="1178357"/>
                <a:gridCol w="1414031"/>
              </a:tblGrid>
              <a:tr h="3961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投资方案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净现值率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761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互斥型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B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1493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独立型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E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       F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0.275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0.350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4" marR="91444"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16730" y="2025339"/>
            <a:ext cx="4256071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三要素：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）决策变量（可变单元格）；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）目标函数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）约束条件</a:t>
            </a:r>
            <a:endParaRPr lang="zh-CN" altLang="en-US" sz="2400" b="1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58926" y="333377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2800" dirty="0"/>
              <a:t>6.6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混合方案的经济评价方法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（规划求解法）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1226" y="4908729"/>
            <a:ext cx="7209192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相比于独立方案，增加了一系列与方案互斥有关的约束条件：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>
                <a:solidFill>
                  <a:srgbClr val="FF0000"/>
                </a:solidFill>
              </a:rPr>
              <a:t>即</a:t>
            </a:r>
            <a:r>
              <a:rPr lang="en-US" altLang="zh-CN" b="1" u="sng" dirty="0">
                <a:solidFill>
                  <a:srgbClr val="FF0000"/>
                </a:solidFill>
              </a:rPr>
              <a:t>XA</a:t>
            </a:r>
            <a:r>
              <a:rPr lang="zh-CN" altLang="en-US" b="1" u="sng" dirty="0">
                <a:solidFill>
                  <a:srgbClr val="FF0000"/>
                </a:solidFill>
              </a:rPr>
              <a:t>，</a:t>
            </a:r>
            <a:r>
              <a:rPr lang="en-US" altLang="zh-CN" b="1" u="sng" dirty="0">
                <a:solidFill>
                  <a:srgbClr val="FF0000"/>
                </a:solidFill>
              </a:rPr>
              <a:t>XB</a:t>
            </a:r>
            <a:r>
              <a:rPr lang="zh-CN" altLang="en-US" b="1" u="sng" dirty="0">
                <a:solidFill>
                  <a:srgbClr val="FF0000"/>
                </a:solidFill>
              </a:rPr>
              <a:t>，不能同时等于</a:t>
            </a:r>
            <a:r>
              <a:rPr lang="en-US" altLang="zh-CN" b="1" u="sng" dirty="0">
                <a:solidFill>
                  <a:srgbClr val="FF0000"/>
                </a:solidFill>
              </a:rPr>
              <a:t>1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sp>
        <p:nvSpPr>
          <p:cNvPr id="12" name="Text Box 152"/>
          <p:cNvSpPr txBox="1">
            <a:spLocks noChangeArrowheads="1"/>
          </p:cNvSpPr>
          <p:nvPr/>
        </p:nvSpPr>
        <p:spPr bwMode="auto">
          <a:xfrm>
            <a:off x="1655545" y="1067591"/>
            <a:ext cx="981359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ele attr="{D0B9AA5F-DADE-CF08-EC8E-139DD8A524CC}"/>
                  </a:ext>
                </a:extLst>
              </p:cNvPr>
              <p:cNvSpPr txBox="1"/>
              <p:nvPr/>
            </p:nvSpPr>
            <p:spPr>
              <a:xfrm>
                <a:off x="1612992" y="4537542"/>
                <a:ext cx="8499195" cy="1419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kern="100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kern="100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≤1, </m:t>
                      </m:r>
                      <m:d>
                        <m:dPr>
                          <m:ctrlPr>
                            <a:rPr lang="en-US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8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sz="28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r>
                        <a:rPr lang="en-US" altLang="zh-CN" sz="280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: </a:t>
                </a:r>
                <a:r>
                  <a:rPr lang="zh-CN" altLang="en-US" sz="2800" dirty="0"/>
                  <a:t>在</a:t>
                </a:r>
                <a:r>
                  <a:rPr lang="en-US" altLang="zh-CN" sz="2800" dirty="0"/>
                  <a:t>Excel</a:t>
                </a:r>
                <a:r>
                  <a:rPr lang="zh-CN" altLang="en-US" sz="2800" dirty="0"/>
                  <a:t>中，用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INDEX(x, </a:t>
                </a:r>
                <a:r>
                  <a:rPr lang="en-US" altLang="zh-CN" sz="28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) </a:t>
                </a:r>
                <a:r>
                  <a:rPr lang="zh-CN" altLang="en-US" sz="2800" dirty="0"/>
                  <a:t>可以返回数组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2800" dirty="0"/>
                  <a:t>的第</a:t>
                </a:r>
                <a:r>
                  <a:rPr lang="en-US" altLang="zh-CN" sz="2800" b="1" dirty="0" err="1">
                    <a:solidFill>
                      <a:srgbClr val="FF0000"/>
                    </a:solidFill>
                  </a:rPr>
                  <a:t>i</a:t>
                </a:r>
                <a:r>
                  <a:rPr lang="zh-CN" altLang="en-US" sz="2800" dirty="0"/>
                  <a:t>行</a:t>
                </a:r>
                <a:endParaRPr lang="en-US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92" y="4537542"/>
                <a:ext cx="8499195" cy="1419684"/>
              </a:xfrm>
              <a:prstGeom prst="rect">
                <a:avLst/>
              </a:prstGeom>
              <a:blipFill rotWithShape="1">
                <a:blip r:embed="rId1"/>
                <a:stretch>
                  <a:fillRect b="-10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6" y="822418"/>
            <a:ext cx="11167405" cy="314595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某公司有充足的资金在</a:t>
            </a:r>
            <a:r>
              <a:rPr lang="en-US" altLang="zh-CN" b="1" u="sng" dirty="0"/>
              <a:t>A</a:t>
            </a:r>
            <a:r>
              <a:rPr lang="zh-CN" altLang="en-US" b="1" u="sng" dirty="0"/>
              <a:t>地区和</a:t>
            </a:r>
            <a:r>
              <a:rPr lang="en-US" altLang="zh-CN" b="1" u="sng" dirty="0"/>
              <a:t>B</a:t>
            </a:r>
            <a:r>
              <a:rPr lang="zh-CN" altLang="en-US" b="1" u="sng" dirty="0"/>
              <a:t>地区第各建立一个项目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地有三个可行方案，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  <a:r>
              <a:rPr lang="zh-CN" altLang="en-US" dirty="0"/>
              <a:t>，</a:t>
            </a:r>
            <a:r>
              <a:rPr lang="en-US" altLang="zh-CN" dirty="0"/>
              <a:t>A3</a:t>
            </a:r>
            <a:r>
              <a:rPr lang="zh-CN" altLang="en-US" dirty="0"/>
              <a:t>；在</a:t>
            </a:r>
            <a:r>
              <a:rPr lang="en-US" altLang="zh-CN" dirty="0"/>
              <a:t>B</a:t>
            </a:r>
            <a:r>
              <a:rPr lang="zh-CN" altLang="en-US" dirty="0"/>
              <a:t>地有两个可行方案，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B2</a:t>
            </a:r>
            <a:r>
              <a:rPr lang="zh-CN" altLang="en-US" dirty="0"/>
              <a:t>。根据各个方案的现金流量，选择最优投资方案（基准折现率为</a:t>
            </a:r>
            <a:r>
              <a:rPr lang="en-US" altLang="zh-CN" dirty="0"/>
              <a:t>10%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9438" y="3534547"/>
          <a:ext cx="8373124" cy="264241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97259"/>
                <a:gridCol w="1997259"/>
                <a:gridCol w="2381347"/>
                <a:gridCol w="1997259"/>
              </a:tblGrid>
              <a:tr h="7511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方案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初始投资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经营期各</a:t>
                      </a:r>
                      <a:br>
                        <a:rPr lang="zh-CN" altLang="en-US" sz="2000" b="1" u="none" strike="noStrike">
                          <a:effectLst/>
                        </a:rPr>
                      </a:br>
                      <a:r>
                        <a:rPr lang="zh-CN" altLang="en-US" sz="2000" b="1" u="none" strike="noStrike">
                          <a:effectLst/>
                        </a:rPr>
                        <a:t>年净现金流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寿命期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</a:tr>
              <a:tr h="375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800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350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</a:tr>
              <a:tr h="375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850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420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7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</a:tr>
              <a:tr h="375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750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370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</a:tr>
              <a:tr h="375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B1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1500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450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10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</a:tr>
              <a:tr h="388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B2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1900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500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9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58926" y="333377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2800" dirty="0"/>
              <a:t>6.6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混合方案的经济评价方法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（规划求解法）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Box 152"/>
          <p:cNvSpPr txBox="1">
            <a:spLocks noChangeArrowheads="1"/>
          </p:cNvSpPr>
          <p:nvPr/>
        </p:nvSpPr>
        <p:spPr bwMode="auto">
          <a:xfrm>
            <a:off x="1655545" y="1067591"/>
            <a:ext cx="981359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某公司受到资金限制，准备选取</a:t>
            </a:r>
            <a:r>
              <a:rPr lang="zh-CN" altLang="en-US" b="1" u="sng" dirty="0"/>
              <a:t>两个行业中的一个行业集中进入</a:t>
            </a:r>
            <a:r>
              <a:rPr lang="zh-CN" altLang="en-US" dirty="0"/>
              <a:t>。行业</a:t>
            </a:r>
            <a:r>
              <a:rPr lang="en-US" altLang="zh-CN" dirty="0"/>
              <a:t>A</a:t>
            </a:r>
            <a:r>
              <a:rPr lang="zh-CN" altLang="en-US" dirty="0"/>
              <a:t>有三个可行方案，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A2</a:t>
            </a:r>
            <a:r>
              <a:rPr lang="zh-CN" altLang="en-US" dirty="0"/>
              <a:t>，</a:t>
            </a:r>
            <a:r>
              <a:rPr lang="en-US" altLang="zh-CN" dirty="0"/>
              <a:t>A3</a:t>
            </a:r>
            <a:r>
              <a:rPr lang="zh-CN" altLang="en-US" dirty="0"/>
              <a:t>；行业</a:t>
            </a:r>
            <a:r>
              <a:rPr lang="en-US" altLang="zh-CN" dirty="0"/>
              <a:t>B</a:t>
            </a:r>
            <a:r>
              <a:rPr lang="zh-CN" altLang="en-US" dirty="0"/>
              <a:t>有两个可行方案，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B2</a:t>
            </a:r>
            <a:r>
              <a:rPr lang="zh-CN" altLang="en-US" dirty="0"/>
              <a:t>。根据各个方案的现金流量，选择最优投资方案（基准折现率为</a:t>
            </a:r>
            <a:r>
              <a:rPr lang="en-US" altLang="zh-CN" dirty="0"/>
              <a:t>10%</a:t>
            </a:r>
            <a:r>
              <a:rPr lang="zh-CN" altLang="en-US" dirty="0"/>
              <a:t>，投资预算为</a:t>
            </a:r>
            <a:r>
              <a:rPr lang="en-US" altLang="zh-CN" dirty="0"/>
              <a:t>6000</a:t>
            </a:r>
            <a:r>
              <a:rPr lang="zh-CN" altLang="en-US" dirty="0"/>
              <a:t>万元）。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9441" y="3649509"/>
          <a:ext cx="8373124" cy="230623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97259"/>
                <a:gridCol w="1997259"/>
                <a:gridCol w="2381347"/>
                <a:gridCol w="1997259"/>
              </a:tblGrid>
              <a:tr h="6555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方案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 dirty="0">
                          <a:effectLst/>
                        </a:rPr>
                        <a:t>初始投资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经营期各</a:t>
                      </a:r>
                      <a:br>
                        <a:rPr lang="zh-CN" altLang="en-US" sz="2000" b="1" u="none" strike="noStrike">
                          <a:effectLst/>
                        </a:rPr>
                      </a:br>
                      <a:r>
                        <a:rPr lang="zh-CN" altLang="en-US" sz="2000" b="1" u="none" strike="noStrike">
                          <a:effectLst/>
                        </a:rPr>
                        <a:t>年净现金流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u="none" strike="noStrike">
                          <a:effectLst/>
                        </a:rPr>
                        <a:t>寿命期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</a:tr>
              <a:tr h="3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1600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310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>
                          <a:effectLst/>
                        </a:rPr>
                        <a:t>8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</a:tr>
              <a:tr h="3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A2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3200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620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</a:tr>
              <a:tr h="3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A3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3000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570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>
                    <a:solidFill>
                      <a:schemeClr val="accent2"/>
                    </a:solidFill>
                  </a:tcPr>
                </a:tc>
              </a:tr>
              <a:tr h="327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B1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1500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300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</a:tr>
              <a:tr h="3394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B2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3100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600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u="none" strike="noStrike" dirty="0">
                          <a:effectLst/>
                        </a:rPr>
                        <a:t>8</a:t>
                      </a:r>
                      <a:endParaRPr lang="en-US" altLang="zh-C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1" marR="6351" marT="6351" marB="0" anchor="ctr"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58926" y="333377"/>
            <a:ext cx="8936039" cy="4619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2800" dirty="0"/>
              <a:t>6.6 </a:t>
            </a:r>
            <a:r>
              <a:rPr lang="zh-CN" altLang="zh-CN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混合方案的经济评价方法</a:t>
            </a:r>
            <a:r>
              <a:rPr lang="zh-CN" altLang="en-US" sz="3000" kern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（规划求解法）</a:t>
            </a:r>
            <a:endParaRPr lang="zh-CN" altLang="zh-CN" sz="300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Box 152"/>
          <p:cNvSpPr txBox="1">
            <a:spLocks noChangeArrowheads="1"/>
          </p:cNvSpPr>
          <p:nvPr/>
        </p:nvSpPr>
        <p:spPr bwMode="auto">
          <a:xfrm>
            <a:off x="1655545" y="1067591"/>
            <a:ext cx="981359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714553" y="1364494"/>
            <a:ext cx="10515600" cy="47754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这个问题的一个等价问题（背包问题）：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有一系列宝物，体积分别为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/>
              <a:t>价值为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NPV</a:t>
            </a:r>
            <a:r>
              <a:rPr lang="en-US" altLang="zh-CN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有一个背包，体积是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选取那些宝物放到背包里，使得总价值最大。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5F6191C-7C5D-4710-8E01-5572D788C16A}" type="slidenum"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9685" y="4970286"/>
            <a:ext cx="103653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/>
              <a:t>这是一个复杂的问题（</a:t>
            </a:r>
            <a:r>
              <a:rPr lang="en-US" altLang="zh-CN" sz="2800" b="1" dirty="0"/>
              <a:t>NP</a:t>
            </a:r>
            <a:r>
              <a:rPr lang="zh-CN" altLang="en-US" sz="2800" b="1" dirty="0"/>
              <a:t>难问题），没有快速有效的最优化算法</a:t>
            </a:r>
            <a:endParaRPr lang="zh-CN" altLang="en-US" sz="28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194" y="333377"/>
            <a:ext cx="10454185" cy="461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71437D6-BDEB-467E-958E-800A298C7C08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470067" y="2120117"/>
            <a:ext cx="9502733" cy="130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把受投资限额约束的独立方案组合成多个相互排斥的方案；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用互斥方案的比选方法，选择最优的方案组合。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250946" y="1468963"/>
            <a:ext cx="30654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0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基本思路</a:t>
            </a:r>
            <a:endParaRPr lang="zh-CN" altLang="en-US" sz="3200" b="0" dirty="0">
              <a:solidFill>
                <a:srgbClr val="66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6271" y="3855099"/>
            <a:ext cx="93903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/>
              <a:t>需要把所有的可能组合列出来；</a:t>
            </a:r>
            <a:endParaRPr lang="en-US" altLang="zh-CN" sz="3600" b="1" dirty="0"/>
          </a:p>
          <a:p>
            <a:pPr>
              <a:defRPr/>
            </a:pPr>
            <a:r>
              <a:rPr lang="zh-CN" altLang="en-US" sz="3600" b="1" dirty="0"/>
              <a:t>事实上是一种枚举的方法。</a:t>
            </a:r>
            <a:endParaRPr lang="zh-CN" altLang="en-US" sz="3600" b="1" dirty="0"/>
          </a:p>
        </p:txBody>
      </p:sp>
      <p:sp>
        <p:nvSpPr>
          <p:cNvPr id="8" name="标题 1"/>
          <p:cNvSpPr txBox="1"/>
          <p:nvPr/>
        </p:nvSpPr>
        <p:spPr>
          <a:xfrm>
            <a:off x="341194" y="333377"/>
            <a:ext cx="1045418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r>
              <a:rPr lang="en-US" altLang="zh-CN" dirty="0"/>
              <a:t>——</a:t>
            </a:r>
            <a:r>
              <a:rPr lang="zh-CN" altLang="en-US" dirty="0"/>
              <a:t>互斥化法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59498" y="936944"/>
            <a:ext cx="3257261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/>
              <a:t>(1) </a:t>
            </a:r>
            <a:r>
              <a:rPr lang="zh-CN" altLang="zh-CN" sz="1800" dirty="0"/>
              <a:t>互斥组合法</a:t>
            </a:r>
            <a:r>
              <a:rPr lang="zh-CN" altLang="en-US" sz="1800" dirty="0"/>
              <a:t>（枚举法）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815516" y="4529654"/>
            <a:ext cx="28209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0" dirty="0">
                <a:solidFill>
                  <a:srgbClr val="66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基本步骤：</a:t>
            </a:r>
            <a:endParaRPr lang="zh-CN" altLang="en-US" sz="3200" b="0" dirty="0">
              <a:solidFill>
                <a:srgbClr val="66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723735" y="5114428"/>
            <a:ext cx="5160020" cy="119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 typeface="Wingdings 2" panose="05020102010507070707" pitchFamily="18" charset="2"/>
              <a:buNone/>
            </a:pPr>
            <a:r>
              <a:rPr lang="zh-CN" altLang="en-US" sz="24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（1）列出全部相互排斥的组合方案（</a:t>
            </a:r>
            <a:r>
              <a:rPr lang="en-US" altLang="zh-CN" sz="24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N=2</a:t>
            </a:r>
            <a:r>
              <a:rPr lang="en-US" altLang="zh-CN" sz="2400" b="0" baseline="300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4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-1）</a:t>
            </a: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4189" name="Group 45"/>
          <p:cNvGraphicFramePr>
            <a:graphicFrameLocks noGrp="1"/>
          </p:cNvGraphicFramePr>
          <p:nvPr/>
        </p:nvGraphicFramePr>
        <p:xfrm>
          <a:off x="815516" y="1834914"/>
          <a:ext cx="5068240" cy="2694736"/>
        </p:xfrm>
        <a:graphic>
          <a:graphicData uri="http://schemas.openxmlformats.org/drawingml/2006/table">
            <a:tbl>
              <a:tblPr/>
              <a:tblGrid>
                <a:gridCol w="1056155"/>
                <a:gridCol w="1884596"/>
                <a:gridCol w="2127489"/>
              </a:tblGrid>
              <a:tr h="1051621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项目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投资现值（万元）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净现值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（万元）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54770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54.33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54770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89.18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  <a:tr h="547705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78.79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305" name="Group 161"/>
          <p:cNvGraphicFramePr>
            <a:graphicFrameLocks noGrp="1"/>
          </p:cNvGraphicFramePr>
          <p:nvPr/>
        </p:nvGraphicFramePr>
        <p:xfrm>
          <a:off x="6485152" y="1834916"/>
          <a:ext cx="4310064" cy="3657600"/>
        </p:xfrm>
        <a:graphic>
          <a:graphicData uri="http://schemas.openxmlformats.org/drawingml/2006/table">
            <a:tbl>
              <a:tblPr/>
              <a:tblGrid>
                <a:gridCol w="819151"/>
                <a:gridCol w="776287"/>
                <a:gridCol w="755651"/>
                <a:gridCol w="711200"/>
                <a:gridCol w="1247775"/>
              </a:tblGrid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序号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组合方案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B+C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A+B+C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56401" name="矩形 9"/>
          <p:cNvSpPr>
            <a:spLocks noChangeArrowheads="1"/>
          </p:cNvSpPr>
          <p:nvPr/>
        </p:nvSpPr>
        <p:spPr bwMode="auto">
          <a:xfrm>
            <a:off x="7290015" y="2285766"/>
            <a:ext cx="2232025" cy="324167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6402" name="矩形 10"/>
          <p:cNvSpPr>
            <a:spLocks noChangeArrowheads="1"/>
          </p:cNvSpPr>
          <p:nvPr/>
        </p:nvSpPr>
        <p:spPr bwMode="auto">
          <a:xfrm>
            <a:off x="7387157" y="5563050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a typeface="宋体" panose="02010600030101010101" pitchFamily="2" charset="-122"/>
              </a:rPr>
              <a:t>决策变量</a:t>
            </a:r>
            <a:endParaRPr lang="zh-CN" altLang="en-US" sz="3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8257013" y="4022870"/>
              <a:ext cx="36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8257013" y="4022870"/>
                <a:ext cx="360" cy="360"/>
              </a:xfrm>
              <a:prstGeom prst="rect"/>
            </p:spPr>
          </p:pic>
        </mc:Fallback>
      </mc:AlternateContent>
      <p:sp>
        <p:nvSpPr>
          <p:cNvPr id="12" name="文本框 11"/>
          <p:cNvSpPr txBox="1"/>
          <p:nvPr/>
        </p:nvSpPr>
        <p:spPr>
          <a:xfrm>
            <a:off x="341134" y="1127670"/>
            <a:ext cx="3257261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/>
              <a:t>(1) </a:t>
            </a:r>
            <a:r>
              <a:rPr lang="zh-CN" altLang="zh-CN" sz="1800" dirty="0"/>
              <a:t>互斥组合法</a:t>
            </a:r>
            <a:r>
              <a:rPr lang="zh-CN" altLang="en-US" sz="1800" dirty="0"/>
              <a:t>（枚举法）</a:t>
            </a:r>
            <a:endParaRPr lang="zh-CN" altLang="zh-CN" sz="1800" dirty="0"/>
          </a:p>
        </p:txBody>
      </p:sp>
      <p:sp>
        <p:nvSpPr>
          <p:cNvPr id="13" name="标题 1"/>
          <p:cNvSpPr txBox="1"/>
          <p:nvPr/>
        </p:nvSpPr>
        <p:spPr>
          <a:xfrm>
            <a:off x="341194" y="333377"/>
            <a:ext cx="1045418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r>
              <a:rPr lang="en-US" altLang="zh-CN" dirty="0"/>
              <a:t>——</a:t>
            </a:r>
            <a:r>
              <a:rPr lang="zh-CN" altLang="en-US" dirty="0"/>
              <a:t>互斥化法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F79F754B-27B5-4217-BC72-CB76F3C70983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2305" name="Group 161"/>
          <p:cNvGraphicFramePr>
            <a:graphicFrameLocks noGrp="1"/>
          </p:cNvGraphicFramePr>
          <p:nvPr/>
        </p:nvGraphicFramePr>
        <p:xfrm>
          <a:off x="7900989" y="1853231"/>
          <a:ext cx="1419225" cy="3657600"/>
        </p:xfrm>
        <a:graphic>
          <a:graphicData uri="http://schemas.openxmlformats.org/drawingml/2006/table">
            <a:tbl>
              <a:tblPr/>
              <a:tblGrid>
                <a:gridCol w="14192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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K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550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×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650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×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303" name="Group 159"/>
          <p:cNvGraphicFramePr>
            <a:graphicFrameLocks noGrp="1"/>
          </p:cNvGraphicFramePr>
          <p:nvPr/>
        </p:nvGraphicFramePr>
        <p:xfrm>
          <a:off x="1634101" y="1853231"/>
          <a:ext cx="6166625" cy="3657600"/>
        </p:xfrm>
        <a:graphic>
          <a:graphicData uri="http://schemas.openxmlformats.org/drawingml/2006/table">
            <a:tbl>
              <a:tblPr/>
              <a:tblGrid>
                <a:gridCol w="1171999"/>
                <a:gridCol w="1110673"/>
                <a:gridCol w="1081147"/>
                <a:gridCol w="1017551"/>
                <a:gridCol w="1785255"/>
              </a:tblGrid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序号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组合方案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B+C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A+B+C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262302" name="Text Box 158"/>
          <p:cNvSpPr txBox="1">
            <a:spLocks noChangeArrowheads="1"/>
          </p:cNvSpPr>
          <p:nvPr/>
        </p:nvSpPr>
        <p:spPr bwMode="auto">
          <a:xfrm>
            <a:off x="572069" y="910298"/>
            <a:ext cx="10781731" cy="533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r>
              <a:rPr lang="zh-CN" altLang="en-US" sz="24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（2）在所有组合方案中除去不满足约束条件组合，并按投资额大小顺序排序</a:t>
            </a: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endParaRPr lang="en-US" altLang="zh-CN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chemeClr val="hlink"/>
              </a:buClr>
              <a:buSzPct val="120000"/>
              <a:buFontTx/>
              <a:buNone/>
            </a:pPr>
            <a:r>
              <a:rPr lang="zh-CN" altLang="en-US" sz="2400" b="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（3）用净现值、差额内部收益率等方法选择最佳组合方案。</a:t>
            </a:r>
            <a:endParaRPr lang="zh-CN" altLang="en-US" sz="2400" b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341194" y="333377"/>
            <a:ext cx="1045418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r>
              <a:rPr lang="en-US" altLang="zh-CN" dirty="0"/>
              <a:t>——</a:t>
            </a:r>
            <a:r>
              <a:rPr lang="zh-CN" altLang="en-US" dirty="0"/>
              <a:t>互斥化法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3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5096D72C-FA82-488B-89B5-1C89CBFBF02A}" type="slidenum">
              <a:rPr lang="zh-CN" altLang="en-US" sz="20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6592" name="Group 400"/>
          <p:cNvGraphicFramePr>
            <a:graphicFrameLocks noGrp="1"/>
          </p:cNvGraphicFramePr>
          <p:nvPr/>
        </p:nvGraphicFramePr>
        <p:xfrm>
          <a:off x="8247065" y="1971675"/>
          <a:ext cx="1343025" cy="3657600"/>
        </p:xfrm>
        <a:graphic>
          <a:graphicData uri="http://schemas.openxmlformats.org/drawingml/2006/table">
            <a:tbl>
              <a:tblPr/>
              <a:tblGrid>
                <a:gridCol w="13430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</a:t>
                      </a:r>
                      <a:r>
                        <a:rPr kumimoji="1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NPV</a:t>
                      </a:r>
                      <a:endParaRPr kumimoji="1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54.33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89.18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78.79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143.51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133.12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481" name="Group 289"/>
          <p:cNvGraphicFramePr>
            <a:graphicFrameLocks noGrp="1"/>
          </p:cNvGraphicFramePr>
          <p:nvPr/>
        </p:nvGraphicFramePr>
        <p:xfrm>
          <a:off x="6819902" y="1971675"/>
          <a:ext cx="1419225" cy="3657600"/>
        </p:xfrm>
        <a:graphic>
          <a:graphicData uri="http://schemas.openxmlformats.org/drawingml/2006/table">
            <a:tbl>
              <a:tblPr/>
              <a:tblGrid>
                <a:gridCol w="14192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</a:t>
                      </a: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K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250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350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550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×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650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×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A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515" name="Group 323"/>
          <p:cNvGraphicFramePr>
            <a:graphicFrameLocks noGrp="1"/>
          </p:cNvGraphicFramePr>
          <p:nvPr/>
        </p:nvGraphicFramePr>
        <p:xfrm>
          <a:off x="2517778" y="1978025"/>
          <a:ext cx="4310065" cy="3657600"/>
        </p:xfrm>
        <a:graphic>
          <a:graphicData uri="http://schemas.openxmlformats.org/drawingml/2006/table">
            <a:tbl>
              <a:tblPr/>
              <a:tblGrid>
                <a:gridCol w="819151"/>
                <a:gridCol w="776288"/>
                <a:gridCol w="755651"/>
                <a:gridCol w="711200"/>
                <a:gridCol w="1247775"/>
              </a:tblGrid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序号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组合方案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A+B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B+C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buClr>
                          <a:srgbClr val="FF66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D60093"/>
                          </a:solidFill>
                          <a:latin typeface="Arial" panose="020B0604020202020204" pitchFamily="34" charset="0"/>
                          <a:ea typeface="汉仪中圆简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D60093"/>
                        </a:buClr>
                        <a:buSzPct val="120000"/>
                        <a:buFont typeface="Wingdings" panose="05000000000000000000" pitchFamily="2" charset="2"/>
                        <a:defRPr sz="200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0000FF"/>
                        </a:buClr>
                        <a:buFont typeface="Wingdings" panose="05000000000000000000" pitchFamily="2" charset="2"/>
                        <a:defRPr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FF99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Wingdings" panose="05000000000000000000" pitchFamily="2" charset="2"/>
                        <a:defRPr sz="1600">
                          <a:solidFill>
                            <a:srgbClr val="6600FF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A+B+C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136593" name="Text Box 401"/>
          <p:cNvSpPr txBox="1">
            <a:spLocks noChangeArrowheads="1"/>
          </p:cNvSpPr>
          <p:nvPr/>
        </p:nvSpPr>
        <p:spPr bwMode="auto">
          <a:xfrm>
            <a:off x="1306559" y="1121897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Font typeface="Wingdings" panose="05000000000000000000" pitchFamily="2" charset="2"/>
              <a:buBlip>
                <a:blip r:embed="rId1"/>
              </a:buBlip>
              <a:defRPr sz="2800" b="1">
                <a:solidFill>
                  <a:srgbClr val="D60093"/>
                </a:solidFill>
                <a:latin typeface="Arial" panose="020B0604020202020204" pitchFamily="34" charset="0"/>
                <a:ea typeface="汉仪中圆简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D60093"/>
              </a:buClr>
              <a:buSzPct val="12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Blip>
                <a:blip r:embed="rId4"/>
              </a:buBlip>
              <a:defRPr sz="2000" b="1">
                <a:solidFill>
                  <a:srgbClr val="FF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Wingdings" panose="05000000000000000000" pitchFamily="2" charset="2"/>
              <a:buChar char="F"/>
              <a:defRPr>
                <a:solidFill>
                  <a:srgbClr val="66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一般来说用净现值指标比选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594" name="Text Box 402"/>
          <p:cNvSpPr txBox="1">
            <a:spLocks noChangeArrowheads="1"/>
          </p:cNvSpPr>
          <p:nvPr/>
        </p:nvSpPr>
        <p:spPr bwMode="auto">
          <a:xfrm>
            <a:off x="1393485" y="5903785"/>
            <a:ext cx="676819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投资方案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B，</a:t>
            </a:r>
            <a:r>
              <a: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可以获得好的经济效果。</a:t>
            </a:r>
            <a:endParaRPr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341194" y="333377"/>
            <a:ext cx="1045418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r>
              <a:rPr lang="en-US" altLang="zh-CN" dirty="0"/>
              <a:t>——</a:t>
            </a:r>
            <a:r>
              <a:rPr lang="zh-CN" altLang="en-US" dirty="0"/>
              <a:t>互斥化法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6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593" grpId="0" autoUpdateAnimBg="0"/>
      <p:bldP spid="1365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1128"/>
            <a:ext cx="10515600" cy="43513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for </a:t>
            </a:r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</a:rPr>
              <a:t>所有解</a:t>
            </a: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（</a:t>
            </a:r>
            <a:r>
              <a:rPr lang="zh-CN" altLang="en-US" sz="18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枚举所有的解：</a:t>
            </a:r>
            <a:r>
              <a:rPr lang="zh-CN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）</a:t>
            </a:r>
            <a:endParaRPr lang="en-US" altLang="zh-CN" sz="18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满足预算条件</a:t>
            </a:r>
            <a:endParaRPr lang="en-US" altLang="zh-CN" sz="1800" b="1" u="sng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zh-CN" alt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计算方案总净现值 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SUM_NPV    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SUM_NPV &gt;=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OPT_Value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（</a:t>
            </a:r>
            <a:r>
              <a:rPr lang="zh-CN" altLang="en-US" sz="18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比目前最好解更优</a:t>
            </a:r>
            <a:r>
              <a:rPr lang="zh-CN" altLang="en-US" sz="1800" dirty="0">
                <a:solidFill>
                  <a:srgbClr val="0070C0"/>
                </a:solidFill>
                <a:latin typeface="Courier New" panose="02070309020205020404" pitchFamily="49" charset="0"/>
              </a:rPr>
              <a:t>）</a:t>
            </a:r>
            <a:endParaRPr lang="en-US" altLang="zh-CN" sz="1800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OPT_Value</a:t>
            </a: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= SUM_NPV;</a:t>
            </a:r>
            <a:r>
              <a:rPr lang="zh-CN" altLang="en-US" sz="18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更新为最有解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fr-FR" altLang="zh-CN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OPT_solution = [xa xb xc xd xe xf];</a:t>
            </a:r>
            <a:r>
              <a:rPr lang="zh-CN" altLang="en-US" sz="18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更新为最有解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n-US" altLang="zh-CN" sz="18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zh-CN" altLang="en-US" sz="1800" dirty="0"/>
          </a:p>
        </p:txBody>
      </p:sp>
      <p:sp>
        <p:nvSpPr>
          <p:cNvPr id="6" name="标题 1"/>
          <p:cNvSpPr txBox="1"/>
          <p:nvPr/>
        </p:nvSpPr>
        <p:spPr>
          <a:xfrm>
            <a:off x="341194" y="333377"/>
            <a:ext cx="10454185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6.3 </a:t>
            </a:r>
            <a:r>
              <a:rPr lang="zh-CN" altLang="zh-CN" dirty="0"/>
              <a:t>独立方案的经济评价方法</a:t>
            </a:r>
            <a:r>
              <a:rPr lang="en-US" altLang="zh-CN" dirty="0"/>
              <a:t>——</a:t>
            </a:r>
            <a:r>
              <a:rPr lang="zh-CN" altLang="en-US" dirty="0"/>
              <a:t>互斥化法</a:t>
            </a:r>
            <a:endParaRPr lang="zh-CN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26744" y="1015068"/>
            <a:ext cx="1023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u="sng" dirty="0">
                <a:solidFill>
                  <a:srgbClr val="FF0000"/>
                </a:solidFill>
              </a:rPr>
              <a:t>对于规模较大，不适宜手动枚举的问题，我们可以编程进行枚举比较：</a:t>
            </a:r>
            <a:endParaRPr lang="zh-CN" altLang="en-US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4210</Words>
  <Application>WPS 演示</Application>
  <PresentationFormat>Widescreen</PresentationFormat>
  <Paragraphs>1197</Paragraphs>
  <Slides>34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汉仪中圆简</vt:lpstr>
      <vt:lpstr>黑体</vt:lpstr>
      <vt:lpstr>微软雅黑</vt:lpstr>
      <vt:lpstr>Tahoma</vt:lpstr>
      <vt:lpstr>楷体_GB2312</vt:lpstr>
      <vt:lpstr>新宋体</vt:lpstr>
      <vt:lpstr>Times New Roman</vt:lpstr>
      <vt:lpstr>Wingdings 2</vt:lpstr>
      <vt:lpstr>Symbol</vt:lpstr>
      <vt:lpstr>Courier New</vt:lpstr>
      <vt:lpstr>等线 Light</vt:lpstr>
      <vt:lpstr>等线</vt:lpstr>
      <vt:lpstr>Arial Unicode MS</vt:lpstr>
      <vt:lpstr>楷体_GB2312</vt:lpstr>
      <vt:lpstr>Office Theme</vt:lpstr>
      <vt:lpstr>Equation.3</vt:lpstr>
      <vt:lpstr>Equation.3</vt:lpstr>
      <vt:lpstr>Equation.3</vt:lpstr>
      <vt:lpstr>第6章  多方案经济评价方法独立方案的经济评价方法</vt:lpstr>
      <vt:lpstr>独立方案的经济评价方法</vt:lpstr>
      <vt:lpstr>6.3 独立方案的经济评价方法</vt:lpstr>
      <vt:lpstr>6.3 独立方案的经济评价方法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独立方案的经济评价方法——规划求解法</vt:lpstr>
      <vt:lpstr>PowerPoint 演示文稿</vt:lpstr>
      <vt:lpstr>6.5 独立方案的经济评价方法——规划求解法</vt:lpstr>
      <vt:lpstr>PowerPoint 演示文稿</vt:lpstr>
      <vt:lpstr>6.6 混合方案的经济评价方法</vt:lpstr>
      <vt:lpstr>6.5 混合方案的经济评价方法</vt:lpstr>
      <vt:lpstr>6.6 混合方案的经济评价方法</vt:lpstr>
      <vt:lpstr>PowerPoint 演示文稿</vt:lpstr>
      <vt:lpstr>PowerPoint 演示文稿</vt:lpstr>
      <vt:lpstr>6.6 混合方案的经济评价方法：枚举算法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翼</dc:creator>
  <cp:lastModifiedBy>HP</cp:lastModifiedBy>
  <cp:revision>48</cp:revision>
  <dcterms:created xsi:type="dcterms:W3CDTF">2020-11-24T10:58:00Z</dcterms:created>
  <dcterms:modified xsi:type="dcterms:W3CDTF">2024-12-21T05:14:23Z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